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Open Sans ExtraBold"/>
      <p:bold r:id="rId28"/>
      <p:boldItalic r:id="rId29"/>
    </p:embeddedFont>
    <p:embeddedFont>
      <p:font typeface="Helvetica Neue Light"/>
      <p:regular r:id="rId30"/>
      <p:bold r:id="rId31"/>
      <p:italic r:id="rId32"/>
      <p:boldItalic r:id="rId33"/>
    </p:embeddedFont>
    <p:embeddedFont>
      <p:font typeface="Open Sans Light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4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OpenSansExtraBold-bold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Extra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bold.fntdata"/><Relationship Id="rId30" Type="http://schemas.openxmlformats.org/officeDocument/2006/relationships/font" Target="fonts/HelveticaNeueLight-regular.fntdata"/><Relationship Id="rId11" Type="http://schemas.openxmlformats.org/officeDocument/2006/relationships/slide" Target="slides/slide5.xml"/><Relationship Id="rId33" Type="http://schemas.openxmlformats.org/officeDocument/2006/relationships/font" Target="fonts/HelveticaNeueLight-bold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Light-italic.fntdata"/><Relationship Id="rId13" Type="http://schemas.openxmlformats.org/officeDocument/2006/relationships/slide" Target="slides/slide7.xml"/><Relationship Id="rId35" Type="http://schemas.openxmlformats.org/officeDocument/2006/relationships/font" Target="fonts/OpenSansLight-bold.fntdata"/><Relationship Id="rId12" Type="http://schemas.openxmlformats.org/officeDocument/2006/relationships/slide" Target="slides/slide6.xml"/><Relationship Id="rId34" Type="http://schemas.openxmlformats.org/officeDocument/2006/relationships/font" Target="fonts/OpenSansLight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Light-boldItalic.fntdata"/><Relationship Id="rId14" Type="http://schemas.openxmlformats.org/officeDocument/2006/relationships/slide" Target="slides/slide8.xml"/><Relationship Id="rId36" Type="http://schemas.openxmlformats.org/officeDocument/2006/relationships/font" Target="fonts/OpenSansLight-italic.fntdata"/><Relationship Id="rId17" Type="http://schemas.openxmlformats.org/officeDocument/2006/relationships/slide" Target="slides/slide11.xml"/><Relationship Id="rId39" Type="http://schemas.openxmlformats.org/officeDocument/2006/relationships/font" Target="fonts/OpenSans-bold.fntdata"/><Relationship Id="rId16" Type="http://schemas.openxmlformats.org/officeDocument/2006/relationships/slide" Target="slides/slide10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Il Piano Triennale, scritto da AgID –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Agenzia per l’Italia Digitale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– in collaborazione con il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Team per la Trasformazione Digitale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 è il documento ufficiale utilizzato per pianificare gli investimenti tecnologici in maniera strutturata e con una visione strategica per il triennio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2017–2019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">
    <p:bg>
      <p:bgPr>
        <a:solidFill>
          <a:srgbClr val="00BCCD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1796819"/>
            <a:ext cx="82296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56728" y="986088"/>
            <a:ext cx="2230544" cy="675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440300" y="3241625"/>
            <a:ext cx="62634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i="1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9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11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</a:t>
            </a:r>
            <a:r>
              <a:rPr b="0" i="0" lang="en" sz="7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2018</a:t>
            </a:r>
            <a:r>
              <a:rPr b="0" i="0" lang="en" sz="700" u="none" cap="none" strike="noStrike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Commercial in Confidence</a:t>
            </a:r>
            <a:endParaRPr b="0" i="0" sz="700" u="none" cap="none" strike="noStrike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USTOM_8">
    <p:bg>
      <p:bgPr>
        <a:solidFill>
          <a:srgbClr val="00BCCD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94388" y="4259975"/>
            <a:ext cx="1755223" cy="531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2"/>
          <p:cNvSpPr txBox="1"/>
          <p:nvPr>
            <p:ph type="title"/>
          </p:nvPr>
        </p:nvSpPr>
        <p:spPr>
          <a:xfrm>
            <a:off x="457200" y="560806"/>
            <a:ext cx="82296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76200" lIns="76200" spcFirstLastPara="1" rIns="76200" wrap="square" tIns="762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1966320" y="2088630"/>
            <a:ext cx="5211300" cy="17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 Light"/>
              <a:buChar char="●"/>
              <a:defRPr i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i="1">
                <a:solidFill>
                  <a:srgbClr val="FFFFFF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i="1">
                <a:solidFill>
                  <a:srgbClr val="FFFFFF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i="1">
                <a:solidFill>
                  <a:srgbClr val="FFFFFF"/>
                </a:solidFill>
              </a:defRPr>
            </a:lvl4pPr>
            <a:lvl5pPr indent="-304800" lvl="4" marL="22860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i="1">
                <a:solidFill>
                  <a:srgbClr val="FFFFFF"/>
                </a:solidFill>
              </a:defRPr>
            </a:lvl5pPr>
            <a:lvl6pPr indent="-292100" lvl="5" marL="2743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Char char="■"/>
              <a:defRPr i="1">
                <a:solidFill>
                  <a:srgbClr val="FFFFFF"/>
                </a:solidFill>
              </a:defRPr>
            </a:lvl6pPr>
            <a:lvl7pPr indent="-292100" lvl="6" marL="32004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  <a:defRPr i="1">
                <a:solidFill>
                  <a:srgbClr val="FFFFFF"/>
                </a:solidFill>
              </a:defRPr>
            </a:lvl7pPr>
            <a:lvl8pPr indent="-292100" lvl="7" marL="3657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Char char="○"/>
              <a:defRPr i="1">
                <a:solidFill>
                  <a:srgbClr val="FFFFFF"/>
                </a:solidFill>
              </a:defRPr>
            </a:lvl8pPr>
            <a:lvl9pPr indent="-292100" lvl="8" marL="411480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000"/>
              <a:buChar char="■"/>
              <a:defRPr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USTOM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88"/>
            <a:ext cx="8229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830633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 Light"/>
              <a:buChar char="●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2018 Commercial in Confidence</a:t>
            </a:r>
            <a:endParaRPr b="0" i="0" sz="700" u="none" cap="none" strike="noStrike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title"/>
          </p:nvPr>
        </p:nvSpPr>
        <p:spPr>
          <a:xfrm>
            <a:off x="350012" y="194207"/>
            <a:ext cx="84441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03" name="Google Shape;103;p25"/>
          <p:cNvSpPr txBox="1"/>
          <p:nvPr>
            <p:ph idx="1" type="body"/>
          </p:nvPr>
        </p:nvSpPr>
        <p:spPr>
          <a:xfrm>
            <a:off x="644903" y="1007774"/>
            <a:ext cx="7854300" cy="3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5"/>
          <p:cNvSpPr txBox="1"/>
          <p:nvPr>
            <p:ph idx="11" type="ftr"/>
          </p:nvPr>
        </p:nvSpPr>
        <p:spPr>
          <a:xfrm>
            <a:off x="3287016" y="4897472"/>
            <a:ext cx="2565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TITLE_AND_BODY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4484637" y="4905375"/>
            <a:ext cx="1701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 and 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/>
          <p:nvPr/>
        </p:nvSpPr>
        <p:spPr>
          <a:xfrm>
            <a:off x="0" y="670941"/>
            <a:ext cx="6530400" cy="3014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8"/>
          <p:cNvSpPr txBox="1"/>
          <p:nvPr>
            <p:ph type="title"/>
          </p:nvPr>
        </p:nvSpPr>
        <p:spPr>
          <a:xfrm>
            <a:off x="264358" y="195842"/>
            <a:ext cx="86154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000">
                <a:solidFill>
                  <a:srgbClr val="0D2B4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2" type="body"/>
          </p:nvPr>
        </p:nvSpPr>
        <p:spPr>
          <a:xfrm>
            <a:off x="4709159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1" type="ftr"/>
          </p:nvPr>
        </p:nvSpPr>
        <p:spPr>
          <a:xfrm>
            <a:off x="322890" y="4943585"/>
            <a:ext cx="28233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2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28"/>
          <p:cNvSpPr txBox="1"/>
          <p:nvPr>
            <p:ph idx="12" type="sldNum"/>
          </p:nvPr>
        </p:nvSpPr>
        <p:spPr>
          <a:xfrm>
            <a:off x="8459349" y="4751266"/>
            <a:ext cx="2217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6794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794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794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6794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6794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6794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6794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794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794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6794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/>
          <p:nvPr>
            <p:ph idx="1" type="body"/>
          </p:nvPr>
        </p:nvSpPr>
        <p:spPr>
          <a:xfrm>
            <a:off x="0" y="1"/>
            <a:ext cx="9144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294875" spcFirstLastPara="1" rIns="68575" wrap="square" tIns="2948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05050"/>
              </a:buClr>
              <a:buSzPts val="3300"/>
              <a:buNone/>
              <a:defRPr sz="3300">
                <a:solidFill>
                  <a:srgbClr val="505050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 txBox="1"/>
          <p:nvPr>
            <p:ph type="title"/>
          </p:nvPr>
        </p:nvSpPr>
        <p:spPr>
          <a:xfrm>
            <a:off x="262883" y="49127"/>
            <a:ext cx="86181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2800">
                <a:solidFill>
                  <a:srgbClr val="00254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6" name="Google Shape;126;p31"/>
          <p:cNvSpPr txBox="1"/>
          <p:nvPr>
            <p:ph idx="1" type="body"/>
          </p:nvPr>
        </p:nvSpPr>
        <p:spPr>
          <a:xfrm>
            <a:off x="379106" y="1306127"/>
            <a:ext cx="83859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300">
                <a:solidFill>
                  <a:srgbClr val="565A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7" name="Google Shape;127;p3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31"/>
          <p:cNvSpPr txBox="1"/>
          <p:nvPr>
            <p:ph idx="12" type="sldNum"/>
          </p:nvPr>
        </p:nvSpPr>
        <p:spPr>
          <a:xfrm>
            <a:off x="7065973" y="4863318"/>
            <a:ext cx="18867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127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E948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127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E948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127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E948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127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E948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127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E948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127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E948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127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E948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127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E948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127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E948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/>
              <a:t>Presentation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/>
              <a:t>|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/>
              <a:t>February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/>
              <a:t>2016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ctr">
              <a:spcBef>
                <a:spcPts val="500"/>
              </a:spcBef>
              <a:spcAft>
                <a:spcPts val="0"/>
              </a:spcAft>
              <a:buSzPts val="500"/>
              <a:buNone/>
            </a:pPr>
            <a:r>
              <a:rPr lang="en" sz="500"/>
              <a:t>Copyright</a:t>
            </a:r>
            <a:r>
              <a:rPr lang="en" sz="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500"/>
              <a:t>©</a:t>
            </a:r>
            <a:r>
              <a:rPr lang="en" sz="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500"/>
              <a:t>Capgemini</a:t>
            </a:r>
            <a:r>
              <a:rPr lang="en" sz="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500"/>
              <a:t>2016.</a:t>
            </a:r>
            <a:r>
              <a:rPr lang="en" sz="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500"/>
              <a:t>All</a:t>
            </a:r>
            <a:r>
              <a:rPr lang="en" sz="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500"/>
              <a:t>Rights</a:t>
            </a:r>
            <a:r>
              <a:rPr lang="en" sz="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500"/>
              <a:t>Reserved</a:t>
            </a:r>
            <a:fld id="{00000000-1234-1234-1234-123412341234}" type="slidenum">
              <a:rPr baseline="30000" lang="en" sz="900"/>
              <a:t>‹#›</a:t>
            </a:fld>
            <a:r>
              <a:rPr baseline="30000" lang="en" sz="9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aseline="30000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de Content">
  <p:cSld name="CUSTOM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2929500" y="206000"/>
            <a:ext cx="5757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2929327" y="830625"/>
            <a:ext cx="5757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 Light"/>
              <a:buChar char="●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2921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</a:t>
            </a:r>
            <a:r>
              <a:rPr b="0" i="0" lang="en" sz="7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2018</a:t>
            </a:r>
            <a:r>
              <a:rPr b="0" i="0" lang="en" sz="700" u="none" cap="none" strike="noStrike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Commercial in Confidence</a:t>
            </a:r>
            <a:endParaRPr b="0" i="0" sz="700" u="none" cap="none" strike="noStrike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ecklist">
  <p:cSld name="CUSTOM_3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205988"/>
            <a:ext cx="8229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57200" y="830625"/>
            <a:ext cx="5401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 Light"/>
              <a:buChar char="●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2921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5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</a:t>
            </a:r>
            <a:r>
              <a:rPr b="0" i="0" lang="en" sz="7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2018</a:t>
            </a:r>
            <a:r>
              <a:rPr b="0" i="0" lang="en" sz="700" u="none" cap="none" strike="noStrike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Commercial in Confidence</a:t>
            </a:r>
            <a:endParaRPr b="0" i="0" sz="700" u="none" cap="none" strike="noStrike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lt">
  <p:cSld name="CUSTOM_4">
    <p:bg>
      <p:bgPr>
        <a:solidFill>
          <a:srgbClr val="00BCCD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3451" y="4283499"/>
            <a:ext cx="1882849" cy="57000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2321728"/>
            <a:ext cx="8229600" cy="16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76200" lIns="76200" spcFirstLastPara="1" rIns="76200" wrap="square" tIns="76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5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" type="subTitle"/>
          </p:nvPr>
        </p:nvSpPr>
        <p:spPr>
          <a:xfrm>
            <a:off x="457200" y="3856725"/>
            <a:ext cx="8135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lv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i="1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lt Reversed">
  <p:cSld name="CUSTOM_4_1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57200" y="2321728"/>
            <a:ext cx="8229600" cy="16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76200" lIns="76200" spcFirstLastPara="1" rIns="76200" wrap="square" tIns="76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5200">
                <a:solidFill>
                  <a:srgbClr val="00BCC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457200" y="3856725"/>
            <a:ext cx="8135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lv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i="1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ng Form">
  <p:cSld name="CUSTOM_5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57200" y="205988"/>
            <a:ext cx="23919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3153510" y="205988"/>
            <a:ext cx="5454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 Light"/>
              <a:buChar char="●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2921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8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</a:t>
            </a:r>
            <a:r>
              <a:rPr b="0" i="0" lang="en" sz="7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2018</a:t>
            </a:r>
            <a:r>
              <a:rPr b="0" i="0" lang="en" sz="700" u="none" cap="none" strike="noStrike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Commercial in Confidence</a:t>
            </a:r>
            <a:endParaRPr b="0" i="0" sz="700" u="none" cap="none" strike="noStrike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idx="1" type="body"/>
          </p:nvPr>
        </p:nvSpPr>
        <p:spPr>
          <a:xfrm>
            <a:off x="1424550" y="1708830"/>
            <a:ext cx="6294900" cy="17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  <a:defRPr i="1">
                <a:solidFill>
                  <a:srgbClr val="B7B7B7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  <a:defRPr i="1">
                <a:solidFill>
                  <a:srgbClr val="B7B7B7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Char char="■"/>
              <a:defRPr i="1">
                <a:solidFill>
                  <a:srgbClr val="B7B7B7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  <a:defRPr i="1">
                <a:solidFill>
                  <a:srgbClr val="B7B7B7"/>
                </a:solidFill>
              </a:defRPr>
            </a:lvl4pPr>
            <a:lvl5pPr indent="-304800" lvl="4" marL="22860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200"/>
              <a:buChar char="○"/>
              <a:defRPr i="1">
                <a:solidFill>
                  <a:srgbClr val="B7B7B7"/>
                </a:solidFill>
              </a:defRPr>
            </a:lvl5pPr>
            <a:lvl6pPr indent="-292100" lvl="5" marL="2743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000"/>
              <a:buChar char="■"/>
              <a:defRPr i="1">
                <a:solidFill>
                  <a:srgbClr val="B7B7B7"/>
                </a:solidFill>
              </a:defRPr>
            </a:lvl6pPr>
            <a:lvl7pPr indent="-292100" lvl="6" marL="32004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000"/>
              <a:buChar char="●"/>
              <a:defRPr i="1">
                <a:solidFill>
                  <a:srgbClr val="B7B7B7"/>
                </a:solidFill>
              </a:defRPr>
            </a:lvl7pPr>
            <a:lvl8pPr indent="-292100" lvl="7" marL="3657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000"/>
              <a:buChar char="○"/>
              <a:defRPr i="1">
                <a:solidFill>
                  <a:srgbClr val="B7B7B7"/>
                </a:solidFill>
              </a:defRPr>
            </a:lvl8pPr>
            <a:lvl9pPr indent="-292100" lvl="8" marL="411480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1000"/>
              <a:buChar char="■"/>
              <a:defRPr i="1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9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</a:t>
            </a:r>
            <a:r>
              <a:rPr b="0" i="0" lang="en" sz="7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2018</a:t>
            </a:r>
            <a:r>
              <a:rPr b="0" i="0" lang="en" sz="700" u="none" cap="none" strike="noStrike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Commercial in Confidence</a:t>
            </a:r>
            <a:endParaRPr b="0" i="0" sz="700" u="none" cap="none" strike="noStrike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Title">
  <p:cSld name="CUSTOM_7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433650" y="278600"/>
            <a:ext cx="82767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10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</a:t>
            </a:r>
            <a:r>
              <a:rPr b="0" i="0" lang="en" sz="7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2018</a:t>
            </a:r>
            <a:r>
              <a:rPr b="0" i="0" lang="en" sz="700" u="none" cap="none" strike="noStrike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Commercial in Confidence</a:t>
            </a:r>
            <a:endParaRPr b="0" i="0" sz="700" u="none" cap="none" strike="noStrike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88"/>
            <a:ext cx="8229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 Light"/>
              <a:buNone/>
              <a:defRPr b="0" i="0" sz="2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762885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■"/>
              <a:def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  <a:def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○"/>
              <a:def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Open Sans"/>
              <a:buChar char="■"/>
              <a:def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spreadsheets/d/1iVswHZ22zanOSxFoQ8lSW8B1Enx9mg9gQAPVhayerN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google.com/spreadsheets/d/1iVswHZ22zanOSxFoQ8lSW8B1Enx9mg9gQAPVhayerN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loud.italia.it/it/latest/" TargetMode="External"/><Relationship Id="rId4" Type="http://schemas.openxmlformats.org/officeDocument/2006/relationships/hyperlink" Target="https://docs.italia.it/italia/piano-triennale-ict/cloud-docs/it/stabile/cloud-enablement.html" TargetMode="External"/><Relationship Id="rId5" Type="http://schemas.openxmlformats.org/officeDocument/2006/relationships/hyperlink" Target="https://carta-dei-principi-tecnologici-del-procurement.readthedocs.io/it/latest/" TargetMode="External"/><Relationship Id="rId6" Type="http://schemas.openxmlformats.org/officeDocument/2006/relationships/hyperlink" Target="https://medium.com/team-per-la-trasformazione-digitale/club-digitali-virtuosi-corte-dei-conti-idea-pa-cloud-connettivita-spc2-92771ae81428" TargetMode="External"/><Relationship Id="rId7" Type="http://schemas.openxmlformats.org/officeDocument/2006/relationships/hyperlink" Target="https://medium.com/team-per-la-trasformazione-digitale/cloud-pubblica-amministrazione-italia-infrastrutture-servizi-66f38ce3fa75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8B9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/>
          <p:nvPr>
            <p:ph type="title"/>
          </p:nvPr>
        </p:nvSpPr>
        <p:spPr>
          <a:xfrm>
            <a:off x="457200" y="1268465"/>
            <a:ext cx="8229600" cy="19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4200">
                <a:latin typeface="Open Sans ExtraBold"/>
                <a:ea typeface="Open Sans ExtraBold"/>
                <a:cs typeface="Open Sans ExtraBold"/>
                <a:sym typeface="Open Sans ExtraBold"/>
              </a:rPr>
              <a:t>Cloud Enablement Program</a:t>
            </a:r>
            <a:endParaRPr sz="420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192" y="410484"/>
            <a:ext cx="2626613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2"/>
          <p:cNvPicPr preferRelativeResize="0"/>
          <p:nvPr/>
        </p:nvPicPr>
        <p:blipFill rotWithShape="1">
          <a:blip r:embed="rId4">
            <a:alphaModFix/>
          </a:blip>
          <a:srcRect b="0" l="1941" r="1949" t="0"/>
          <a:stretch/>
        </p:blipFill>
        <p:spPr>
          <a:xfrm>
            <a:off x="6542395" y="410487"/>
            <a:ext cx="2174486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2"/>
          <p:cNvSpPr/>
          <p:nvPr/>
        </p:nvSpPr>
        <p:spPr>
          <a:xfrm>
            <a:off x="3304875" y="1128800"/>
            <a:ext cx="2280900" cy="407400"/>
          </a:xfrm>
          <a:prstGeom prst="rect">
            <a:avLst/>
          </a:prstGeom>
          <a:solidFill>
            <a:srgbClr val="005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2"/>
          <p:cNvSpPr txBox="1"/>
          <p:nvPr>
            <p:ph type="title"/>
          </p:nvPr>
        </p:nvSpPr>
        <p:spPr>
          <a:xfrm>
            <a:off x="457200" y="2259065"/>
            <a:ext cx="8229600" cy="19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Workshop #1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Lista e prioritizzazione degli applicativi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>
            <p:ph idx="4294967295" type="title"/>
          </p:nvPr>
        </p:nvSpPr>
        <p:spPr>
          <a:xfrm>
            <a:off x="311700" y="31431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Obiettivi del workshop #1</a:t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41"/>
          <p:cNvSpPr txBox="1"/>
          <p:nvPr/>
        </p:nvSpPr>
        <p:spPr>
          <a:xfrm>
            <a:off x="203800" y="977100"/>
            <a:ext cx="8486400" cy="3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Open Sans"/>
              <a:buChar char="●"/>
            </a:pPr>
            <a:r>
              <a:rPr b="0" i="0" lang="en" sz="1600" u="none" cap="none" strike="noStrike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Individuare applicativi candidabili alla migrazione in cloud privilegiando i </a:t>
            </a:r>
            <a:r>
              <a:rPr b="0" i="1" lang="en" sz="1600" u="none" cap="none" strike="noStrike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low hanging fruit </a:t>
            </a:r>
            <a:r>
              <a:rPr b="0" i="0" lang="en" sz="1600" u="none" cap="none" strike="noStrike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per creare fiducia in un processo di cambiamento</a:t>
            </a:r>
            <a:endParaRPr b="0" i="0" sz="1600" u="none" cap="none" strike="noStrike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Open Sans"/>
              <a:buChar char="●"/>
            </a:pPr>
            <a:r>
              <a:rPr b="0" i="0" lang="en" sz="1600" u="none" cap="none" strike="noStrike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Creare una visione condivisa all’interno dell’amministrazione riguardo al prossimo passo nella strategia di migrazione</a:t>
            </a:r>
            <a:endParaRPr b="0" i="0" sz="1600" u="none" cap="none" strike="noStrike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Open Sans"/>
              <a:buChar char="●"/>
            </a:pPr>
            <a:r>
              <a:rPr b="0" i="0" lang="en" sz="1600" u="none" cap="none" strike="noStrike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Avere un metodo strutturato, snello, iterativo e incrementale che evidenzi i benefici del cloud rispetto alle criticità associate alla migrazione</a:t>
            </a:r>
            <a:endParaRPr b="0" i="0" sz="1600" u="none" cap="none" strike="noStrike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Open Sans"/>
              <a:buChar char="●"/>
            </a:pPr>
            <a:r>
              <a:rPr b="0" i="0" lang="en" sz="1600" u="none" cap="none" strike="noStrike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Privilegiare l’azione e la conversazione rispetto alla compilazione, completezza e pianificazione</a:t>
            </a:r>
            <a:endParaRPr b="0" i="0" sz="1600" u="none" cap="none" strike="noStrike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Open Sans"/>
              <a:buChar char="●"/>
            </a:pPr>
            <a:r>
              <a:rPr b="0" i="0" lang="en" sz="1600" u="none" cap="none" strike="noStrike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Stimolare la visione d’insieme rispetto al particolare</a:t>
            </a:r>
            <a:endParaRPr b="0" i="0" sz="1600" u="none" cap="none" strike="noStrike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8B9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/>
          <p:nvPr/>
        </p:nvSpPr>
        <p:spPr>
          <a:xfrm>
            <a:off x="3304875" y="1128800"/>
            <a:ext cx="2280900" cy="407400"/>
          </a:xfrm>
          <a:prstGeom prst="rect">
            <a:avLst/>
          </a:prstGeom>
          <a:solidFill>
            <a:srgbClr val="005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2"/>
          <p:cNvSpPr txBox="1"/>
          <p:nvPr>
            <p:ph type="title"/>
          </p:nvPr>
        </p:nvSpPr>
        <p:spPr>
          <a:xfrm>
            <a:off x="457200" y="1268465"/>
            <a:ext cx="8229600" cy="19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4200">
                <a:latin typeface="Open Sans"/>
                <a:ea typeface="Open Sans"/>
                <a:cs typeface="Open Sans"/>
                <a:sym typeface="Open Sans"/>
              </a:rPr>
              <a:t>Lista degli applicativi</a:t>
            </a:r>
            <a:endParaRPr sz="4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/>
          <p:nvPr>
            <p:ph idx="4294967295" type="title"/>
          </p:nvPr>
        </p:nvSpPr>
        <p:spPr>
          <a:xfrm>
            <a:off x="311700" y="31431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Lista degli applicativi</a:t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43"/>
          <p:cNvSpPr txBox="1"/>
          <p:nvPr/>
        </p:nvSpPr>
        <p:spPr>
          <a:xfrm>
            <a:off x="203800" y="977100"/>
            <a:ext cx="8486400" cy="3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Open Sans"/>
              <a:buChar char="●"/>
            </a:pPr>
            <a:r>
              <a:rPr b="0" i="0" lang="en" sz="1600" u="none" cap="none" strike="noStrike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Crea una visione d’insieme</a:t>
            </a:r>
            <a:endParaRPr b="0" i="0" sz="1600" u="none" cap="none" strike="noStrike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Open Sans"/>
              <a:buChar char="●"/>
            </a:pPr>
            <a:r>
              <a:rPr b="0" i="0" lang="en" sz="1600" u="none" cap="none" strike="noStrike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Elencare gli applicativi noti</a:t>
            </a:r>
            <a:endParaRPr b="0" i="0" sz="1600" u="none" cap="none" strike="noStrike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Open Sans"/>
              <a:buChar char="○"/>
            </a:pPr>
            <a:r>
              <a:rPr b="0" i="0" lang="en" sz="1600" u="none" cap="none" strike="noStrike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Nome</a:t>
            </a:r>
            <a:endParaRPr b="0" i="0" sz="1600" u="none" cap="none" strike="noStrike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Open Sans"/>
              <a:buChar char="○"/>
            </a:pPr>
            <a:r>
              <a:rPr b="0" i="0" lang="en" sz="1600" u="none" cap="none" strike="noStrike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Interlocutore</a:t>
            </a:r>
            <a:endParaRPr b="0" i="0" sz="1600" u="none" cap="none" strike="noStrike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Open Sans"/>
              <a:buChar char="○"/>
            </a:pPr>
            <a:r>
              <a:rPr b="0" i="0" lang="en" sz="1600" u="none" cap="none" strike="noStrike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Servizi supportati</a:t>
            </a:r>
            <a:endParaRPr b="0" i="0" sz="1600" u="none" cap="none" strike="noStrike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Open Sans"/>
              <a:buChar char="●"/>
            </a:pPr>
            <a:r>
              <a:rPr b="0" i="0" lang="en" sz="1600" u="none" cap="none" strike="noStrike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Per creare questa lista si può usare il seguente file: </a:t>
            </a:r>
            <a:r>
              <a:rPr lang="en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Lista applicativi </a:t>
            </a:r>
            <a:endParaRPr b="0" i="0" sz="1600" u="none" cap="none" strike="noStrike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8B9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/>
          <p:nvPr/>
        </p:nvSpPr>
        <p:spPr>
          <a:xfrm>
            <a:off x="3304875" y="1128800"/>
            <a:ext cx="2280900" cy="407400"/>
          </a:xfrm>
          <a:prstGeom prst="rect">
            <a:avLst/>
          </a:prstGeom>
          <a:solidFill>
            <a:srgbClr val="005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4"/>
          <p:cNvSpPr txBox="1"/>
          <p:nvPr>
            <p:ph type="title"/>
          </p:nvPr>
        </p:nvSpPr>
        <p:spPr>
          <a:xfrm>
            <a:off x="457200" y="1268465"/>
            <a:ext cx="8229600" cy="19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4200">
                <a:latin typeface="Open Sans"/>
                <a:ea typeface="Open Sans"/>
                <a:cs typeface="Open Sans"/>
                <a:sym typeface="Open Sans"/>
              </a:rPr>
              <a:t>Prioritizzazione degli applicativi</a:t>
            </a:r>
            <a:endParaRPr sz="4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/>
          <p:nvPr>
            <p:ph idx="4294967295" type="title"/>
          </p:nvPr>
        </p:nvSpPr>
        <p:spPr>
          <a:xfrm>
            <a:off x="311700" y="31431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Prioritizzazione degli applicativi</a:t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45"/>
          <p:cNvSpPr txBox="1"/>
          <p:nvPr/>
        </p:nvSpPr>
        <p:spPr>
          <a:xfrm>
            <a:off x="263700" y="3996025"/>
            <a:ext cx="85686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L’obiettivo è classificare gli applicativi in una delle quattro categorie sopra, partendo dal basso verso l’alto. Gli applicativi </a:t>
            </a:r>
            <a:r>
              <a:rPr b="1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opportunità da cogliere </a:t>
            </a:r>
            <a:r>
              <a:rPr b="0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sono quelli da cui si consiglia di partire con la migrazione. Vedi sotto per una descrizione dettagliata delle categorie.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4" name="Google Shape;26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7535" y="967410"/>
            <a:ext cx="4136571" cy="2948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/>
          <p:nvPr>
            <p:ph idx="4294967295" type="title"/>
          </p:nvPr>
        </p:nvSpPr>
        <p:spPr>
          <a:xfrm>
            <a:off x="311700" y="31431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Classificazione: opportunità da cogliere</a:t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46"/>
          <p:cNvSpPr txBox="1"/>
          <p:nvPr/>
        </p:nvSpPr>
        <p:spPr>
          <a:xfrm>
            <a:off x="217500" y="926934"/>
            <a:ext cx="8709000" cy="3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Opportunità da cogliere</a:t>
            </a:r>
            <a:r>
              <a:rPr b="0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b="0" i="0" lang="en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applicativi che ad oggi hanno maggiori opportunità di trarre vantaggio (soprattutto in termini di costi) dal cloud. </a:t>
            </a:r>
            <a:br>
              <a:rPr b="0" i="0" lang="en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Alcune domande per capire quali applicativi classificare così sono: </a:t>
            </a:r>
            <a:br>
              <a:rPr b="0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1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○"/>
            </a:pPr>
            <a:r>
              <a:rPr b="0" i="1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 prevedono significativi risparmi di costi con la migrazione al cloud di questo applicativo? Ad es.</a:t>
            </a:r>
            <a:br>
              <a:rPr b="0" i="1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1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La licenza software è in scadenza?</a:t>
            </a:r>
            <a:br>
              <a:rPr b="0" i="1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1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Si può risparmiare sulle spese per le strutture, l’alimentazione ed il raffreddamento?</a:t>
            </a:r>
            <a:br>
              <a:rPr b="0" i="1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1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Si può risparmiare sui costi di connettività?</a:t>
            </a:r>
            <a:endParaRPr b="0" i="1" sz="1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○"/>
            </a:pPr>
            <a:r>
              <a:rPr b="0" i="1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È necessaria una soluzione di disaster recovery?</a:t>
            </a:r>
            <a:endParaRPr b="0" i="1" sz="1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○"/>
            </a:pPr>
            <a:r>
              <a:rPr b="0" i="1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Adotta già una soluzione di disaster recovery onerosa?</a:t>
            </a:r>
            <a:endParaRPr b="0" i="1" sz="1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○"/>
            </a:pPr>
            <a:r>
              <a:rPr b="0" i="1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Questo applicativo richiede un aggiornamento hardware imminente che rende più interessante il passaggio al cloud prima piuttosto che più avanti nel tempo?</a:t>
            </a:r>
            <a:endParaRPr b="0" i="1" sz="1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○"/>
            </a:pPr>
            <a:r>
              <a:rPr b="0" i="1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Questo applicativo richiede un incremento delle risorse hardware?</a:t>
            </a:r>
            <a:endParaRPr b="0" i="1" sz="1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○"/>
            </a:pPr>
            <a:r>
              <a:rPr b="0" i="1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Questo applicativo richiede frequente manutenzione hardware?</a:t>
            </a:r>
            <a:endParaRPr b="0" i="1" sz="1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○"/>
            </a:pPr>
            <a:r>
              <a:rPr b="0" i="1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Ci sono applicativi nel cloud (soluzioni Saas) che renderebbero questa applicazione notevolmente migliore?</a:t>
            </a:r>
            <a:endParaRPr b="0" i="1" sz="1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○"/>
            </a:pPr>
            <a:r>
              <a:rPr b="0" i="1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Ci sono requisiti di conformità normativa per l’ applicazione non ancora soddisfatti che possono essere risolti sul cloud?</a:t>
            </a:r>
            <a:endParaRPr b="0" i="1" sz="1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"/>
          <p:cNvSpPr txBox="1"/>
          <p:nvPr>
            <p:ph idx="4294967295" type="title"/>
          </p:nvPr>
        </p:nvSpPr>
        <p:spPr>
          <a:xfrm>
            <a:off x="311700" y="31431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Classificazione: rischio minimo</a:t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47"/>
          <p:cNvSpPr txBox="1"/>
          <p:nvPr/>
        </p:nvSpPr>
        <p:spPr>
          <a:xfrm>
            <a:off x="217500" y="850734"/>
            <a:ext cx="8709000" cy="3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Rischio minimo</a:t>
            </a:r>
            <a:r>
              <a:rPr b="0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a</a:t>
            </a:r>
            <a:r>
              <a:rPr b="0" i="0" lang="en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pplicativi che possono essere spostati con un rischio relativamente basso per le maggiori operazioni IT. </a:t>
            </a:r>
            <a:br>
              <a:rPr b="0" i="0" lang="en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Alcune domande per capire quali applicativi classificare così sono: </a:t>
            </a:r>
            <a:endParaRPr b="0" i="0" sz="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1" marL="9144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Char char="○"/>
            </a:pPr>
            <a:r>
              <a:rPr b="0" i="1" lang="en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Qual è la criticità di questa applicazione per l’organizzazione? Qual è la sensibilità rispetto ai tempi di inattività? molto importante, 24x7 mission-critical? moderatamente importante? bassa importanza, ambiente dev/test? Guida: gli applicativi con minore criticità espongono ad un rischio minore.</a:t>
            </a:r>
            <a:endParaRPr b="0" i="1" sz="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1" marL="9144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Char char="○"/>
            </a:pPr>
            <a:r>
              <a:rPr b="0" i="1" lang="en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 alto numero di dipendenti e/o cittadini dipendono da questa applicazione? Guida: un minor numero di utilizzatori rappresenta un rischio minore</a:t>
            </a:r>
            <a:endParaRPr b="0" i="1" sz="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1" marL="9144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Char char="○"/>
            </a:pPr>
            <a:r>
              <a:rPr b="0" i="1" lang="en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Qual è il livello dell’ambiente di questa applicazione (produzione, staging, test, sviluppo)? Guida: gli ambienti non di produzione hanno un rischio minore.</a:t>
            </a:r>
            <a:endParaRPr b="0" i="1" sz="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1" marL="9144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Char char="○"/>
            </a:pPr>
            <a:r>
              <a:rPr b="0" i="1" lang="en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Quante dipendenze e/o integrazioni non interoperabili ha questa applicazione (ovvero che non utilizzano API)? Guida: dipendenze/integrazioni basate su API rappresentano un rischio minore.</a:t>
            </a:r>
            <a:endParaRPr b="0" i="1" sz="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1" marL="9144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Char char="○"/>
            </a:pPr>
            <a:r>
              <a:rPr b="0" i="1" lang="en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Qual è la conoscenza del team IT di questa applicazione? Guida: maggiore è la conoscenza, minore è il rischio.</a:t>
            </a:r>
            <a:endParaRPr b="0" i="1" sz="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1" marL="9144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Char char="○"/>
            </a:pPr>
            <a:r>
              <a:rPr b="0" i="1" lang="en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Il team IT ha una documentazione completa e aggiornata per questa applicazione e la sua architettura? Diagramma di sistema, diagramma di rete, diagramma del flusso di dati, documentazione sulla build/deploy, documentazione della manutenzione in corso, ecc. </a:t>
            </a:r>
            <a:r>
              <a:rPr b="0" i="1" lang="en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Guida: p</a:t>
            </a:r>
            <a:r>
              <a:rPr b="0" i="1" lang="en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iù completa ed aggiornata è la documentazione, minore è il rischio.</a:t>
            </a:r>
            <a:endParaRPr b="0" i="1" sz="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1" marL="9144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Char char="○"/>
            </a:pPr>
            <a:r>
              <a:rPr b="0" i="1" lang="en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Quali sono i requisiti di conformità normativa per questa applicazione? Guida: maggiori requisiti di conformità introducono più variabili da controllare, aumentando il rischio.</a:t>
            </a:r>
            <a:endParaRPr b="0" i="1" sz="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1" marL="9144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Char char="○"/>
            </a:pPr>
            <a:r>
              <a:rPr b="0" i="1" lang="en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Qual è la sensibilità ai tempi di fermo e/o di risposta per questa applicazione? Guida: garantire tempi di risposta molto ridotti in specifici contesti possono rappresentare un rischio maggiore. Impatto elevato in caso di tempi di fermo rappresenta un rischio maggiore.</a:t>
            </a:r>
            <a:endParaRPr b="0" i="1" sz="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1" marL="9144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Char char="○"/>
            </a:pPr>
            <a:r>
              <a:rPr b="0" i="1" lang="en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Ci sono responsabili d’area desiderosi e disposti a migrare i loro applicativi in anticipo?</a:t>
            </a:r>
            <a:endParaRPr b="0" i="1" sz="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/>
          <p:nvPr>
            <p:ph idx="4294967295" type="title"/>
          </p:nvPr>
        </p:nvSpPr>
        <p:spPr>
          <a:xfrm>
            <a:off x="311700" y="31431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Classificazione: semplice da migrare </a:t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48"/>
          <p:cNvSpPr txBox="1"/>
          <p:nvPr/>
        </p:nvSpPr>
        <p:spPr>
          <a:xfrm>
            <a:off x="217500" y="926934"/>
            <a:ext cx="8709000" cy="3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Semplice da migrare</a:t>
            </a:r>
            <a:r>
              <a:rPr b="0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b="0" i="0" lang="en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applicativi con una relativa facilità di migrazione al cloud</a:t>
            </a:r>
            <a:br>
              <a:rPr b="0" i="0" lang="en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Alcune domande per capire quali applicativi classificare così sono: </a:t>
            </a:r>
            <a:br>
              <a:rPr b="0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1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9144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○"/>
            </a:pPr>
            <a:r>
              <a:rPr b="0" i="1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Come è stata sviluppata questa applicazione? Acquisto di terze parti da un produttore rilevante (ancora in attività?), acquisto di terze parti da un produttore minore (ancora in attività?), scritto in-house (autore ancora in organizzazione?), scritto da un partner (ancora attivo? Ancora un partner?).</a:t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9144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○"/>
            </a:pPr>
            <a:r>
              <a:rPr b="0" i="1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Quanto è nuova questa applicazione? È stata progettata per l'esecuzione on-premise o nel cloud? Adotta microservizi? È multi-tier?</a:t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9144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○"/>
            </a:pPr>
            <a:r>
              <a:rPr b="0" i="1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È possibile migrare questa applicazione utilizzando approcci semplici come lift-and-shift (re-host)? Utilizza macchine virtuali o container?</a:t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9144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○"/>
            </a:pPr>
            <a:r>
              <a:rPr b="0" i="1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Questa applicazione è strettamente dipendente da uno specifico sistema operativo o è flessibile rispetto a questo aspetto?</a:t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9144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○"/>
            </a:pPr>
            <a:r>
              <a:rPr b="0" i="1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Questa applicazione (o i suoi dati) ha requisiti normativi, di conformità per l'esecuzione on-premise? Guida: la conformità può aumentare la complessità della migrazione.</a:t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9144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○"/>
            </a:pPr>
            <a:r>
              <a:rPr b="0" i="1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Quali sono le considerazioni sui dati per questa app? Sono aggiornati di frequente?  Ci sono altri sistemi dipendenti da questo set di dati?</a:t>
            </a:r>
            <a:endParaRPr b="0" i="1" sz="1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9"/>
          <p:cNvSpPr txBox="1"/>
          <p:nvPr>
            <p:ph idx="4294967295" type="title"/>
          </p:nvPr>
        </p:nvSpPr>
        <p:spPr>
          <a:xfrm>
            <a:off x="311700" y="31431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Prioritizzazione degli applicativi</a:t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8" name="Google Shape;288;p49"/>
          <p:cNvSpPr txBox="1"/>
          <p:nvPr/>
        </p:nvSpPr>
        <p:spPr>
          <a:xfrm>
            <a:off x="203800" y="977100"/>
            <a:ext cx="8486400" cy="3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Open Sans"/>
              <a:buChar char="●"/>
            </a:pPr>
            <a:r>
              <a:rPr b="0" i="0" lang="en" sz="1800" u="none" cap="none" strike="noStrike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Per la classificazione si consiglia di utilizzare il file con la lista degli applicativi: </a:t>
            </a:r>
            <a:r>
              <a:rPr lang="en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allegato lista applicativi</a:t>
            </a:r>
            <a:endParaRPr b="0" i="0" sz="1800" u="none" cap="none" strike="noStrike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Open Sans"/>
              <a:buChar char="●"/>
            </a:pPr>
            <a:r>
              <a:rPr b="0" i="0" lang="en" sz="1800" u="none" cap="none" strike="noStrike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Per maggiori dettagli sulla classificazione si rimanda al capitolo 3.1 del documento Cloud Enablement Kit</a:t>
            </a:r>
            <a:endParaRPr b="0" i="0" sz="1800" u="none" cap="none" strike="noStrike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8B9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0"/>
          <p:cNvSpPr/>
          <p:nvPr/>
        </p:nvSpPr>
        <p:spPr>
          <a:xfrm>
            <a:off x="3304875" y="1128800"/>
            <a:ext cx="2280900" cy="407400"/>
          </a:xfrm>
          <a:prstGeom prst="rect">
            <a:avLst/>
          </a:prstGeom>
          <a:solidFill>
            <a:srgbClr val="005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0"/>
          <p:cNvSpPr txBox="1"/>
          <p:nvPr>
            <p:ph type="title"/>
          </p:nvPr>
        </p:nvSpPr>
        <p:spPr>
          <a:xfrm>
            <a:off x="457200" y="1268465"/>
            <a:ext cx="8229600" cy="19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4200"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4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>
            <p:ph idx="4294967295" type="title"/>
          </p:nvPr>
        </p:nvSpPr>
        <p:spPr>
          <a:xfrm>
            <a:off x="311700" y="31431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Contenuti</a:t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33"/>
          <p:cNvSpPr txBox="1"/>
          <p:nvPr/>
        </p:nvSpPr>
        <p:spPr>
          <a:xfrm>
            <a:off x="203800" y="977100"/>
            <a:ext cx="8404500" cy="3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Open Sans"/>
              <a:buChar char="❏"/>
            </a:pPr>
            <a:r>
              <a:rPr b="0" i="0" lang="en" sz="16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Introduzione</a:t>
            </a:r>
            <a:endParaRPr b="0" i="0" sz="16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Open Sans"/>
              <a:buChar char="❏"/>
            </a:pPr>
            <a:r>
              <a:rPr b="0" i="0" lang="en" sz="16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Strategia di assessment: workshop #1</a:t>
            </a:r>
            <a:endParaRPr b="0" i="0" sz="16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Open Sans"/>
              <a:buChar char="❏"/>
            </a:pPr>
            <a:r>
              <a:rPr b="0" i="0" lang="en" sz="16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Lista degli applicativi </a:t>
            </a:r>
            <a:endParaRPr b="0" i="0" sz="16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Open Sans"/>
              <a:buChar char="❏"/>
            </a:pPr>
            <a:r>
              <a:rPr b="0" i="0" lang="en" sz="16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Prioritizzazione degli applicativi</a:t>
            </a:r>
            <a:endParaRPr b="0" i="0" sz="16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Open Sans"/>
              <a:buChar char="❏"/>
            </a:pPr>
            <a:r>
              <a:rPr b="0" i="0" lang="en" sz="16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b="0" i="0" sz="16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2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/>
          <p:nvPr>
            <p:ph idx="4294967295" type="title"/>
          </p:nvPr>
        </p:nvSpPr>
        <p:spPr>
          <a:xfrm>
            <a:off x="311700" y="31431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Prossimi incontri</a:t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Google Shape;300;p51"/>
          <p:cNvSpPr txBox="1"/>
          <p:nvPr/>
        </p:nvSpPr>
        <p:spPr>
          <a:xfrm>
            <a:off x="339900" y="703834"/>
            <a:ext cx="8616600" cy="39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WORKSHOP</a:t>
            </a:r>
            <a:r>
              <a:rPr b="0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#2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Scheda di assessment degli applicativi prioritizzati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Presentazione strategie di migrazione e rispettivi criteri di scelta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Scelta della strategia di migrazione più adatta a ciascun applicativo</a:t>
            </a:r>
            <a:br>
              <a:rPr b="0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WORKSHOP #3</a:t>
            </a:r>
            <a:r>
              <a:rPr b="1" i="0" lang="en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Mappatura competenze 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Open Sans"/>
              <a:buChar char="○"/>
            </a:pPr>
            <a:r>
              <a:rPr b="0" i="0" lang="en" sz="16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Discussione sulla metodologia di lavoro &amp; indicatori di risultato</a:t>
            </a:r>
            <a:endParaRPr b="0" i="0" sz="16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Open Sans"/>
              <a:buChar char="○"/>
            </a:pPr>
            <a:r>
              <a:rPr b="0" i="0" lang="en" sz="16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Scelta applicativo pilota 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8B9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/>
          <p:nvPr>
            <p:ph type="title"/>
          </p:nvPr>
        </p:nvSpPr>
        <p:spPr>
          <a:xfrm>
            <a:off x="457200" y="1605460"/>
            <a:ext cx="8229600" cy="19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4200">
                <a:latin typeface="Open Sans ExtraBold"/>
                <a:ea typeface="Open Sans ExtraBold"/>
                <a:cs typeface="Open Sans ExtraBold"/>
                <a:sym typeface="Open Sans ExtraBold"/>
              </a:rPr>
              <a:t>Grazie</a:t>
            </a:r>
            <a:endParaRPr sz="420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06" name="Google Shape;306;p52"/>
          <p:cNvSpPr/>
          <p:nvPr/>
        </p:nvSpPr>
        <p:spPr>
          <a:xfrm>
            <a:off x="3304875" y="1128800"/>
            <a:ext cx="2280900" cy="407400"/>
          </a:xfrm>
          <a:prstGeom prst="rect">
            <a:avLst/>
          </a:prstGeom>
          <a:solidFill>
            <a:srgbClr val="005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192" y="410484"/>
            <a:ext cx="2626613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52"/>
          <p:cNvPicPr preferRelativeResize="0"/>
          <p:nvPr/>
        </p:nvPicPr>
        <p:blipFill rotWithShape="1">
          <a:blip r:embed="rId4">
            <a:alphaModFix/>
          </a:blip>
          <a:srcRect b="0" l="1941" r="1949" t="0"/>
          <a:stretch/>
        </p:blipFill>
        <p:spPr>
          <a:xfrm>
            <a:off x="6542395" y="410487"/>
            <a:ext cx="2174486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8B9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4"/>
          <p:cNvSpPr/>
          <p:nvPr/>
        </p:nvSpPr>
        <p:spPr>
          <a:xfrm>
            <a:off x="3304875" y="1128800"/>
            <a:ext cx="2280900" cy="407400"/>
          </a:xfrm>
          <a:prstGeom prst="rect">
            <a:avLst/>
          </a:prstGeom>
          <a:solidFill>
            <a:srgbClr val="005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4"/>
          <p:cNvSpPr txBox="1"/>
          <p:nvPr>
            <p:ph type="title"/>
          </p:nvPr>
        </p:nvSpPr>
        <p:spPr>
          <a:xfrm>
            <a:off x="457200" y="1268465"/>
            <a:ext cx="8229600" cy="19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4200">
                <a:latin typeface="Open Sans"/>
                <a:ea typeface="Open Sans"/>
                <a:cs typeface="Open Sans"/>
                <a:sym typeface="Open Sans"/>
              </a:rPr>
              <a:t>Introduzione</a:t>
            </a:r>
            <a:endParaRPr sz="4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4247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5"/>
          <p:cNvSpPr txBox="1"/>
          <p:nvPr/>
        </p:nvSpPr>
        <p:spPr>
          <a:xfrm>
            <a:off x="4808075" y="694433"/>
            <a:ext cx="4184100" cy="42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È il 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documento di indirizzo strategico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ed economico destinato a tutta la Pubblica Amministrazione che accompagna la trasformazione digitale del Paese.</a:t>
            </a:r>
            <a:b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Il Piano definisce: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 linee operative di sviluppo dell’informatica pubblica;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il Modello strategico di evoluzione del sistema informativo della PA;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gli investimenti ICT del settore pubblico secondo le linee guida europee e del Governo.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Il piano è diviso in diverse parti, una di queste è </a:t>
            </a:r>
            <a:r>
              <a:rPr b="1" i="0" lang="en" sz="1400" u="none" cap="none" strike="noStrike">
                <a:solidFill>
                  <a:srgbClr val="0066CC"/>
                </a:solidFill>
                <a:latin typeface="Open Sans"/>
                <a:ea typeface="Open Sans"/>
                <a:cs typeface="Open Sans"/>
                <a:sym typeface="Open Sans"/>
              </a:rPr>
              <a:t>Il Cloud</a:t>
            </a:r>
            <a:r>
              <a:rPr b="0" i="0" lang="en" sz="1400" u="none" cap="none" strike="noStrike">
                <a:solidFill>
                  <a:srgbClr val="0066CC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400" u="none" cap="none" strike="noStrike">
              <a:solidFill>
                <a:srgbClr val="0066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35"/>
          <p:cNvSpPr txBox="1"/>
          <p:nvPr/>
        </p:nvSpPr>
        <p:spPr>
          <a:xfrm>
            <a:off x="4792101" y="360049"/>
            <a:ext cx="39933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Cos’è il Piano Triennale</a:t>
            </a:r>
            <a:endParaRPr b="1" i="0" sz="1800" u="none" cap="none" strike="noStrike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6"/>
          <p:cNvSpPr txBox="1"/>
          <p:nvPr/>
        </p:nvSpPr>
        <p:spPr>
          <a:xfrm>
            <a:off x="251100" y="1353750"/>
            <a:ext cx="8641800" cy="2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Il </a:t>
            </a:r>
            <a:r>
              <a:rPr b="0" i="1" lang="en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Cloud Enablement</a:t>
            </a:r>
            <a:r>
              <a:rPr b="0" i="0" lang="en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è il processo che abilita un’organizzazione a </a:t>
            </a:r>
            <a:r>
              <a:rPr b="1" i="0" lang="en" sz="1800" u="none" cap="none" strike="noStrike">
                <a:solidFill>
                  <a:srgbClr val="0066CC"/>
                </a:solidFill>
                <a:latin typeface="Open Sans"/>
                <a:ea typeface="Open Sans"/>
                <a:cs typeface="Open Sans"/>
                <a:sym typeface="Open Sans"/>
              </a:rPr>
              <a:t>creare, operare e mantenere le proprie infrastrutture IT utilizzando tecnologie e servizi cloud</a:t>
            </a:r>
            <a:r>
              <a:rPr b="0" i="0" lang="en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Nell’ottica del consolidamento e della razionalizzazione, tale attività riorganizza i processi IT in ambienti di cloud pubblico, privato o ibrido.</a:t>
            </a:r>
            <a:endParaRPr b="0" i="1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/>
          <p:nvPr/>
        </p:nvSpPr>
        <p:spPr>
          <a:xfrm>
            <a:off x="-7675" y="270675"/>
            <a:ext cx="4765200" cy="671700"/>
          </a:xfrm>
          <a:prstGeom prst="rect">
            <a:avLst/>
          </a:prstGeom>
          <a:solidFill>
            <a:srgbClr val="005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7"/>
          <p:cNvSpPr txBox="1"/>
          <p:nvPr>
            <p:ph idx="4294967295" type="title"/>
          </p:nvPr>
        </p:nvSpPr>
        <p:spPr>
          <a:xfrm>
            <a:off x="224367" y="31431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Cloud Enablement Program</a:t>
            </a:r>
            <a:endParaRPr b="1"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37"/>
          <p:cNvSpPr txBox="1"/>
          <p:nvPr/>
        </p:nvSpPr>
        <p:spPr>
          <a:xfrm>
            <a:off x="191825" y="1336800"/>
            <a:ext cx="8404500" cy="33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37"/>
          <p:cNvSpPr txBox="1"/>
          <p:nvPr/>
        </p:nvSpPr>
        <p:spPr>
          <a:xfrm>
            <a:off x="203825" y="1291406"/>
            <a:ext cx="8628600" cy="3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Nella definizione del 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programma di abilitazione al Cloud della PA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sono stati individuati tre elementi principali che caratterizzano la strategia di questo percorso di trasformazione:</a:t>
            </a:r>
            <a:b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b="1" i="0" lang="en" sz="1400" u="none" cap="none" strike="noStrike">
                <a:solidFill>
                  <a:srgbClr val="0066CC"/>
                </a:solidFill>
                <a:latin typeface="Open Sans"/>
                <a:ea typeface="Open Sans"/>
                <a:cs typeface="Open Sans"/>
                <a:sym typeface="Open Sans"/>
              </a:rPr>
              <a:t>Il principio Cloud First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per la definizione di nuovi progetti e per la progettazione dei nuovi servizi nell’ambito di nuove iniziative da avviare da parte della PA in coerenza con il modello Cloud della PA;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b="1" i="0" lang="en" sz="1400" u="none" cap="none" strike="noStrike">
                <a:solidFill>
                  <a:srgbClr val="0066CC"/>
                </a:solidFill>
                <a:latin typeface="Open Sans"/>
                <a:ea typeface="Open Sans"/>
                <a:cs typeface="Open Sans"/>
                <a:sym typeface="Open Sans"/>
              </a:rPr>
              <a:t>La strategia di Cloud Enablement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per la migrazione delle infrastrutture e delle applicazioni esistenti verso il modello Cloud della PA;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b="1" i="0" lang="en" sz="1400" u="none" cap="none" strike="noStrike">
                <a:solidFill>
                  <a:srgbClr val="0066CC"/>
                </a:solidFill>
                <a:latin typeface="Open Sans"/>
                <a:ea typeface="Open Sans"/>
                <a:cs typeface="Open Sans"/>
                <a:sym typeface="Open Sans"/>
              </a:rPr>
              <a:t>Centri di competenza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per il consolidamento e potenziamento delle competenze mediante la creazione di Centri di Competenze (Soggetti Aggregatori) - la creazione di una comunità allargata di tecnici, esperti e managers dell’IT per discutere, proporre standard e regolamenti dei servizi digitali, condividere informazioni, soluzioni e competenze utili a mantenere, aggiornare e aumentare l’affidabilità dei sistemi, automatizzando le procedure.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8"/>
          <p:cNvSpPr txBox="1"/>
          <p:nvPr>
            <p:ph idx="4294967295" type="title"/>
          </p:nvPr>
        </p:nvSpPr>
        <p:spPr>
          <a:xfrm>
            <a:off x="311700" y="31431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Risorse per approfondire</a:t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38"/>
          <p:cNvSpPr txBox="1"/>
          <p:nvPr/>
        </p:nvSpPr>
        <p:spPr>
          <a:xfrm>
            <a:off x="203800" y="977100"/>
            <a:ext cx="8486400" cy="3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n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https://cloud.italia.it/it/latest/</a:t>
            </a:r>
            <a:endParaRPr b="0" i="0" sz="1800" u="none" cap="none" strike="noStrike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Open Sans"/>
              <a:buChar char="●"/>
            </a:pPr>
            <a:r>
              <a:rPr lang="en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https://docs.italia.it/italia/piano-triennale-ict/cloud-docs/it/stabile/cloud-enablement.html</a:t>
            </a:r>
            <a:endParaRPr i="0" sz="1800" u="none" cap="none" strike="noStrike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Open Sans"/>
              <a:buChar char="●"/>
            </a:pPr>
            <a:r>
              <a:rPr b="0" i="0" lang="en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https://carta-dei-principi-tecnologici-del-procurement.readthedocs.io/it/latest/</a:t>
            </a:r>
            <a:endParaRPr b="0" i="0" sz="1800" u="none" cap="none" strike="noStrike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Open Sans"/>
              <a:buChar char="●"/>
            </a:pPr>
            <a:r>
              <a:rPr b="0" i="0" lang="en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https://medium.com/team-per-la-trasformazione-digitale/club-digitali-virtuosi-corte-dei-conti-idea-pa-cloud-connettivita-spc2-92771ae81428</a:t>
            </a:r>
            <a:r>
              <a:rPr b="0" i="0" lang="en" sz="1800" u="none" cap="none" strike="noStrike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800" u="none" cap="none" strike="noStrike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Open Sans"/>
              <a:buChar char="●"/>
            </a:pPr>
            <a:r>
              <a:rPr b="0" i="0" lang="en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https://medium.com/team-per-la-trasformazione-digitale/cloud-pubblica-amministrazione-italia-infrastrutture-servizi-66f38ce3fa75</a:t>
            </a:r>
            <a:r>
              <a:rPr b="0" i="0" lang="en" sz="1800" u="none" cap="none" strike="noStrike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800" u="none" cap="none" strike="noStrike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8B9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9"/>
          <p:cNvSpPr/>
          <p:nvPr/>
        </p:nvSpPr>
        <p:spPr>
          <a:xfrm>
            <a:off x="3304875" y="1128800"/>
            <a:ext cx="2280900" cy="407400"/>
          </a:xfrm>
          <a:prstGeom prst="rect">
            <a:avLst/>
          </a:prstGeom>
          <a:solidFill>
            <a:srgbClr val="005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9"/>
          <p:cNvSpPr txBox="1"/>
          <p:nvPr>
            <p:ph type="title"/>
          </p:nvPr>
        </p:nvSpPr>
        <p:spPr>
          <a:xfrm>
            <a:off x="457200" y="1268465"/>
            <a:ext cx="8229600" cy="19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4200">
                <a:latin typeface="Open Sans"/>
                <a:ea typeface="Open Sans"/>
                <a:cs typeface="Open Sans"/>
                <a:sym typeface="Open Sans"/>
              </a:rPr>
              <a:t>Strategia di assessment: workshop #1</a:t>
            </a:r>
            <a:endParaRPr sz="4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0"/>
          <p:cNvSpPr/>
          <p:nvPr/>
        </p:nvSpPr>
        <p:spPr>
          <a:xfrm>
            <a:off x="2175847" y="99172"/>
            <a:ext cx="6340800" cy="2026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0"/>
          <p:cNvSpPr txBox="1"/>
          <p:nvPr/>
        </p:nvSpPr>
        <p:spPr>
          <a:xfrm>
            <a:off x="3167176" y="99397"/>
            <a:ext cx="45432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LISTA DEGLI APPLICATIVI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9" name="Google Shape;189;p40"/>
          <p:cNvCxnSpPr/>
          <p:nvPr/>
        </p:nvCxnSpPr>
        <p:spPr>
          <a:xfrm>
            <a:off x="5429375" y="362050"/>
            <a:ext cx="3300" cy="23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0" name="Google Shape;190;p40"/>
          <p:cNvSpPr txBox="1"/>
          <p:nvPr/>
        </p:nvSpPr>
        <p:spPr>
          <a:xfrm>
            <a:off x="3425688" y="579056"/>
            <a:ext cx="40164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PRIORITIZZAZIONE DEGLI APPLICATIVI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1" name="Google Shape;191;p40"/>
          <p:cNvCxnSpPr/>
          <p:nvPr/>
        </p:nvCxnSpPr>
        <p:spPr>
          <a:xfrm>
            <a:off x="5422221" y="1971979"/>
            <a:ext cx="3300" cy="23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2" name="Google Shape;192;p40"/>
          <p:cNvSpPr txBox="1"/>
          <p:nvPr/>
        </p:nvSpPr>
        <p:spPr>
          <a:xfrm>
            <a:off x="3167175" y="2603323"/>
            <a:ext cx="45432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SCELTA DELLA STRATEGIA DI MIGRAZIONE 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40"/>
          <p:cNvSpPr txBox="1"/>
          <p:nvPr/>
        </p:nvSpPr>
        <p:spPr>
          <a:xfrm>
            <a:off x="3252188" y="2166853"/>
            <a:ext cx="43593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SCHEDA DI ASSESSMENT DELL’APPLICATIVO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4" name="Google Shape;194;p40"/>
          <p:cNvCxnSpPr/>
          <p:nvPr/>
        </p:nvCxnSpPr>
        <p:spPr>
          <a:xfrm>
            <a:off x="5429375" y="2415906"/>
            <a:ext cx="3300" cy="23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5" name="Google Shape;195;p40"/>
          <p:cNvSpPr txBox="1"/>
          <p:nvPr/>
        </p:nvSpPr>
        <p:spPr>
          <a:xfrm>
            <a:off x="2406131" y="3961767"/>
            <a:ext cx="60414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MAPPATURA DELLE COMPETENZE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6" name="Google Shape;196;p40"/>
          <p:cNvCxnSpPr/>
          <p:nvPr/>
        </p:nvCxnSpPr>
        <p:spPr>
          <a:xfrm>
            <a:off x="5402975" y="3736354"/>
            <a:ext cx="3300" cy="23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7" name="Google Shape;197;p40"/>
          <p:cNvSpPr txBox="1"/>
          <p:nvPr/>
        </p:nvSpPr>
        <p:spPr>
          <a:xfrm>
            <a:off x="2441907" y="2781498"/>
            <a:ext cx="62049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Usando specifici criteri di prioritizzazione sulla base della scheda di assessment di ciascun servizio</a:t>
            </a:r>
            <a:endParaRPr b="0" i="0" sz="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40"/>
          <p:cNvSpPr txBox="1"/>
          <p:nvPr/>
        </p:nvSpPr>
        <p:spPr>
          <a:xfrm>
            <a:off x="857725" y="905305"/>
            <a:ext cx="1283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WORKSHOP </a:t>
            </a:r>
            <a:r>
              <a:rPr b="1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#1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40"/>
          <p:cNvSpPr txBox="1"/>
          <p:nvPr/>
        </p:nvSpPr>
        <p:spPr>
          <a:xfrm>
            <a:off x="857725" y="2952248"/>
            <a:ext cx="1283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WORKSHOP </a:t>
            </a:r>
            <a:r>
              <a:rPr b="1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#2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40"/>
          <p:cNvSpPr/>
          <p:nvPr/>
        </p:nvSpPr>
        <p:spPr>
          <a:xfrm rot="-5400000">
            <a:off x="1817136" y="2538763"/>
            <a:ext cx="921402" cy="2365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cap="flat" cmpd="sng" w="12700">
            <a:solidFill>
              <a:srgbClr val="0058B9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40"/>
          <p:cNvSpPr/>
          <p:nvPr/>
        </p:nvSpPr>
        <p:spPr>
          <a:xfrm flipH="1" rot="-5400000">
            <a:off x="1801935" y="3404716"/>
            <a:ext cx="951804" cy="2365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cap="flat" cmpd="sng" w="12700">
            <a:solidFill>
              <a:srgbClr val="0058B9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2" name="Google Shape;202;p40"/>
          <p:cNvSpPr txBox="1"/>
          <p:nvPr/>
        </p:nvSpPr>
        <p:spPr>
          <a:xfrm>
            <a:off x="3643586" y="758165"/>
            <a:ext cx="3628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Usando quattro categorie per classificarli </a:t>
            </a:r>
            <a:endParaRPr b="0" i="0" sz="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40"/>
          <p:cNvSpPr txBox="1"/>
          <p:nvPr/>
        </p:nvSpPr>
        <p:spPr>
          <a:xfrm>
            <a:off x="857725" y="4379294"/>
            <a:ext cx="1283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WORKSHOP </a:t>
            </a:r>
            <a:r>
              <a:rPr b="1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#3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04" name="Google Shape;204;p40"/>
          <p:cNvGrpSpPr/>
          <p:nvPr/>
        </p:nvGrpSpPr>
        <p:grpSpPr>
          <a:xfrm>
            <a:off x="2159590" y="85412"/>
            <a:ext cx="236578" cy="2049724"/>
            <a:chOff x="2007150" y="204600"/>
            <a:chExt cx="236578" cy="2322633"/>
          </a:xfrm>
        </p:grpSpPr>
        <p:sp>
          <p:nvSpPr>
            <p:cNvPr id="205" name="Google Shape;205;p40"/>
            <p:cNvSpPr/>
            <p:nvPr/>
          </p:nvSpPr>
          <p:spPr>
            <a:xfrm rot="-5400000">
              <a:off x="1772601" y="439149"/>
              <a:ext cx="705672" cy="2365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cap="flat" cmpd="sng" w="12700">
              <a:solidFill>
                <a:srgbClr val="0058B9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 Light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6" name="Google Shape;206;p40"/>
            <p:cNvSpPr/>
            <p:nvPr/>
          </p:nvSpPr>
          <p:spPr>
            <a:xfrm flipH="1" rot="-5400000">
              <a:off x="1306558" y="1590063"/>
              <a:ext cx="1637766" cy="2365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cap="flat" cmpd="sng" w="12700">
              <a:solidFill>
                <a:srgbClr val="0058B9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 Light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207" name="Google Shape;207;p40"/>
          <p:cNvSpPr/>
          <p:nvPr/>
        </p:nvSpPr>
        <p:spPr>
          <a:xfrm rot="-5400000">
            <a:off x="2072508" y="4165237"/>
            <a:ext cx="411858" cy="2365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cap="flat" cmpd="sng" w="12700">
            <a:solidFill>
              <a:srgbClr val="0058B9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8" name="Google Shape;208;p40"/>
          <p:cNvSpPr/>
          <p:nvPr/>
        </p:nvSpPr>
        <p:spPr>
          <a:xfrm flipH="1" rot="-5400000">
            <a:off x="2013679" y="4629195"/>
            <a:ext cx="529524" cy="2365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cap="flat" cmpd="sng" w="12700">
            <a:solidFill>
              <a:srgbClr val="0058B9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9" name="Google Shape;209;p40"/>
          <p:cNvSpPr/>
          <p:nvPr/>
        </p:nvSpPr>
        <p:spPr>
          <a:xfrm>
            <a:off x="377850" y="905300"/>
            <a:ext cx="534300" cy="534300"/>
          </a:xfrm>
          <a:prstGeom prst="ellipse">
            <a:avLst/>
          </a:prstGeom>
          <a:solidFill>
            <a:srgbClr val="005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AS-IS</a:t>
            </a:r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0" name="Google Shape;210;p40"/>
          <p:cNvGrpSpPr/>
          <p:nvPr/>
        </p:nvGrpSpPr>
        <p:grpSpPr>
          <a:xfrm>
            <a:off x="172810" y="2815799"/>
            <a:ext cx="939257" cy="716519"/>
            <a:chOff x="-63535" y="2016610"/>
            <a:chExt cx="1365000" cy="1041300"/>
          </a:xfrm>
        </p:grpSpPr>
        <p:sp>
          <p:nvSpPr>
            <p:cNvPr id="211" name="Google Shape;211;p40"/>
            <p:cNvSpPr/>
            <p:nvPr/>
          </p:nvSpPr>
          <p:spPr>
            <a:xfrm>
              <a:off x="242700" y="2191325"/>
              <a:ext cx="749700" cy="749700"/>
            </a:xfrm>
            <a:prstGeom prst="ellipse">
              <a:avLst/>
            </a:prstGeom>
            <a:solidFill>
              <a:srgbClr val="005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2" name="Google Shape;212;p40"/>
            <p:cNvSpPr txBox="1"/>
            <p:nvPr/>
          </p:nvSpPr>
          <p:spPr>
            <a:xfrm>
              <a:off x="-63535" y="2016610"/>
              <a:ext cx="1365000" cy="10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PAIN</a:t>
              </a:r>
              <a:br>
                <a:rPr b="0" i="0" lang="en" sz="6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b="0" i="0" lang="en" sz="6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POINTS</a:t>
              </a:r>
              <a:endParaRPr b="0" i="0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13" name="Google Shape;213;p40"/>
          <p:cNvSpPr/>
          <p:nvPr/>
        </p:nvSpPr>
        <p:spPr>
          <a:xfrm>
            <a:off x="377850" y="4342550"/>
            <a:ext cx="534300" cy="534300"/>
          </a:xfrm>
          <a:prstGeom prst="ellipse">
            <a:avLst/>
          </a:prstGeom>
          <a:solidFill>
            <a:srgbClr val="005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40"/>
          <p:cNvSpPr txBox="1"/>
          <p:nvPr/>
        </p:nvSpPr>
        <p:spPr>
          <a:xfrm>
            <a:off x="221786" y="4461282"/>
            <a:ext cx="8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TO-BE</a:t>
            </a:r>
            <a:endParaRPr b="0" i="0" sz="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5" name="Google Shape;215;p40"/>
          <p:cNvGrpSpPr/>
          <p:nvPr/>
        </p:nvGrpSpPr>
        <p:grpSpPr>
          <a:xfrm>
            <a:off x="4881163" y="1069769"/>
            <a:ext cx="1115213" cy="834062"/>
            <a:chOff x="4727956" y="1064995"/>
            <a:chExt cx="1374600" cy="1095000"/>
          </a:xfrm>
        </p:grpSpPr>
        <p:sp>
          <p:nvSpPr>
            <p:cNvPr id="216" name="Google Shape;216;p40"/>
            <p:cNvSpPr/>
            <p:nvPr/>
          </p:nvSpPr>
          <p:spPr>
            <a:xfrm>
              <a:off x="4727956" y="1064995"/>
              <a:ext cx="1374600" cy="1095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7" name="Google Shape;217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01266" y="1130806"/>
              <a:ext cx="1235816" cy="951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8" name="Google Shape;218;p40"/>
          <p:cNvGrpSpPr/>
          <p:nvPr/>
        </p:nvGrpSpPr>
        <p:grpSpPr>
          <a:xfrm>
            <a:off x="4881175" y="4246525"/>
            <a:ext cx="1034400" cy="834000"/>
            <a:chOff x="6030525" y="4246525"/>
            <a:chExt cx="1034400" cy="834000"/>
          </a:xfrm>
        </p:grpSpPr>
        <p:sp>
          <p:nvSpPr>
            <p:cNvPr id="219" name="Google Shape;219;p40"/>
            <p:cNvSpPr/>
            <p:nvPr/>
          </p:nvSpPr>
          <p:spPr>
            <a:xfrm>
              <a:off x="6030525" y="4246525"/>
              <a:ext cx="1034400" cy="834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0" name="Google Shape;220;p40"/>
            <p:cNvPicPr preferRelativeResize="0"/>
            <p:nvPr/>
          </p:nvPicPr>
          <p:blipFill rotWithShape="1">
            <a:blip r:embed="rId4">
              <a:alphaModFix/>
            </a:blip>
            <a:srcRect b="-1249" l="0" r="0" t="1250"/>
            <a:stretch/>
          </p:blipFill>
          <p:spPr>
            <a:xfrm>
              <a:off x="6131929" y="4317974"/>
              <a:ext cx="844107" cy="6774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1" name="Google Shape;221;p40"/>
          <p:cNvSpPr txBox="1"/>
          <p:nvPr/>
        </p:nvSpPr>
        <p:spPr>
          <a:xfrm>
            <a:off x="8449675" y="1057700"/>
            <a:ext cx="618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OGGI</a:t>
            </a:r>
            <a:endParaRPr b="1" i="0" sz="900" u="none" cap="none" strike="noStrike">
              <a:solidFill>
                <a:srgbClr val="D9D9D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2" name="Google Shape;222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87362" y="3040336"/>
            <a:ext cx="422035" cy="422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83294" y="3040336"/>
            <a:ext cx="422035" cy="422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05738" y="3040336"/>
            <a:ext cx="422035" cy="422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16226" y="3022074"/>
            <a:ext cx="422035" cy="42203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0"/>
          <p:cNvSpPr txBox="1"/>
          <p:nvPr/>
        </p:nvSpPr>
        <p:spPr>
          <a:xfrm>
            <a:off x="3642343" y="3444110"/>
            <a:ext cx="7122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Retire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40"/>
          <p:cNvSpPr txBox="1"/>
          <p:nvPr/>
        </p:nvSpPr>
        <p:spPr>
          <a:xfrm>
            <a:off x="4440208" y="3444110"/>
            <a:ext cx="9003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SaaS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p40"/>
          <p:cNvSpPr txBox="1"/>
          <p:nvPr/>
        </p:nvSpPr>
        <p:spPr>
          <a:xfrm>
            <a:off x="5468740" y="3444110"/>
            <a:ext cx="10344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Re-host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40"/>
          <p:cNvSpPr txBox="1"/>
          <p:nvPr/>
        </p:nvSpPr>
        <p:spPr>
          <a:xfrm>
            <a:off x="6495237" y="3444110"/>
            <a:ext cx="10344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Re-platform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0" name="Google Shape;230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61768" y="3040336"/>
            <a:ext cx="422035" cy="42203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0"/>
          <p:cNvSpPr txBox="1"/>
          <p:nvPr/>
        </p:nvSpPr>
        <p:spPr>
          <a:xfrm>
            <a:off x="2816750" y="3444110"/>
            <a:ext cx="7122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Retain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2" name="Google Shape;232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06826" y="3022074"/>
            <a:ext cx="422035" cy="42203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0"/>
          <p:cNvSpPr txBox="1"/>
          <p:nvPr/>
        </p:nvSpPr>
        <p:spPr>
          <a:xfrm>
            <a:off x="7485837" y="3444110"/>
            <a:ext cx="10344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Re-architect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W Master - Black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