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3" r:id="rId16"/>
    <p:sldId id="271" r:id="rId17"/>
    <p:sldId id="272" r:id="rId18"/>
    <p:sldId id="279" r:id="rId19"/>
    <p:sldId id="274" r:id="rId20"/>
    <p:sldId id="275" r:id="rId21"/>
    <p:sldId id="276" r:id="rId22"/>
    <p:sldId id="277"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5"/>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EF2C-098F-B142-A508-345E185F5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75D318-D008-944C-A8CB-F78D20914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4099CC-0715-9C44-9921-5D328718A0A6}"/>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FD59B03E-B721-3644-B0FF-D29CBE42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13ACB-1C28-6242-ABD0-FD65B73F5CE1}"/>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62753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8E47-DF82-E74A-AD4F-FD14D5D50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7D350-20D1-3E49-98BD-568D109061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0EAF9-5392-2143-9B69-D90E5A174CCD}"/>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462B61FD-4F3C-D945-B946-785481880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1FDF9-DDEC-D64E-8F6B-22A67B2CDA73}"/>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74503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0C891-132C-534F-9B2F-86638D6F9C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57A07-8FA0-EF46-B478-47C87DB4E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22A34-2EE5-4C4E-A22B-E9B67843076F}"/>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74278E62-1AA7-3341-B011-C2A554F33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492B0-3BDA-5448-86CF-5838CDA3C1F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88373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5705-1291-424C-B7FF-34561D729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EA0BD-4F1C-C446-A0C3-C1DDEDA95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1ECA1-2532-6C48-9506-82958638CF0B}"/>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5A7C17F4-D1FB-B441-B8AF-36EB167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A21D5-F628-984E-9B2B-AB7BC2B155CD}"/>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24768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6834-E911-EB43-9A61-1400B55015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4A313D-6983-DC45-8006-90C85632C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B011DF-006E-0840-91A0-6CD26A7E1A04}"/>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AF5B2AAF-F5F7-EF46-BC3E-590EF0A6D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4DD6B-9A46-FB41-9E32-84423BBCA5DC}"/>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54212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072E-53D5-2D48-BD5D-FCFEE7673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89641-CF82-8243-BA0B-EE441583F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8756E0-0843-AE45-BA71-07EDCEF529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6C14E-5134-E54A-9F11-D91ED0EF2871}"/>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6" name="Footer Placeholder 5">
            <a:extLst>
              <a:ext uri="{FF2B5EF4-FFF2-40B4-BE49-F238E27FC236}">
                <a16:creationId xmlns:a16="http://schemas.microsoft.com/office/drawing/2014/main" id="{C9657D27-FDA0-D246-B119-F7A6E93CA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B0E13-1928-A547-A240-2F153EF118DB}"/>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107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5E92-C65E-5643-BC31-31BE4B1CB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263A1-F1F8-634A-A7C6-BE15969E9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22248-5DBB-5D4E-9228-36EEEE16C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93C14-53EF-D348-945F-EC16C5F1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D2F7C-7621-9B40-9BAE-645CCEDB2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69EA9-0FB1-BC4E-AA44-779A0B0EA6B3}"/>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8" name="Footer Placeholder 7">
            <a:extLst>
              <a:ext uri="{FF2B5EF4-FFF2-40B4-BE49-F238E27FC236}">
                <a16:creationId xmlns:a16="http://schemas.microsoft.com/office/drawing/2014/main" id="{205F18AC-2CE0-1F48-B082-EB17B4150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9F209-B42B-6349-8A7E-65DE2A5C00D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360166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DAA7-2FC9-B14C-B846-11CE5D6097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3AD06E-EE36-A64B-A37A-E2678D3B6DA4}"/>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4" name="Footer Placeholder 3">
            <a:extLst>
              <a:ext uri="{FF2B5EF4-FFF2-40B4-BE49-F238E27FC236}">
                <a16:creationId xmlns:a16="http://schemas.microsoft.com/office/drawing/2014/main" id="{7278300D-DB42-0A49-8DB3-ADC4A15E26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26EF8F-4E5C-2747-956E-BE0104E7514E}"/>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07999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1F8AB-3B13-3044-B42F-D67107B3693E}"/>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3" name="Footer Placeholder 2">
            <a:extLst>
              <a:ext uri="{FF2B5EF4-FFF2-40B4-BE49-F238E27FC236}">
                <a16:creationId xmlns:a16="http://schemas.microsoft.com/office/drawing/2014/main" id="{5F6E6CDA-7975-A24B-AB34-4D4A5CEA8D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F5014-2A9F-8E49-9FF0-760F8CC53E8F}"/>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98464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5BD8-763E-A547-A355-C1F1B6A43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C1604-590B-FC4B-B17A-3965E2854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3F52A-2D83-0E4A-8167-BFF69E20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5282B-7FEB-A949-B5B0-2F8511744A89}"/>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6" name="Footer Placeholder 5">
            <a:extLst>
              <a:ext uri="{FF2B5EF4-FFF2-40B4-BE49-F238E27FC236}">
                <a16:creationId xmlns:a16="http://schemas.microsoft.com/office/drawing/2014/main" id="{92FCC0CA-9C3C-734D-9F62-6879CDDC0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BDECC-F4F8-1F48-9329-510A4ED8B4D1}"/>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352494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6BDC-D112-8741-9113-8DE2A8004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38C3D-6460-2347-88BA-6084019D5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83D6B-665B-4445-8454-F9D443127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3A09-FD29-804F-9612-6EAC2FFF04FC}"/>
              </a:ext>
            </a:extLst>
          </p:cNvPr>
          <p:cNvSpPr>
            <a:spLocks noGrp="1"/>
          </p:cNvSpPr>
          <p:nvPr>
            <p:ph type="dt" sz="half" idx="10"/>
          </p:nvPr>
        </p:nvSpPr>
        <p:spPr/>
        <p:txBody>
          <a:bodyPr/>
          <a:lstStyle/>
          <a:p>
            <a:fld id="{13A1E225-8659-094B-9E85-4121EE30A17D}" type="datetimeFigureOut">
              <a:rPr lang="en-US" smtClean="0"/>
              <a:t>5/4/20</a:t>
            </a:fld>
            <a:endParaRPr lang="en-US"/>
          </a:p>
        </p:txBody>
      </p:sp>
      <p:sp>
        <p:nvSpPr>
          <p:cNvPr id="6" name="Footer Placeholder 5">
            <a:extLst>
              <a:ext uri="{FF2B5EF4-FFF2-40B4-BE49-F238E27FC236}">
                <a16:creationId xmlns:a16="http://schemas.microsoft.com/office/drawing/2014/main" id="{6955D68C-78F8-F34D-B091-03BDA9FFF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D581E-6866-A14C-ACDC-0AFDD62B1408}"/>
              </a:ext>
            </a:extLst>
          </p:cNvPr>
          <p:cNvSpPr>
            <a:spLocks noGrp="1"/>
          </p:cNvSpPr>
          <p:nvPr>
            <p:ph type="sldNum" sz="quarter" idx="12"/>
          </p:nvPr>
        </p:nvSpPr>
        <p:spPr/>
        <p:txBody>
          <a:bodyPr/>
          <a:lstStyle/>
          <a:p>
            <a:fld id="{C1A3F02F-47F1-FF4F-ACC4-D429702C496C}" type="slidenum">
              <a:rPr lang="en-US" smtClean="0"/>
              <a:t>‹#›</a:t>
            </a:fld>
            <a:endParaRPr lang="en-US"/>
          </a:p>
        </p:txBody>
      </p:sp>
    </p:spTree>
    <p:extLst>
      <p:ext uri="{BB962C8B-B14F-4D97-AF65-F5344CB8AC3E}">
        <p14:creationId xmlns:p14="http://schemas.microsoft.com/office/powerpoint/2010/main" val="21340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29BB8-5B5F-654A-B73B-539857536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447AA2-D75C-8048-9955-A5BE0474B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C1D54-DE6E-BC4D-916E-89951DC93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1E225-8659-094B-9E85-4121EE30A17D}" type="datetimeFigureOut">
              <a:rPr lang="en-US" smtClean="0"/>
              <a:t>5/4/20</a:t>
            </a:fld>
            <a:endParaRPr lang="en-US"/>
          </a:p>
        </p:txBody>
      </p:sp>
      <p:sp>
        <p:nvSpPr>
          <p:cNvPr id="5" name="Footer Placeholder 4">
            <a:extLst>
              <a:ext uri="{FF2B5EF4-FFF2-40B4-BE49-F238E27FC236}">
                <a16:creationId xmlns:a16="http://schemas.microsoft.com/office/drawing/2014/main" id="{5B65C623-499C-E649-B8DD-669D44CF6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F1FAB-0792-EB43-8CC9-D3B81B5E0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3F02F-47F1-FF4F-ACC4-D429702C496C}" type="slidenum">
              <a:rPr lang="en-US" smtClean="0"/>
              <a:t>‹#›</a:t>
            </a:fld>
            <a:endParaRPr lang="en-US"/>
          </a:p>
        </p:txBody>
      </p:sp>
    </p:spTree>
    <p:extLst>
      <p:ext uri="{BB962C8B-B14F-4D97-AF65-F5344CB8AC3E}">
        <p14:creationId xmlns:p14="http://schemas.microsoft.com/office/powerpoint/2010/main" val="3372907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4D2A-8B89-DD44-8E9B-6E2D5866FBE3}"/>
              </a:ext>
            </a:extLst>
          </p:cNvPr>
          <p:cNvSpPr>
            <a:spLocks noGrp="1"/>
          </p:cNvSpPr>
          <p:nvPr>
            <p:ph type="ctrTitle"/>
          </p:nvPr>
        </p:nvSpPr>
        <p:spPr/>
        <p:txBody>
          <a:bodyPr/>
          <a:lstStyle/>
          <a:p>
            <a:r>
              <a:rPr lang="en-US" dirty="0">
                <a:solidFill>
                  <a:schemeClr val="accent1">
                    <a:lumMod val="50000"/>
                  </a:schemeClr>
                </a:solidFill>
              </a:rPr>
              <a:t>The Crime Detectives</a:t>
            </a:r>
          </a:p>
        </p:txBody>
      </p:sp>
      <p:sp>
        <p:nvSpPr>
          <p:cNvPr id="3" name="Subtitle 2">
            <a:extLst>
              <a:ext uri="{FF2B5EF4-FFF2-40B4-BE49-F238E27FC236}">
                <a16:creationId xmlns:a16="http://schemas.microsoft.com/office/drawing/2014/main" id="{8A53A58F-5787-6043-B439-41EE3548B2C0}"/>
              </a:ext>
            </a:extLst>
          </p:cNvPr>
          <p:cNvSpPr>
            <a:spLocks noGrp="1"/>
          </p:cNvSpPr>
          <p:nvPr>
            <p:ph type="subTitle" idx="1"/>
          </p:nvPr>
        </p:nvSpPr>
        <p:spPr/>
        <p:txBody>
          <a:bodyPr>
            <a:normAutofit lnSpcReduction="10000"/>
          </a:bodyPr>
          <a:lstStyle/>
          <a:p>
            <a:r>
              <a:rPr lang="en-US" dirty="0"/>
              <a:t>			</a:t>
            </a:r>
            <a:r>
              <a:rPr lang="en-US" dirty="0">
                <a:solidFill>
                  <a:srgbClr val="C00000"/>
                </a:solidFill>
              </a:rPr>
              <a:t>Natasha</a:t>
            </a:r>
          </a:p>
          <a:p>
            <a:r>
              <a:rPr lang="en-US" dirty="0">
                <a:solidFill>
                  <a:srgbClr val="C00000"/>
                </a:solidFill>
              </a:rPr>
              <a:t>   		        </a:t>
            </a:r>
            <a:r>
              <a:rPr lang="en-US" dirty="0" err="1">
                <a:solidFill>
                  <a:srgbClr val="C00000"/>
                </a:solidFill>
              </a:rPr>
              <a:t>Jiffar</a:t>
            </a:r>
            <a:endParaRPr lang="en-US" dirty="0">
              <a:solidFill>
                <a:srgbClr val="C00000"/>
              </a:solidFill>
            </a:endParaRPr>
          </a:p>
          <a:p>
            <a:r>
              <a:rPr lang="en-US" dirty="0">
                <a:solidFill>
                  <a:srgbClr val="C00000"/>
                </a:solidFill>
              </a:rPr>
              <a:t>	      	        Kobe</a:t>
            </a:r>
          </a:p>
          <a:p>
            <a:r>
              <a:rPr lang="en-US" dirty="0">
                <a:solidFill>
                  <a:srgbClr val="C00000"/>
                </a:solidFill>
              </a:rPr>
              <a:t>	        	             </a:t>
            </a:r>
            <a:r>
              <a:rPr lang="en-US" dirty="0" err="1">
                <a:solidFill>
                  <a:srgbClr val="C00000"/>
                </a:solidFill>
              </a:rPr>
              <a:t>Thierno</a:t>
            </a:r>
            <a:endParaRPr lang="en-US" dirty="0">
              <a:solidFill>
                <a:srgbClr val="C00000"/>
              </a:solidFill>
            </a:endParaRPr>
          </a:p>
        </p:txBody>
      </p:sp>
    </p:spTree>
    <p:extLst>
      <p:ext uri="{BB962C8B-B14F-4D97-AF65-F5344CB8AC3E}">
        <p14:creationId xmlns:p14="http://schemas.microsoft.com/office/powerpoint/2010/main" val="3885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4647-5B28-E746-8D55-E14BD3318677}"/>
              </a:ext>
            </a:extLst>
          </p:cNvPr>
          <p:cNvSpPr>
            <a:spLocks noGrp="1"/>
          </p:cNvSpPr>
          <p:nvPr>
            <p:ph type="title"/>
          </p:nvPr>
        </p:nvSpPr>
        <p:spPr>
          <a:xfrm>
            <a:off x="838200" y="5460998"/>
            <a:ext cx="10515600" cy="1325563"/>
          </a:xfrm>
        </p:spPr>
        <p:txBody>
          <a:bodyPr/>
          <a:lstStyle/>
          <a:p>
            <a:r>
              <a:rPr lang="en-US" dirty="0"/>
              <a:t>Persons who are black are more likely to be arrested</a:t>
            </a:r>
          </a:p>
        </p:txBody>
      </p:sp>
      <p:pic>
        <p:nvPicPr>
          <p:cNvPr id="4" name="Picture 3">
            <a:extLst>
              <a:ext uri="{FF2B5EF4-FFF2-40B4-BE49-F238E27FC236}">
                <a16:creationId xmlns:a16="http://schemas.microsoft.com/office/drawing/2014/main" id="{6BFD21A5-E570-F849-BCDE-81A03153EBB1}"/>
              </a:ext>
            </a:extLst>
          </p:cNvPr>
          <p:cNvPicPr>
            <a:picLocks noChangeAspect="1"/>
          </p:cNvPicPr>
          <p:nvPr/>
        </p:nvPicPr>
        <p:blipFill>
          <a:blip r:embed="rId2"/>
          <a:stretch>
            <a:fillRect/>
          </a:stretch>
        </p:blipFill>
        <p:spPr>
          <a:xfrm>
            <a:off x="2201422" y="331786"/>
            <a:ext cx="7789156" cy="5129212"/>
          </a:xfrm>
          <a:prstGeom prst="rect">
            <a:avLst/>
          </a:prstGeom>
        </p:spPr>
      </p:pic>
    </p:spTree>
    <p:extLst>
      <p:ext uri="{BB962C8B-B14F-4D97-AF65-F5344CB8AC3E}">
        <p14:creationId xmlns:p14="http://schemas.microsoft.com/office/powerpoint/2010/main" val="296820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0226-C1D1-D549-BA0D-303A89013F57}"/>
              </a:ext>
            </a:extLst>
          </p:cNvPr>
          <p:cNvSpPr>
            <a:spLocks noGrp="1"/>
          </p:cNvSpPr>
          <p:nvPr>
            <p:ph type="title"/>
          </p:nvPr>
        </p:nvSpPr>
        <p:spPr>
          <a:xfrm>
            <a:off x="9478328" y="271463"/>
            <a:ext cx="2438400" cy="6057899"/>
          </a:xfrm>
        </p:spPr>
        <p:txBody>
          <a:bodyPr>
            <a:normAutofit fontScale="90000"/>
          </a:bodyPr>
          <a:lstStyle/>
          <a:p>
            <a:r>
              <a:rPr lang="en-US" dirty="0"/>
              <a:t>Persons who are black between 25-44 lead in the number of those arrested</a:t>
            </a:r>
          </a:p>
        </p:txBody>
      </p:sp>
      <p:pic>
        <p:nvPicPr>
          <p:cNvPr id="4" name="Picture 3">
            <a:extLst>
              <a:ext uri="{FF2B5EF4-FFF2-40B4-BE49-F238E27FC236}">
                <a16:creationId xmlns:a16="http://schemas.microsoft.com/office/drawing/2014/main" id="{A0AC7A09-F288-2445-85F7-A49F8EA98EAD}"/>
              </a:ext>
            </a:extLst>
          </p:cNvPr>
          <p:cNvPicPr>
            <a:picLocks noChangeAspect="1"/>
          </p:cNvPicPr>
          <p:nvPr/>
        </p:nvPicPr>
        <p:blipFill>
          <a:blip r:embed="rId2"/>
          <a:stretch>
            <a:fillRect/>
          </a:stretch>
        </p:blipFill>
        <p:spPr>
          <a:xfrm>
            <a:off x="275272" y="105486"/>
            <a:ext cx="8762998" cy="6647028"/>
          </a:xfrm>
          <a:prstGeom prst="rect">
            <a:avLst/>
          </a:prstGeom>
        </p:spPr>
      </p:pic>
    </p:spTree>
    <p:extLst>
      <p:ext uri="{BB962C8B-B14F-4D97-AF65-F5344CB8AC3E}">
        <p14:creationId xmlns:p14="http://schemas.microsoft.com/office/powerpoint/2010/main" val="12794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7017D3-E731-8F49-B03E-1F3881189E14}"/>
              </a:ext>
            </a:extLst>
          </p:cNvPr>
          <p:cNvPicPr>
            <a:picLocks noChangeAspect="1"/>
          </p:cNvPicPr>
          <p:nvPr/>
        </p:nvPicPr>
        <p:blipFill>
          <a:blip r:embed="rId2"/>
          <a:stretch>
            <a:fillRect/>
          </a:stretch>
        </p:blipFill>
        <p:spPr>
          <a:xfrm>
            <a:off x="305294" y="193680"/>
            <a:ext cx="11278943" cy="6664320"/>
          </a:xfrm>
          <a:prstGeom prst="rect">
            <a:avLst/>
          </a:prstGeom>
        </p:spPr>
      </p:pic>
      <p:sp>
        <p:nvSpPr>
          <p:cNvPr id="2" name="Title 1">
            <a:extLst>
              <a:ext uri="{FF2B5EF4-FFF2-40B4-BE49-F238E27FC236}">
                <a16:creationId xmlns:a16="http://schemas.microsoft.com/office/drawing/2014/main" id="{BA92B495-CF23-BB4F-BDE4-537E87C69B62}"/>
              </a:ext>
            </a:extLst>
          </p:cNvPr>
          <p:cNvSpPr>
            <a:spLocks noGrp="1"/>
          </p:cNvSpPr>
          <p:nvPr>
            <p:ph type="title"/>
          </p:nvPr>
        </p:nvSpPr>
        <p:spPr>
          <a:xfrm>
            <a:off x="1170708" y="814323"/>
            <a:ext cx="10715998" cy="1529509"/>
          </a:xfrm>
        </p:spPr>
        <p:txBody>
          <a:bodyPr>
            <a:normAutofit/>
          </a:bodyPr>
          <a:lstStyle/>
          <a:p>
            <a:r>
              <a:rPr lang="en-US" sz="3600" b="1" dirty="0"/>
              <a:t>Males are arrested much more than females. Black males are arrested the most.</a:t>
            </a:r>
          </a:p>
        </p:txBody>
      </p:sp>
    </p:spTree>
    <p:extLst>
      <p:ext uri="{BB962C8B-B14F-4D97-AF65-F5344CB8AC3E}">
        <p14:creationId xmlns:p14="http://schemas.microsoft.com/office/powerpoint/2010/main" val="409147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9BD1D-5C2A-C748-B41C-2B64DA2EBC49}"/>
              </a:ext>
            </a:extLst>
          </p:cNvPr>
          <p:cNvPicPr>
            <a:picLocks noChangeAspect="1"/>
          </p:cNvPicPr>
          <p:nvPr/>
        </p:nvPicPr>
        <p:blipFill>
          <a:blip r:embed="rId2"/>
          <a:stretch>
            <a:fillRect/>
          </a:stretch>
        </p:blipFill>
        <p:spPr>
          <a:xfrm>
            <a:off x="380009" y="383731"/>
            <a:ext cx="9664165" cy="6090537"/>
          </a:xfrm>
          <a:prstGeom prst="rect">
            <a:avLst/>
          </a:prstGeom>
        </p:spPr>
      </p:pic>
      <p:sp>
        <p:nvSpPr>
          <p:cNvPr id="2" name="Title 1">
            <a:extLst>
              <a:ext uri="{FF2B5EF4-FFF2-40B4-BE49-F238E27FC236}">
                <a16:creationId xmlns:a16="http://schemas.microsoft.com/office/drawing/2014/main" id="{81EA8BC8-6297-8D4B-9208-35A6DEAA09F5}"/>
              </a:ext>
            </a:extLst>
          </p:cNvPr>
          <p:cNvSpPr>
            <a:spLocks noGrp="1"/>
          </p:cNvSpPr>
          <p:nvPr>
            <p:ph type="title"/>
          </p:nvPr>
        </p:nvSpPr>
        <p:spPr>
          <a:xfrm>
            <a:off x="4665826" y="597487"/>
            <a:ext cx="6555180" cy="2442420"/>
          </a:xfrm>
        </p:spPr>
        <p:txBody>
          <a:bodyPr>
            <a:normAutofit fontScale="90000"/>
          </a:bodyPr>
          <a:lstStyle/>
          <a:p>
            <a:r>
              <a:rPr lang="en-US" sz="2800" b="1" dirty="0"/>
              <a:t>One Hot Encoding</a:t>
            </a:r>
            <a:r>
              <a:rPr lang="en-US" sz="2800" dirty="0"/>
              <a:t>:</a:t>
            </a:r>
            <a:br>
              <a:rPr lang="en-US" sz="2800" dirty="0"/>
            </a:br>
            <a:r>
              <a:rPr lang="en-US" sz="2800" dirty="0"/>
              <a:t>Because the numeric columns contain internal NYPD codes and are not measurements, for our model</a:t>
            </a:r>
            <a:r>
              <a:rPr lang="en-US" sz="2800" dirty="0">
                <a:solidFill>
                  <a:srgbClr val="FF0000"/>
                </a:solidFill>
              </a:rPr>
              <a:t> every</a:t>
            </a:r>
            <a:r>
              <a:rPr lang="en-US" sz="2800" dirty="0"/>
              <a:t> column is treated as </a:t>
            </a:r>
            <a:r>
              <a:rPr lang="en-US" sz="2800" dirty="0">
                <a:solidFill>
                  <a:srgbClr val="FF0000"/>
                </a:solidFill>
              </a:rPr>
              <a:t>nominal categorical</a:t>
            </a:r>
            <a:r>
              <a:rPr lang="en-US" sz="2800" dirty="0"/>
              <a:t> for our classification (</a:t>
            </a:r>
            <a:r>
              <a:rPr lang="en-US" sz="2800" dirty="0" err="1"/>
              <a:t>i.e</a:t>
            </a:r>
            <a:r>
              <a:rPr lang="en-US" sz="2800" dirty="0"/>
              <a:t>: there is no ordering to the values)</a:t>
            </a:r>
          </a:p>
        </p:txBody>
      </p:sp>
    </p:spTree>
    <p:extLst>
      <p:ext uri="{BB962C8B-B14F-4D97-AF65-F5344CB8AC3E}">
        <p14:creationId xmlns:p14="http://schemas.microsoft.com/office/powerpoint/2010/main" val="36038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360D-E933-1A4F-9801-BE2D51EACD30}"/>
              </a:ext>
            </a:extLst>
          </p:cNvPr>
          <p:cNvSpPr>
            <a:spLocks noGrp="1"/>
          </p:cNvSpPr>
          <p:nvPr>
            <p:ph type="title"/>
          </p:nvPr>
        </p:nvSpPr>
        <p:spPr>
          <a:xfrm>
            <a:off x="838200" y="5159397"/>
            <a:ext cx="10515600" cy="1325563"/>
          </a:xfrm>
        </p:spPr>
        <p:txBody>
          <a:bodyPr>
            <a:normAutofit/>
          </a:bodyPr>
          <a:lstStyle/>
          <a:p>
            <a:r>
              <a:rPr lang="en-US" sz="3600" dirty="0"/>
              <a:t>There is now 1,881 columns.</a:t>
            </a:r>
          </a:p>
        </p:txBody>
      </p:sp>
      <p:pic>
        <p:nvPicPr>
          <p:cNvPr id="4" name="Picture 3">
            <a:extLst>
              <a:ext uri="{FF2B5EF4-FFF2-40B4-BE49-F238E27FC236}">
                <a16:creationId xmlns:a16="http://schemas.microsoft.com/office/drawing/2014/main" id="{8932D5BB-F229-2F49-BA9A-1F8987B8FA8E}"/>
              </a:ext>
            </a:extLst>
          </p:cNvPr>
          <p:cNvPicPr>
            <a:picLocks noChangeAspect="1"/>
          </p:cNvPicPr>
          <p:nvPr/>
        </p:nvPicPr>
        <p:blipFill>
          <a:blip r:embed="rId2"/>
          <a:stretch>
            <a:fillRect/>
          </a:stretch>
        </p:blipFill>
        <p:spPr>
          <a:xfrm>
            <a:off x="1545312" y="1428557"/>
            <a:ext cx="7964313" cy="3730840"/>
          </a:xfrm>
          <a:prstGeom prst="rect">
            <a:avLst/>
          </a:prstGeom>
        </p:spPr>
      </p:pic>
      <p:sp>
        <p:nvSpPr>
          <p:cNvPr id="5" name="Title 1">
            <a:extLst>
              <a:ext uri="{FF2B5EF4-FFF2-40B4-BE49-F238E27FC236}">
                <a16:creationId xmlns:a16="http://schemas.microsoft.com/office/drawing/2014/main" id="{5D7D511D-ADCC-7949-9C80-8944BD092F94}"/>
              </a:ext>
            </a:extLst>
          </p:cNvPr>
          <p:cNvSpPr txBox="1">
            <a:spLocks/>
          </p:cNvSpPr>
          <p:nvPr/>
        </p:nvSpPr>
        <p:spPr>
          <a:xfrm>
            <a:off x="838200" y="102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The one-hot-encoded </a:t>
            </a:r>
            <a:r>
              <a:rPr lang="en-US" sz="3600" b="1" dirty="0" err="1"/>
              <a:t>dataframe</a:t>
            </a:r>
            <a:r>
              <a:rPr lang="en-US" sz="3600" b="1" dirty="0"/>
              <a:t> columns</a:t>
            </a:r>
          </a:p>
        </p:txBody>
      </p:sp>
    </p:spTree>
    <p:extLst>
      <p:ext uri="{BB962C8B-B14F-4D97-AF65-F5344CB8AC3E}">
        <p14:creationId xmlns:p14="http://schemas.microsoft.com/office/powerpoint/2010/main" val="3292927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A88F-C1AE-4B46-B3AD-200CBA7A2525}"/>
              </a:ext>
            </a:extLst>
          </p:cNvPr>
          <p:cNvSpPr>
            <a:spLocks noGrp="1"/>
          </p:cNvSpPr>
          <p:nvPr>
            <p:ph type="title"/>
          </p:nvPr>
        </p:nvSpPr>
        <p:spPr>
          <a:xfrm>
            <a:off x="2242674" y="22252"/>
            <a:ext cx="7781616" cy="1325563"/>
          </a:xfrm>
        </p:spPr>
        <p:txBody>
          <a:bodyPr/>
          <a:lstStyle/>
          <a:p>
            <a:r>
              <a:rPr lang="en-US" dirty="0"/>
              <a:t>The cost of one hot encoding</a:t>
            </a:r>
          </a:p>
        </p:txBody>
      </p:sp>
      <p:pic>
        <p:nvPicPr>
          <p:cNvPr id="5" name="Content Placeholder 4">
            <a:extLst>
              <a:ext uri="{FF2B5EF4-FFF2-40B4-BE49-F238E27FC236}">
                <a16:creationId xmlns:a16="http://schemas.microsoft.com/office/drawing/2014/main" id="{7C8E9778-DCE1-EE44-A36D-5A0C34DD7E6A}"/>
              </a:ext>
            </a:extLst>
          </p:cNvPr>
          <p:cNvPicPr>
            <a:picLocks noGrp="1" noChangeAspect="1"/>
          </p:cNvPicPr>
          <p:nvPr>
            <p:ph idx="1"/>
          </p:nvPr>
        </p:nvPicPr>
        <p:blipFill>
          <a:blip r:embed="rId2"/>
          <a:stretch>
            <a:fillRect/>
          </a:stretch>
        </p:blipFill>
        <p:spPr>
          <a:xfrm>
            <a:off x="2446933" y="5076938"/>
            <a:ext cx="7045400" cy="1781062"/>
          </a:xfrm>
          <a:prstGeom prst="rect">
            <a:avLst/>
          </a:prstGeom>
        </p:spPr>
      </p:pic>
      <p:cxnSp>
        <p:nvCxnSpPr>
          <p:cNvPr id="10" name="Straight Arrow Connector 9">
            <a:extLst>
              <a:ext uri="{FF2B5EF4-FFF2-40B4-BE49-F238E27FC236}">
                <a16:creationId xmlns:a16="http://schemas.microsoft.com/office/drawing/2014/main" id="{E8EBE5F0-A84B-194E-A060-F25A668D6088}"/>
              </a:ext>
            </a:extLst>
          </p:cNvPr>
          <p:cNvCxnSpPr>
            <a:cxnSpLocks/>
          </p:cNvCxnSpPr>
          <p:nvPr/>
        </p:nvCxnSpPr>
        <p:spPr>
          <a:xfrm flipH="1">
            <a:off x="4772025" y="3592842"/>
            <a:ext cx="2722915" cy="27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D8CF29D-A274-6440-820A-E7EBC7EEA6B3}"/>
              </a:ext>
            </a:extLst>
          </p:cNvPr>
          <p:cNvPicPr>
            <a:picLocks noChangeAspect="1"/>
          </p:cNvPicPr>
          <p:nvPr/>
        </p:nvPicPr>
        <p:blipFill>
          <a:blip r:embed="rId3"/>
          <a:stretch>
            <a:fillRect/>
          </a:stretch>
        </p:blipFill>
        <p:spPr>
          <a:xfrm>
            <a:off x="695756" y="1421856"/>
            <a:ext cx="4281002" cy="3218963"/>
          </a:xfrm>
          <a:prstGeom prst="rect">
            <a:avLst/>
          </a:prstGeom>
        </p:spPr>
      </p:pic>
      <p:pic>
        <p:nvPicPr>
          <p:cNvPr id="12" name="Picture 11">
            <a:extLst>
              <a:ext uri="{FF2B5EF4-FFF2-40B4-BE49-F238E27FC236}">
                <a16:creationId xmlns:a16="http://schemas.microsoft.com/office/drawing/2014/main" id="{E64F6C10-F97A-644F-BF73-81426F5356DA}"/>
              </a:ext>
            </a:extLst>
          </p:cNvPr>
          <p:cNvPicPr>
            <a:picLocks noChangeAspect="1"/>
          </p:cNvPicPr>
          <p:nvPr/>
        </p:nvPicPr>
        <p:blipFill rotWithShape="1">
          <a:blip r:embed="rId4"/>
          <a:srcRect t="4136"/>
          <a:stretch/>
        </p:blipFill>
        <p:spPr>
          <a:xfrm>
            <a:off x="8011382" y="1527094"/>
            <a:ext cx="3484862" cy="3384404"/>
          </a:xfrm>
          <a:prstGeom prst="rect">
            <a:avLst/>
          </a:prstGeom>
        </p:spPr>
      </p:pic>
      <p:cxnSp>
        <p:nvCxnSpPr>
          <p:cNvPr id="7" name="Straight Arrow Connector 6">
            <a:extLst>
              <a:ext uri="{FF2B5EF4-FFF2-40B4-BE49-F238E27FC236}">
                <a16:creationId xmlns:a16="http://schemas.microsoft.com/office/drawing/2014/main" id="{55F96243-9885-9746-A556-A6BD046C422F}"/>
              </a:ext>
            </a:extLst>
          </p:cNvPr>
          <p:cNvCxnSpPr>
            <a:cxnSpLocks/>
          </p:cNvCxnSpPr>
          <p:nvPr/>
        </p:nvCxnSpPr>
        <p:spPr>
          <a:xfrm>
            <a:off x="2338101" y="4779261"/>
            <a:ext cx="1619468" cy="1561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991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49A2-9DBB-D840-97A5-D37031BDC427}"/>
              </a:ext>
            </a:extLst>
          </p:cNvPr>
          <p:cNvSpPr>
            <a:spLocks noGrp="1"/>
          </p:cNvSpPr>
          <p:nvPr>
            <p:ph type="title"/>
          </p:nvPr>
        </p:nvSpPr>
        <p:spPr>
          <a:xfrm>
            <a:off x="653050" y="1846571"/>
            <a:ext cx="9821048" cy="1325563"/>
          </a:xfrm>
        </p:spPr>
        <p:txBody>
          <a:bodyPr>
            <a:normAutofit/>
          </a:bodyPr>
          <a:lstStyle/>
          <a:p>
            <a:r>
              <a:rPr lang="en-US" sz="3600" dirty="0"/>
              <a:t>We used a validation and test split.</a:t>
            </a:r>
          </a:p>
        </p:txBody>
      </p:sp>
      <p:pic>
        <p:nvPicPr>
          <p:cNvPr id="4" name="Picture 3">
            <a:extLst>
              <a:ext uri="{FF2B5EF4-FFF2-40B4-BE49-F238E27FC236}">
                <a16:creationId xmlns:a16="http://schemas.microsoft.com/office/drawing/2014/main" id="{6B1FFE01-F5C0-F141-9C37-3634F33B0463}"/>
              </a:ext>
            </a:extLst>
          </p:cNvPr>
          <p:cNvPicPr>
            <a:picLocks noChangeAspect="1"/>
          </p:cNvPicPr>
          <p:nvPr/>
        </p:nvPicPr>
        <p:blipFill>
          <a:blip r:embed="rId2"/>
          <a:stretch>
            <a:fillRect/>
          </a:stretch>
        </p:blipFill>
        <p:spPr>
          <a:xfrm>
            <a:off x="653050" y="304904"/>
            <a:ext cx="10885900" cy="1868322"/>
          </a:xfrm>
          <a:prstGeom prst="rect">
            <a:avLst/>
          </a:prstGeom>
        </p:spPr>
      </p:pic>
    </p:spTree>
    <p:extLst>
      <p:ext uri="{BB962C8B-B14F-4D97-AF65-F5344CB8AC3E}">
        <p14:creationId xmlns:p14="http://schemas.microsoft.com/office/powerpoint/2010/main" val="312595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D5BB1EC-C99A-474B-8874-52B41096D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C16096C-9FFA-410C-B7AC-DF791DCF1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5B7F38C1-8372-FF48-A247-DF6FF851DFF0}"/>
              </a:ext>
            </a:extLst>
          </p:cNvPr>
          <p:cNvSpPr>
            <a:spLocks noGrp="1"/>
          </p:cNvSpPr>
          <p:nvPr>
            <p:ph type="title"/>
          </p:nvPr>
        </p:nvSpPr>
        <p:spPr>
          <a:xfrm>
            <a:off x="838200" y="914400"/>
            <a:ext cx="4279392" cy="1097280"/>
          </a:xfrm>
        </p:spPr>
        <p:txBody>
          <a:bodyPr>
            <a:normAutofit/>
          </a:bodyPr>
          <a:lstStyle/>
          <a:p>
            <a:r>
              <a:rPr lang="en-US" sz="3400">
                <a:solidFill>
                  <a:schemeClr val="bg1"/>
                </a:solidFill>
              </a:rPr>
              <a:t>Logistic Regression without PCA</a:t>
            </a:r>
          </a:p>
        </p:txBody>
      </p:sp>
      <p:sp>
        <p:nvSpPr>
          <p:cNvPr id="3" name="Content Placeholder 2">
            <a:extLst>
              <a:ext uri="{FF2B5EF4-FFF2-40B4-BE49-F238E27FC236}">
                <a16:creationId xmlns:a16="http://schemas.microsoft.com/office/drawing/2014/main" id="{27DE1F83-15F8-B24B-930C-A82DFF26749E}"/>
              </a:ext>
            </a:extLst>
          </p:cNvPr>
          <p:cNvSpPr>
            <a:spLocks noGrp="1"/>
          </p:cNvSpPr>
          <p:nvPr>
            <p:ph idx="1"/>
          </p:nvPr>
        </p:nvSpPr>
        <p:spPr>
          <a:xfrm>
            <a:off x="838200" y="2331720"/>
            <a:ext cx="3520440" cy="3346704"/>
          </a:xfrm>
        </p:spPr>
        <p:txBody>
          <a:bodyPr anchor="t">
            <a:normAutofit/>
          </a:bodyPr>
          <a:lstStyle/>
          <a:p>
            <a:pPr marL="0" indent="0">
              <a:buNone/>
            </a:pPr>
            <a:endParaRPr lang="en-US" sz="2000">
              <a:solidFill>
                <a:schemeClr val="bg1"/>
              </a:solidFill>
            </a:endParaRPr>
          </a:p>
          <a:p>
            <a:endParaRPr lang="en-US" sz="2000">
              <a:solidFill>
                <a:schemeClr val="bg1"/>
              </a:solidFill>
            </a:endParaRPr>
          </a:p>
          <a:p>
            <a:pPr marL="0" indent="0">
              <a:buNone/>
            </a:pPr>
            <a:endParaRPr lang="en-US" sz="2000">
              <a:solidFill>
                <a:schemeClr val="bg1"/>
              </a:solidFill>
            </a:endParaRPr>
          </a:p>
        </p:txBody>
      </p:sp>
      <p:pic>
        <p:nvPicPr>
          <p:cNvPr id="5" name="Picture 4">
            <a:extLst>
              <a:ext uri="{FF2B5EF4-FFF2-40B4-BE49-F238E27FC236}">
                <a16:creationId xmlns:a16="http://schemas.microsoft.com/office/drawing/2014/main" id="{8ED50A29-7D3E-CA41-A518-E5B3A2B36E10}"/>
              </a:ext>
            </a:extLst>
          </p:cNvPr>
          <p:cNvPicPr>
            <a:picLocks noChangeAspect="1"/>
          </p:cNvPicPr>
          <p:nvPr/>
        </p:nvPicPr>
        <p:blipFill>
          <a:blip r:embed="rId2"/>
          <a:stretch>
            <a:fillRect/>
          </a:stretch>
        </p:blipFill>
        <p:spPr>
          <a:xfrm>
            <a:off x="4754096" y="1224589"/>
            <a:ext cx="6769978" cy="2386416"/>
          </a:xfrm>
          <a:custGeom>
            <a:avLst/>
            <a:gdLst/>
            <a:ahLst/>
            <a:cxnLst/>
            <a:rect l="l" t="t" r="r" b="b"/>
            <a:pathLst>
              <a:path w="4926150" h="2331720">
                <a:moveTo>
                  <a:pt x="0" y="0"/>
                </a:moveTo>
                <a:lnTo>
                  <a:pt x="4926150" y="0"/>
                </a:lnTo>
                <a:lnTo>
                  <a:pt x="4926150" y="2331720"/>
                </a:lnTo>
                <a:lnTo>
                  <a:pt x="0" y="2331720"/>
                </a:lnTo>
                <a:close/>
              </a:path>
            </a:pathLst>
          </a:custGeom>
        </p:spPr>
      </p:pic>
      <p:pic>
        <p:nvPicPr>
          <p:cNvPr id="4" name="Picture 3">
            <a:extLst>
              <a:ext uri="{FF2B5EF4-FFF2-40B4-BE49-F238E27FC236}">
                <a16:creationId xmlns:a16="http://schemas.microsoft.com/office/drawing/2014/main" id="{273A2E3A-FFA3-5144-B313-49B18786FD9D}"/>
              </a:ext>
            </a:extLst>
          </p:cNvPr>
          <p:cNvPicPr>
            <a:picLocks noChangeAspect="1"/>
          </p:cNvPicPr>
          <p:nvPr/>
        </p:nvPicPr>
        <p:blipFill>
          <a:blip r:embed="rId3"/>
          <a:stretch>
            <a:fillRect/>
          </a:stretch>
        </p:blipFill>
        <p:spPr>
          <a:xfrm>
            <a:off x="4754096" y="3795451"/>
            <a:ext cx="6967642" cy="2386416"/>
          </a:xfrm>
          <a:custGeom>
            <a:avLst/>
            <a:gdLst/>
            <a:ahLst/>
            <a:cxnLst/>
            <a:rect l="l" t="t" r="r" b="b"/>
            <a:pathLst>
              <a:path w="3976051" h="2331947">
                <a:moveTo>
                  <a:pt x="0" y="0"/>
                </a:moveTo>
                <a:lnTo>
                  <a:pt x="3976051" y="0"/>
                </a:lnTo>
                <a:lnTo>
                  <a:pt x="3976051" y="2331947"/>
                </a:lnTo>
                <a:lnTo>
                  <a:pt x="0" y="2331947"/>
                </a:lnTo>
                <a:close/>
              </a:path>
            </a:pathLst>
          </a:custGeom>
        </p:spPr>
      </p:pic>
    </p:spTree>
    <p:extLst>
      <p:ext uri="{BB962C8B-B14F-4D97-AF65-F5344CB8AC3E}">
        <p14:creationId xmlns:p14="http://schemas.microsoft.com/office/powerpoint/2010/main" val="274116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D92E-613E-1843-BB39-55C4A328B2E7}"/>
              </a:ext>
            </a:extLst>
          </p:cNvPr>
          <p:cNvSpPr>
            <a:spLocks noGrp="1"/>
          </p:cNvSpPr>
          <p:nvPr>
            <p:ph type="title"/>
          </p:nvPr>
        </p:nvSpPr>
        <p:spPr>
          <a:xfrm>
            <a:off x="479425" y="-38101"/>
            <a:ext cx="10515600" cy="1325563"/>
          </a:xfrm>
        </p:spPr>
        <p:txBody>
          <a:bodyPr/>
          <a:lstStyle/>
          <a:p>
            <a:r>
              <a:rPr lang="en-US" dirty="0"/>
              <a:t>Logistic Regression with PCA</a:t>
            </a:r>
          </a:p>
        </p:txBody>
      </p:sp>
      <p:pic>
        <p:nvPicPr>
          <p:cNvPr id="5" name="Picture 4">
            <a:extLst>
              <a:ext uri="{FF2B5EF4-FFF2-40B4-BE49-F238E27FC236}">
                <a16:creationId xmlns:a16="http://schemas.microsoft.com/office/drawing/2014/main" id="{50762AA8-7A23-E14C-B95D-7C49A107F835}"/>
              </a:ext>
            </a:extLst>
          </p:cNvPr>
          <p:cNvPicPr>
            <a:picLocks noChangeAspect="1"/>
          </p:cNvPicPr>
          <p:nvPr/>
        </p:nvPicPr>
        <p:blipFill>
          <a:blip r:embed="rId2"/>
          <a:stretch>
            <a:fillRect/>
          </a:stretch>
        </p:blipFill>
        <p:spPr>
          <a:xfrm>
            <a:off x="479425" y="958849"/>
            <a:ext cx="7759700" cy="2730500"/>
          </a:xfrm>
          <a:prstGeom prst="rect">
            <a:avLst/>
          </a:prstGeom>
        </p:spPr>
      </p:pic>
      <p:pic>
        <p:nvPicPr>
          <p:cNvPr id="8" name="Picture 7">
            <a:extLst>
              <a:ext uri="{FF2B5EF4-FFF2-40B4-BE49-F238E27FC236}">
                <a16:creationId xmlns:a16="http://schemas.microsoft.com/office/drawing/2014/main" id="{E8BF825C-5590-2B45-A574-D32C753B4EBA}"/>
              </a:ext>
            </a:extLst>
          </p:cNvPr>
          <p:cNvPicPr>
            <a:picLocks noChangeAspect="1"/>
          </p:cNvPicPr>
          <p:nvPr/>
        </p:nvPicPr>
        <p:blipFill>
          <a:blip r:embed="rId3"/>
          <a:stretch>
            <a:fillRect/>
          </a:stretch>
        </p:blipFill>
        <p:spPr>
          <a:xfrm>
            <a:off x="7045325" y="3289300"/>
            <a:ext cx="5143500" cy="3568700"/>
          </a:xfrm>
          <a:prstGeom prst="rect">
            <a:avLst/>
          </a:prstGeom>
        </p:spPr>
      </p:pic>
    </p:spTree>
    <p:extLst>
      <p:ext uri="{BB962C8B-B14F-4D97-AF65-F5344CB8AC3E}">
        <p14:creationId xmlns:p14="http://schemas.microsoft.com/office/powerpoint/2010/main" val="3830318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F3ED-DA2D-8846-A25B-8282129E84D5}"/>
              </a:ext>
            </a:extLst>
          </p:cNvPr>
          <p:cNvSpPr>
            <a:spLocks noGrp="1"/>
          </p:cNvSpPr>
          <p:nvPr>
            <p:ph type="title"/>
          </p:nvPr>
        </p:nvSpPr>
        <p:spPr/>
        <p:txBody>
          <a:bodyPr/>
          <a:lstStyle/>
          <a:p>
            <a:r>
              <a:rPr lang="en-US" dirty="0"/>
              <a:t>Support Vector Machine without PCA</a:t>
            </a:r>
          </a:p>
        </p:txBody>
      </p:sp>
      <p:sp>
        <p:nvSpPr>
          <p:cNvPr id="3" name="Content Placeholder 2">
            <a:extLst>
              <a:ext uri="{FF2B5EF4-FFF2-40B4-BE49-F238E27FC236}">
                <a16:creationId xmlns:a16="http://schemas.microsoft.com/office/drawing/2014/main" id="{9D2FF1ED-6EF3-074C-9C73-F508CA5D35C7}"/>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66C2FFC-A29F-1943-9773-94C05584A8EF}"/>
              </a:ext>
            </a:extLst>
          </p:cNvPr>
          <p:cNvPicPr>
            <a:picLocks noChangeAspect="1"/>
          </p:cNvPicPr>
          <p:nvPr/>
        </p:nvPicPr>
        <p:blipFill>
          <a:blip r:embed="rId2"/>
          <a:stretch>
            <a:fillRect/>
          </a:stretch>
        </p:blipFill>
        <p:spPr>
          <a:xfrm>
            <a:off x="838200" y="1587500"/>
            <a:ext cx="7962900" cy="3683000"/>
          </a:xfrm>
          <a:prstGeom prst="rect">
            <a:avLst/>
          </a:prstGeom>
        </p:spPr>
      </p:pic>
    </p:spTree>
    <p:extLst>
      <p:ext uri="{BB962C8B-B14F-4D97-AF65-F5344CB8AC3E}">
        <p14:creationId xmlns:p14="http://schemas.microsoft.com/office/powerpoint/2010/main" val="264697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p:txBody>
          <a:bodyPr/>
          <a:lstStyle/>
          <a:p>
            <a:r>
              <a:rPr lang="en-US" dirty="0"/>
              <a:t>The NYPD arrested 210,000 persons in 2019</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p:txBody>
          <a:bodyPr/>
          <a:lstStyle/>
          <a:p>
            <a:r>
              <a:rPr lang="en-US" dirty="0"/>
              <a:t>The following information is recorded with each arrest:</a:t>
            </a:r>
          </a:p>
          <a:p>
            <a:r>
              <a:rPr lang="en-US" dirty="0"/>
              <a:t>Type of Crime, Borough of Crime, Arresting Precinct , Age, Gender, and Race of the arrested</a:t>
            </a:r>
          </a:p>
          <a:p>
            <a:r>
              <a:rPr lang="en-US" dirty="0">
                <a:solidFill>
                  <a:srgbClr val="FF0000"/>
                </a:solidFill>
              </a:rPr>
              <a:t>If the race of the person was no longer available to us, could we predict it using a model trained on past data? </a:t>
            </a:r>
          </a:p>
          <a:p>
            <a:r>
              <a:rPr lang="en-US" dirty="0">
                <a:solidFill>
                  <a:schemeClr val="accent6">
                    <a:lumMod val="75000"/>
                  </a:schemeClr>
                </a:solidFill>
              </a:rPr>
              <a:t>Our result</a:t>
            </a:r>
            <a:r>
              <a:rPr lang="en-US" dirty="0"/>
              <a:t>: No, we could not predict the race of an arrested person by much more than random guessing. (0.56 accuracy)</a:t>
            </a:r>
          </a:p>
          <a:p>
            <a:r>
              <a:rPr lang="en-US" dirty="0"/>
              <a:t>If these predictions cannot be improved, then it means </a:t>
            </a:r>
            <a:r>
              <a:rPr lang="en-US" dirty="0">
                <a:solidFill>
                  <a:schemeClr val="accent6">
                    <a:lumMod val="75000"/>
                  </a:schemeClr>
                </a:solidFill>
              </a:rPr>
              <a:t>arrests in NYC do not predict on race. </a:t>
            </a:r>
          </a:p>
          <a:p>
            <a:pPr marL="0" indent="0">
              <a:buNone/>
            </a:pPr>
            <a:endParaRPr lang="en-US" dirty="0"/>
          </a:p>
        </p:txBody>
      </p:sp>
    </p:spTree>
    <p:extLst>
      <p:ext uri="{BB962C8B-B14F-4D97-AF65-F5344CB8AC3E}">
        <p14:creationId xmlns:p14="http://schemas.microsoft.com/office/powerpoint/2010/main" val="3749005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F47D-AA01-CE4E-8010-008851E94B25}"/>
              </a:ext>
            </a:extLst>
          </p:cNvPr>
          <p:cNvSpPr>
            <a:spLocks noGrp="1"/>
          </p:cNvSpPr>
          <p:nvPr>
            <p:ph type="title"/>
          </p:nvPr>
        </p:nvSpPr>
        <p:spPr/>
        <p:txBody>
          <a:bodyPr/>
          <a:lstStyle/>
          <a:p>
            <a:r>
              <a:rPr lang="en-US" dirty="0"/>
              <a:t>KNeighbours</a:t>
            </a:r>
          </a:p>
        </p:txBody>
      </p:sp>
      <p:sp>
        <p:nvSpPr>
          <p:cNvPr id="3" name="Content Placeholder 2">
            <a:extLst>
              <a:ext uri="{FF2B5EF4-FFF2-40B4-BE49-F238E27FC236}">
                <a16:creationId xmlns:a16="http://schemas.microsoft.com/office/drawing/2014/main" id="{8DC52F04-18C9-4D4F-9BC4-6B16CBD606F1}"/>
              </a:ext>
            </a:extLst>
          </p:cNvPr>
          <p:cNvSpPr>
            <a:spLocks noGrp="1"/>
          </p:cNvSpPr>
          <p:nvPr>
            <p:ph idx="1"/>
          </p:nvPr>
        </p:nvSpPr>
        <p:spPr/>
        <p:txBody>
          <a:bodyPr/>
          <a:lstStyle/>
          <a:p>
            <a:r>
              <a:rPr lang="en-US" dirty="0"/>
              <a:t>Took too long to train. Seems too many dimensions. Aborted</a:t>
            </a:r>
          </a:p>
        </p:txBody>
      </p:sp>
    </p:spTree>
    <p:extLst>
      <p:ext uri="{BB962C8B-B14F-4D97-AF65-F5344CB8AC3E}">
        <p14:creationId xmlns:p14="http://schemas.microsoft.com/office/powerpoint/2010/main" val="2683090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B372-CB80-1B43-9847-146CD674963B}"/>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677C369C-15B7-7D4D-A7F7-3D9FD456029D}"/>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AEB8AD72-7F95-124E-B710-ACCAB71B44D7}"/>
              </a:ext>
            </a:extLst>
          </p:cNvPr>
          <p:cNvPicPr>
            <a:picLocks noChangeAspect="1"/>
          </p:cNvPicPr>
          <p:nvPr/>
        </p:nvPicPr>
        <p:blipFill>
          <a:blip r:embed="rId2"/>
          <a:stretch>
            <a:fillRect/>
          </a:stretch>
        </p:blipFill>
        <p:spPr>
          <a:xfrm>
            <a:off x="838200" y="1690688"/>
            <a:ext cx="7797800" cy="3797300"/>
          </a:xfrm>
          <a:prstGeom prst="rect">
            <a:avLst/>
          </a:prstGeom>
        </p:spPr>
      </p:pic>
    </p:spTree>
    <p:extLst>
      <p:ext uri="{BB962C8B-B14F-4D97-AF65-F5344CB8AC3E}">
        <p14:creationId xmlns:p14="http://schemas.microsoft.com/office/powerpoint/2010/main" val="364837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41FE-8A00-D642-8271-E9B98D75C026}"/>
              </a:ext>
            </a:extLst>
          </p:cNvPr>
          <p:cNvSpPr>
            <a:spLocks noGrp="1"/>
          </p:cNvSpPr>
          <p:nvPr>
            <p:ph type="title"/>
          </p:nvPr>
        </p:nvSpPr>
        <p:spPr/>
        <p:txBody>
          <a:bodyPr/>
          <a:lstStyle/>
          <a:p>
            <a:r>
              <a:rPr lang="en-US" dirty="0"/>
              <a:t>Random Forest</a:t>
            </a:r>
          </a:p>
        </p:txBody>
      </p:sp>
      <p:pic>
        <p:nvPicPr>
          <p:cNvPr id="4" name="Content Placeholder 3">
            <a:extLst>
              <a:ext uri="{FF2B5EF4-FFF2-40B4-BE49-F238E27FC236}">
                <a16:creationId xmlns:a16="http://schemas.microsoft.com/office/drawing/2014/main" id="{10E6BAC5-E9CB-8C44-B861-849556590744}"/>
              </a:ext>
            </a:extLst>
          </p:cNvPr>
          <p:cNvPicPr>
            <a:picLocks noGrp="1" noChangeAspect="1"/>
          </p:cNvPicPr>
          <p:nvPr>
            <p:ph idx="1"/>
          </p:nvPr>
        </p:nvPicPr>
        <p:blipFill>
          <a:blip r:embed="rId2"/>
          <a:stretch>
            <a:fillRect/>
          </a:stretch>
        </p:blipFill>
        <p:spPr>
          <a:xfrm>
            <a:off x="2127250" y="2191544"/>
            <a:ext cx="7937500" cy="3619500"/>
          </a:xfrm>
          <a:prstGeom prst="rect">
            <a:avLst/>
          </a:prstGeom>
        </p:spPr>
      </p:pic>
    </p:spTree>
    <p:extLst>
      <p:ext uri="{BB962C8B-B14F-4D97-AF65-F5344CB8AC3E}">
        <p14:creationId xmlns:p14="http://schemas.microsoft.com/office/powerpoint/2010/main" val="118240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AA0A-B72D-D648-848F-359990D24F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43EC48-C266-A842-AE7C-0158BE9651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25EA55-1165-3B44-A1F0-EC9B0848E089}"/>
              </a:ext>
            </a:extLst>
          </p:cNvPr>
          <p:cNvPicPr>
            <a:picLocks noChangeAspect="1"/>
          </p:cNvPicPr>
          <p:nvPr/>
        </p:nvPicPr>
        <p:blipFill>
          <a:blip r:embed="rId2"/>
          <a:stretch>
            <a:fillRect/>
          </a:stretch>
        </p:blipFill>
        <p:spPr>
          <a:xfrm>
            <a:off x="762000" y="53975"/>
            <a:ext cx="10591800" cy="6438900"/>
          </a:xfrm>
          <a:prstGeom prst="rect">
            <a:avLst/>
          </a:prstGeom>
        </p:spPr>
      </p:pic>
    </p:spTree>
    <p:extLst>
      <p:ext uri="{BB962C8B-B14F-4D97-AF65-F5344CB8AC3E}">
        <p14:creationId xmlns:p14="http://schemas.microsoft.com/office/powerpoint/2010/main" val="35156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E413-4222-3342-ACDD-4425B6521822}"/>
              </a:ext>
            </a:extLst>
          </p:cNvPr>
          <p:cNvSpPr>
            <a:spLocks noGrp="1"/>
          </p:cNvSpPr>
          <p:nvPr>
            <p:ph type="title"/>
          </p:nvPr>
        </p:nvSpPr>
        <p:spPr/>
        <p:txBody>
          <a:bodyPr/>
          <a:lstStyle/>
          <a:p>
            <a:r>
              <a:rPr lang="en-US" dirty="0"/>
              <a:t>We created the following classification models and trained and validated them:</a:t>
            </a:r>
          </a:p>
        </p:txBody>
      </p:sp>
      <p:sp>
        <p:nvSpPr>
          <p:cNvPr id="3" name="Content Placeholder 2">
            <a:extLst>
              <a:ext uri="{FF2B5EF4-FFF2-40B4-BE49-F238E27FC236}">
                <a16:creationId xmlns:a16="http://schemas.microsoft.com/office/drawing/2014/main" id="{3E68272A-7F96-9241-8D88-0FF8C8957E5D}"/>
              </a:ext>
            </a:extLst>
          </p:cNvPr>
          <p:cNvSpPr>
            <a:spLocks noGrp="1"/>
          </p:cNvSpPr>
          <p:nvPr>
            <p:ph idx="1"/>
          </p:nvPr>
        </p:nvSpPr>
        <p:spPr/>
        <p:txBody>
          <a:bodyPr/>
          <a:lstStyle/>
          <a:p>
            <a:r>
              <a:rPr lang="en-US" dirty="0"/>
              <a:t>Logistic Regression(Label Encoded and One-Hot </a:t>
            </a:r>
            <a:r>
              <a:rPr lang="en-US" dirty="0" err="1"/>
              <a:t>Encoded;with</a:t>
            </a:r>
            <a:r>
              <a:rPr lang="en-US" dirty="0"/>
              <a:t> and without PCA)</a:t>
            </a:r>
          </a:p>
          <a:p>
            <a:r>
              <a:rPr lang="en-US" dirty="0"/>
              <a:t>KNeighbours Classifier </a:t>
            </a:r>
          </a:p>
          <a:p>
            <a:r>
              <a:rPr lang="en-US" dirty="0"/>
              <a:t>Support Vector Machine</a:t>
            </a:r>
          </a:p>
          <a:p>
            <a:r>
              <a:rPr lang="en-US" dirty="0"/>
              <a:t>Decision Tree</a:t>
            </a:r>
          </a:p>
          <a:p>
            <a:r>
              <a:rPr lang="en-US" dirty="0"/>
              <a:t>Random Forest</a:t>
            </a:r>
          </a:p>
          <a:p>
            <a:r>
              <a:rPr lang="en-US" dirty="0"/>
              <a:t>Random Forest for Feature Importance then Random Forest</a:t>
            </a:r>
          </a:p>
          <a:p>
            <a:endParaRPr lang="en-US" dirty="0"/>
          </a:p>
          <a:p>
            <a:endParaRPr lang="en-US" dirty="0"/>
          </a:p>
        </p:txBody>
      </p:sp>
    </p:spTree>
    <p:extLst>
      <p:ext uri="{BB962C8B-B14F-4D97-AF65-F5344CB8AC3E}">
        <p14:creationId xmlns:p14="http://schemas.microsoft.com/office/powerpoint/2010/main" val="218000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95934C-F67C-3542-B5D0-D0662A1F259C}"/>
              </a:ext>
            </a:extLst>
          </p:cNvPr>
          <p:cNvPicPr>
            <a:picLocks noChangeAspect="1"/>
          </p:cNvPicPr>
          <p:nvPr/>
        </p:nvPicPr>
        <p:blipFill rotWithShape="1">
          <a:blip r:embed="rId2"/>
          <a:srcRect l="523" t="10365"/>
          <a:stretch/>
        </p:blipFill>
        <p:spPr>
          <a:xfrm>
            <a:off x="1319275" y="1211283"/>
            <a:ext cx="9236074" cy="5336144"/>
          </a:xfrm>
          <a:prstGeom prst="rect">
            <a:avLst/>
          </a:prstGeom>
        </p:spPr>
      </p:pic>
      <p:sp>
        <p:nvSpPr>
          <p:cNvPr id="5" name="TextBox 4">
            <a:extLst>
              <a:ext uri="{FF2B5EF4-FFF2-40B4-BE49-F238E27FC236}">
                <a16:creationId xmlns:a16="http://schemas.microsoft.com/office/drawing/2014/main" id="{AB8FCBC0-0B8D-C84D-BA90-79B9139F1DAD}"/>
              </a:ext>
            </a:extLst>
          </p:cNvPr>
          <p:cNvSpPr txBox="1"/>
          <p:nvPr/>
        </p:nvSpPr>
        <p:spPr>
          <a:xfrm>
            <a:off x="1319275" y="310573"/>
            <a:ext cx="7813964" cy="523220"/>
          </a:xfrm>
          <a:prstGeom prst="rect">
            <a:avLst/>
          </a:prstGeom>
          <a:noFill/>
        </p:spPr>
        <p:txBody>
          <a:bodyPr wrap="square" rtlCol="0">
            <a:spAutoFit/>
          </a:bodyPr>
          <a:lstStyle/>
          <a:p>
            <a:r>
              <a:rPr lang="en-US" sz="2800" b="1" dirty="0"/>
              <a:t>Within Column Variability (unique values)</a:t>
            </a:r>
            <a:endParaRPr lang="en-US" sz="2600" b="1" dirty="0"/>
          </a:p>
        </p:txBody>
      </p:sp>
    </p:spTree>
    <p:extLst>
      <p:ext uri="{BB962C8B-B14F-4D97-AF65-F5344CB8AC3E}">
        <p14:creationId xmlns:p14="http://schemas.microsoft.com/office/powerpoint/2010/main" val="104151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907B-CD30-644A-A3C4-23F9863D000A}"/>
              </a:ext>
            </a:extLst>
          </p:cNvPr>
          <p:cNvSpPr>
            <a:spLocks noGrp="1"/>
          </p:cNvSpPr>
          <p:nvPr>
            <p:ph type="title"/>
          </p:nvPr>
        </p:nvSpPr>
        <p:spPr/>
        <p:txBody>
          <a:bodyPr>
            <a:normAutofit/>
          </a:bodyPr>
          <a:lstStyle/>
          <a:p>
            <a:r>
              <a:rPr lang="en-US" sz="3600" b="1" dirty="0"/>
              <a:t>Within Column Variability (unique values) </a:t>
            </a:r>
            <a:r>
              <a:rPr lang="en-US" sz="3600" b="1" dirty="0" err="1"/>
              <a:t>cont</a:t>
            </a:r>
            <a:r>
              <a:rPr lang="en-US" sz="3600" b="1" dirty="0"/>
              <a:t>…</a:t>
            </a:r>
          </a:p>
        </p:txBody>
      </p:sp>
      <p:pic>
        <p:nvPicPr>
          <p:cNvPr id="4" name="Picture 3">
            <a:extLst>
              <a:ext uri="{FF2B5EF4-FFF2-40B4-BE49-F238E27FC236}">
                <a16:creationId xmlns:a16="http://schemas.microsoft.com/office/drawing/2014/main" id="{44CFCA70-5030-774A-B562-66F8E39A0B17}"/>
              </a:ext>
            </a:extLst>
          </p:cNvPr>
          <p:cNvPicPr>
            <a:picLocks noChangeAspect="1"/>
          </p:cNvPicPr>
          <p:nvPr/>
        </p:nvPicPr>
        <p:blipFill>
          <a:blip r:embed="rId2"/>
          <a:stretch>
            <a:fillRect/>
          </a:stretch>
        </p:blipFill>
        <p:spPr>
          <a:xfrm>
            <a:off x="607219" y="2057974"/>
            <a:ext cx="11206162" cy="3671880"/>
          </a:xfrm>
          <a:prstGeom prst="rect">
            <a:avLst/>
          </a:prstGeom>
        </p:spPr>
      </p:pic>
    </p:spTree>
    <p:extLst>
      <p:ext uri="{BB962C8B-B14F-4D97-AF65-F5344CB8AC3E}">
        <p14:creationId xmlns:p14="http://schemas.microsoft.com/office/powerpoint/2010/main" val="91765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3BD4D2-7449-9541-B375-DD239F6651F4}"/>
              </a:ext>
            </a:extLst>
          </p:cNvPr>
          <p:cNvPicPr>
            <a:picLocks noChangeAspect="1"/>
          </p:cNvPicPr>
          <p:nvPr/>
        </p:nvPicPr>
        <p:blipFill>
          <a:blip r:embed="rId2"/>
          <a:stretch>
            <a:fillRect/>
          </a:stretch>
        </p:blipFill>
        <p:spPr>
          <a:xfrm>
            <a:off x="3408217" y="1413163"/>
            <a:ext cx="4928425" cy="5140943"/>
          </a:xfrm>
          <a:prstGeom prst="rect">
            <a:avLst/>
          </a:prstGeom>
        </p:spPr>
      </p:pic>
      <p:sp>
        <p:nvSpPr>
          <p:cNvPr id="5" name="TextBox 4">
            <a:extLst>
              <a:ext uri="{FF2B5EF4-FFF2-40B4-BE49-F238E27FC236}">
                <a16:creationId xmlns:a16="http://schemas.microsoft.com/office/drawing/2014/main" id="{D0A52318-BAE8-574A-BF75-EBD933F99831}"/>
              </a:ext>
            </a:extLst>
          </p:cNvPr>
          <p:cNvSpPr txBox="1"/>
          <p:nvPr/>
        </p:nvSpPr>
        <p:spPr>
          <a:xfrm>
            <a:off x="1021278" y="201881"/>
            <a:ext cx="10248405" cy="923330"/>
          </a:xfrm>
          <a:prstGeom prst="rect">
            <a:avLst/>
          </a:prstGeom>
          <a:noFill/>
        </p:spPr>
        <p:txBody>
          <a:bodyPr wrap="square" rtlCol="0">
            <a:spAutoFit/>
          </a:bodyPr>
          <a:lstStyle/>
          <a:p>
            <a:r>
              <a:rPr lang="en-US" dirty="0"/>
              <a:t>Even though we have numerical values in our dataset, our classification models will not use them as numbers, but rather will use them as categories because the numbers do not represent a measurement: they are simply IDs for internal office use.</a:t>
            </a:r>
          </a:p>
        </p:txBody>
      </p:sp>
    </p:spTree>
    <p:extLst>
      <p:ext uri="{BB962C8B-B14F-4D97-AF65-F5344CB8AC3E}">
        <p14:creationId xmlns:p14="http://schemas.microsoft.com/office/powerpoint/2010/main" val="142411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262B-7AC0-B34F-874C-4C0248DF2066}"/>
              </a:ext>
            </a:extLst>
          </p:cNvPr>
          <p:cNvSpPr>
            <a:spLocks noGrp="1"/>
          </p:cNvSpPr>
          <p:nvPr>
            <p:ph type="title"/>
          </p:nvPr>
        </p:nvSpPr>
        <p:spPr>
          <a:xfrm>
            <a:off x="755187" y="5541964"/>
            <a:ext cx="11019068" cy="1068387"/>
          </a:xfrm>
        </p:spPr>
        <p:txBody>
          <a:bodyPr>
            <a:normAutofit fontScale="90000"/>
          </a:bodyPr>
          <a:lstStyle/>
          <a:p>
            <a:r>
              <a:rPr lang="en-US" dirty="0"/>
              <a:t>Arrests are spread out across the four Borough…</a:t>
            </a:r>
          </a:p>
        </p:txBody>
      </p:sp>
      <p:pic>
        <p:nvPicPr>
          <p:cNvPr id="4" name="Picture 3">
            <a:extLst>
              <a:ext uri="{FF2B5EF4-FFF2-40B4-BE49-F238E27FC236}">
                <a16:creationId xmlns:a16="http://schemas.microsoft.com/office/drawing/2014/main" id="{91A41A73-1BA0-0C45-B11D-310820F5D882}"/>
              </a:ext>
            </a:extLst>
          </p:cNvPr>
          <p:cNvPicPr>
            <a:picLocks noChangeAspect="1"/>
          </p:cNvPicPr>
          <p:nvPr/>
        </p:nvPicPr>
        <p:blipFill>
          <a:blip r:embed="rId2"/>
          <a:stretch>
            <a:fillRect/>
          </a:stretch>
        </p:blipFill>
        <p:spPr>
          <a:xfrm>
            <a:off x="838200" y="247649"/>
            <a:ext cx="10136650" cy="5495926"/>
          </a:xfrm>
          <a:prstGeom prst="rect">
            <a:avLst/>
          </a:prstGeom>
        </p:spPr>
      </p:pic>
    </p:spTree>
    <p:extLst>
      <p:ext uri="{BB962C8B-B14F-4D97-AF65-F5344CB8AC3E}">
        <p14:creationId xmlns:p14="http://schemas.microsoft.com/office/powerpoint/2010/main" val="84400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C9A1-4B9E-B246-9477-0B828B57B252}"/>
              </a:ext>
            </a:extLst>
          </p:cNvPr>
          <p:cNvSpPr>
            <a:spLocks noGrp="1"/>
          </p:cNvSpPr>
          <p:nvPr>
            <p:ph type="title"/>
          </p:nvPr>
        </p:nvSpPr>
        <p:spPr>
          <a:xfrm>
            <a:off x="1185862" y="5468167"/>
            <a:ext cx="11120438" cy="1325563"/>
          </a:xfrm>
        </p:spPr>
        <p:txBody>
          <a:bodyPr/>
          <a:lstStyle/>
          <a:p>
            <a:r>
              <a:rPr lang="en-US" dirty="0"/>
              <a:t>Brooklyn leads in the number of felonies </a:t>
            </a:r>
          </a:p>
        </p:txBody>
      </p:sp>
      <p:pic>
        <p:nvPicPr>
          <p:cNvPr id="4" name="Picture 3">
            <a:extLst>
              <a:ext uri="{FF2B5EF4-FFF2-40B4-BE49-F238E27FC236}">
                <a16:creationId xmlns:a16="http://schemas.microsoft.com/office/drawing/2014/main" id="{C1128337-6A55-3F47-9DC7-0BA4A262549A}"/>
              </a:ext>
            </a:extLst>
          </p:cNvPr>
          <p:cNvPicPr>
            <a:picLocks noChangeAspect="1"/>
          </p:cNvPicPr>
          <p:nvPr/>
        </p:nvPicPr>
        <p:blipFill>
          <a:blip r:embed="rId2"/>
          <a:stretch>
            <a:fillRect/>
          </a:stretch>
        </p:blipFill>
        <p:spPr>
          <a:xfrm>
            <a:off x="838200" y="275406"/>
            <a:ext cx="9912350" cy="5192761"/>
          </a:xfrm>
          <a:prstGeom prst="rect">
            <a:avLst/>
          </a:prstGeom>
        </p:spPr>
      </p:pic>
    </p:spTree>
    <p:extLst>
      <p:ext uri="{BB962C8B-B14F-4D97-AF65-F5344CB8AC3E}">
        <p14:creationId xmlns:p14="http://schemas.microsoft.com/office/powerpoint/2010/main" val="343577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0EC0-89D9-4940-825F-83AA06611B02}"/>
              </a:ext>
            </a:extLst>
          </p:cNvPr>
          <p:cNvSpPr>
            <a:spLocks noGrp="1"/>
          </p:cNvSpPr>
          <p:nvPr>
            <p:ph type="title"/>
          </p:nvPr>
        </p:nvSpPr>
        <p:spPr>
          <a:xfrm>
            <a:off x="636443" y="5380037"/>
            <a:ext cx="11425237" cy="1325563"/>
          </a:xfrm>
        </p:spPr>
        <p:txBody>
          <a:bodyPr/>
          <a:lstStyle/>
          <a:p>
            <a:r>
              <a:rPr lang="en-US" dirty="0"/>
              <a:t>Persons between ages 25 – 44 make up a majority of arrested</a:t>
            </a:r>
          </a:p>
        </p:txBody>
      </p:sp>
      <p:pic>
        <p:nvPicPr>
          <p:cNvPr id="4" name="Picture 3">
            <a:extLst>
              <a:ext uri="{FF2B5EF4-FFF2-40B4-BE49-F238E27FC236}">
                <a16:creationId xmlns:a16="http://schemas.microsoft.com/office/drawing/2014/main" id="{54753EDD-302E-E249-AAC3-19FF3721285A}"/>
              </a:ext>
            </a:extLst>
          </p:cNvPr>
          <p:cNvPicPr>
            <a:picLocks noChangeAspect="1"/>
          </p:cNvPicPr>
          <p:nvPr/>
        </p:nvPicPr>
        <p:blipFill>
          <a:blip r:embed="rId2"/>
          <a:stretch>
            <a:fillRect/>
          </a:stretch>
        </p:blipFill>
        <p:spPr>
          <a:xfrm>
            <a:off x="1920670" y="152400"/>
            <a:ext cx="7277100" cy="5372100"/>
          </a:xfrm>
          <a:prstGeom prst="rect">
            <a:avLst/>
          </a:prstGeom>
        </p:spPr>
      </p:pic>
    </p:spTree>
    <p:extLst>
      <p:ext uri="{BB962C8B-B14F-4D97-AF65-F5344CB8AC3E}">
        <p14:creationId xmlns:p14="http://schemas.microsoft.com/office/powerpoint/2010/main" val="432891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396</Words>
  <Application>Microsoft Macintosh PowerPoint</Application>
  <PresentationFormat>Widescreen</PresentationFormat>
  <Paragraphs>43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The Crime Detectives</vt:lpstr>
      <vt:lpstr>The NYPD arrested 210,000 persons in 2019</vt:lpstr>
      <vt:lpstr>We created the following classification models and trained and validated them:</vt:lpstr>
      <vt:lpstr>PowerPoint Presentation</vt:lpstr>
      <vt:lpstr>Within Column Variability (unique values) cont…</vt:lpstr>
      <vt:lpstr>PowerPoint Presentation</vt:lpstr>
      <vt:lpstr>Arrests are spread out across the four Borough…</vt:lpstr>
      <vt:lpstr>Brooklyn leads in the number of felonies </vt:lpstr>
      <vt:lpstr>Persons between ages 25 – 44 make up a majority of arrested</vt:lpstr>
      <vt:lpstr>Persons who are black are more likely to be arrested</vt:lpstr>
      <vt:lpstr>Persons who are black between 25-44 lead in the number of those arrested</vt:lpstr>
      <vt:lpstr>Males are arrested much more than females. Black males are arrested the most.</vt:lpstr>
      <vt:lpstr>One Hot Encoding: Because the numeric columns contain internal NYPD codes and are not measurements, for our model every column is treated as nominal categorical for our classification (i.e: there is no ordering to the values)</vt:lpstr>
      <vt:lpstr>There is now 1,881 columns.</vt:lpstr>
      <vt:lpstr>The cost of one hot encoding</vt:lpstr>
      <vt:lpstr>We used a validation and test split.</vt:lpstr>
      <vt:lpstr>Logistic Regression without PCA</vt:lpstr>
      <vt:lpstr>Logistic Regression with PCA</vt:lpstr>
      <vt:lpstr>Support Vector Machine without PCA</vt:lpstr>
      <vt:lpstr>KNeighbours</vt:lpstr>
      <vt:lpstr>Decision Tree</vt:lpstr>
      <vt:lpstr>Random Forest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Detectives</dc:title>
  <dc:creator>jabakoy000@citymail.cuny.edu</dc:creator>
  <cp:lastModifiedBy>jabakoy000@citymail.cuny.edu</cp:lastModifiedBy>
  <cp:revision>4</cp:revision>
  <dcterms:created xsi:type="dcterms:W3CDTF">2020-05-05T02:53:37Z</dcterms:created>
  <dcterms:modified xsi:type="dcterms:W3CDTF">2020-05-05T04:47:29Z</dcterms:modified>
</cp:coreProperties>
</file>