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2"/>
  </p:notesMasterIdLst>
  <p:sldIdLst>
    <p:sldId id="257" r:id="rId2"/>
    <p:sldId id="281" r:id="rId3"/>
    <p:sldId id="283" r:id="rId4"/>
    <p:sldId id="285" r:id="rId5"/>
    <p:sldId id="284" r:id="rId6"/>
    <p:sldId id="286" r:id="rId7"/>
    <p:sldId id="287" r:id="rId8"/>
    <p:sldId id="289" r:id="rId9"/>
    <p:sldId id="290" r:id="rId10"/>
    <p:sldId id="29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CECB6C-C2EE-4029-B894-5A9FFF2DEAF4}" v="123" dt="2020-05-09T21:19:46.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4B9C6-31F3-437A-847B-FD52F087260D}" type="datetimeFigureOut">
              <a:rPr lang="en-US" smtClean="0"/>
              <a:t>5/10/2020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A8A34-CDCE-4AEF-8C93-5F82AB4224D7}" type="slidenum">
              <a:rPr lang="en-US" smtClean="0"/>
              <a:t>‹#›</a:t>
            </a:fld>
            <a:endParaRPr lang="en-US"/>
          </a:p>
        </p:txBody>
      </p:sp>
    </p:spTree>
    <p:extLst>
      <p:ext uri="{BB962C8B-B14F-4D97-AF65-F5344CB8AC3E}">
        <p14:creationId xmlns:p14="http://schemas.microsoft.com/office/powerpoint/2010/main" val="309672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Brooklyn recorded the highest number of arrests. Analysis shows that Staten Island is the safest Borough in New York City.</a:t>
            </a:r>
          </a:p>
        </p:txBody>
      </p:sp>
      <p:sp>
        <p:nvSpPr>
          <p:cNvPr id="4" name="Slide Number Placeholder 3"/>
          <p:cNvSpPr>
            <a:spLocks noGrp="1"/>
          </p:cNvSpPr>
          <p:nvPr>
            <p:ph type="sldNum" sz="quarter" idx="5"/>
          </p:nvPr>
        </p:nvSpPr>
        <p:spPr/>
        <p:txBody>
          <a:bodyPr/>
          <a:lstStyle/>
          <a:p>
            <a:fld id="{5B9A8A34-CDCE-4AEF-8C93-5F82AB4224D7}" type="slidenum">
              <a:rPr lang="en-US" smtClean="0"/>
              <a:t>5</a:t>
            </a:fld>
            <a:endParaRPr lang="en-US"/>
          </a:p>
        </p:txBody>
      </p:sp>
    </p:spTree>
    <p:extLst>
      <p:ext uri="{BB962C8B-B14F-4D97-AF65-F5344CB8AC3E}">
        <p14:creationId xmlns:p14="http://schemas.microsoft.com/office/powerpoint/2010/main" val="278043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the arrests were for minor offenses(Misdemeanor)</a:t>
            </a:r>
          </a:p>
        </p:txBody>
      </p:sp>
      <p:sp>
        <p:nvSpPr>
          <p:cNvPr id="4" name="Slide Number Placeholder 3"/>
          <p:cNvSpPr>
            <a:spLocks noGrp="1"/>
          </p:cNvSpPr>
          <p:nvPr>
            <p:ph type="sldNum" sz="quarter" idx="5"/>
          </p:nvPr>
        </p:nvSpPr>
        <p:spPr/>
        <p:txBody>
          <a:bodyPr/>
          <a:lstStyle/>
          <a:p>
            <a:fld id="{5B9A8A34-CDCE-4AEF-8C93-5F82AB4224D7}" type="slidenum">
              <a:rPr lang="en-US" smtClean="0"/>
              <a:t>6</a:t>
            </a:fld>
            <a:endParaRPr lang="en-US"/>
          </a:p>
        </p:txBody>
      </p:sp>
    </p:spTree>
    <p:extLst>
      <p:ext uri="{BB962C8B-B14F-4D97-AF65-F5344CB8AC3E}">
        <p14:creationId xmlns:p14="http://schemas.microsoft.com/office/powerpoint/2010/main" val="1442626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approximately 4 times more males arrested than females</a:t>
            </a:r>
          </a:p>
        </p:txBody>
      </p:sp>
      <p:sp>
        <p:nvSpPr>
          <p:cNvPr id="4" name="Slide Number Placeholder 3"/>
          <p:cNvSpPr>
            <a:spLocks noGrp="1"/>
          </p:cNvSpPr>
          <p:nvPr>
            <p:ph type="sldNum" sz="quarter" idx="5"/>
          </p:nvPr>
        </p:nvSpPr>
        <p:spPr/>
        <p:txBody>
          <a:bodyPr/>
          <a:lstStyle/>
          <a:p>
            <a:fld id="{5B9A8A34-CDCE-4AEF-8C93-5F82AB4224D7}" type="slidenum">
              <a:rPr lang="en-US" smtClean="0"/>
              <a:t>7</a:t>
            </a:fld>
            <a:endParaRPr lang="en-US"/>
          </a:p>
        </p:txBody>
      </p:sp>
    </p:spTree>
    <p:extLst>
      <p:ext uri="{BB962C8B-B14F-4D97-AF65-F5344CB8AC3E}">
        <p14:creationId xmlns:p14="http://schemas.microsoft.com/office/powerpoint/2010/main" val="945443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shows that Blacks were arrested more often than any other ethic groups. To get to the bottom of Why, we needed evidence/data  that highlights whether it is a case of discrimination. Ironically, currently there lots of discussions surrounding the said topic via social media.</a:t>
            </a:r>
          </a:p>
        </p:txBody>
      </p:sp>
      <p:sp>
        <p:nvSpPr>
          <p:cNvPr id="4" name="Slide Number Placeholder 3"/>
          <p:cNvSpPr>
            <a:spLocks noGrp="1"/>
          </p:cNvSpPr>
          <p:nvPr>
            <p:ph type="sldNum" sz="quarter" idx="5"/>
          </p:nvPr>
        </p:nvSpPr>
        <p:spPr/>
        <p:txBody>
          <a:bodyPr/>
          <a:lstStyle/>
          <a:p>
            <a:fld id="{5B9A8A34-CDCE-4AEF-8C93-5F82AB4224D7}" type="slidenum">
              <a:rPr lang="en-US" smtClean="0"/>
              <a:t>8</a:t>
            </a:fld>
            <a:endParaRPr lang="en-US"/>
          </a:p>
        </p:txBody>
      </p:sp>
    </p:spTree>
    <p:extLst>
      <p:ext uri="{BB962C8B-B14F-4D97-AF65-F5344CB8AC3E}">
        <p14:creationId xmlns:p14="http://schemas.microsoft.com/office/powerpoint/2010/main" val="155802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chart shows a gradual decline in Arrests during the year. With January having the highest arrests, with a high and steady level in March, May, July . December have the lowest Arrests.</a:t>
            </a:r>
          </a:p>
        </p:txBody>
      </p:sp>
      <p:sp>
        <p:nvSpPr>
          <p:cNvPr id="4" name="Slide Number Placeholder 3"/>
          <p:cNvSpPr>
            <a:spLocks noGrp="1"/>
          </p:cNvSpPr>
          <p:nvPr>
            <p:ph type="sldNum" sz="quarter" idx="5"/>
          </p:nvPr>
        </p:nvSpPr>
        <p:spPr/>
        <p:txBody>
          <a:bodyPr/>
          <a:lstStyle/>
          <a:p>
            <a:fld id="{5B9A8A34-CDCE-4AEF-8C93-5F82AB4224D7}" type="slidenum">
              <a:rPr lang="en-US" smtClean="0"/>
              <a:t>9</a:t>
            </a:fld>
            <a:endParaRPr lang="en-US"/>
          </a:p>
        </p:txBody>
      </p:sp>
    </p:spTree>
    <p:extLst>
      <p:ext uri="{BB962C8B-B14F-4D97-AF65-F5344CB8AC3E}">
        <p14:creationId xmlns:p14="http://schemas.microsoft.com/office/powerpoint/2010/main" val="937959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2697B87-7C27-436B-AA2F-DB7D49B83A76}" type="datetimeFigureOut">
              <a:rPr lang="en-US" smtClean="0"/>
              <a:t>5/10/2020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58F439F-4885-425D-96EF-6533235E0A2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2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97B87-7C27-436B-AA2F-DB7D49B83A76}"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404627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51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3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885674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015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584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97B87-7C27-436B-AA2F-DB7D49B83A76}"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543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97B87-7C27-436B-AA2F-DB7D49B83A76}"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89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97B87-7C27-436B-AA2F-DB7D49B83A76}"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25856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97B87-7C27-436B-AA2F-DB7D49B83A76}"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F439F-4885-425D-96EF-6533235E0A2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3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697B87-7C27-436B-AA2F-DB7D49B83A76}"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111099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697B87-7C27-436B-AA2F-DB7D49B83A76}" type="datetimeFigureOut">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8F439F-4885-425D-96EF-6533235E0A2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579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697B87-7C27-436B-AA2F-DB7D49B83A76}" type="datetimeFigureOut">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8F439F-4885-425D-96EF-6533235E0A2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7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97B87-7C27-436B-AA2F-DB7D49B83A76}" type="datetimeFigureOut">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145572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97B87-7C27-436B-AA2F-DB7D49B83A76}"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86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97B87-7C27-436B-AA2F-DB7D49B83A76}"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F439F-4885-425D-96EF-6533235E0A2F}" type="slidenum">
              <a:rPr lang="en-US" smtClean="0"/>
              <a:t>‹#›</a:t>
            </a:fld>
            <a:endParaRPr lang="en-US"/>
          </a:p>
        </p:txBody>
      </p:sp>
    </p:spTree>
    <p:extLst>
      <p:ext uri="{BB962C8B-B14F-4D97-AF65-F5344CB8AC3E}">
        <p14:creationId xmlns:p14="http://schemas.microsoft.com/office/powerpoint/2010/main" val="326096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697B87-7C27-436B-AA2F-DB7D49B83A76}" type="datetimeFigureOut">
              <a:rPr lang="en-US" smtClean="0"/>
              <a:t>5/10/2020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8F439F-4885-425D-96EF-6533235E0A2F}" type="slidenum">
              <a:rPr lang="en-US" smtClean="0"/>
              <a:t>‹#›</a:t>
            </a:fld>
            <a:endParaRPr lang="en-US"/>
          </a:p>
        </p:txBody>
      </p:sp>
    </p:spTree>
    <p:extLst>
      <p:ext uri="{BB962C8B-B14F-4D97-AF65-F5344CB8AC3E}">
        <p14:creationId xmlns:p14="http://schemas.microsoft.com/office/powerpoint/2010/main" val="171848989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7" name="Group 9">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11">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9" name="Picture 13">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0" name="Straight Connector 15">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2CFD4D2A-8B89-DD44-8E9B-6E2D5866FBE3}"/>
              </a:ext>
            </a:extLst>
          </p:cNvPr>
          <p:cNvSpPr>
            <a:spLocks noGrp="1"/>
          </p:cNvSpPr>
          <p:nvPr>
            <p:ph type="ctrTitle"/>
          </p:nvPr>
        </p:nvSpPr>
        <p:spPr>
          <a:xfrm>
            <a:off x="1295402" y="982132"/>
            <a:ext cx="9601196" cy="1303867"/>
          </a:xfrm>
        </p:spPr>
        <p:txBody>
          <a:bodyPr vert="horz" lIns="91440" tIns="45720" rIns="91440" bIns="45720" rtlCol="0" anchor="ctr">
            <a:normAutofit/>
          </a:bodyPr>
          <a:lstStyle/>
          <a:p>
            <a:r>
              <a:rPr lang="en-US" sz="4400" dirty="0">
                <a:solidFill>
                  <a:srgbClr val="262626"/>
                </a:solidFill>
              </a:rPr>
              <a:t>The Crime Detectives</a:t>
            </a:r>
          </a:p>
        </p:txBody>
      </p:sp>
      <p:sp>
        <p:nvSpPr>
          <p:cNvPr id="3" name="Subtitle 2">
            <a:extLst>
              <a:ext uri="{FF2B5EF4-FFF2-40B4-BE49-F238E27FC236}">
                <a16:creationId xmlns:a16="http://schemas.microsoft.com/office/drawing/2014/main" id="{8A53A58F-5787-6043-B439-41EE3548B2C0}"/>
              </a:ext>
            </a:extLst>
          </p:cNvPr>
          <p:cNvSpPr>
            <a:spLocks noGrp="1"/>
          </p:cNvSpPr>
          <p:nvPr>
            <p:ph type="subTitle" idx="1"/>
          </p:nvPr>
        </p:nvSpPr>
        <p:spPr>
          <a:xfrm>
            <a:off x="1295402" y="2556932"/>
            <a:ext cx="6256866" cy="3318936"/>
          </a:xfrm>
        </p:spPr>
        <p:txBody>
          <a:bodyPr vert="horz" lIns="91440" tIns="45720" rIns="91440" bIns="45720" rtlCol="0" anchor="t">
            <a:normAutofit/>
          </a:bodyPr>
          <a:lstStyle/>
          <a:p>
            <a:pPr algn="l">
              <a:buFont typeface="Arial"/>
              <a:buChar char="•"/>
            </a:pPr>
            <a:endParaRPr lang="en-US" b="1" dirty="0">
              <a:solidFill>
                <a:srgbClr val="262626"/>
              </a:solidFill>
            </a:endParaRPr>
          </a:p>
          <a:p>
            <a:pPr algn="l">
              <a:buFont typeface="Arial"/>
              <a:buChar char="•"/>
            </a:pPr>
            <a:r>
              <a:rPr lang="en-US" sz="2400" b="1" dirty="0">
                <a:solidFill>
                  <a:srgbClr val="262626"/>
                </a:solidFill>
              </a:rPr>
              <a:t>Natasha </a:t>
            </a:r>
            <a:r>
              <a:rPr lang="en-US" sz="2400" b="1" dirty="0" err="1">
                <a:solidFill>
                  <a:srgbClr val="262626"/>
                </a:solidFill>
              </a:rPr>
              <a:t>Arokium</a:t>
            </a:r>
            <a:endParaRPr lang="en-US" sz="2400" b="1" dirty="0">
              <a:solidFill>
                <a:srgbClr val="262626"/>
              </a:solidFill>
            </a:endParaRPr>
          </a:p>
          <a:p>
            <a:pPr algn="l">
              <a:buFont typeface="Arial"/>
              <a:buChar char="•"/>
            </a:pPr>
            <a:r>
              <a:rPr lang="en-US" sz="2400" b="1" dirty="0" err="1">
                <a:solidFill>
                  <a:srgbClr val="262626"/>
                </a:solidFill>
              </a:rPr>
              <a:t>Jiffar</a:t>
            </a:r>
            <a:r>
              <a:rPr lang="en-US" sz="2400" b="1" dirty="0">
                <a:solidFill>
                  <a:srgbClr val="262626"/>
                </a:solidFill>
              </a:rPr>
              <a:t> </a:t>
            </a:r>
            <a:r>
              <a:rPr lang="en-US" sz="2400" b="1" dirty="0" err="1">
                <a:solidFill>
                  <a:srgbClr val="262626"/>
                </a:solidFill>
              </a:rPr>
              <a:t>Abakoyas</a:t>
            </a:r>
            <a:r>
              <a:rPr lang="en-US" sz="2400" b="1" dirty="0">
                <a:solidFill>
                  <a:srgbClr val="262626"/>
                </a:solidFill>
              </a:rPr>
              <a:t> </a:t>
            </a:r>
          </a:p>
          <a:p>
            <a:pPr algn="l">
              <a:buFont typeface="Arial"/>
              <a:buChar char="•"/>
            </a:pPr>
            <a:r>
              <a:rPr lang="en-US" sz="2400" b="1" dirty="0" err="1">
                <a:solidFill>
                  <a:srgbClr val="262626"/>
                </a:solidFill>
              </a:rPr>
              <a:t>Bethold</a:t>
            </a:r>
            <a:r>
              <a:rPr lang="en-US" sz="2400" b="1" dirty="0">
                <a:solidFill>
                  <a:srgbClr val="262626"/>
                </a:solidFill>
              </a:rPr>
              <a:t> Owusu </a:t>
            </a:r>
          </a:p>
          <a:p>
            <a:pPr algn="l">
              <a:buFont typeface="Arial"/>
              <a:buChar char="•"/>
            </a:pPr>
            <a:r>
              <a:rPr lang="en-US" sz="2400" b="1" dirty="0" err="1">
                <a:solidFill>
                  <a:srgbClr val="262626"/>
                </a:solidFill>
              </a:rPr>
              <a:t>Thierno</a:t>
            </a:r>
            <a:r>
              <a:rPr lang="en-US" sz="2400" b="1" dirty="0">
                <a:solidFill>
                  <a:srgbClr val="262626"/>
                </a:solidFill>
              </a:rPr>
              <a:t> Diallo </a:t>
            </a:r>
          </a:p>
        </p:txBody>
      </p:sp>
      <p:pic>
        <p:nvPicPr>
          <p:cNvPr id="7" name="Graphic 6" descr="Police">
            <a:extLst>
              <a:ext uri="{FF2B5EF4-FFF2-40B4-BE49-F238E27FC236}">
                <a16:creationId xmlns:a16="http://schemas.microsoft.com/office/drawing/2014/main" id="{D8785EF1-FCBB-494E-90B8-38C187259B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388509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7087-14EA-48B6-A3CA-808B053C19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E9D8D1-538E-43E3-99E6-A86630F377E6}"/>
              </a:ext>
            </a:extLst>
          </p:cNvPr>
          <p:cNvSpPr>
            <a:spLocks noGrp="1"/>
          </p:cNvSpPr>
          <p:nvPr>
            <p:ph idx="1"/>
          </p:nvPr>
        </p:nvSpPr>
        <p:spPr/>
        <p:txBody>
          <a:bodyPr/>
          <a:lstStyle/>
          <a:p>
            <a:r>
              <a:rPr lang="en-US" dirty="0"/>
              <a:t>-per day/ -per week</a:t>
            </a:r>
          </a:p>
          <a:p>
            <a:r>
              <a:rPr lang="en-US" dirty="0"/>
              <a:t>-map of NYC with crimes</a:t>
            </a:r>
          </a:p>
        </p:txBody>
      </p:sp>
    </p:spTree>
    <p:extLst>
      <p:ext uri="{BB962C8B-B14F-4D97-AF65-F5344CB8AC3E}">
        <p14:creationId xmlns:p14="http://schemas.microsoft.com/office/powerpoint/2010/main" val="426160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0B29-136E-4405-8C3F-86E16C4765F3}"/>
              </a:ext>
            </a:extLst>
          </p:cNvPr>
          <p:cNvSpPr>
            <a:spLocks noGrp="1"/>
          </p:cNvSpPr>
          <p:nvPr>
            <p:ph type="title"/>
          </p:nvPr>
        </p:nvSpPr>
        <p:spPr/>
        <p:txBody>
          <a:bodyPr/>
          <a:lstStyle/>
          <a:p>
            <a:pPr algn="ctr"/>
            <a:r>
              <a:rPr lang="en-US" dirty="0"/>
              <a:t>NYPD arrest data Analysis 2019</a:t>
            </a:r>
          </a:p>
        </p:txBody>
      </p:sp>
      <p:sp>
        <p:nvSpPr>
          <p:cNvPr id="3" name="Content Placeholder 2">
            <a:extLst>
              <a:ext uri="{FF2B5EF4-FFF2-40B4-BE49-F238E27FC236}">
                <a16:creationId xmlns:a16="http://schemas.microsoft.com/office/drawing/2014/main" id="{62C53E46-EFD8-42E9-878B-0ACBCE38950E}"/>
              </a:ext>
            </a:extLst>
          </p:cNvPr>
          <p:cNvSpPr>
            <a:spLocks noGrp="1"/>
          </p:cNvSpPr>
          <p:nvPr>
            <p:ph idx="1"/>
          </p:nvPr>
        </p:nvSpPr>
        <p:spPr/>
        <p:txBody>
          <a:bodyPr>
            <a:normAutofit fontScale="92500"/>
          </a:bodyPr>
          <a:lstStyle/>
          <a:p>
            <a:pPr>
              <a:lnSpc>
                <a:spcPct val="150000"/>
              </a:lnSpc>
            </a:pPr>
            <a:r>
              <a:rPr lang="en-US" dirty="0"/>
              <a:t>New York City has been ranked #25 with the most violent crime rates in the United States. Since we all reside in New York, and safety should be an important aspect of our livelihood, we have embarked on the quest to find out where, who, why, when and what by investigation via Exploratory data analysis, and machine learning techniques which will enable further predictions on which level of arrest is likely to occur based on any number of factors.</a:t>
            </a:r>
          </a:p>
        </p:txBody>
      </p:sp>
    </p:spTree>
    <p:extLst>
      <p:ext uri="{BB962C8B-B14F-4D97-AF65-F5344CB8AC3E}">
        <p14:creationId xmlns:p14="http://schemas.microsoft.com/office/powerpoint/2010/main" val="388504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9127-E930-614B-A117-5D587C7F21F9}"/>
              </a:ext>
            </a:extLst>
          </p:cNvPr>
          <p:cNvSpPr>
            <a:spLocks noGrp="1"/>
          </p:cNvSpPr>
          <p:nvPr>
            <p:ph type="title"/>
          </p:nvPr>
        </p:nvSpPr>
        <p:spPr>
          <a:xfrm>
            <a:off x="1295402" y="982132"/>
            <a:ext cx="9601196" cy="1057683"/>
          </a:xfrm>
        </p:spPr>
        <p:txBody>
          <a:bodyPr/>
          <a:lstStyle/>
          <a:p>
            <a:pPr algn="ctr"/>
            <a:r>
              <a:rPr lang="en-US" dirty="0"/>
              <a:t>Principal features for analysis</a:t>
            </a:r>
          </a:p>
        </p:txBody>
      </p:sp>
      <p:sp>
        <p:nvSpPr>
          <p:cNvPr id="3" name="Content Placeholder 2">
            <a:extLst>
              <a:ext uri="{FF2B5EF4-FFF2-40B4-BE49-F238E27FC236}">
                <a16:creationId xmlns:a16="http://schemas.microsoft.com/office/drawing/2014/main" id="{0B0367D4-52AA-E44A-A773-5C18FA772D0A}"/>
              </a:ext>
            </a:extLst>
          </p:cNvPr>
          <p:cNvSpPr>
            <a:spLocks noGrp="1"/>
          </p:cNvSpPr>
          <p:nvPr>
            <p:ph idx="1"/>
          </p:nvPr>
        </p:nvSpPr>
        <p:spPr>
          <a:xfrm>
            <a:off x="838200" y="1690688"/>
            <a:ext cx="10515600" cy="4351338"/>
          </a:xfrm>
        </p:spPr>
        <p:txBody>
          <a:bodyPr>
            <a:normAutofit fontScale="92500" lnSpcReduction="20000"/>
          </a:bodyPr>
          <a:lstStyle/>
          <a:p>
            <a:pPr marL="0" indent="0">
              <a:buNone/>
            </a:pPr>
            <a:endParaRPr lang="en-US" dirty="0"/>
          </a:p>
          <a:p>
            <a:endParaRPr lang="en-US" dirty="0"/>
          </a:p>
          <a:p>
            <a:r>
              <a:rPr lang="en-US" dirty="0"/>
              <a:t>Level of Offense</a:t>
            </a:r>
          </a:p>
          <a:p>
            <a:r>
              <a:rPr lang="en-US" dirty="0"/>
              <a:t>Offense description </a:t>
            </a:r>
          </a:p>
          <a:p>
            <a:r>
              <a:rPr lang="en-US" dirty="0"/>
              <a:t>Borough of arrest </a:t>
            </a:r>
          </a:p>
          <a:p>
            <a:r>
              <a:rPr lang="en-US" dirty="0"/>
              <a:t>Precinct where the arrest occurred  </a:t>
            </a:r>
          </a:p>
          <a:p>
            <a:r>
              <a:rPr lang="en-US" dirty="0"/>
              <a:t>Perpetrator’s age within a category</a:t>
            </a:r>
          </a:p>
          <a:p>
            <a:r>
              <a:rPr lang="en-US" dirty="0"/>
              <a:t>Perpetrator’s sex description</a:t>
            </a:r>
          </a:p>
          <a:p>
            <a:r>
              <a:rPr lang="en-US" dirty="0"/>
              <a:t>Perpetrators' race description</a:t>
            </a:r>
          </a:p>
          <a:p>
            <a:r>
              <a:rPr lang="en-US" dirty="0"/>
              <a:t>Date of the arrest</a:t>
            </a:r>
          </a:p>
          <a:p>
            <a:endParaRPr lang="en-US" dirty="0"/>
          </a:p>
          <a:p>
            <a:pPr marL="0" indent="0">
              <a:buNone/>
            </a:pPr>
            <a:endParaRPr lang="en-US" dirty="0"/>
          </a:p>
        </p:txBody>
      </p:sp>
    </p:spTree>
    <p:extLst>
      <p:ext uri="{BB962C8B-B14F-4D97-AF65-F5344CB8AC3E}">
        <p14:creationId xmlns:p14="http://schemas.microsoft.com/office/powerpoint/2010/main" val="270026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2"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29" name="Rectangle 14">
            <a:extLst>
              <a:ext uri="{FF2B5EF4-FFF2-40B4-BE49-F238E27FC236}">
                <a16:creationId xmlns:a16="http://schemas.microsoft.com/office/drawing/2014/main" id="{C8BABCA7-C1E0-41BA-A822-5F61251A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5"/>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39" name="Group 16">
            <a:extLst>
              <a:ext uri="{FF2B5EF4-FFF2-40B4-BE49-F238E27FC236}">
                <a16:creationId xmlns:a16="http://schemas.microsoft.com/office/drawing/2014/main" id="{2E5D6EB5-6FDB-477A-98F5-7409CD537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18" name="Picture 17">
              <a:extLst>
                <a:ext uri="{FF2B5EF4-FFF2-40B4-BE49-F238E27FC236}">
                  <a16:creationId xmlns:a16="http://schemas.microsoft.com/office/drawing/2014/main" id="{5BB75167-5757-4E5F-869B-5A350BF43A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Rectangle 18">
              <a:extLst>
                <a:ext uri="{FF2B5EF4-FFF2-40B4-BE49-F238E27FC236}">
                  <a16:creationId xmlns:a16="http://schemas.microsoft.com/office/drawing/2014/main" id="{C8338DAE-FFCB-472B-A9EE-77E42FDB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52B2E0A0-4D94-4C05-97C1-32B5D88A2E8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41" name="Picture 20">
              <a:extLst>
                <a:ext uri="{FF2B5EF4-FFF2-40B4-BE49-F238E27FC236}">
                  <a16:creationId xmlns:a16="http://schemas.microsoft.com/office/drawing/2014/main" id="{A91E75C9-3350-4F0B-993E-89D3DBD76C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a:extLst>
              <a:ext uri="{FF2B5EF4-FFF2-40B4-BE49-F238E27FC236}">
                <a16:creationId xmlns:a16="http://schemas.microsoft.com/office/drawing/2014/main" id="{0E721753-9F10-4FA2-8830-AD18331C4AD0}"/>
              </a:ext>
            </a:extLst>
          </p:cNvPr>
          <p:cNvSpPr>
            <a:spLocks noGrp="1"/>
          </p:cNvSpPr>
          <p:nvPr>
            <p:ph type="title" idx="4294967295"/>
          </p:nvPr>
        </p:nvSpPr>
        <p:spPr>
          <a:xfrm>
            <a:off x="2692398" y="1871131"/>
            <a:ext cx="6815669" cy="1515533"/>
          </a:xfrm>
        </p:spPr>
        <p:txBody>
          <a:bodyPr vert="horz" lIns="91440" tIns="45720" rIns="91440" bIns="45720" rtlCol="0" anchor="b">
            <a:normAutofit/>
          </a:bodyPr>
          <a:lstStyle/>
          <a:p>
            <a:pPr>
              <a:lnSpc>
                <a:spcPct val="90000"/>
              </a:lnSpc>
            </a:pPr>
            <a:r>
              <a:rPr lang="en-US" sz="4600" dirty="0"/>
              <a:t>NYPD made 213,089 arrests </a:t>
            </a:r>
            <a:br>
              <a:rPr lang="en-US" sz="4600" dirty="0"/>
            </a:br>
            <a:r>
              <a:rPr lang="en-US" sz="4600" dirty="0"/>
              <a:t>in 2019</a:t>
            </a:r>
          </a:p>
        </p:txBody>
      </p:sp>
      <p:cxnSp>
        <p:nvCxnSpPr>
          <p:cNvPr id="43" name="Straight Connector 22">
            <a:extLst>
              <a:ext uri="{FF2B5EF4-FFF2-40B4-BE49-F238E27FC236}">
                <a16:creationId xmlns:a16="http://schemas.microsoft.com/office/drawing/2014/main" id="{889FB2CC-C7A1-4A53-A088-636FB487F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AA653806-2D5D-4DB8-9CE4-E0132B3CD1B7}"/>
              </a:ext>
            </a:extLst>
          </p:cNvPr>
          <p:cNvSpPr txBox="1"/>
          <p:nvPr/>
        </p:nvSpPr>
        <p:spPr>
          <a:xfrm>
            <a:off x="3108960" y="3967089"/>
            <a:ext cx="5627077" cy="369332"/>
          </a:xfrm>
          <a:prstGeom prst="rect">
            <a:avLst/>
          </a:prstGeom>
          <a:noFill/>
        </p:spPr>
        <p:txBody>
          <a:bodyPr wrap="square" rtlCol="0">
            <a:spAutoFit/>
          </a:bodyPr>
          <a:lstStyle/>
          <a:p>
            <a:r>
              <a:rPr lang="en-US" dirty="0"/>
              <a:t>I Plan to normalize this arrest compared to other county</a:t>
            </a:r>
          </a:p>
        </p:txBody>
      </p:sp>
    </p:spTree>
    <p:extLst>
      <p:ext uri="{BB962C8B-B14F-4D97-AF65-F5344CB8AC3E}">
        <p14:creationId xmlns:p14="http://schemas.microsoft.com/office/powerpoint/2010/main" val="18186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A96D-34C1-4711-859D-0960A5BA6497}"/>
              </a:ext>
            </a:extLst>
          </p:cNvPr>
          <p:cNvSpPr>
            <a:spLocks noGrp="1"/>
          </p:cNvSpPr>
          <p:nvPr>
            <p:ph type="title"/>
          </p:nvPr>
        </p:nvSpPr>
        <p:spPr>
          <a:xfrm>
            <a:off x="839788" y="839016"/>
            <a:ext cx="10245554" cy="460260"/>
          </a:xfrm>
        </p:spPr>
        <p:txBody>
          <a:bodyPr>
            <a:noAutofit/>
          </a:bodyPr>
          <a:lstStyle/>
          <a:p>
            <a:pPr algn="ctr"/>
            <a:r>
              <a:rPr lang="en-US" sz="4400" dirty="0"/>
              <a:t>Arrests by Borough</a:t>
            </a:r>
          </a:p>
        </p:txBody>
      </p:sp>
      <p:graphicFrame>
        <p:nvGraphicFramePr>
          <p:cNvPr id="5" name="Content Placeholder 4">
            <a:extLst>
              <a:ext uri="{FF2B5EF4-FFF2-40B4-BE49-F238E27FC236}">
                <a16:creationId xmlns:a16="http://schemas.microsoft.com/office/drawing/2014/main" id="{83159760-D1C8-48A5-AC4E-A5719A9A725E}"/>
              </a:ext>
            </a:extLst>
          </p:cNvPr>
          <p:cNvGraphicFramePr>
            <a:graphicFrameLocks noGrp="1"/>
          </p:cNvGraphicFramePr>
          <p:nvPr>
            <p:ph idx="1"/>
            <p:extLst>
              <p:ext uri="{D42A27DB-BD31-4B8C-83A1-F6EECF244321}">
                <p14:modId xmlns:p14="http://schemas.microsoft.com/office/powerpoint/2010/main" val="4289597694"/>
              </p:ext>
            </p:extLst>
          </p:nvPr>
        </p:nvGraphicFramePr>
        <p:xfrm>
          <a:off x="8033728" y="1688123"/>
          <a:ext cx="3318484" cy="2664204"/>
        </p:xfrm>
        <a:graphic>
          <a:graphicData uri="http://schemas.openxmlformats.org/drawingml/2006/table">
            <a:tbl>
              <a:tblPr/>
              <a:tblGrid>
                <a:gridCol w="1241820">
                  <a:extLst>
                    <a:ext uri="{9D8B030D-6E8A-4147-A177-3AD203B41FA5}">
                      <a16:colId xmlns:a16="http://schemas.microsoft.com/office/drawing/2014/main" val="2606888104"/>
                    </a:ext>
                  </a:extLst>
                </a:gridCol>
                <a:gridCol w="915372">
                  <a:extLst>
                    <a:ext uri="{9D8B030D-6E8A-4147-A177-3AD203B41FA5}">
                      <a16:colId xmlns:a16="http://schemas.microsoft.com/office/drawing/2014/main" val="1541568974"/>
                    </a:ext>
                  </a:extLst>
                </a:gridCol>
                <a:gridCol w="1161292">
                  <a:extLst>
                    <a:ext uri="{9D8B030D-6E8A-4147-A177-3AD203B41FA5}">
                      <a16:colId xmlns:a16="http://schemas.microsoft.com/office/drawing/2014/main" val="388949549"/>
                    </a:ext>
                  </a:extLst>
                </a:gridCol>
              </a:tblGrid>
              <a:tr h="428632">
                <a:tc>
                  <a:txBody>
                    <a:bodyPr/>
                    <a:lstStyle/>
                    <a:p>
                      <a:pPr algn="r" fontAlgn="ctr"/>
                      <a:r>
                        <a:rPr lang="en-US" sz="1800" b="1" dirty="0">
                          <a:effectLst/>
                        </a:rPr>
                        <a:t>Borough</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800" b="1" dirty="0">
                          <a:effectLst/>
                        </a:rPr>
                        <a:t>counts</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sz="1800" b="1" dirty="0">
                          <a:effectLst/>
                        </a:rPr>
                        <a:t>percent</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92226048"/>
                  </a:ext>
                </a:extLst>
              </a:tr>
              <a:tr h="398873">
                <a:tc>
                  <a:txBody>
                    <a:bodyPr/>
                    <a:lstStyle/>
                    <a:p>
                      <a:pPr algn="r" fontAlgn="ctr"/>
                      <a:r>
                        <a:rPr lang="en-US" b="1">
                          <a:effectLst/>
                        </a:rPr>
                        <a:t>Brooklyn</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58077</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27.25%</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500150504"/>
                  </a:ext>
                </a:extLst>
              </a:tr>
              <a:tr h="398873">
                <a:tc>
                  <a:txBody>
                    <a:bodyPr/>
                    <a:lstStyle/>
                    <a:p>
                      <a:pPr algn="r" fontAlgn="ctr"/>
                      <a:r>
                        <a:rPr lang="en-US" b="1" dirty="0">
                          <a:effectLst/>
                        </a:rPr>
                        <a:t>Manhattan</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53172</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24.95%</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76698930"/>
                  </a:ext>
                </a:extLst>
              </a:tr>
              <a:tr h="398873">
                <a:tc>
                  <a:txBody>
                    <a:bodyPr/>
                    <a:lstStyle/>
                    <a:p>
                      <a:pPr algn="r" fontAlgn="ctr"/>
                      <a:r>
                        <a:rPr lang="en-US" b="1">
                          <a:effectLst/>
                        </a:rPr>
                        <a:t>Bronx</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48516</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22.77%</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684377543"/>
                  </a:ext>
                </a:extLst>
              </a:tr>
              <a:tr h="398873">
                <a:tc>
                  <a:txBody>
                    <a:bodyPr/>
                    <a:lstStyle/>
                    <a:p>
                      <a:pPr algn="r" fontAlgn="ctr"/>
                      <a:r>
                        <a:rPr lang="en-US" b="1">
                          <a:effectLst/>
                        </a:rPr>
                        <a:t>Queens</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a:effectLst/>
                        </a:rPr>
                        <a:t>44329</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US" dirty="0">
                          <a:effectLst/>
                        </a:rPr>
                        <a:t>20.8%</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86852666"/>
                  </a:ext>
                </a:extLst>
              </a:tr>
              <a:tr h="398873">
                <a:tc>
                  <a:txBody>
                    <a:bodyPr/>
                    <a:lstStyle/>
                    <a:p>
                      <a:pPr algn="r" fontAlgn="ctr"/>
                      <a:r>
                        <a:rPr lang="en-US" b="1" dirty="0">
                          <a:effectLst/>
                        </a:rPr>
                        <a:t>Staten Island</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8995</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dirty="0">
                          <a:effectLst/>
                        </a:rPr>
                        <a:t>4.22%</a:t>
                      </a:r>
                    </a:p>
                  </a:txBody>
                  <a:tcPr marL="79766" marR="79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642440127"/>
                  </a:ext>
                </a:extLst>
              </a:tr>
            </a:tbl>
          </a:graphicData>
        </a:graphic>
      </p:graphicFrame>
      <p:pic>
        <p:nvPicPr>
          <p:cNvPr id="1028" name="Picture 4">
            <a:extLst>
              <a:ext uri="{FF2B5EF4-FFF2-40B4-BE49-F238E27FC236}">
                <a16:creationId xmlns:a16="http://schemas.microsoft.com/office/drawing/2014/main" id="{9EE27D12-863A-4F81-B827-8898DF968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1167620"/>
            <a:ext cx="7095466" cy="51096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0C679A-4ECA-498A-A6E0-ED51FD986D7B}"/>
              </a:ext>
            </a:extLst>
          </p:cNvPr>
          <p:cNvSpPr txBox="1"/>
          <p:nvPr/>
        </p:nvSpPr>
        <p:spPr>
          <a:xfrm>
            <a:off x="8229600" y="4628271"/>
            <a:ext cx="3122612" cy="369332"/>
          </a:xfrm>
          <a:prstGeom prst="rect">
            <a:avLst/>
          </a:prstGeom>
          <a:noFill/>
        </p:spPr>
        <p:txBody>
          <a:bodyPr wrap="square" rtlCol="0">
            <a:spAutoFit/>
          </a:bodyPr>
          <a:lstStyle/>
          <a:p>
            <a:r>
              <a:rPr lang="en-US" dirty="0"/>
              <a:t>I plan to normalize this data</a:t>
            </a:r>
          </a:p>
        </p:txBody>
      </p:sp>
    </p:spTree>
    <p:extLst>
      <p:ext uri="{BB962C8B-B14F-4D97-AF65-F5344CB8AC3E}">
        <p14:creationId xmlns:p14="http://schemas.microsoft.com/office/powerpoint/2010/main" val="319595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2566-5A08-4ED7-BB60-58870B60EAD9}"/>
              </a:ext>
            </a:extLst>
          </p:cNvPr>
          <p:cNvSpPr>
            <a:spLocks noGrp="1"/>
          </p:cNvSpPr>
          <p:nvPr>
            <p:ph type="title"/>
          </p:nvPr>
        </p:nvSpPr>
        <p:spPr>
          <a:xfrm>
            <a:off x="1009477" y="626012"/>
            <a:ext cx="9907588" cy="626012"/>
          </a:xfrm>
        </p:spPr>
        <p:txBody>
          <a:bodyPr>
            <a:noAutofit/>
          </a:bodyPr>
          <a:lstStyle/>
          <a:p>
            <a:pPr algn="ctr"/>
            <a:r>
              <a:rPr lang="en-US" sz="4400" dirty="0"/>
              <a:t>Arrests by Level of Crime</a:t>
            </a:r>
          </a:p>
        </p:txBody>
      </p:sp>
      <p:graphicFrame>
        <p:nvGraphicFramePr>
          <p:cNvPr id="7" name="Content Placeholder 6">
            <a:extLst>
              <a:ext uri="{FF2B5EF4-FFF2-40B4-BE49-F238E27FC236}">
                <a16:creationId xmlns:a16="http://schemas.microsoft.com/office/drawing/2014/main" id="{CD82A45C-86D1-4F89-8757-9EE4832BD737}"/>
              </a:ext>
            </a:extLst>
          </p:cNvPr>
          <p:cNvGraphicFramePr>
            <a:graphicFrameLocks noGrp="1"/>
          </p:cNvGraphicFramePr>
          <p:nvPr>
            <p:ph idx="1"/>
            <p:extLst>
              <p:ext uri="{D42A27DB-BD31-4B8C-83A1-F6EECF244321}">
                <p14:modId xmlns:p14="http://schemas.microsoft.com/office/powerpoint/2010/main" val="3521310285"/>
              </p:ext>
            </p:extLst>
          </p:nvPr>
        </p:nvGraphicFramePr>
        <p:xfrm>
          <a:off x="8123309" y="2242394"/>
          <a:ext cx="3242096" cy="2373212"/>
        </p:xfrm>
        <a:graphic>
          <a:graphicData uri="http://schemas.openxmlformats.org/drawingml/2006/table">
            <a:tbl>
              <a:tblPr/>
              <a:tblGrid>
                <a:gridCol w="1456791">
                  <a:extLst>
                    <a:ext uri="{9D8B030D-6E8A-4147-A177-3AD203B41FA5}">
                      <a16:colId xmlns:a16="http://schemas.microsoft.com/office/drawing/2014/main" val="2406808410"/>
                    </a:ext>
                  </a:extLst>
                </a:gridCol>
                <a:gridCol w="894458">
                  <a:extLst>
                    <a:ext uri="{9D8B030D-6E8A-4147-A177-3AD203B41FA5}">
                      <a16:colId xmlns:a16="http://schemas.microsoft.com/office/drawing/2014/main" val="197472688"/>
                    </a:ext>
                  </a:extLst>
                </a:gridCol>
                <a:gridCol w="890847">
                  <a:extLst>
                    <a:ext uri="{9D8B030D-6E8A-4147-A177-3AD203B41FA5}">
                      <a16:colId xmlns:a16="http://schemas.microsoft.com/office/drawing/2014/main" val="1599950884"/>
                    </a:ext>
                  </a:extLst>
                </a:gridCol>
              </a:tblGrid>
              <a:tr h="502112">
                <a:tc>
                  <a:txBody>
                    <a:bodyPr/>
                    <a:lstStyle/>
                    <a:p>
                      <a:pPr algn="l" fontAlgn="ctr"/>
                      <a:br>
                        <a:rPr lang="en-US" sz="1600" b="1" dirty="0">
                          <a:effectLst/>
                        </a:rPr>
                      </a:br>
                      <a:r>
                        <a:rPr lang="en-US" sz="1600" b="1" dirty="0">
                          <a:effectLst/>
                        </a:rPr>
                        <a:t>Level Of Arrest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1" dirty="0">
                          <a:effectLst/>
                        </a:rPr>
                        <a:t>Count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Percent</a:t>
                      </a:r>
                    </a:p>
                  </a:txBody>
                  <a:tcPr marL="53671" marR="53671" marT="26836" marB="26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633029"/>
                  </a:ext>
                </a:extLst>
              </a:tr>
              <a:tr h="515305">
                <a:tc>
                  <a:txBody>
                    <a:bodyPr/>
                    <a:lstStyle/>
                    <a:p>
                      <a:pPr algn="l" fontAlgn="ctr"/>
                      <a:r>
                        <a:rPr lang="en-US" sz="1400" b="1" dirty="0">
                          <a:effectLst/>
                        </a:rPr>
                        <a:t>Misdemeanor</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dirty="0">
                          <a:effectLst/>
                        </a:rPr>
                        <a:t>126590</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dirty="0">
                          <a:effectLst/>
                        </a:rPr>
                        <a:t>59.41%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205079581"/>
                  </a:ext>
                </a:extLst>
              </a:tr>
              <a:tr h="445365">
                <a:tc>
                  <a:txBody>
                    <a:bodyPr/>
                    <a:lstStyle/>
                    <a:p>
                      <a:pPr algn="l" fontAlgn="ctr"/>
                      <a:r>
                        <a:rPr lang="en-US" sz="1400" b="1" dirty="0">
                          <a:effectLst/>
                        </a:rPr>
                        <a:t>Felony</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a:effectLst/>
                        </a:rPr>
                        <a:t>83244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dirty="0">
                          <a:effectLst/>
                        </a:rPr>
                        <a:t>39.07%</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9141675"/>
                  </a:ext>
                </a:extLst>
              </a:tr>
              <a:tr h="484865">
                <a:tc>
                  <a:txBody>
                    <a:bodyPr/>
                    <a:lstStyle/>
                    <a:p>
                      <a:pPr algn="l" fontAlgn="ctr"/>
                      <a:r>
                        <a:rPr lang="en-US" sz="1400" b="1" dirty="0">
                          <a:effectLst/>
                        </a:rPr>
                        <a:t>Violation</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a:effectLst/>
                        </a:rPr>
                        <a:t>2822</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400" b="1" dirty="0">
                          <a:effectLst/>
                        </a:rPr>
                        <a:t>1.32%</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00034597"/>
                  </a:ext>
                </a:extLst>
              </a:tr>
              <a:tr h="386325">
                <a:tc>
                  <a:txBody>
                    <a:bodyPr/>
                    <a:lstStyle/>
                    <a:p>
                      <a:pPr algn="l" fontAlgn="ctr"/>
                      <a:r>
                        <a:rPr lang="en-US" sz="1400" b="1" dirty="0">
                          <a:effectLst/>
                        </a:rPr>
                        <a:t>I</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a:effectLst/>
                        </a:rPr>
                        <a:t>433</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dirty="0">
                          <a:effectLst/>
                        </a:rPr>
                        <a:t>0.2%</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079731"/>
                  </a:ext>
                </a:extLst>
              </a:tr>
            </a:tbl>
          </a:graphicData>
        </a:graphic>
      </p:graphicFrame>
      <p:sp>
        <p:nvSpPr>
          <p:cNvPr id="8" name="Rectangle 1">
            <a:extLst>
              <a:ext uri="{FF2B5EF4-FFF2-40B4-BE49-F238E27FC236}">
                <a16:creationId xmlns:a16="http://schemas.microsoft.com/office/drawing/2014/main" id="{74B77144-FDC7-4A31-9F62-D901B3DF25F5}"/>
              </a:ext>
            </a:extLst>
          </p:cNvPr>
          <p:cNvSpPr>
            <a:spLocks noChangeArrowheads="1"/>
          </p:cNvSpPr>
          <p:nvPr/>
        </p:nvSpPr>
        <p:spPr bwMode="auto">
          <a:xfrm>
            <a:off x="0" y="0"/>
            <a:ext cx="9907588"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03F9F"/>
                </a:solidFill>
                <a:effectLst/>
                <a:latin typeface="Courier New" panose="02070309020205020404" pitchFamily="49" charset="0"/>
                <a:cs typeface="Courier New" panose="02070309020205020404" pitchFamily="49" charset="0"/>
              </a:rPr>
              <a:t>In [30]:</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1" name="Picture 3">
            <a:extLst>
              <a:ext uri="{FF2B5EF4-FFF2-40B4-BE49-F238E27FC236}">
                <a16:creationId xmlns:a16="http://schemas.microsoft.com/office/drawing/2014/main" id="{1719B9B9-BFA8-45E0-93AD-04EA2E0A9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95" y="1406768"/>
            <a:ext cx="7177922" cy="48252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1E8940-0D8F-47CA-9205-323CB7BD0206}"/>
              </a:ext>
            </a:extLst>
          </p:cNvPr>
          <p:cNvSpPr txBox="1"/>
          <p:nvPr/>
        </p:nvSpPr>
        <p:spPr>
          <a:xfrm>
            <a:off x="8123309" y="4895557"/>
            <a:ext cx="2962033" cy="369332"/>
          </a:xfrm>
          <a:prstGeom prst="rect">
            <a:avLst/>
          </a:prstGeom>
          <a:noFill/>
        </p:spPr>
        <p:txBody>
          <a:bodyPr wrap="square" rtlCol="0">
            <a:spAutoFit/>
          </a:bodyPr>
          <a:lstStyle/>
          <a:p>
            <a:r>
              <a:rPr lang="en-US" dirty="0"/>
              <a:t>Fix the labels</a:t>
            </a:r>
          </a:p>
        </p:txBody>
      </p:sp>
    </p:spTree>
    <p:extLst>
      <p:ext uri="{BB962C8B-B14F-4D97-AF65-F5344CB8AC3E}">
        <p14:creationId xmlns:p14="http://schemas.microsoft.com/office/powerpoint/2010/main" val="407894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8D6A-31F1-4368-8BB0-15D0375B7D02}"/>
              </a:ext>
            </a:extLst>
          </p:cNvPr>
          <p:cNvSpPr>
            <a:spLocks noGrp="1"/>
          </p:cNvSpPr>
          <p:nvPr>
            <p:ph type="title"/>
          </p:nvPr>
        </p:nvSpPr>
        <p:spPr>
          <a:xfrm>
            <a:off x="916952" y="583809"/>
            <a:ext cx="10358095" cy="661182"/>
          </a:xfrm>
        </p:spPr>
        <p:txBody>
          <a:bodyPr>
            <a:noAutofit/>
          </a:bodyPr>
          <a:lstStyle/>
          <a:p>
            <a:pPr algn="ctr"/>
            <a:r>
              <a:rPr lang="en-US" sz="4400" dirty="0"/>
              <a:t>Arrests by Sex </a:t>
            </a:r>
          </a:p>
        </p:txBody>
      </p:sp>
      <p:graphicFrame>
        <p:nvGraphicFramePr>
          <p:cNvPr id="5" name="Content Placeholder 4">
            <a:extLst>
              <a:ext uri="{FF2B5EF4-FFF2-40B4-BE49-F238E27FC236}">
                <a16:creationId xmlns:a16="http://schemas.microsoft.com/office/drawing/2014/main" id="{4F5D8291-41FC-4B0A-A7EC-04522E10BAE3}"/>
              </a:ext>
            </a:extLst>
          </p:cNvPr>
          <p:cNvGraphicFramePr>
            <a:graphicFrameLocks noGrp="1"/>
          </p:cNvGraphicFramePr>
          <p:nvPr>
            <p:ph idx="1"/>
            <p:extLst>
              <p:ext uri="{D42A27DB-BD31-4B8C-83A1-F6EECF244321}">
                <p14:modId xmlns:p14="http://schemas.microsoft.com/office/powerpoint/2010/main" val="3033938333"/>
              </p:ext>
            </p:extLst>
          </p:nvPr>
        </p:nvGraphicFramePr>
        <p:xfrm>
          <a:off x="8679766" y="1682790"/>
          <a:ext cx="2757270" cy="1338819"/>
        </p:xfrm>
        <a:graphic>
          <a:graphicData uri="http://schemas.openxmlformats.org/drawingml/2006/table">
            <a:tbl>
              <a:tblPr/>
              <a:tblGrid>
                <a:gridCol w="611071">
                  <a:extLst>
                    <a:ext uri="{9D8B030D-6E8A-4147-A177-3AD203B41FA5}">
                      <a16:colId xmlns:a16="http://schemas.microsoft.com/office/drawing/2014/main" val="3603348295"/>
                    </a:ext>
                  </a:extLst>
                </a:gridCol>
                <a:gridCol w="1073098">
                  <a:extLst>
                    <a:ext uri="{9D8B030D-6E8A-4147-A177-3AD203B41FA5}">
                      <a16:colId xmlns:a16="http://schemas.microsoft.com/office/drawing/2014/main" val="543314334"/>
                    </a:ext>
                  </a:extLst>
                </a:gridCol>
                <a:gridCol w="1073101">
                  <a:extLst>
                    <a:ext uri="{9D8B030D-6E8A-4147-A177-3AD203B41FA5}">
                      <a16:colId xmlns:a16="http://schemas.microsoft.com/office/drawing/2014/main" val="955590873"/>
                    </a:ext>
                  </a:extLst>
                </a:gridCol>
              </a:tblGrid>
              <a:tr h="514716">
                <a:tc>
                  <a:txBody>
                    <a:bodyPr/>
                    <a:lstStyle/>
                    <a:p>
                      <a:pPr algn="ctr" fontAlgn="ctr"/>
                      <a:r>
                        <a:rPr lang="en-US" sz="1400" b="1" cap="all" baseline="0" dirty="0">
                          <a:effectLst/>
                        </a:rPr>
                        <a:t>  Sex</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1" cap="all" baseline="0" dirty="0">
                          <a:effectLst/>
                        </a:rPr>
                        <a:t>Count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cap="all" baseline="0" dirty="0"/>
                        <a:t>Percent</a:t>
                      </a:r>
                    </a:p>
                  </a:txBody>
                  <a:tcPr marL="53671" marR="53671" marT="26836" marB="268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510961"/>
                  </a:ext>
                </a:extLst>
              </a:tr>
              <a:tr h="362815">
                <a:tc>
                  <a:txBody>
                    <a:bodyPr/>
                    <a:lstStyle/>
                    <a:p>
                      <a:pPr algn="ctr" fontAlgn="ctr"/>
                      <a:r>
                        <a:rPr lang="en-US" sz="1500" b="1" cap="all" baseline="0" dirty="0">
                          <a:effectLst/>
                        </a:rPr>
                        <a:t>M</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500" b="1" cap="all" baseline="0" dirty="0">
                          <a:effectLst/>
                        </a:rPr>
                        <a:t>173964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500" b="1" cap="all" baseline="0" dirty="0">
                          <a:effectLst/>
                        </a:rPr>
                        <a:t>81.64%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40070164"/>
                  </a:ext>
                </a:extLst>
              </a:tr>
              <a:tr h="461288">
                <a:tc>
                  <a:txBody>
                    <a:bodyPr/>
                    <a:lstStyle/>
                    <a:p>
                      <a:pPr algn="ctr" fontAlgn="ctr"/>
                      <a:r>
                        <a:rPr lang="en-US" sz="1500" b="1" cap="all" baseline="0" dirty="0">
                          <a:effectLst/>
                        </a:rPr>
                        <a:t>F</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b="1" cap="all" baseline="0" dirty="0">
                          <a:effectLst/>
                        </a:rPr>
                        <a:t>39125</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500" b="1" cap="all" baseline="0" dirty="0">
                          <a:effectLst/>
                        </a:rPr>
                        <a:t>18.36%</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462396"/>
                  </a:ext>
                </a:extLst>
              </a:tr>
            </a:tbl>
          </a:graphicData>
        </a:graphic>
      </p:graphicFrame>
      <p:pic>
        <p:nvPicPr>
          <p:cNvPr id="3074" name="Picture 2">
            <a:extLst>
              <a:ext uri="{FF2B5EF4-FFF2-40B4-BE49-F238E27FC236}">
                <a16:creationId xmlns:a16="http://schemas.microsoft.com/office/drawing/2014/main" id="{D28AD4B5-A0E8-4F2A-AA12-4AEABF91E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691" y="1181686"/>
            <a:ext cx="7821974" cy="509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60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84CB-64BD-430C-933D-76861F843B16}"/>
              </a:ext>
            </a:extLst>
          </p:cNvPr>
          <p:cNvSpPr>
            <a:spLocks noGrp="1"/>
          </p:cNvSpPr>
          <p:nvPr>
            <p:ph type="title"/>
          </p:nvPr>
        </p:nvSpPr>
        <p:spPr>
          <a:xfrm>
            <a:off x="838200" y="654147"/>
            <a:ext cx="10515600" cy="710420"/>
          </a:xfrm>
        </p:spPr>
        <p:txBody>
          <a:bodyPr>
            <a:noAutofit/>
          </a:bodyPr>
          <a:lstStyle/>
          <a:p>
            <a:pPr algn="ctr"/>
            <a:r>
              <a:rPr lang="en-US" sz="4400" dirty="0"/>
              <a:t>Arrests by Race</a:t>
            </a:r>
          </a:p>
        </p:txBody>
      </p:sp>
      <p:graphicFrame>
        <p:nvGraphicFramePr>
          <p:cNvPr id="5" name="Content Placeholder 4">
            <a:extLst>
              <a:ext uri="{FF2B5EF4-FFF2-40B4-BE49-F238E27FC236}">
                <a16:creationId xmlns:a16="http://schemas.microsoft.com/office/drawing/2014/main" id="{0D13D0B7-DABC-4D02-BAFE-C288875A5626}"/>
              </a:ext>
            </a:extLst>
          </p:cNvPr>
          <p:cNvGraphicFramePr>
            <a:graphicFrameLocks noGrp="1"/>
          </p:cNvGraphicFramePr>
          <p:nvPr>
            <p:ph idx="1"/>
            <p:extLst>
              <p:ext uri="{D42A27DB-BD31-4B8C-83A1-F6EECF244321}">
                <p14:modId xmlns:p14="http://schemas.microsoft.com/office/powerpoint/2010/main" val="349777223"/>
              </p:ext>
            </p:extLst>
          </p:nvPr>
        </p:nvGraphicFramePr>
        <p:xfrm>
          <a:off x="7633254" y="1009357"/>
          <a:ext cx="3720546" cy="3749670"/>
        </p:xfrm>
        <a:graphic>
          <a:graphicData uri="http://schemas.openxmlformats.org/drawingml/2006/table">
            <a:tbl>
              <a:tblPr/>
              <a:tblGrid>
                <a:gridCol w="1436239">
                  <a:extLst>
                    <a:ext uri="{9D8B030D-6E8A-4147-A177-3AD203B41FA5}">
                      <a16:colId xmlns:a16="http://schemas.microsoft.com/office/drawing/2014/main" val="998842192"/>
                    </a:ext>
                  </a:extLst>
                </a:gridCol>
                <a:gridCol w="1059244">
                  <a:extLst>
                    <a:ext uri="{9D8B030D-6E8A-4147-A177-3AD203B41FA5}">
                      <a16:colId xmlns:a16="http://schemas.microsoft.com/office/drawing/2014/main" val="3912360648"/>
                    </a:ext>
                  </a:extLst>
                </a:gridCol>
                <a:gridCol w="1225063">
                  <a:extLst>
                    <a:ext uri="{9D8B030D-6E8A-4147-A177-3AD203B41FA5}">
                      <a16:colId xmlns:a16="http://schemas.microsoft.com/office/drawing/2014/main" val="3863210678"/>
                    </a:ext>
                  </a:extLst>
                </a:gridCol>
              </a:tblGrid>
              <a:tr h="468567">
                <a:tc>
                  <a:txBody>
                    <a:bodyPr/>
                    <a:lstStyle/>
                    <a:p>
                      <a:pPr algn="l" fontAlgn="ctr"/>
                      <a:r>
                        <a:rPr lang="en-US" sz="2000" b="1" baseline="0" dirty="0">
                          <a:effectLst/>
                        </a:rPr>
                        <a:t>Race</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1" baseline="0" dirty="0">
                          <a:effectLst/>
                        </a:rPr>
                        <a:t>counts</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000" b="1" baseline="0" dirty="0">
                          <a:effectLst/>
                        </a:rPr>
                        <a:t>percent</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66577873"/>
                  </a:ext>
                </a:extLst>
              </a:tr>
              <a:tr h="310970">
                <a:tc>
                  <a:txBody>
                    <a:bodyPr/>
                    <a:lstStyle/>
                    <a:p>
                      <a:pPr algn="l" fontAlgn="ctr"/>
                      <a:r>
                        <a:rPr lang="en-US" sz="1300" b="1" baseline="0" dirty="0">
                          <a:effectLst/>
                        </a:rPr>
                        <a:t>BLACK</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101979</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a:effectLst/>
                        </a:rPr>
                        <a:t>47.86%</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03394222"/>
                  </a:ext>
                </a:extLst>
              </a:tr>
              <a:tr h="310970">
                <a:tc>
                  <a:txBody>
                    <a:bodyPr/>
                    <a:lstStyle/>
                    <a:p>
                      <a:pPr algn="l" fontAlgn="ctr"/>
                      <a:r>
                        <a:rPr lang="en-US" sz="1300" b="1" baseline="0" dirty="0">
                          <a:effectLst/>
                        </a:rPr>
                        <a:t>WHITE HISPANIC</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53265</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25.0%</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49061581"/>
                  </a:ext>
                </a:extLst>
              </a:tr>
              <a:tr h="310970">
                <a:tc>
                  <a:txBody>
                    <a:bodyPr/>
                    <a:lstStyle/>
                    <a:p>
                      <a:pPr algn="l" fontAlgn="ctr"/>
                      <a:r>
                        <a:rPr lang="en-US" sz="1300" b="1" baseline="0">
                          <a:effectLst/>
                        </a:rPr>
                        <a:t>WHITE</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25284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11.87%</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410200244"/>
                  </a:ext>
                </a:extLst>
              </a:tr>
              <a:tr h="310970">
                <a:tc>
                  <a:txBody>
                    <a:bodyPr/>
                    <a:lstStyle/>
                    <a:p>
                      <a:pPr algn="l" fontAlgn="ctr"/>
                      <a:r>
                        <a:rPr lang="en-US" sz="1300" b="1" baseline="0" dirty="0">
                          <a:effectLst/>
                        </a:rPr>
                        <a:t>BLACK HISPANIC</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18550</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8.71%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00549199"/>
                  </a:ext>
                </a:extLst>
              </a:tr>
              <a:tr h="555654">
                <a:tc>
                  <a:txBody>
                    <a:bodyPr/>
                    <a:lstStyle/>
                    <a:p>
                      <a:pPr algn="l" fontAlgn="ctr"/>
                      <a:r>
                        <a:rPr lang="en-US" sz="1300" b="1" baseline="0" dirty="0">
                          <a:effectLst/>
                        </a:rPr>
                        <a:t>ASIAN / PACIFIC ISLANDER</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12013</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5.64%</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346372085"/>
                  </a:ext>
                </a:extLst>
              </a:tr>
              <a:tr h="310970">
                <a:tc>
                  <a:txBody>
                    <a:bodyPr/>
                    <a:lstStyle/>
                    <a:p>
                      <a:pPr algn="l" fontAlgn="ctr"/>
                      <a:r>
                        <a:rPr lang="en-US" sz="1300" b="1" baseline="0" dirty="0">
                          <a:effectLst/>
                        </a:rPr>
                        <a:t>UNKNOWN</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1401</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300" b="1" baseline="0" dirty="0">
                          <a:effectLst/>
                        </a:rPr>
                        <a:t>0.66%</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18589540"/>
                  </a:ext>
                </a:extLst>
              </a:tr>
              <a:tr h="800337">
                <a:tc>
                  <a:txBody>
                    <a:bodyPr/>
                    <a:lstStyle/>
                    <a:p>
                      <a:pPr algn="l" fontAlgn="ctr"/>
                      <a:r>
                        <a:rPr lang="en-US" sz="1300" b="1" baseline="0" dirty="0">
                          <a:effectLst/>
                        </a:rPr>
                        <a:t>AMERICAN INDIAN/ALASKAN NATIVE</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597</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300" b="1" baseline="0" dirty="0">
                          <a:effectLst/>
                        </a:rPr>
                        <a:t>0.28%</a:t>
                      </a:r>
                    </a:p>
                  </a:txBody>
                  <a:tcPr marL="53671" marR="53671" marT="26836" marB="268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369234862"/>
                  </a:ext>
                </a:extLst>
              </a:tr>
            </a:tbl>
          </a:graphicData>
        </a:graphic>
      </p:graphicFrame>
      <p:pic>
        <p:nvPicPr>
          <p:cNvPr id="5122" name="Picture 2">
            <a:extLst>
              <a:ext uri="{FF2B5EF4-FFF2-40B4-BE49-F238E27FC236}">
                <a16:creationId xmlns:a16="http://schemas.microsoft.com/office/drawing/2014/main" id="{7935FEDD-2C3F-4178-9F06-D236F7938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12" y="1364567"/>
            <a:ext cx="6914694" cy="47408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59AC829-5E32-42CD-95F6-CD6DAF017FAF}"/>
              </a:ext>
            </a:extLst>
          </p:cNvPr>
          <p:cNvSpPr txBox="1"/>
          <p:nvPr/>
        </p:nvSpPr>
        <p:spPr>
          <a:xfrm>
            <a:off x="7752894" y="5106572"/>
            <a:ext cx="3416854" cy="369332"/>
          </a:xfrm>
          <a:prstGeom prst="rect">
            <a:avLst/>
          </a:prstGeom>
          <a:noFill/>
        </p:spPr>
        <p:txBody>
          <a:bodyPr wrap="square" rtlCol="0">
            <a:spAutoFit/>
          </a:bodyPr>
          <a:lstStyle/>
          <a:p>
            <a:r>
              <a:rPr lang="en-US" dirty="0"/>
              <a:t>Normalize data</a:t>
            </a:r>
          </a:p>
        </p:txBody>
      </p:sp>
    </p:spTree>
    <p:extLst>
      <p:ext uri="{BB962C8B-B14F-4D97-AF65-F5344CB8AC3E}">
        <p14:creationId xmlns:p14="http://schemas.microsoft.com/office/powerpoint/2010/main" val="390403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4B86BB-D31B-4DCD-8A0A-79A8C27D31A1}"/>
              </a:ext>
            </a:extLst>
          </p:cNvPr>
          <p:cNvSpPr>
            <a:spLocks noGrp="1"/>
          </p:cNvSpPr>
          <p:nvPr>
            <p:ph type="title"/>
          </p:nvPr>
        </p:nvSpPr>
        <p:spPr>
          <a:xfrm>
            <a:off x="838199" y="742388"/>
            <a:ext cx="10823917" cy="959803"/>
          </a:xfrm>
        </p:spPr>
        <p:txBody>
          <a:bodyPr/>
          <a:lstStyle/>
          <a:p>
            <a:pPr algn="ctr"/>
            <a:r>
              <a:rPr lang="en-US" dirty="0"/>
              <a:t>Arrests by month </a:t>
            </a:r>
          </a:p>
        </p:txBody>
      </p:sp>
      <p:pic>
        <p:nvPicPr>
          <p:cNvPr id="6146" name="Picture 2">
            <a:extLst>
              <a:ext uri="{FF2B5EF4-FFF2-40B4-BE49-F238E27FC236}">
                <a16:creationId xmlns:a16="http://schemas.microsoft.com/office/drawing/2014/main" id="{0D4CD432-AA27-4E25-A291-E9A606F419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55409" y="2475914"/>
            <a:ext cx="8257736" cy="3639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1457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426</Words>
  <Application>Microsoft Office PowerPoint</Application>
  <PresentationFormat>Widescreen</PresentationFormat>
  <Paragraphs>109</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Garamond</vt:lpstr>
      <vt:lpstr>Organic</vt:lpstr>
      <vt:lpstr>The Crime Detectives</vt:lpstr>
      <vt:lpstr>NYPD arrest data Analysis 2019</vt:lpstr>
      <vt:lpstr>Principal features for analysis</vt:lpstr>
      <vt:lpstr>NYPD made 213,089 arrests  in 2019</vt:lpstr>
      <vt:lpstr>Arrests by Borough</vt:lpstr>
      <vt:lpstr>Arrests by Level of Crime</vt:lpstr>
      <vt:lpstr>Arrests by Sex </vt:lpstr>
      <vt:lpstr>Arrests by Race</vt:lpstr>
      <vt:lpstr>Arrests by month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Crime Detectives</dc:title>
  <dc:creator>bethold owusu</dc:creator>
  <cp:lastModifiedBy>bethold owusu</cp:lastModifiedBy>
  <cp:revision>2</cp:revision>
  <dcterms:created xsi:type="dcterms:W3CDTF">2020-05-09T21:05:02Z</dcterms:created>
  <dcterms:modified xsi:type="dcterms:W3CDTF">2020-05-10T12:42:00Z</dcterms:modified>
</cp:coreProperties>
</file>