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63bd1221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63bd1221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63bd1221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63bd1221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63bd1221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63bd1221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63bd1221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63bd1221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3986" cy="5143500"/>
          </a:xfrm>
          <a:prstGeom prst="rect">
            <a:avLst/>
          </a:prstGeom>
          <a:noFill/>
          <a:ln>
            <a:noFill/>
          </a:ln>
        </p:spPr>
      </p:pic>
      <p:sp>
        <p:nvSpPr>
          <p:cNvPr id="55" name="Google Shape;55;p13"/>
          <p:cNvSpPr txBox="1"/>
          <p:nvPr/>
        </p:nvSpPr>
        <p:spPr>
          <a:xfrm>
            <a:off x="144475" y="2456300"/>
            <a:ext cx="3199500" cy="2570400"/>
          </a:xfrm>
          <a:prstGeom prst="rect">
            <a:avLst/>
          </a:prstGeom>
          <a:gradFill>
            <a:gsLst>
              <a:gs pos="0">
                <a:srgbClr val="DB0000"/>
              </a:gs>
              <a:gs pos="100000">
                <a:srgbClr val="540303"/>
              </a:gs>
            </a:gsLst>
            <a:path path="circle">
              <a:fillToRect b="50%" l="50%" r="50%" t="50%"/>
            </a:path>
            <a:tileRect/>
          </a:gra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3100">
                <a:solidFill>
                  <a:schemeClr val="lt1"/>
                </a:solidFill>
                <a:latin typeface="Spectral"/>
                <a:ea typeface="Spectral"/>
                <a:cs typeface="Spectral"/>
                <a:sym typeface="Spectral"/>
              </a:rPr>
              <a:t>A dive into the famous globally </a:t>
            </a:r>
            <a:r>
              <a:rPr lang="en" sz="3100">
                <a:solidFill>
                  <a:schemeClr val="lt1"/>
                </a:solidFill>
                <a:latin typeface="Spectral"/>
                <a:ea typeface="Spectral"/>
                <a:cs typeface="Spectral"/>
                <a:sym typeface="Spectral"/>
              </a:rPr>
              <a:t>leading</a:t>
            </a:r>
            <a:r>
              <a:rPr lang="en" sz="3100">
                <a:solidFill>
                  <a:schemeClr val="lt1"/>
                </a:solidFill>
                <a:latin typeface="Spectral"/>
                <a:ea typeface="Spectral"/>
                <a:cs typeface="Spectral"/>
                <a:sym typeface="Spectral"/>
              </a:rPr>
              <a:t>  ‘GrubHub’ food delivery app</a:t>
            </a:r>
            <a:endParaRPr sz="3100">
              <a:solidFill>
                <a:schemeClr val="lt1"/>
              </a:solidFill>
              <a:latin typeface="Spectral"/>
              <a:ea typeface="Spectral"/>
              <a:cs typeface="Spectral"/>
              <a:sym typeface="Spectr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a:solidFill>
                  <a:schemeClr val="lt1"/>
                </a:solidFill>
              </a:rPr>
              <a:t>A Bit About The App</a:t>
            </a:r>
            <a:endParaRPr b="1" i="1">
              <a:solidFill>
                <a:schemeClr val="lt1"/>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lt1"/>
                </a:solidFill>
              </a:rPr>
              <a:t>Grubh</a:t>
            </a:r>
            <a:r>
              <a:rPr lang="en" sz="1600">
                <a:solidFill>
                  <a:schemeClr val="dk1"/>
                </a:solidFill>
              </a:rPr>
              <a:t>ub is par</a:t>
            </a:r>
            <a:r>
              <a:rPr lang="en" sz="1600">
                <a:solidFill>
                  <a:schemeClr val="lt1"/>
                </a:solidFill>
              </a:rPr>
              <a:t>t of Just Eat Takeaway.com. A leading global online food delivery marke</a:t>
            </a:r>
            <a:r>
              <a:rPr lang="en" sz="1600">
                <a:solidFill>
                  <a:schemeClr val="dk1"/>
                </a:solidFill>
              </a:rPr>
              <a:t>tplace. D</a:t>
            </a:r>
            <a:r>
              <a:rPr lang="en" sz="1600">
                <a:solidFill>
                  <a:schemeClr val="lt1"/>
                </a:solidFill>
              </a:rPr>
              <a:t>edicated to connecting more than 33 million diners with the food they love </a:t>
            </a:r>
            <a:r>
              <a:rPr lang="en" sz="1600">
                <a:solidFill>
                  <a:schemeClr val="dk1"/>
                </a:solidFill>
              </a:rPr>
              <a:t>from their</a:t>
            </a:r>
            <a:r>
              <a:rPr lang="en" sz="1600">
                <a:solidFill>
                  <a:schemeClr val="lt1"/>
                </a:solidFill>
              </a:rPr>
              <a:t> </a:t>
            </a:r>
            <a:r>
              <a:rPr lang="en" sz="1600">
                <a:solidFill>
                  <a:schemeClr val="dk1"/>
                </a:solidFill>
              </a:rPr>
              <a:t>favorite lo</a:t>
            </a:r>
            <a:r>
              <a:rPr lang="en" sz="1600">
                <a:solidFill>
                  <a:schemeClr val="lt1"/>
                </a:solidFill>
              </a:rPr>
              <a:t>cal restaurants, Grubhub elevates food ordering through innov</a:t>
            </a:r>
            <a:r>
              <a:rPr lang="en" sz="1600">
                <a:solidFill>
                  <a:schemeClr val="dk1"/>
                </a:solidFill>
              </a:rPr>
              <a:t>ative restaurant</a:t>
            </a:r>
            <a:r>
              <a:rPr lang="en" sz="1600">
                <a:solidFill>
                  <a:schemeClr val="lt1"/>
                </a:solidFill>
              </a:rPr>
              <a:t> </a:t>
            </a:r>
            <a:r>
              <a:rPr lang="en" sz="1600">
                <a:solidFill>
                  <a:schemeClr val="dk1"/>
                </a:solidFill>
              </a:rPr>
              <a:t>technology, </a:t>
            </a:r>
            <a:r>
              <a:rPr lang="en" sz="1600">
                <a:solidFill>
                  <a:schemeClr val="lt1"/>
                </a:solidFill>
              </a:rPr>
              <a:t>easy-to-use platforms and an improved delivery experi</a:t>
            </a:r>
            <a:r>
              <a:rPr lang="en" sz="1600">
                <a:solidFill>
                  <a:schemeClr val="dk1"/>
                </a:solidFill>
              </a:rPr>
              <a:t>ence. Grubhub </a:t>
            </a:r>
            <a:r>
              <a:rPr lang="en" sz="1600">
                <a:solidFill>
                  <a:schemeClr val="lt1"/>
                </a:solidFill>
              </a:rPr>
              <a:t>feature</a:t>
            </a:r>
            <a:r>
              <a:rPr lang="en" sz="1600">
                <a:solidFill>
                  <a:schemeClr val="dk1"/>
                </a:solidFill>
              </a:rPr>
              <a:t>s more than 300</a:t>
            </a:r>
            <a:r>
              <a:rPr lang="en" sz="1600">
                <a:solidFill>
                  <a:schemeClr val="lt1"/>
                </a:solidFill>
              </a:rPr>
              <a:t>,000 restaurant partners in over 4,000 U.S. c</a:t>
            </a:r>
            <a:r>
              <a:rPr lang="en" sz="1600">
                <a:solidFill>
                  <a:schemeClr val="dk1"/>
                </a:solidFill>
              </a:rPr>
              <a:t>ities.</a:t>
            </a:r>
            <a:endParaRPr sz="1600">
              <a:solidFill>
                <a:schemeClr val="dk1"/>
              </a:solidFill>
            </a:endParaRPr>
          </a:p>
          <a:p>
            <a:pPr indent="0" lvl="0" marL="0" rtl="0" algn="l">
              <a:spcBef>
                <a:spcPts val="1200"/>
              </a:spcBef>
              <a:spcAft>
                <a:spcPts val="0"/>
              </a:spcAft>
              <a:buNone/>
            </a:pPr>
            <a:r>
              <a:rPr i="1" lang="en" sz="1600" u="sng">
                <a:solidFill>
                  <a:schemeClr val="lt1"/>
                </a:solidFill>
              </a:rPr>
              <a:t>Company Stat</a:t>
            </a:r>
            <a:r>
              <a:rPr i="1" lang="en" sz="1600" u="sng">
                <a:solidFill>
                  <a:schemeClr val="dk1"/>
                </a:solidFill>
              </a:rPr>
              <a:t>istics</a:t>
            </a:r>
            <a:endParaRPr i="1" sz="1600" u="sng">
              <a:solidFill>
                <a:schemeClr val="dk1"/>
              </a:solidFill>
            </a:endParaRPr>
          </a:p>
          <a:p>
            <a:pPr indent="-330200" lvl="0" marL="457200" rtl="0" algn="l">
              <a:spcBef>
                <a:spcPts val="1200"/>
              </a:spcBef>
              <a:spcAft>
                <a:spcPts val="0"/>
              </a:spcAft>
              <a:buClr>
                <a:schemeClr val="lt1"/>
              </a:buClr>
              <a:buSzPts val="1600"/>
              <a:buChar char="●"/>
            </a:pPr>
            <a:r>
              <a:rPr lang="en" sz="1600">
                <a:solidFill>
                  <a:schemeClr val="lt1"/>
                </a:solidFill>
              </a:rPr>
              <a:t>Provided n</a:t>
            </a:r>
            <a:r>
              <a:rPr lang="en" sz="1600">
                <a:solidFill>
                  <a:schemeClr val="dk1"/>
                </a:solidFill>
              </a:rPr>
              <a:t>early $</a:t>
            </a:r>
            <a:r>
              <a:rPr lang="en" sz="1600">
                <a:solidFill>
                  <a:schemeClr val="lt1"/>
                </a:solidFill>
              </a:rPr>
              <a:t>9 billion in gro</a:t>
            </a:r>
            <a:r>
              <a:rPr lang="en" sz="1600">
                <a:solidFill>
                  <a:schemeClr val="lt1"/>
                </a:solidFill>
                <a:highlight>
                  <a:srgbClr val="000000"/>
                </a:highlight>
              </a:rPr>
              <a:t>ss food sales to local takeout res</a:t>
            </a:r>
            <a:r>
              <a:rPr lang="en" sz="1600">
                <a:solidFill>
                  <a:schemeClr val="lt1"/>
                </a:solidFill>
              </a:rPr>
              <a:t>taurants in 2020</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Processes mor</a:t>
            </a:r>
            <a:r>
              <a:rPr lang="en" sz="1600">
                <a:solidFill>
                  <a:schemeClr val="dk1"/>
                </a:solidFill>
              </a:rPr>
              <a:t>e t</a:t>
            </a:r>
            <a:r>
              <a:rPr lang="en" sz="1600">
                <a:solidFill>
                  <a:schemeClr val="lt1"/>
                </a:solidFill>
              </a:rPr>
              <a:t>han 745,000 daily orders</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Serves 33 million active diners</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Sent more than $4 billion in total tips to drivers to date</a:t>
            </a:r>
            <a:endParaRPr sz="16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i="1" lang="en" sz="2720" u="sng">
                <a:solidFill>
                  <a:schemeClr val="lt1"/>
                </a:solidFill>
                <a:highlight>
                  <a:srgbClr val="980000"/>
                </a:highlight>
                <a:latin typeface="Spectral"/>
                <a:ea typeface="Spectral"/>
                <a:cs typeface="Spectral"/>
                <a:sym typeface="Spectral"/>
              </a:rPr>
              <a:t>Challenges</a:t>
            </a:r>
            <a:endParaRPr b="1" i="1" sz="2720" u="sng">
              <a:solidFill>
                <a:schemeClr val="lt1"/>
              </a:solidFill>
              <a:highlight>
                <a:srgbClr val="980000"/>
              </a:highlight>
              <a:latin typeface="Spectral"/>
              <a:ea typeface="Spectral"/>
              <a:cs typeface="Spectral"/>
              <a:sym typeface="Spectral"/>
            </a:endParaRPr>
          </a:p>
        </p:txBody>
      </p:sp>
      <p:sp>
        <p:nvSpPr>
          <p:cNvPr id="67" name="Google Shape;67;p15"/>
          <p:cNvSpPr txBox="1"/>
          <p:nvPr>
            <p:ph idx="1" type="body"/>
          </p:nvPr>
        </p:nvSpPr>
        <p:spPr>
          <a:xfrm>
            <a:off x="0" y="1152475"/>
            <a:ext cx="9144000" cy="399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chemeClr val="lt1"/>
                </a:solidFill>
                <a:highlight>
                  <a:srgbClr val="980000"/>
                </a:highlight>
                <a:latin typeface="Spectral"/>
                <a:ea typeface="Spectral"/>
                <a:cs typeface="Spectral"/>
                <a:sym typeface="Spectral"/>
              </a:rPr>
              <a:t>GrubHub, in recent years, have faced challenge due to the rising competition from leading companies, such as Amazon, surprisingly enough. Te newest arrival to the on-demand delivery market may pose a serious threat to Grubhub Inc.'s success moving forward. Amazon launched its own meal delivery service Amazon Restaurants last November, and the company has been rapidly expanding the service across the US. </a:t>
            </a:r>
            <a:endParaRPr sz="1400">
              <a:solidFill>
                <a:schemeClr val="lt1"/>
              </a:solidFill>
              <a:highlight>
                <a:srgbClr val="980000"/>
              </a:highlight>
              <a:latin typeface="Spectral"/>
              <a:ea typeface="Spectral"/>
              <a:cs typeface="Spectral"/>
              <a:sym typeface="Spectral"/>
            </a:endParaRPr>
          </a:p>
          <a:p>
            <a:pPr indent="0" lvl="0" marL="0" rtl="0" algn="ctr">
              <a:spcBef>
                <a:spcPts val="1200"/>
              </a:spcBef>
              <a:spcAft>
                <a:spcPts val="0"/>
              </a:spcAft>
              <a:buNone/>
            </a:pPr>
            <a:r>
              <a:rPr lang="en" sz="1400">
                <a:solidFill>
                  <a:schemeClr val="lt1"/>
                </a:solidFill>
                <a:highlight>
                  <a:srgbClr val="980000"/>
                </a:highlight>
                <a:latin typeface="Spectral"/>
                <a:ea typeface="Spectral"/>
                <a:cs typeface="Spectral"/>
                <a:sym typeface="Spectral"/>
              </a:rPr>
              <a:t>It is now available in 10 US cities exclusively to members of Amazon's Prime subscription program. This may seem like a miniscule base — Grubhub and Seamless are offered in over 1000 cities — but Amazon's business model has the potential to convert users. Unlike veteran delivery services, Amazon has promised not to charge a delivery fee, which will probably give it a real edge with consumers. As Amazon Restaurants arrives in new cities, it could pose a threat not only to Grubhub Inc., but to all of the players in the on-demand meal delivery space.</a:t>
            </a:r>
            <a:endParaRPr sz="1400">
              <a:solidFill>
                <a:schemeClr val="lt1"/>
              </a:solidFill>
              <a:highlight>
                <a:srgbClr val="980000"/>
              </a:highlight>
              <a:latin typeface="Spectral"/>
              <a:ea typeface="Spectral"/>
              <a:cs typeface="Spectral"/>
              <a:sym typeface="Spectral"/>
            </a:endParaRPr>
          </a:p>
          <a:p>
            <a:pPr indent="0" lvl="0" marL="0" rtl="0" algn="ctr">
              <a:spcBef>
                <a:spcPts val="1200"/>
              </a:spcBef>
              <a:spcAft>
                <a:spcPts val="0"/>
              </a:spcAft>
              <a:buNone/>
            </a:pPr>
            <a:r>
              <a:t/>
            </a:r>
            <a:endParaRPr sz="1400">
              <a:solidFill>
                <a:schemeClr val="lt1"/>
              </a:solidFill>
              <a:highlight>
                <a:srgbClr val="980000"/>
              </a:highlight>
              <a:latin typeface="Spectral"/>
              <a:ea typeface="Spectral"/>
              <a:cs typeface="Spectral"/>
              <a:sym typeface="Spectral"/>
            </a:endParaRPr>
          </a:p>
          <a:p>
            <a:pPr indent="0" lvl="0" marL="0" rtl="0" algn="ctr">
              <a:spcBef>
                <a:spcPts val="1200"/>
              </a:spcBef>
              <a:spcAft>
                <a:spcPts val="1200"/>
              </a:spcAft>
              <a:buNone/>
            </a:pPr>
            <a:r>
              <a:rPr lang="en" sz="1400">
                <a:solidFill>
                  <a:schemeClr val="lt1"/>
                </a:solidFill>
                <a:highlight>
                  <a:srgbClr val="980000"/>
                </a:highlight>
                <a:latin typeface="Spectral"/>
                <a:ea typeface="Spectral"/>
                <a:cs typeface="Spectral"/>
                <a:sym typeface="Spectral"/>
              </a:rPr>
              <a:t>And within that space, quick-service restaurants (QSRs) — also known as fast-casual restaurants — such as Starbucks have been turning to mobile order-ahead apps to extract higher sales, intensify customer loyalty, and heighten foot traffic.</a:t>
            </a:r>
            <a:endParaRPr sz="1400">
              <a:solidFill>
                <a:schemeClr val="lt1"/>
              </a:solidFill>
              <a:highlight>
                <a:srgbClr val="980000"/>
              </a:highlight>
              <a:latin typeface="Spectral"/>
              <a:ea typeface="Spectral"/>
              <a:cs typeface="Spectral"/>
              <a:sym typeface="Spectr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24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a:solidFill>
                  <a:schemeClr val="lt1"/>
                </a:solidFill>
              </a:rPr>
              <a:t>GrubHub - The Features</a:t>
            </a:r>
            <a:endParaRPr b="1" i="1">
              <a:solidFill>
                <a:schemeClr val="lt1"/>
              </a:solidFill>
            </a:endParaRPr>
          </a:p>
        </p:txBody>
      </p:sp>
      <p:sp>
        <p:nvSpPr>
          <p:cNvPr id="73" name="Google Shape;73;p16"/>
          <p:cNvSpPr txBox="1"/>
          <p:nvPr>
            <p:ph idx="1" type="body"/>
          </p:nvPr>
        </p:nvSpPr>
        <p:spPr>
          <a:xfrm>
            <a:off x="311700" y="1104300"/>
            <a:ext cx="8520600" cy="4039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700">
                <a:solidFill>
                  <a:schemeClr val="lt1"/>
                </a:solidFill>
              </a:rPr>
              <a:t>The original Chicago-based Grubhub was founded in 2004 by Mike Evans and Matt Maloney to create an alternative to paper menus. </a:t>
            </a:r>
            <a:endParaRPr sz="1700">
              <a:solidFill>
                <a:schemeClr val="lt1"/>
              </a:solidFill>
            </a:endParaRPr>
          </a:p>
          <a:p>
            <a:pPr indent="0" lvl="0" marL="0" rtl="0" algn="l">
              <a:spcBef>
                <a:spcPts val="1200"/>
              </a:spcBef>
              <a:spcAft>
                <a:spcPts val="0"/>
              </a:spcAft>
              <a:buNone/>
            </a:pPr>
            <a:r>
              <a:rPr b="1" i="1" lang="en" sz="1700" u="sng">
                <a:solidFill>
                  <a:schemeClr val="lt1"/>
                </a:solidFill>
              </a:rPr>
              <a:t>The Features</a:t>
            </a:r>
            <a:endParaRPr b="1" i="1" sz="1700" u="sng">
              <a:solidFill>
                <a:schemeClr val="lt1"/>
              </a:solidFill>
            </a:endParaRPr>
          </a:p>
          <a:p>
            <a:pPr indent="-336550" lvl="0" marL="457200" rtl="0" algn="l">
              <a:spcBef>
                <a:spcPts val="1200"/>
              </a:spcBef>
              <a:spcAft>
                <a:spcPts val="0"/>
              </a:spcAft>
              <a:buClr>
                <a:srgbClr val="00FFFF"/>
              </a:buClr>
              <a:buSzPts val="1700"/>
              <a:buChar char="●"/>
            </a:pPr>
            <a:r>
              <a:rPr lang="en" sz="1700">
                <a:solidFill>
                  <a:srgbClr val="00FFFF"/>
                </a:solidFill>
              </a:rPr>
              <a:t>Stay up to speed</a:t>
            </a:r>
            <a:endParaRPr sz="1700">
              <a:solidFill>
                <a:srgbClr val="00FFFF"/>
              </a:solidFill>
            </a:endParaRPr>
          </a:p>
          <a:p>
            <a:pPr indent="-311150" lvl="1" marL="914400" rtl="0" algn="l">
              <a:spcBef>
                <a:spcPts val="0"/>
              </a:spcBef>
              <a:spcAft>
                <a:spcPts val="0"/>
              </a:spcAft>
              <a:buClr>
                <a:srgbClr val="00FFFF"/>
              </a:buClr>
              <a:buSzPts val="1300"/>
              <a:buChar char="○"/>
            </a:pPr>
            <a:r>
              <a:rPr lang="en" sz="1300">
                <a:solidFill>
                  <a:srgbClr val="00FFFF"/>
                </a:solidFill>
              </a:rPr>
              <a:t>Track your order </a:t>
            </a:r>
            <a:r>
              <a:rPr b="1" lang="en" sz="1300">
                <a:solidFill>
                  <a:srgbClr val="0000FF"/>
                </a:solidFill>
              </a:rPr>
              <a:t>and keep</a:t>
            </a:r>
            <a:r>
              <a:rPr b="1" lang="en" sz="1300">
                <a:solidFill>
                  <a:srgbClr val="00FFFF"/>
                </a:solidFill>
              </a:rPr>
              <a:t> in</a:t>
            </a:r>
            <a:r>
              <a:rPr lang="en" sz="1300">
                <a:solidFill>
                  <a:srgbClr val="00FFFF"/>
                </a:solidFill>
              </a:rPr>
              <a:t> the know about your </a:t>
            </a:r>
            <a:r>
              <a:rPr b="1" lang="en" sz="1300">
                <a:solidFill>
                  <a:srgbClr val="0000FF"/>
                </a:solidFill>
              </a:rPr>
              <a:t>delivery </a:t>
            </a:r>
            <a:r>
              <a:rPr b="1" lang="en" sz="1300">
                <a:solidFill>
                  <a:srgbClr val="00FFFF"/>
                </a:solidFill>
              </a:rPr>
              <a:t>with</a:t>
            </a:r>
            <a:r>
              <a:rPr lang="en" sz="1300">
                <a:solidFill>
                  <a:srgbClr val="00FFFF"/>
                </a:solidFill>
              </a:rPr>
              <a:t> p</a:t>
            </a:r>
            <a:r>
              <a:rPr b="1" lang="en" sz="1300">
                <a:solidFill>
                  <a:srgbClr val="0000FF"/>
                </a:solidFill>
              </a:rPr>
              <a:t>ush notif</a:t>
            </a:r>
            <a:r>
              <a:rPr b="1" lang="en" sz="1300">
                <a:solidFill>
                  <a:srgbClr val="00FFFF"/>
                </a:solidFill>
              </a:rPr>
              <a:t>ica</a:t>
            </a:r>
            <a:r>
              <a:rPr lang="en" sz="1300">
                <a:solidFill>
                  <a:srgbClr val="00FFFF"/>
                </a:solidFill>
              </a:rPr>
              <a:t>tions.</a:t>
            </a:r>
            <a:endParaRPr sz="1300">
              <a:solidFill>
                <a:srgbClr val="00FFFF"/>
              </a:solidFill>
            </a:endParaRPr>
          </a:p>
          <a:p>
            <a:pPr indent="-336550" lvl="0" marL="457200" rtl="0" algn="l">
              <a:spcBef>
                <a:spcPts val="0"/>
              </a:spcBef>
              <a:spcAft>
                <a:spcPts val="0"/>
              </a:spcAft>
              <a:buClr>
                <a:srgbClr val="00FFFF"/>
              </a:buClr>
              <a:buSzPts val="1700"/>
              <a:buChar char="●"/>
            </a:pPr>
            <a:r>
              <a:rPr lang="en" sz="1700">
                <a:solidFill>
                  <a:srgbClr val="00FFFF"/>
                </a:solidFill>
              </a:rPr>
              <a:t>Save your order history</a:t>
            </a:r>
            <a:endParaRPr sz="1700">
              <a:solidFill>
                <a:srgbClr val="00FFFF"/>
              </a:solidFill>
            </a:endParaRPr>
          </a:p>
          <a:p>
            <a:pPr indent="-311150" lvl="1" marL="914400" rtl="0" algn="l">
              <a:spcBef>
                <a:spcPts val="0"/>
              </a:spcBef>
              <a:spcAft>
                <a:spcPts val="0"/>
              </a:spcAft>
              <a:buClr>
                <a:srgbClr val="00FFFF"/>
              </a:buClr>
              <a:buSzPts val="1300"/>
              <a:buChar char="○"/>
            </a:pPr>
            <a:r>
              <a:rPr lang="en" sz="1300">
                <a:solidFill>
                  <a:srgbClr val="00FFFF"/>
                </a:solidFill>
              </a:rPr>
              <a:t>Got a go-to </a:t>
            </a:r>
            <a:r>
              <a:rPr b="1" lang="en" sz="1300">
                <a:solidFill>
                  <a:srgbClr val="0000FF"/>
                </a:solidFill>
              </a:rPr>
              <a:t>Pad</a:t>
            </a:r>
            <a:r>
              <a:rPr b="1" lang="en" sz="1300">
                <a:solidFill>
                  <a:srgbClr val="00FFFF"/>
                </a:solidFill>
              </a:rPr>
              <a:t> Thai that’s never let you down? You can find previou</a:t>
            </a:r>
            <a:r>
              <a:rPr b="1" lang="en" sz="1300">
                <a:solidFill>
                  <a:srgbClr val="0000FF"/>
                </a:solidFill>
              </a:rPr>
              <a:t>s mea</a:t>
            </a:r>
            <a:r>
              <a:rPr b="1" lang="en" sz="1300">
                <a:solidFill>
                  <a:srgbClr val="00FFFF"/>
                </a:solidFill>
              </a:rPr>
              <a:t>ls q</a:t>
            </a:r>
            <a:r>
              <a:rPr lang="en" sz="1300">
                <a:solidFill>
                  <a:srgbClr val="00FFFF"/>
                </a:solidFill>
              </a:rPr>
              <a:t>uickly with your order history, and </a:t>
            </a:r>
            <a:r>
              <a:rPr b="1" lang="en" sz="1300">
                <a:solidFill>
                  <a:srgbClr val="00FFFF"/>
                </a:solidFill>
              </a:rPr>
              <a:t>reorder</a:t>
            </a:r>
            <a:r>
              <a:rPr lang="en" sz="1300">
                <a:solidFill>
                  <a:srgbClr val="00FFFF"/>
                </a:solidFill>
              </a:rPr>
              <a:t> favorites in as little as two taps with Express Reord</a:t>
            </a:r>
            <a:r>
              <a:rPr b="1" lang="en" sz="1300">
                <a:solidFill>
                  <a:srgbClr val="00FFFF"/>
                </a:solidFill>
              </a:rPr>
              <a:t>er.</a:t>
            </a:r>
            <a:endParaRPr b="1" sz="1300">
              <a:solidFill>
                <a:srgbClr val="00FFFF"/>
              </a:solidFill>
            </a:endParaRPr>
          </a:p>
          <a:p>
            <a:pPr indent="-336550" lvl="0" marL="457200" rtl="0" algn="l">
              <a:spcBef>
                <a:spcPts val="0"/>
              </a:spcBef>
              <a:spcAft>
                <a:spcPts val="0"/>
              </a:spcAft>
              <a:buClr>
                <a:srgbClr val="00FFFF"/>
              </a:buClr>
              <a:buSzPts val="1700"/>
              <a:buChar char="●"/>
            </a:pPr>
            <a:r>
              <a:rPr lang="en" sz="1700">
                <a:solidFill>
                  <a:srgbClr val="00FFFF"/>
                </a:solidFill>
              </a:rPr>
              <a:t>Plan ahead with preord</a:t>
            </a:r>
            <a:r>
              <a:rPr b="1" lang="en" sz="1700">
                <a:solidFill>
                  <a:srgbClr val="0000FF"/>
                </a:solidFill>
              </a:rPr>
              <a:t>er</a:t>
            </a:r>
            <a:endParaRPr b="1" sz="1700">
              <a:solidFill>
                <a:srgbClr val="0000FF"/>
              </a:solidFill>
            </a:endParaRPr>
          </a:p>
          <a:p>
            <a:pPr indent="-311150" lvl="1" marL="914400" rtl="0" algn="l">
              <a:spcBef>
                <a:spcPts val="0"/>
              </a:spcBef>
              <a:spcAft>
                <a:spcPts val="0"/>
              </a:spcAft>
              <a:buClr>
                <a:srgbClr val="00FFFF"/>
              </a:buClr>
              <a:buSzPts val="1300"/>
              <a:buChar char="○"/>
            </a:pPr>
            <a:r>
              <a:rPr lang="en" sz="1300">
                <a:solidFill>
                  <a:srgbClr val="00FFFF"/>
                </a:solidFill>
              </a:rPr>
              <a:t>Place your order from</a:t>
            </a:r>
            <a:r>
              <a:rPr b="1" lang="en" sz="1300">
                <a:solidFill>
                  <a:srgbClr val="00FFFF"/>
                </a:solidFill>
              </a:rPr>
              <a:t> </a:t>
            </a:r>
            <a:r>
              <a:rPr b="1" lang="en" sz="1300">
                <a:solidFill>
                  <a:srgbClr val="0000FF"/>
                </a:solidFill>
              </a:rPr>
              <a:t>two hours to four days in advance for f</a:t>
            </a:r>
            <a:r>
              <a:rPr b="1" lang="en" sz="1300">
                <a:solidFill>
                  <a:srgbClr val="00FFFF"/>
                </a:solidFill>
              </a:rPr>
              <a:t>ood </a:t>
            </a:r>
            <a:r>
              <a:rPr lang="en" sz="1300">
                <a:solidFill>
                  <a:srgbClr val="00FFFF"/>
                </a:solidFill>
              </a:rPr>
              <a:t>delivered right when you know you’ll need it.</a:t>
            </a:r>
            <a:endParaRPr sz="1300">
              <a:solidFill>
                <a:srgbClr val="00FFFF"/>
              </a:solidFill>
            </a:endParaRPr>
          </a:p>
          <a:p>
            <a:pPr indent="-336550" lvl="0" marL="457200" rtl="0" algn="l">
              <a:spcBef>
                <a:spcPts val="0"/>
              </a:spcBef>
              <a:spcAft>
                <a:spcPts val="0"/>
              </a:spcAft>
              <a:buClr>
                <a:srgbClr val="00FFFF"/>
              </a:buClr>
              <a:buSzPts val="1700"/>
              <a:buChar char="●"/>
            </a:pPr>
            <a:r>
              <a:rPr lang="en" sz="1700">
                <a:solidFill>
                  <a:srgbClr val="00FFFF"/>
                </a:solidFill>
              </a:rPr>
              <a:t>Pay how you want</a:t>
            </a:r>
            <a:endParaRPr sz="1700">
              <a:solidFill>
                <a:srgbClr val="00FFFF"/>
              </a:solidFill>
            </a:endParaRPr>
          </a:p>
          <a:p>
            <a:pPr indent="-311150" lvl="1" marL="914400" rtl="0" algn="l">
              <a:spcBef>
                <a:spcPts val="0"/>
              </a:spcBef>
              <a:spcAft>
                <a:spcPts val="0"/>
              </a:spcAft>
              <a:buClr>
                <a:srgbClr val="00FFFF"/>
              </a:buClr>
              <a:buSzPts val="1300"/>
              <a:buChar char="○"/>
            </a:pPr>
            <a:r>
              <a:rPr lang="en" sz="1300">
                <a:solidFill>
                  <a:srgbClr val="00FFFF"/>
                </a:solidFill>
              </a:rPr>
              <a:t>We accept</a:t>
            </a:r>
            <a:r>
              <a:rPr lang="en" sz="1300">
                <a:solidFill>
                  <a:srgbClr val="0000FF"/>
                </a:solidFill>
              </a:rPr>
              <a:t> </a:t>
            </a:r>
            <a:r>
              <a:rPr b="1" lang="en" sz="1300">
                <a:solidFill>
                  <a:srgbClr val="0000FF"/>
                </a:solidFill>
              </a:rPr>
              <a:t>Apple P</a:t>
            </a:r>
            <a:r>
              <a:rPr b="1" lang="en" sz="1300">
                <a:solidFill>
                  <a:srgbClr val="00FFFF"/>
                </a:solidFill>
              </a:rPr>
              <a:t>ay,</a:t>
            </a:r>
            <a:r>
              <a:rPr lang="en" sz="1300">
                <a:solidFill>
                  <a:srgbClr val="00FFFF"/>
                </a:solidFill>
              </a:rPr>
              <a:t> Androi</a:t>
            </a:r>
            <a:r>
              <a:rPr b="1" lang="en" sz="1300">
                <a:solidFill>
                  <a:srgbClr val="00FFFF"/>
                </a:solidFill>
              </a:rPr>
              <a:t>d Pay</a:t>
            </a:r>
            <a:r>
              <a:rPr lang="en" sz="1300">
                <a:solidFill>
                  <a:srgbClr val="00FFFF"/>
                </a:solidFill>
              </a:rPr>
              <a:t>, PayPal, eGift and cr</a:t>
            </a:r>
            <a:r>
              <a:rPr lang="en" sz="1300">
                <a:solidFill>
                  <a:srgbClr val="0000FF"/>
                </a:solidFill>
              </a:rPr>
              <a:t>edit car</a:t>
            </a:r>
            <a:r>
              <a:rPr lang="en" sz="1300">
                <a:solidFill>
                  <a:srgbClr val="00FFFF"/>
                </a:solidFill>
              </a:rPr>
              <a:t>ds, or </a:t>
            </a:r>
            <a:r>
              <a:rPr lang="en" sz="1300">
                <a:solidFill>
                  <a:srgbClr val="0000FF"/>
                </a:solidFill>
              </a:rPr>
              <a:t>g</a:t>
            </a:r>
            <a:r>
              <a:rPr b="1" lang="en" sz="1300">
                <a:solidFill>
                  <a:srgbClr val="0000FF"/>
                </a:solidFill>
              </a:rPr>
              <a:t>ood old</a:t>
            </a:r>
            <a:r>
              <a:rPr b="1" lang="en" sz="1300">
                <a:solidFill>
                  <a:srgbClr val="00FFFF"/>
                </a:solidFill>
              </a:rPr>
              <a:t>-f</a:t>
            </a:r>
            <a:r>
              <a:rPr lang="en" sz="1300">
                <a:solidFill>
                  <a:srgbClr val="00FFFF"/>
                </a:solidFill>
              </a:rPr>
              <a:t>ashioned cash. What works b</a:t>
            </a:r>
            <a:r>
              <a:rPr lang="en" sz="1300">
                <a:solidFill>
                  <a:srgbClr val="0000FF"/>
                </a:solidFill>
              </a:rPr>
              <a:t>est</a:t>
            </a:r>
            <a:r>
              <a:rPr b="1" lang="en" sz="1300">
                <a:solidFill>
                  <a:srgbClr val="0000FF"/>
                </a:solidFill>
              </a:rPr>
              <a:t> for you, </a:t>
            </a:r>
            <a:r>
              <a:rPr b="1" lang="en" sz="1300">
                <a:solidFill>
                  <a:srgbClr val="00FFFF"/>
                </a:solidFill>
              </a:rPr>
              <a:t>wo</a:t>
            </a:r>
            <a:r>
              <a:rPr b="1" lang="en" sz="1300">
                <a:solidFill>
                  <a:srgbClr val="0000FF"/>
                </a:solidFill>
              </a:rPr>
              <a:t>rks great fo</a:t>
            </a:r>
            <a:r>
              <a:rPr b="1" lang="en" sz="1300">
                <a:solidFill>
                  <a:srgbClr val="00FFFF"/>
                </a:solidFill>
              </a:rPr>
              <a:t>r us.</a:t>
            </a:r>
            <a:endParaRPr b="1" sz="1300">
              <a:solidFill>
                <a:srgbClr val="00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a:solidFill>
                  <a:schemeClr val="lt1"/>
                </a:solidFill>
              </a:rPr>
              <a:t>GrubHub’s Objectives - Value Propositions</a:t>
            </a:r>
            <a:endParaRPr b="1" i="1">
              <a:solidFill>
                <a:schemeClr val="lt1"/>
              </a:solidFill>
            </a:endParaRPr>
          </a:p>
        </p:txBody>
      </p:sp>
      <p:sp>
        <p:nvSpPr>
          <p:cNvPr id="79" name="Google Shape;79;p17"/>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u="sng">
                <a:solidFill>
                  <a:schemeClr val="lt1"/>
                </a:solidFill>
              </a:rPr>
              <a:t>For Customers:</a:t>
            </a:r>
            <a:endParaRPr b="1" i="1" u="sng">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Helps customers save</a:t>
            </a:r>
            <a:r>
              <a:rPr lang="en">
                <a:solidFill>
                  <a:schemeClr val="dk1"/>
                </a:solidFill>
              </a:rPr>
              <a:t> time and money as they can</a:t>
            </a:r>
            <a:r>
              <a:rPr lang="en">
                <a:solidFill>
                  <a:schemeClr val="lt1"/>
                </a:solidFill>
              </a:rPr>
              <a:t> order food online.</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Customers can track th</a:t>
            </a:r>
            <a:r>
              <a:rPr lang="en">
                <a:solidFill>
                  <a:schemeClr val="dk1"/>
                </a:solidFill>
              </a:rPr>
              <a:t>e delivery after placing an o</a:t>
            </a:r>
            <a:r>
              <a:rPr lang="en">
                <a:solidFill>
                  <a:schemeClr val="lt1"/>
                </a:solidFill>
              </a:rPr>
              <a:t>rder</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24*7 Customer Service</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Users h</a:t>
            </a:r>
            <a:r>
              <a:rPr lang="en">
                <a:solidFill>
                  <a:schemeClr val="dk1"/>
                </a:solidFill>
              </a:rPr>
              <a:t>ave an op</a:t>
            </a:r>
            <a:r>
              <a:rPr lang="en">
                <a:solidFill>
                  <a:schemeClr val="lt1"/>
                </a:solidFill>
              </a:rPr>
              <a:t>tion to cho</a:t>
            </a:r>
            <a:r>
              <a:rPr lang="en">
                <a:solidFill>
                  <a:schemeClr val="dk1"/>
                </a:solidFill>
              </a:rPr>
              <a:t>ose a restaurant f</a:t>
            </a:r>
            <a:r>
              <a:rPr lang="en">
                <a:solidFill>
                  <a:schemeClr val="lt1"/>
                </a:solidFill>
              </a:rPr>
              <a:t>rom where they want to order.</a:t>
            </a:r>
            <a:endParaRPr>
              <a:solidFill>
                <a:schemeClr val="lt1"/>
              </a:solidFill>
            </a:endParaRPr>
          </a:p>
          <a:p>
            <a:pPr indent="0" lvl="0" marL="0" rtl="0" algn="l">
              <a:spcBef>
                <a:spcPts val="1200"/>
              </a:spcBef>
              <a:spcAft>
                <a:spcPts val="0"/>
              </a:spcAft>
              <a:buNone/>
            </a:pPr>
            <a:r>
              <a:rPr b="1" i="1" lang="en" u="sng">
                <a:solidFill>
                  <a:schemeClr val="lt1"/>
                </a:solidFill>
              </a:rPr>
              <a:t>For Restaura</a:t>
            </a:r>
            <a:r>
              <a:rPr b="1" i="1" lang="en" u="sng">
                <a:solidFill>
                  <a:schemeClr val="dk1"/>
                </a:solidFill>
              </a:rPr>
              <a:t>nts:</a:t>
            </a:r>
            <a:endParaRPr b="1" i="1" u="sng">
              <a:solidFill>
                <a:schemeClr val="dk1"/>
              </a:solidFill>
            </a:endParaRPr>
          </a:p>
          <a:p>
            <a:pPr indent="-342900" lvl="0" marL="457200" rtl="0" algn="l">
              <a:spcBef>
                <a:spcPts val="1200"/>
              </a:spcBef>
              <a:spcAft>
                <a:spcPts val="0"/>
              </a:spcAft>
              <a:buClr>
                <a:schemeClr val="lt1"/>
              </a:buClr>
              <a:buSzPts val="1800"/>
              <a:buChar char="●"/>
            </a:pPr>
            <a:r>
              <a:rPr lang="en">
                <a:solidFill>
                  <a:schemeClr val="lt1"/>
                </a:solidFill>
              </a:rPr>
              <a:t>GrubHub has its own delivery persons.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GrubHub provides re</a:t>
            </a:r>
            <a:r>
              <a:rPr lang="en">
                <a:solidFill>
                  <a:schemeClr val="dk1"/>
                </a:solidFill>
              </a:rPr>
              <a:t>staurants</a:t>
            </a:r>
            <a:r>
              <a:rPr lang="en">
                <a:solidFill>
                  <a:schemeClr val="lt1"/>
                </a:solidFill>
              </a:rPr>
              <a:t> with an exte</a:t>
            </a:r>
            <a:r>
              <a:rPr lang="en">
                <a:solidFill>
                  <a:schemeClr val="dk1"/>
                </a:solidFill>
              </a:rPr>
              <a:t>nded cus</a:t>
            </a:r>
            <a:r>
              <a:rPr lang="en">
                <a:solidFill>
                  <a:schemeClr val="lt1"/>
                </a:solidFill>
              </a:rPr>
              <a:t>tomer base.</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GrubHub provides re</a:t>
            </a:r>
            <a:r>
              <a:rPr lang="en">
                <a:solidFill>
                  <a:schemeClr val="dk1"/>
                </a:solidFill>
              </a:rPr>
              <a:t>staurants </a:t>
            </a:r>
            <a:r>
              <a:rPr lang="en">
                <a:solidFill>
                  <a:schemeClr val="lt1"/>
                </a:solidFill>
              </a:rPr>
              <a:t>a software t</a:t>
            </a:r>
            <a:r>
              <a:rPr lang="en">
                <a:solidFill>
                  <a:schemeClr val="dk1"/>
                </a:solidFill>
              </a:rPr>
              <a:t>o manage</a:t>
            </a:r>
            <a:r>
              <a:rPr lang="en">
                <a:solidFill>
                  <a:schemeClr val="lt1"/>
                </a:solidFill>
              </a:rPr>
              <a:t> their deliveries through GrubHub in an effic</a:t>
            </a:r>
            <a:r>
              <a:rPr lang="en">
                <a:solidFill>
                  <a:schemeClr val="dk1"/>
                </a:solidFill>
              </a:rPr>
              <a:t>ient wa</a:t>
            </a:r>
            <a:r>
              <a:rPr lang="en">
                <a:solidFill>
                  <a:schemeClr val="lt1"/>
                </a:solidFill>
              </a:rPr>
              <a:t>y.</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