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Playfair Display"/>
      <p:regular r:id="rId11"/>
      <p:bold r:id="rId12"/>
      <p:italic r:id="rId13"/>
      <p:boldItalic r:id="rId14"/>
    </p:embeddedFont>
    <p:embeddedFont>
      <p:font typeface="Nunito"/>
      <p:regular r:id="rId15"/>
      <p:bold r:id="rId16"/>
      <p:italic r:id="rId17"/>
      <p:boldItalic r:id="rId18"/>
    </p:embeddedFont>
    <p:embeddedFont>
      <p:font typeface="Lato"/>
      <p:regular r:id="rId19"/>
      <p:bold r:id="rId20"/>
      <p:italic r:id="rId21"/>
      <p:boldItalic r:id="rId22"/>
    </p:embeddedFont>
    <p:embeddedFont>
      <p:font typeface="Maven Pro"/>
      <p:regular r:id="rId23"/>
      <p:bold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22" Type="http://schemas.openxmlformats.org/officeDocument/2006/relationships/font" Target="fonts/Lato-boldItalic.fntdata"/><Relationship Id="rId21" Type="http://schemas.openxmlformats.org/officeDocument/2006/relationships/font" Target="fonts/Lato-italic.fntdata"/><Relationship Id="rId24" Type="http://schemas.openxmlformats.org/officeDocument/2006/relationships/font" Target="fonts/MavenPro-bold.fntdata"/><Relationship Id="rId23" Type="http://schemas.openxmlformats.org/officeDocument/2006/relationships/font" Target="fonts/Maven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font" Target="fonts/PlayfairDisplay-regular.fntdata"/><Relationship Id="rId10" Type="http://schemas.openxmlformats.org/officeDocument/2006/relationships/slide" Target="slides/slide5.xml"/><Relationship Id="rId13" Type="http://schemas.openxmlformats.org/officeDocument/2006/relationships/font" Target="fonts/PlayfairDisplay-italic.fntdata"/><Relationship Id="rId12" Type="http://schemas.openxmlformats.org/officeDocument/2006/relationships/font" Target="fonts/PlayfairDisplay-bold.fntdata"/><Relationship Id="rId15" Type="http://schemas.openxmlformats.org/officeDocument/2006/relationships/font" Target="fonts/Nunito-regular.fntdata"/><Relationship Id="rId14" Type="http://schemas.openxmlformats.org/officeDocument/2006/relationships/font" Target="fonts/PlayfairDisplay-boldItalic.fntdata"/><Relationship Id="rId17" Type="http://schemas.openxmlformats.org/officeDocument/2006/relationships/font" Target="fonts/Nunito-italic.fntdata"/><Relationship Id="rId16" Type="http://schemas.openxmlformats.org/officeDocument/2006/relationships/font" Target="fonts/Nunito-bold.fntdata"/><Relationship Id="rId19" Type="http://schemas.openxmlformats.org/officeDocument/2006/relationships/font" Target="fonts/Lato-regular.fntdata"/><Relationship Id="rId18" Type="http://schemas.openxmlformats.org/officeDocument/2006/relationships/font" Target="fonts/Nuni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e73afc0585_0_1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e73afc0585_0_1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e73afc0585_0_2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e73afc0585_0_2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73afc0585_0_2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73afc0585_0_2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73afc0585_0_2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73afc0585_0_2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nvSpPr>
        <p:spPr>
          <a:xfrm>
            <a:off x="719700" y="676550"/>
            <a:ext cx="7704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rgbClr val="333333"/>
                </a:solidFill>
                <a:highlight>
                  <a:srgbClr val="FFFFFF"/>
                </a:highlight>
                <a:latin typeface="Open Sans"/>
                <a:ea typeface="Open Sans"/>
                <a:cs typeface="Open Sans"/>
                <a:sym typeface="Open Sans"/>
              </a:rPr>
              <a:t>Think through what key performance indicators (KPIs) can be used to measure the performance of each feature.</a:t>
            </a:r>
            <a:endParaRPr/>
          </a:p>
        </p:txBody>
      </p:sp>
      <p:sp>
        <p:nvSpPr>
          <p:cNvPr id="69" name="Google Shape;69;p13"/>
          <p:cNvSpPr txBox="1"/>
          <p:nvPr/>
        </p:nvSpPr>
        <p:spPr>
          <a:xfrm>
            <a:off x="494700" y="107150"/>
            <a:ext cx="8154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500" u="sng">
                <a:solidFill>
                  <a:schemeClr val="dk1"/>
                </a:solidFill>
                <a:latin typeface="Maven Pro"/>
                <a:ea typeface="Maven Pro"/>
                <a:cs typeface="Maven Pro"/>
                <a:sym typeface="Maven Pro"/>
              </a:rPr>
              <a:t>Sub-Task 1</a:t>
            </a:r>
            <a:endParaRPr b="1" i="1" sz="2500" u="sng">
              <a:solidFill>
                <a:schemeClr val="dk1"/>
              </a:solidFill>
              <a:latin typeface="Maven Pro"/>
              <a:ea typeface="Maven Pro"/>
              <a:cs typeface="Maven Pro"/>
              <a:sym typeface="Maven Pro"/>
            </a:endParaRPr>
          </a:p>
        </p:txBody>
      </p:sp>
      <p:sp>
        <p:nvSpPr>
          <p:cNvPr id="70" name="Google Shape;70;p13"/>
          <p:cNvSpPr txBox="1"/>
          <p:nvPr/>
        </p:nvSpPr>
        <p:spPr>
          <a:xfrm>
            <a:off x="0" y="1140350"/>
            <a:ext cx="9144000" cy="3840300"/>
          </a:xfrm>
          <a:prstGeom prst="rect">
            <a:avLst/>
          </a:prstGeom>
          <a:noFill/>
          <a:ln>
            <a:noFill/>
          </a:ln>
        </p:spPr>
        <p:txBody>
          <a:bodyPr anchorCtr="0" anchor="t" bIns="91425" lIns="91425" spcFirstLastPara="1" rIns="91425" wrap="square" tIns="91425">
            <a:spAutoFit/>
          </a:bodyPr>
          <a:lstStyle/>
          <a:p>
            <a:pPr indent="-307975" lvl="0" marL="457200" rtl="0" algn="l">
              <a:spcBef>
                <a:spcPts val="0"/>
              </a:spcBef>
              <a:spcAft>
                <a:spcPts val="0"/>
              </a:spcAft>
              <a:buClr>
                <a:schemeClr val="dk1"/>
              </a:buClr>
              <a:buSzPts val="1250"/>
              <a:buFont typeface="Maven Pro"/>
              <a:buChar char="●"/>
            </a:pPr>
            <a:r>
              <a:rPr lang="en" sz="1250">
                <a:solidFill>
                  <a:schemeClr val="dk1"/>
                </a:solidFill>
                <a:latin typeface="Maven Pro"/>
                <a:ea typeface="Maven Pro"/>
                <a:cs typeface="Maven Pro"/>
                <a:sym typeface="Maven Pro"/>
              </a:rPr>
              <a:t>User Growth Rate</a:t>
            </a:r>
            <a:endParaRPr sz="1250">
              <a:solidFill>
                <a:schemeClr val="dk1"/>
              </a:solidFill>
              <a:latin typeface="Maven Pro"/>
              <a:ea typeface="Maven Pro"/>
              <a:cs typeface="Maven Pro"/>
              <a:sym typeface="Maven Pro"/>
            </a:endParaRPr>
          </a:p>
          <a:p>
            <a:pPr indent="-307975" lvl="1" marL="914400" rtl="0" algn="l">
              <a:spcBef>
                <a:spcPts val="0"/>
              </a:spcBef>
              <a:spcAft>
                <a:spcPts val="0"/>
              </a:spcAft>
              <a:buClr>
                <a:schemeClr val="dk1"/>
              </a:buClr>
              <a:buSzPts val="1250"/>
              <a:buFont typeface="Maven Pro"/>
              <a:buChar char="○"/>
            </a:pPr>
            <a:r>
              <a:rPr lang="en" sz="1250">
                <a:solidFill>
                  <a:schemeClr val="dk1"/>
                </a:solidFill>
                <a:latin typeface="Maven Pro"/>
                <a:ea typeface="Maven Pro"/>
                <a:cs typeface="Maven Pro"/>
                <a:sym typeface="Maven Pro"/>
              </a:rPr>
              <a:t>You will want to track this to ensure that your user base is growing, and how.</a:t>
            </a:r>
            <a:endParaRPr sz="1250">
              <a:solidFill>
                <a:schemeClr val="dk1"/>
              </a:solidFill>
              <a:latin typeface="Maven Pro"/>
              <a:ea typeface="Maven Pro"/>
              <a:cs typeface="Maven Pro"/>
              <a:sym typeface="Maven Pro"/>
            </a:endParaRPr>
          </a:p>
          <a:p>
            <a:pPr indent="0" lvl="0" marL="914400" rtl="0" algn="l">
              <a:spcBef>
                <a:spcPts val="0"/>
              </a:spcBef>
              <a:spcAft>
                <a:spcPts val="0"/>
              </a:spcAft>
              <a:buNone/>
            </a:pPr>
            <a:r>
              <a:t/>
            </a:r>
            <a:endParaRPr sz="1250">
              <a:solidFill>
                <a:schemeClr val="dk1"/>
              </a:solidFill>
              <a:latin typeface="Maven Pro"/>
              <a:ea typeface="Maven Pro"/>
              <a:cs typeface="Maven Pro"/>
              <a:sym typeface="Maven Pro"/>
            </a:endParaRPr>
          </a:p>
          <a:p>
            <a:pPr indent="-307975" lvl="0" marL="457200" rtl="0" algn="l">
              <a:spcBef>
                <a:spcPts val="0"/>
              </a:spcBef>
              <a:spcAft>
                <a:spcPts val="0"/>
              </a:spcAft>
              <a:buClr>
                <a:schemeClr val="dk1"/>
              </a:buClr>
              <a:buSzPts val="1250"/>
              <a:buFont typeface="Maven Pro"/>
              <a:buChar char="●"/>
            </a:pPr>
            <a:r>
              <a:rPr lang="en" sz="1250">
                <a:solidFill>
                  <a:schemeClr val="dk1"/>
                </a:solidFill>
                <a:latin typeface="Maven Pro"/>
                <a:ea typeface="Maven Pro"/>
                <a:cs typeface="Maven Pro"/>
                <a:sym typeface="Maven Pro"/>
              </a:rPr>
              <a:t>Table Turn Time</a:t>
            </a:r>
            <a:endParaRPr sz="1250">
              <a:solidFill>
                <a:schemeClr val="dk1"/>
              </a:solidFill>
              <a:latin typeface="Maven Pro"/>
              <a:ea typeface="Maven Pro"/>
              <a:cs typeface="Maven Pro"/>
              <a:sym typeface="Maven Pro"/>
            </a:endParaRPr>
          </a:p>
          <a:p>
            <a:pPr indent="-307975" lvl="1" marL="914400" rtl="0" algn="l">
              <a:spcBef>
                <a:spcPts val="0"/>
              </a:spcBef>
              <a:spcAft>
                <a:spcPts val="0"/>
              </a:spcAft>
              <a:buClr>
                <a:schemeClr val="dk1"/>
              </a:buClr>
              <a:buSzPts val="1250"/>
              <a:buFont typeface="Maven Pro"/>
              <a:buChar char="○"/>
            </a:pPr>
            <a:r>
              <a:rPr lang="en" sz="1250">
                <a:solidFill>
                  <a:schemeClr val="dk1"/>
                </a:solidFill>
                <a:latin typeface="Maven Pro"/>
                <a:ea typeface="Maven Pro"/>
                <a:cs typeface="Maven Pro"/>
                <a:sym typeface="Maven Pro"/>
              </a:rPr>
              <a:t>Table turn time is how long it can take for a guest to dine at your café, from the time they sit down to the time </a:t>
            </a:r>
            <a:r>
              <a:rPr lang="en" sz="1250">
                <a:solidFill>
                  <a:schemeClr val="dk2"/>
                </a:solidFill>
                <a:latin typeface="Maven Pro"/>
                <a:ea typeface="Maven Pro"/>
                <a:cs typeface="Maven Pro"/>
                <a:sym typeface="Maven Pro"/>
              </a:rPr>
              <a:t>th</a:t>
            </a:r>
            <a:r>
              <a:rPr lang="en" sz="1250">
                <a:solidFill>
                  <a:schemeClr val="dk1"/>
                </a:solidFill>
                <a:latin typeface="Maven Pro"/>
                <a:ea typeface="Maven Pro"/>
                <a:cs typeface="Maven Pro"/>
                <a:sym typeface="Maven Pro"/>
              </a:rPr>
              <a:t>ey leave.</a:t>
            </a:r>
            <a:endParaRPr sz="1250">
              <a:solidFill>
                <a:schemeClr val="dk1"/>
              </a:solidFill>
              <a:latin typeface="Maven Pro"/>
              <a:ea typeface="Maven Pro"/>
              <a:cs typeface="Maven Pro"/>
              <a:sym typeface="Maven Pro"/>
            </a:endParaRPr>
          </a:p>
          <a:p>
            <a:pPr indent="0" lvl="0" marL="914400" rtl="0" algn="l">
              <a:spcBef>
                <a:spcPts val="0"/>
              </a:spcBef>
              <a:spcAft>
                <a:spcPts val="0"/>
              </a:spcAft>
              <a:buNone/>
            </a:pPr>
            <a:r>
              <a:t/>
            </a:r>
            <a:endParaRPr sz="1250">
              <a:solidFill>
                <a:schemeClr val="dk1"/>
              </a:solidFill>
              <a:latin typeface="Maven Pro"/>
              <a:ea typeface="Maven Pro"/>
              <a:cs typeface="Maven Pro"/>
              <a:sym typeface="Maven Pro"/>
            </a:endParaRPr>
          </a:p>
          <a:p>
            <a:pPr indent="-307975" lvl="0" marL="457200" rtl="0" algn="l">
              <a:spcBef>
                <a:spcPts val="0"/>
              </a:spcBef>
              <a:spcAft>
                <a:spcPts val="0"/>
              </a:spcAft>
              <a:buClr>
                <a:schemeClr val="dk1"/>
              </a:buClr>
              <a:buSzPts val="1250"/>
              <a:buFont typeface="Maven Pro"/>
              <a:buChar char="●"/>
            </a:pPr>
            <a:r>
              <a:rPr lang="en" sz="1250">
                <a:solidFill>
                  <a:schemeClr val="dk1"/>
                </a:solidFill>
                <a:latin typeface="Maven Pro"/>
                <a:ea typeface="Maven Pro"/>
                <a:cs typeface="Maven Pro"/>
                <a:sym typeface="Maven Pro"/>
              </a:rPr>
              <a:t>Mobile Downloads</a:t>
            </a:r>
            <a:endParaRPr sz="1250">
              <a:solidFill>
                <a:schemeClr val="dk1"/>
              </a:solidFill>
              <a:latin typeface="Maven Pro"/>
              <a:ea typeface="Maven Pro"/>
              <a:cs typeface="Maven Pro"/>
              <a:sym typeface="Maven Pro"/>
            </a:endParaRPr>
          </a:p>
          <a:p>
            <a:pPr indent="-307975" lvl="1" marL="914400" rtl="0" algn="l">
              <a:spcBef>
                <a:spcPts val="0"/>
              </a:spcBef>
              <a:spcAft>
                <a:spcPts val="0"/>
              </a:spcAft>
              <a:buClr>
                <a:schemeClr val="dk1"/>
              </a:buClr>
              <a:buSzPts val="1250"/>
              <a:buFont typeface="Maven Pro"/>
              <a:buChar char="○"/>
            </a:pPr>
            <a:r>
              <a:rPr lang="en" sz="1250">
                <a:solidFill>
                  <a:schemeClr val="dk1"/>
                </a:solidFill>
                <a:latin typeface="Maven Pro"/>
                <a:ea typeface="Maven Pro"/>
                <a:cs typeface="Maven Pro"/>
                <a:sym typeface="Maven Pro"/>
              </a:rPr>
              <a:t>The number of times that an app gets downloaded to a device is perhaps the simplest and most obvious way to track its popularity among users.</a:t>
            </a:r>
            <a:endParaRPr sz="1250">
              <a:solidFill>
                <a:schemeClr val="dk1"/>
              </a:solidFill>
              <a:latin typeface="Maven Pro"/>
              <a:ea typeface="Maven Pro"/>
              <a:cs typeface="Maven Pro"/>
              <a:sym typeface="Maven Pro"/>
            </a:endParaRPr>
          </a:p>
          <a:p>
            <a:pPr indent="0" lvl="0" marL="914400" rtl="0" algn="l">
              <a:spcBef>
                <a:spcPts val="0"/>
              </a:spcBef>
              <a:spcAft>
                <a:spcPts val="0"/>
              </a:spcAft>
              <a:buNone/>
            </a:pPr>
            <a:r>
              <a:t/>
            </a:r>
            <a:endParaRPr sz="1250">
              <a:solidFill>
                <a:schemeClr val="dk1"/>
              </a:solidFill>
              <a:latin typeface="Maven Pro"/>
              <a:ea typeface="Maven Pro"/>
              <a:cs typeface="Maven Pro"/>
              <a:sym typeface="Maven Pro"/>
            </a:endParaRPr>
          </a:p>
          <a:p>
            <a:pPr indent="-307975" lvl="0" marL="457200" rtl="0" algn="l">
              <a:spcBef>
                <a:spcPts val="0"/>
              </a:spcBef>
              <a:spcAft>
                <a:spcPts val="0"/>
              </a:spcAft>
              <a:buClr>
                <a:schemeClr val="dk1"/>
              </a:buClr>
              <a:buSzPts val="1250"/>
              <a:buFont typeface="Maven Pro"/>
              <a:buChar char="●"/>
            </a:pPr>
            <a:r>
              <a:rPr lang="en" sz="1250">
                <a:solidFill>
                  <a:schemeClr val="dk1"/>
                </a:solidFill>
                <a:latin typeface="Maven Pro"/>
                <a:ea typeface="Maven Pro"/>
                <a:cs typeface="Maven Pro"/>
                <a:sym typeface="Maven Pro"/>
              </a:rPr>
              <a:t>Retention Rate</a:t>
            </a:r>
            <a:endParaRPr sz="1250">
              <a:solidFill>
                <a:schemeClr val="dk1"/>
              </a:solidFill>
              <a:latin typeface="Maven Pro"/>
              <a:ea typeface="Maven Pro"/>
              <a:cs typeface="Maven Pro"/>
              <a:sym typeface="Maven Pro"/>
            </a:endParaRPr>
          </a:p>
          <a:p>
            <a:pPr indent="-307975" lvl="1" marL="914400" rtl="0" algn="l">
              <a:spcBef>
                <a:spcPts val="0"/>
              </a:spcBef>
              <a:spcAft>
                <a:spcPts val="0"/>
              </a:spcAft>
              <a:buClr>
                <a:schemeClr val="dk1"/>
              </a:buClr>
              <a:buSzPts val="1250"/>
              <a:buFont typeface="Maven Pro"/>
              <a:buChar char="○"/>
            </a:pPr>
            <a:r>
              <a:rPr lang="en" sz="1250">
                <a:solidFill>
                  <a:schemeClr val="dk1"/>
                </a:solidFill>
                <a:latin typeface="Maven Pro"/>
                <a:ea typeface="Maven Pro"/>
                <a:cs typeface="Maven Pro"/>
                <a:sym typeface="Maven Pro"/>
              </a:rPr>
              <a:t>The number of users that come back or return after a given period has passed. Retaining users is generally an indicator of creating a “sticky” or valuable app because people use it on a regular or more consistent basis.</a:t>
            </a:r>
            <a:endParaRPr sz="1250">
              <a:solidFill>
                <a:schemeClr val="dk1"/>
              </a:solidFill>
              <a:latin typeface="Maven Pro"/>
              <a:ea typeface="Maven Pro"/>
              <a:cs typeface="Maven Pro"/>
              <a:sym typeface="Maven Pro"/>
            </a:endParaRPr>
          </a:p>
          <a:p>
            <a:pPr indent="-307975" lvl="1" marL="914400" rtl="0" algn="l">
              <a:spcBef>
                <a:spcPts val="0"/>
              </a:spcBef>
              <a:spcAft>
                <a:spcPts val="0"/>
              </a:spcAft>
              <a:buClr>
                <a:schemeClr val="dk1"/>
              </a:buClr>
              <a:buSzPts val="1250"/>
              <a:buFont typeface="Maven Pro"/>
              <a:buChar char="○"/>
            </a:pPr>
            <a:r>
              <a:rPr lang="en" sz="1250">
                <a:solidFill>
                  <a:schemeClr val="dk1"/>
                </a:solidFill>
                <a:latin typeface="Maven Pro"/>
                <a:ea typeface="Maven Pro"/>
                <a:cs typeface="Maven Pro"/>
                <a:sym typeface="Maven Pro"/>
              </a:rPr>
              <a:t>The higher the retention rate, the more positive implications for future earnings from the app.</a:t>
            </a:r>
            <a:endParaRPr sz="1250">
              <a:solidFill>
                <a:schemeClr val="dk1"/>
              </a:solidFill>
              <a:latin typeface="Maven Pro"/>
              <a:ea typeface="Maven Pro"/>
              <a:cs typeface="Maven Pro"/>
              <a:sym typeface="Maven Pro"/>
            </a:endParaRPr>
          </a:p>
          <a:p>
            <a:pPr indent="-307975" lvl="1" marL="914400" rtl="0" algn="l">
              <a:spcBef>
                <a:spcPts val="0"/>
              </a:spcBef>
              <a:spcAft>
                <a:spcPts val="0"/>
              </a:spcAft>
              <a:buClr>
                <a:schemeClr val="dk1"/>
              </a:buClr>
              <a:buSzPts val="1250"/>
              <a:buFont typeface="Maven Pro"/>
              <a:buChar char="○"/>
            </a:pPr>
            <a:r>
              <a:rPr lang="en" sz="1250">
                <a:solidFill>
                  <a:schemeClr val="dk1"/>
                </a:solidFill>
                <a:latin typeface="Maven Pro"/>
                <a:ea typeface="Maven Pro"/>
                <a:cs typeface="Maven Pro"/>
                <a:sym typeface="Maven Pro"/>
              </a:rPr>
              <a:t>Retention Rate = ((CE – CN) / CS)) X 100</a:t>
            </a:r>
            <a:endParaRPr sz="1250">
              <a:solidFill>
                <a:schemeClr val="dk1"/>
              </a:solidFill>
              <a:latin typeface="Maven Pro"/>
              <a:ea typeface="Maven Pro"/>
              <a:cs typeface="Maven Pro"/>
              <a:sym typeface="Maven Pro"/>
            </a:endParaRPr>
          </a:p>
          <a:p>
            <a:pPr indent="-307975" lvl="2" marL="1371600" rtl="0" algn="l">
              <a:spcBef>
                <a:spcPts val="0"/>
              </a:spcBef>
              <a:spcAft>
                <a:spcPts val="0"/>
              </a:spcAft>
              <a:buClr>
                <a:schemeClr val="dk1"/>
              </a:buClr>
              <a:buSzPts val="1250"/>
              <a:buFont typeface="Maven Pro"/>
              <a:buChar char="■"/>
            </a:pPr>
            <a:r>
              <a:rPr lang="en" sz="1250">
                <a:solidFill>
                  <a:schemeClr val="dk1"/>
                </a:solidFill>
                <a:latin typeface="Maven Pro"/>
                <a:ea typeface="Maven Pro"/>
                <a:cs typeface="Maven Pro"/>
                <a:sym typeface="Maven Pro"/>
              </a:rPr>
              <a:t>CE = number of customers at the end of the period</a:t>
            </a:r>
            <a:endParaRPr sz="1250">
              <a:solidFill>
                <a:schemeClr val="dk1"/>
              </a:solidFill>
              <a:latin typeface="Maven Pro"/>
              <a:ea typeface="Maven Pro"/>
              <a:cs typeface="Maven Pro"/>
              <a:sym typeface="Maven Pro"/>
            </a:endParaRPr>
          </a:p>
          <a:p>
            <a:pPr indent="-307975" lvl="2" marL="1371600" rtl="0" algn="l">
              <a:spcBef>
                <a:spcPts val="0"/>
              </a:spcBef>
              <a:spcAft>
                <a:spcPts val="0"/>
              </a:spcAft>
              <a:buClr>
                <a:schemeClr val="dk1"/>
              </a:buClr>
              <a:buSzPts val="1250"/>
              <a:buFont typeface="Maven Pro"/>
              <a:buChar char="■"/>
            </a:pPr>
            <a:r>
              <a:rPr lang="en" sz="1250">
                <a:solidFill>
                  <a:schemeClr val="dk1"/>
                </a:solidFill>
                <a:latin typeface="Maven Pro"/>
                <a:ea typeface="Maven Pro"/>
                <a:cs typeface="Maven Pro"/>
                <a:sym typeface="Maven Pro"/>
              </a:rPr>
              <a:t>CN = number of new customers acquired during this period</a:t>
            </a:r>
            <a:endParaRPr sz="1250">
              <a:solidFill>
                <a:schemeClr val="dk1"/>
              </a:solidFill>
              <a:latin typeface="Maven Pro"/>
              <a:ea typeface="Maven Pro"/>
              <a:cs typeface="Maven Pro"/>
              <a:sym typeface="Maven Pro"/>
            </a:endParaRPr>
          </a:p>
          <a:p>
            <a:pPr indent="-307975" lvl="2" marL="1371600" rtl="0" algn="l">
              <a:spcBef>
                <a:spcPts val="0"/>
              </a:spcBef>
              <a:spcAft>
                <a:spcPts val="0"/>
              </a:spcAft>
              <a:buClr>
                <a:schemeClr val="dk1"/>
              </a:buClr>
              <a:buSzPts val="1250"/>
              <a:buFont typeface="Maven Pro"/>
              <a:buChar char="■"/>
            </a:pPr>
            <a:r>
              <a:rPr lang="en" sz="1250">
                <a:solidFill>
                  <a:schemeClr val="dk1"/>
                </a:solidFill>
                <a:latin typeface="Maven Pro"/>
                <a:ea typeface="Maven Pro"/>
                <a:cs typeface="Maven Pro"/>
                <a:sym typeface="Maven Pro"/>
              </a:rPr>
              <a:t>CS = number of customers at the start of the period</a:t>
            </a:r>
            <a:endParaRPr sz="1250">
              <a:solidFill>
                <a:schemeClr val="dk1"/>
              </a:solidFill>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306650" y="53575"/>
            <a:ext cx="7030500" cy="666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u="sng">
                <a:latin typeface="Maven Pro"/>
                <a:ea typeface="Maven Pro"/>
                <a:cs typeface="Maven Pro"/>
                <a:sym typeface="Maven Pro"/>
              </a:rPr>
              <a:t>Sub-Task 2</a:t>
            </a:r>
            <a:endParaRPr i="1" u="sng">
              <a:latin typeface="Maven Pro"/>
              <a:ea typeface="Maven Pro"/>
              <a:cs typeface="Maven Pro"/>
              <a:sym typeface="Maven Pro"/>
            </a:endParaRPr>
          </a:p>
        </p:txBody>
      </p:sp>
      <p:sp>
        <p:nvSpPr>
          <p:cNvPr id="76" name="Google Shape;76;p14"/>
          <p:cNvSpPr txBox="1"/>
          <p:nvPr>
            <p:ph idx="1" type="body"/>
          </p:nvPr>
        </p:nvSpPr>
        <p:spPr>
          <a:xfrm>
            <a:off x="-25" y="1176550"/>
            <a:ext cx="9144000" cy="38598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Font typeface="Maven Pro"/>
              <a:buChar char="●"/>
            </a:pPr>
            <a:r>
              <a:rPr lang="en">
                <a:latin typeface="Maven Pro"/>
                <a:ea typeface="Maven Pro"/>
                <a:cs typeface="Maven Pro"/>
                <a:sym typeface="Maven Pro"/>
              </a:rPr>
              <a:t>User Growth Rate</a:t>
            </a:r>
            <a:endParaRPr>
              <a:latin typeface="Maven Pro"/>
              <a:ea typeface="Maven Pro"/>
              <a:cs typeface="Maven Pro"/>
              <a:sym typeface="Maven Pro"/>
            </a:endParaRPr>
          </a:p>
          <a:p>
            <a:pPr indent="-317500" lvl="1" marL="914400" rtl="0" algn="l">
              <a:spcBef>
                <a:spcPts val="0"/>
              </a:spcBef>
              <a:spcAft>
                <a:spcPts val="0"/>
              </a:spcAft>
              <a:buSzPts val="1400"/>
              <a:buFont typeface="Maven Pro"/>
              <a:buChar char="○"/>
            </a:pPr>
            <a:r>
              <a:rPr lang="en">
                <a:latin typeface="Maven Pro"/>
                <a:ea typeface="Maven Pro"/>
                <a:cs typeface="Maven Pro"/>
                <a:sym typeface="Maven Pro"/>
              </a:rPr>
              <a:t>Number of users and sessions</a:t>
            </a:r>
            <a:endParaRPr>
              <a:latin typeface="Maven Pro"/>
              <a:ea typeface="Maven Pro"/>
              <a:cs typeface="Maven Pro"/>
              <a:sym typeface="Maven Pro"/>
            </a:endParaRPr>
          </a:p>
          <a:p>
            <a:pPr indent="-317500" lvl="1" marL="914400" rtl="0" algn="l">
              <a:spcBef>
                <a:spcPts val="0"/>
              </a:spcBef>
              <a:spcAft>
                <a:spcPts val="0"/>
              </a:spcAft>
              <a:buSzPts val="1400"/>
              <a:buFont typeface="Maven Pro"/>
              <a:buChar char="○"/>
            </a:pPr>
            <a:r>
              <a:rPr lang="en">
                <a:latin typeface="Maven Pro"/>
                <a:ea typeface="Maven Pro"/>
                <a:cs typeface="Maven Pro"/>
                <a:sym typeface="Maven Pro"/>
              </a:rPr>
              <a:t>Average session duration (as a whole collective piece of data)</a:t>
            </a:r>
            <a:endParaRPr>
              <a:latin typeface="Maven Pro"/>
              <a:ea typeface="Maven Pro"/>
              <a:cs typeface="Maven Pro"/>
              <a:sym typeface="Maven Pro"/>
            </a:endParaRPr>
          </a:p>
          <a:p>
            <a:pPr indent="-342900" lvl="0" marL="457200" rtl="0" algn="l">
              <a:spcBef>
                <a:spcPts val="0"/>
              </a:spcBef>
              <a:spcAft>
                <a:spcPts val="0"/>
              </a:spcAft>
              <a:buSzPts val="1800"/>
              <a:buFont typeface="Maven Pro"/>
              <a:buChar char="●"/>
            </a:pPr>
            <a:r>
              <a:rPr lang="en">
                <a:latin typeface="Maven Pro"/>
                <a:ea typeface="Maven Pro"/>
                <a:cs typeface="Maven Pro"/>
                <a:sym typeface="Maven Pro"/>
              </a:rPr>
              <a:t>Table Turn Time</a:t>
            </a:r>
            <a:endParaRPr>
              <a:latin typeface="Maven Pro"/>
              <a:ea typeface="Maven Pro"/>
              <a:cs typeface="Maven Pro"/>
              <a:sym typeface="Maven Pro"/>
            </a:endParaRPr>
          </a:p>
          <a:p>
            <a:pPr indent="-317500" lvl="1" marL="914400" rtl="0" algn="l">
              <a:spcBef>
                <a:spcPts val="0"/>
              </a:spcBef>
              <a:spcAft>
                <a:spcPts val="0"/>
              </a:spcAft>
              <a:buSzPts val="1400"/>
              <a:buFont typeface="Maven Pro"/>
              <a:buChar char="○"/>
            </a:pPr>
            <a:r>
              <a:rPr lang="en">
                <a:latin typeface="Maven Pro"/>
                <a:ea typeface="Maven Pro"/>
                <a:cs typeface="Maven Pro"/>
                <a:sym typeface="Maven Pro"/>
              </a:rPr>
              <a:t>Check the average time a customer stays in the cafe for (duration of stay)</a:t>
            </a:r>
            <a:endParaRPr>
              <a:latin typeface="Maven Pro"/>
              <a:ea typeface="Maven Pro"/>
              <a:cs typeface="Maven Pro"/>
              <a:sym typeface="Maven Pro"/>
            </a:endParaRPr>
          </a:p>
          <a:p>
            <a:pPr indent="-342900" lvl="0" marL="457200" rtl="0" algn="l">
              <a:spcBef>
                <a:spcPts val="0"/>
              </a:spcBef>
              <a:spcAft>
                <a:spcPts val="0"/>
              </a:spcAft>
              <a:buSzPts val="1800"/>
              <a:buFont typeface="Maven Pro"/>
              <a:buChar char="●"/>
            </a:pPr>
            <a:r>
              <a:rPr lang="en">
                <a:latin typeface="Maven Pro"/>
                <a:ea typeface="Maven Pro"/>
                <a:cs typeface="Maven Pro"/>
                <a:sym typeface="Maven Pro"/>
              </a:rPr>
              <a:t>Mobile Downloads </a:t>
            </a:r>
            <a:endParaRPr>
              <a:latin typeface="Maven Pro"/>
              <a:ea typeface="Maven Pro"/>
              <a:cs typeface="Maven Pro"/>
              <a:sym typeface="Maven Pro"/>
            </a:endParaRPr>
          </a:p>
          <a:p>
            <a:pPr indent="-317500" lvl="1" marL="914400" rtl="0" algn="l">
              <a:spcBef>
                <a:spcPts val="0"/>
              </a:spcBef>
              <a:spcAft>
                <a:spcPts val="0"/>
              </a:spcAft>
              <a:buSzPts val="1400"/>
              <a:buFont typeface="Maven Pro"/>
              <a:buChar char="○"/>
            </a:pPr>
            <a:r>
              <a:rPr lang="en">
                <a:latin typeface="Maven Pro"/>
                <a:ea typeface="Maven Pro"/>
                <a:cs typeface="Maven Pro"/>
                <a:sym typeface="Maven Pro"/>
              </a:rPr>
              <a:t>Use apps such as: Teamscope (Android, iOS &amp; Web), Open Data Kit (Android), KoboToolbox (Android &amp; Web), REDcap (Android, iOS &amp; Web), Magpi (Android &amp; iOS) and many more, to measure the amount of mobile downloads</a:t>
            </a:r>
            <a:endParaRPr>
              <a:latin typeface="Maven Pro"/>
              <a:ea typeface="Maven Pro"/>
              <a:cs typeface="Maven Pro"/>
              <a:sym typeface="Maven Pro"/>
            </a:endParaRPr>
          </a:p>
          <a:p>
            <a:pPr indent="-342900" lvl="0" marL="457200" rtl="0" algn="l">
              <a:spcBef>
                <a:spcPts val="0"/>
              </a:spcBef>
              <a:spcAft>
                <a:spcPts val="0"/>
              </a:spcAft>
              <a:buSzPts val="1800"/>
              <a:buFont typeface="Maven Pro"/>
              <a:buChar char="●"/>
            </a:pPr>
            <a:r>
              <a:rPr lang="en">
                <a:latin typeface="Maven Pro"/>
                <a:ea typeface="Maven Pro"/>
                <a:cs typeface="Maven Pro"/>
                <a:sym typeface="Maven Pro"/>
              </a:rPr>
              <a:t>Retention Rate</a:t>
            </a:r>
            <a:endParaRPr>
              <a:latin typeface="Maven Pro"/>
              <a:ea typeface="Maven Pro"/>
              <a:cs typeface="Maven Pro"/>
              <a:sym typeface="Maven Pro"/>
            </a:endParaRPr>
          </a:p>
          <a:p>
            <a:pPr indent="-317500" lvl="1" marL="914400" rtl="0" algn="l">
              <a:spcBef>
                <a:spcPts val="0"/>
              </a:spcBef>
              <a:spcAft>
                <a:spcPts val="0"/>
              </a:spcAft>
              <a:buSzPts val="1400"/>
              <a:buFont typeface="Maven Pro"/>
              <a:buChar char="○"/>
            </a:pPr>
            <a:r>
              <a:rPr lang="en">
                <a:latin typeface="Maven Pro"/>
                <a:ea typeface="Maven Pro"/>
                <a:cs typeface="Maven Pro"/>
                <a:sym typeface="Maven Pro"/>
              </a:rPr>
              <a:t>Valuable feedback from retained customers</a:t>
            </a:r>
            <a:endParaRPr>
              <a:latin typeface="Maven Pro"/>
              <a:ea typeface="Maven Pro"/>
              <a:cs typeface="Maven Pro"/>
              <a:sym typeface="Maven Pro"/>
            </a:endParaRPr>
          </a:p>
          <a:p>
            <a:pPr indent="-317500" lvl="1" marL="914400" rtl="0" algn="l">
              <a:spcBef>
                <a:spcPts val="0"/>
              </a:spcBef>
              <a:spcAft>
                <a:spcPts val="0"/>
              </a:spcAft>
              <a:buSzPts val="1400"/>
              <a:buFont typeface="Maven Pro"/>
              <a:buChar char="○"/>
            </a:pPr>
            <a:r>
              <a:rPr lang="en">
                <a:latin typeface="Maven Pro"/>
                <a:ea typeface="Maven Pro"/>
                <a:cs typeface="Maven Pro"/>
                <a:sym typeface="Maven Pro"/>
              </a:rPr>
              <a:t>Customer Churn Rate</a:t>
            </a:r>
            <a:endParaRPr>
              <a:latin typeface="Maven Pro"/>
              <a:ea typeface="Maven Pro"/>
              <a:cs typeface="Maven Pro"/>
              <a:sym typeface="Maven Pro"/>
            </a:endParaRPr>
          </a:p>
          <a:p>
            <a:pPr indent="-317500" lvl="2" marL="1371600" rtl="0" algn="l">
              <a:spcBef>
                <a:spcPts val="0"/>
              </a:spcBef>
              <a:spcAft>
                <a:spcPts val="0"/>
              </a:spcAft>
              <a:buSzPts val="1400"/>
              <a:buFont typeface="Maven Pro"/>
              <a:buChar char="■"/>
            </a:pPr>
            <a:r>
              <a:rPr lang="en">
                <a:latin typeface="Maven Pro"/>
                <a:ea typeface="Maven Pro"/>
                <a:cs typeface="Maven Pro"/>
                <a:sym typeface="Maven Pro"/>
              </a:rPr>
              <a:t>The percentage of customers that have been lost within a given period.</a:t>
            </a:r>
            <a:endParaRPr>
              <a:latin typeface="Maven Pro"/>
              <a:ea typeface="Maven Pro"/>
              <a:cs typeface="Maven Pro"/>
              <a:sym typeface="Maven Pro"/>
            </a:endParaRPr>
          </a:p>
          <a:p>
            <a:pPr indent="-317500" lvl="1" marL="914400" rtl="0" algn="l">
              <a:spcBef>
                <a:spcPts val="0"/>
              </a:spcBef>
              <a:spcAft>
                <a:spcPts val="0"/>
              </a:spcAft>
              <a:buSzPts val="1400"/>
              <a:buFont typeface="Maven Pro"/>
              <a:buChar char="○"/>
            </a:pPr>
            <a:r>
              <a:rPr lang="en">
                <a:latin typeface="Maven Pro"/>
                <a:ea typeface="Maven Pro"/>
                <a:cs typeface="Maven Pro"/>
                <a:sym typeface="Maven Pro"/>
              </a:rPr>
              <a:t>Loyal Customer Rate</a:t>
            </a:r>
            <a:endParaRPr>
              <a:latin typeface="Maven Pro"/>
              <a:ea typeface="Maven Pro"/>
              <a:cs typeface="Maven Pro"/>
              <a:sym typeface="Maven Pro"/>
            </a:endParaRPr>
          </a:p>
          <a:p>
            <a:pPr indent="-317500" lvl="2" marL="1371600" rtl="0" algn="l">
              <a:spcBef>
                <a:spcPts val="0"/>
              </a:spcBef>
              <a:spcAft>
                <a:spcPts val="0"/>
              </a:spcAft>
              <a:buSzPts val="1400"/>
              <a:buFont typeface="Maven Pro"/>
              <a:buChar char="■"/>
            </a:pPr>
            <a:r>
              <a:rPr lang="en">
                <a:latin typeface="Maven Pro"/>
                <a:ea typeface="Maven Pro"/>
                <a:cs typeface="Maven Pro"/>
                <a:sym typeface="Maven Pro"/>
              </a:rPr>
              <a:t>If you want to define which customers are truly loyal to your brand, use loyal customer rate.</a:t>
            </a:r>
            <a:endParaRPr>
              <a:latin typeface="Maven Pro"/>
              <a:ea typeface="Maven Pro"/>
              <a:cs typeface="Maven Pro"/>
              <a:sym typeface="Maven Pro"/>
            </a:endParaRPr>
          </a:p>
        </p:txBody>
      </p:sp>
      <p:sp>
        <p:nvSpPr>
          <p:cNvPr id="77" name="Google Shape;77;p14"/>
          <p:cNvSpPr txBox="1"/>
          <p:nvPr/>
        </p:nvSpPr>
        <p:spPr>
          <a:xfrm>
            <a:off x="964025" y="767163"/>
            <a:ext cx="7215900" cy="3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rgbClr val="333333"/>
                </a:solidFill>
                <a:highlight>
                  <a:srgbClr val="FFFFFF"/>
                </a:highlight>
                <a:latin typeface="Open Sans"/>
                <a:ea typeface="Open Sans"/>
                <a:cs typeface="Open Sans"/>
                <a:sym typeface="Open Sans"/>
              </a:rPr>
              <a:t>Think through what data would you need to collect in order to make this assessment.</a:t>
            </a: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125950" y="0"/>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aven Pro"/>
                <a:ea typeface="Maven Pro"/>
                <a:cs typeface="Maven Pro"/>
                <a:sym typeface="Maven Pro"/>
              </a:rPr>
              <a:t>Sub-Task 3</a:t>
            </a:r>
            <a:endParaRPr>
              <a:latin typeface="Maven Pro"/>
              <a:ea typeface="Maven Pro"/>
              <a:cs typeface="Maven Pro"/>
              <a:sym typeface="Maven Pro"/>
            </a:endParaRPr>
          </a:p>
        </p:txBody>
      </p:sp>
      <p:sp>
        <p:nvSpPr>
          <p:cNvPr id="83" name="Google Shape;83;p15"/>
          <p:cNvSpPr txBox="1"/>
          <p:nvPr>
            <p:ph idx="1" type="body"/>
          </p:nvPr>
        </p:nvSpPr>
        <p:spPr>
          <a:xfrm>
            <a:off x="0" y="1606200"/>
            <a:ext cx="9144000" cy="3398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550">
                <a:latin typeface="Maven Pro"/>
                <a:ea typeface="Maven Pro"/>
                <a:cs typeface="Maven Pro"/>
                <a:sym typeface="Maven Pro"/>
              </a:rPr>
              <a:t>Let’s begin </a:t>
            </a:r>
            <a:r>
              <a:rPr lang="en" sz="1550">
                <a:latin typeface="Maven Pro"/>
                <a:ea typeface="Maven Pro"/>
                <a:cs typeface="Maven Pro"/>
                <a:sym typeface="Maven Pro"/>
              </a:rPr>
              <a:t>with</a:t>
            </a:r>
            <a:r>
              <a:rPr lang="en" sz="1550">
                <a:latin typeface="Maven Pro"/>
                <a:ea typeface="Maven Pro"/>
                <a:cs typeface="Maven Pro"/>
                <a:sym typeface="Maven Pro"/>
              </a:rPr>
              <a:t> pilot 1. In terms of the financial aspect of the pilot, it will certainly lead to a decrease in revenue per order. However, this will appeal to </a:t>
            </a:r>
            <a:r>
              <a:rPr lang="en" sz="1550">
                <a:latin typeface="Maven Pro"/>
                <a:ea typeface="Maven Pro"/>
                <a:cs typeface="Maven Pro"/>
                <a:sym typeface="Maven Pro"/>
              </a:rPr>
              <a:t>customers who are rewarded with this discount, which provides them with the incentive to purchase the discounted drink. This will increase customers satisfaction, which will lead on to them sharing the product with other customers through online reviews of the app and the drinks at CoffeeCo. This will lead to an increased total revenue from the pilot 1 strategy, which leads to more profits, leading to the growth of the app and the company collectively. </a:t>
            </a:r>
            <a:endParaRPr sz="1550">
              <a:latin typeface="Maven Pro"/>
              <a:ea typeface="Maven Pro"/>
              <a:cs typeface="Maven Pro"/>
              <a:sym typeface="Maven Pro"/>
            </a:endParaRPr>
          </a:p>
          <a:p>
            <a:pPr indent="0" lvl="0" marL="0" rtl="0" algn="l">
              <a:lnSpc>
                <a:spcPct val="95000"/>
              </a:lnSpc>
              <a:spcBef>
                <a:spcPts val="1200"/>
              </a:spcBef>
              <a:spcAft>
                <a:spcPts val="1200"/>
              </a:spcAft>
              <a:buSzPts val="1018"/>
              <a:buNone/>
            </a:pPr>
            <a:r>
              <a:rPr lang="en" sz="1550">
                <a:latin typeface="Maven Pro"/>
                <a:ea typeface="Maven Pro"/>
                <a:cs typeface="Maven Pro"/>
                <a:sym typeface="Maven Pro"/>
              </a:rPr>
              <a:t>Now, on to pilot 2.  In terms of the financial aspect of this pilot, this will significantly reduce the total revenue by a lot.  Based on calculations carried out on the excel spreadsheet of data, the profit is close to halved. This will lead to a ridiculous amount of money lost through this procedure. The company would need a guaranteed high level of customer satisfaction, excellent online reviews and a high level of customer’s sharing the products. In the chance that this does not occur, the company may suffer some losses. To improve upon this aspect of the app, CoffeeCo should provide a better, more earned incentive to customers to increase the value of the offer.</a:t>
            </a:r>
            <a:endParaRPr sz="1550">
              <a:latin typeface="Maven Pro"/>
              <a:ea typeface="Maven Pro"/>
              <a:cs typeface="Maven Pro"/>
              <a:sym typeface="Maven Pro"/>
            </a:endParaRPr>
          </a:p>
        </p:txBody>
      </p:sp>
      <p:sp>
        <p:nvSpPr>
          <p:cNvPr id="84" name="Google Shape;84;p15"/>
          <p:cNvSpPr txBox="1"/>
          <p:nvPr/>
        </p:nvSpPr>
        <p:spPr>
          <a:xfrm>
            <a:off x="0" y="645000"/>
            <a:ext cx="9144000" cy="96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solidFill>
                  <a:srgbClr val="333333"/>
                </a:solidFill>
                <a:highlight>
                  <a:srgbClr val="FFFFFF"/>
                </a:highlight>
                <a:latin typeface="Open Sans"/>
                <a:ea typeface="Open Sans"/>
                <a:cs typeface="Open Sans"/>
                <a:sym typeface="Open Sans"/>
              </a:rPr>
              <a:t>The team has received some raw data from the client in MS Excel. The Consultant, Evelien, wants you to analyze the data and evaluate the impact should each pilot (separately) be scaled up nationwide.</a:t>
            </a:r>
            <a:endParaRPr sz="1150">
              <a:solidFill>
                <a:srgbClr val="333333"/>
              </a:solidFill>
              <a:highlight>
                <a:srgbClr val="FFFFFF"/>
              </a:highlight>
              <a:latin typeface="Open Sans"/>
              <a:ea typeface="Open Sans"/>
              <a:cs typeface="Open Sans"/>
              <a:sym typeface="Open Sans"/>
            </a:endParaRPr>
          </a:p>
          <a:p>
            <a:pPr indent="0" lvl="0" marL="0" rtl="0" algn="l">
              <a:lnSpc>
                <a:spcPct val="115000"/>
              </a:lnSpc>
              <a:spcBef>
                <a:spcPts val="1500"/>
              </a:spcBef>
              <a:spcAft>
                <a:spcPts val="1500"/>
              </a:spcAft>
              <a:buNone/>
            </a:pPr>
            <a:r>
              <a:rPr lang="en" sz="1150">
                <a:solidFill>
                  <a:srgbClr val="333333"/>
                </a:solidFill>
                <a:highlight>
                  <a:srgbClr val="FFFFFF"/>
                </a:highlight>
                <a:latin typeface="Open Sans"/>
                <a:ea typeface="Open Sans"/>
                <a:cs typeface="Open Sans"/>
                <a:sym typeface="Open Sans"/>
              </a:rPr>
              <a:t>You are advised to calculate the impact on the revenue and profits pool as well as the average ticket size.</a:t>
            </a:r>
            <a:endParaRPr sz="1150">
              <a:solidFill>
                <a:schemeClr val="dk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Sub-Task 4</a:t>
            </a:r>
            <a:endParaRPr/>
          </a:p>
        </p:txBody>
      </p:sp>
      <p:sp>
        <p:nvSpPr>
          <p:cNvPr id="90" name="Google Shape;90;p16"/>
          <p:cNvSpPr txBox="1"/>
          <p:nvPr>
            <p:ph idx="1" type="body"/>
          </p:nvPr>
        </p:nvSpPr>
        <p:spPr>
          <a:xfrm>
            <a:off x="1018500" y="1369650"/>
            <a:ext cx="7107000" cy="3388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3550">
                <a:solidFill>
                  <a:srgbClr val="333333"/>
                </a:solidFill>
                <a:highlight>
                  <a:srgbClr val="FFFFFF"/>
                </a:highlight>
                <a:latin typeface="Open Sans"/>
                <a:ea typeface="Open Sans"/>
                <a:cs typeface="Open Sans"/>
                <a:sym typeface="Open Sans"/>
              </a:rPr>
              <a:t>Create a slide to showcase the impact of each pilot run and the revenue impact if the pilot run is scaled up to the entire China market.</a:t>
            </a:r>
            <a:endParaRPr sz="4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7"/>
          <p:cNvPicPr preferRelativeResize="0"/>
          <p:nvPr/>
        </p:nvPicPr>
        <p:blipFill rotWithShape="1">
          <a:blip r:embed="rId3">
            <a:alphaModFix/>
          </a:blip>
          <a:srcRect b="8809" l="0" r="0" t="11687"/>
          <a:stretch/>
        </p:blipFill>
        <p:spPr>
          <a:xfrm>
            <a:off x="0" y="0"/>
            <a:ext cx="9144000" cy="50363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