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1"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p:nvPr>
            <p:ph idx="2" type="sldImg"/>
          </p:nvPr>
        </p:nvSpPr>
        <p:spPr>
          <a:xfrm>
            <a:off x="458788" y="720725"/>
            <a:ext cx="6397625" cy="3598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458788" y="720725"/>
            <a:ext cx="6397625" cy="3598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458788" y="720725"/>
            <a:ext cx="6397625" cy="3598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Pwerle Outline Black" showMasterSp="0">
  <p:cSld name="Title Slide - Pwerle Outline Black">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2"/>
          <p:cNvSpPr txBox="1"/>
          <p:nvPr>
            <p:ph idx="1" type="subTitle"/>
          </p:nvPr>
        </p:nvSpPr>
        <p:spPr>
          <a:xfrm>
            <a:off x="514247" y="4901351"/>
            <a:ext cx="9144000" cy="516576"/>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chemeClr val="lt1"/>
              </a:buClr>
              <a:buSzPts val="2400"/>
              <a:buFont typeface="Arial"/>
              <a:buNone/>
              <a:defRPr sz="2400">
                <a:solidFill>
                  <a:schemeClr val="lt1"/>
                </a:solidFill>
              </a:defRPr>
            </a:lvl1pPr>
            <a:lvl2pPr lvl="1" algn="ctr">
              <a:spcBef>
                <a:spcPts val="0"/>
              </a:spcBef>
              <a:spcAft>
                <a:spcPts val="0"/>
              </a:spcAft>
              <a:buClr>
                <a:schemeClr val="dk1"/>
              </a:buClr>
              <a:buSzPts val="2000"/>
              <a:buNone/>
              <a:defRPr sz="2000"/>
            </a:lvl2pPr>
            <a:lvl3pPr lvl="2" algn="ctr">
              <a:spcBef>
                <a:spcPts val="1000"/>
              </a:spcBef>
              <a:spcAft>
                <a:spcPts val="0"/>
              </a:spcAft>
              <a:buClr>
                <a:schemeClr val="dk1"/>
              </a:buClr>
              <a:buSzPts val="1800"/>
              <a:buNone/>
              <a:defRPr sz="1800"/>
            </a:lvl3pPr>
            <a:lvl4pPr lvl="3" algn="ctr">
              <a:spcBef>
                <a:spcPts val="1000"/>
              </a:spcBef>
              <a:spcAft>
                <a:spcPts val="0"/>
              </a:spcAft>
              <a:buClr>
                <a:schemeClr val="dk1"/>
              </a:buClr>
              <a:buSzPts val="1600"/>
              <a:buNone/>
              <a:defRPr sz="1600"/>
            </a:lvl4pPr>
            <a:lvl5pPr lvl="4" algn="ctr">
              <a:spcBef>
                <a:spcPts val="1000"/>
              </a:spcBef>
              <a:spcAft>
                <a:spcPts val="0"/>
              </a:spcAft>
              <a:buClr>
                <a:schemeClr val="dk1"/>
              </a:buClr>
              <a:buSzPts val="1600"/>
              <a:buNone/>
              <a:defRPr sz="1600"/>
            </a:lvl5pPr>
            <a:lvl6pPr lvl="5" algn="ctr">
              <a:spcBef>
                <a:spcPts val="1000"/>
              </a:spcBef>
              <a:spcAft>
                <a:spcPts val="0"/>
              </a:spcAft>
              <a:buClr>
                <a:schemeClr val="dk1"/>
              </a:buClr>
              <a:buSzPts val="1600"/>
              <a:buNone/>
              <a:defRPr sz="1600"/>
            </a:lvl6pPr>
            <a:lvl7pPr lvl="6" algn="ctr">
              <a:spcBef>
                <a:spcPts val="1000"/>
              </a:spcBef>
              <a:spcAft>
                <a:spcPts val="0"/>
              </a:spcAft>
              <a:buClr>
                <a:schemeClr val="dk1"/>
              </a:buClr>
              <a:buSzPts val="1600"/>
              <a:buNone/>
              <a:defRPr sz="1600"/>
            </a:lvl7pPr>
            <a:lvl8pPr lvl="7" algn="ctr">
              <a:spcBef>
                <a:spcPts val="1000"/>
              </a:spcBef>
              <a:spcAft>
                <a:spcPts val="0"/>
              </a:spcAft>
              <a:buClr>
                <a:schemeClr val="dk1"/>
              </a:buClr>
              <a:buSzPts val="1600"/>
              <a:buNone/>
              <a:defRPr sz="1600"/>
            </a:lvl8pPr>
            <a:lvl9pPr lvl="8" algn="ctr">
              <a:spcBef>
                <a:spcPts val="1000"/>
              </a:spcBef>
              <a:spcAft>
                <a:spcPts val="1000"/>
              </a:spcAft>
              <a:buClr>
                <a:schemeClr val="dk1"/>
              </a:buClr>
              <a:buSzPts val="1600"/>
              <a:buNone/>
              <a:defRPr sz="1600"/>
            </a:lvl9pPr>
          </a:lstStyle>
          <a:p/>
        </p:txBody>
      </p:sp>
      <p:sp>
        <p:nvSpPr>
          <p:cNvPr id="14" name="Google Shape;14;p2"/>
          <p:cNvSpPr txBox="1"/>
          <p:nvPr>
            <p:ph type="title"/>
          </p:nvPr>
        </p:nvSpPr>
        <p:spPr>
          <a:xfrm>
            <a:off x="514247" y="4242951"/>
            <a:ext cx="10927800" cy="608132"/>
          </a:xfrm>
          <a:prstGeom prst="rect">
            <a:avLst/>
          </a:prstGeom>
          <a:noFill/>
          <a:ln>
            <a:noFill/>
          </a:ln>
        </p:spPr>
        <p:txBody>
          <a:bodyPr anchorCtr="0" anchor="t" bIns="0" lIns="0" spcFirstLastPara="1" rIns="0" wrap="square" tIns="0">
            <a:normAutofit/>
          </a:bodyPr>
          <a:lstStyle>
            <a:lvl1pPr lvl="0" algn="l">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mp; 2 content with quote ">
  <p:cSld name="Title, subtitle &amp; 2 content with quote ">
    <p:spTree>
      <p:nvGrpSpPr>
        <p:cNvPr id="15" name="Shape 15"/>
        <p:cNvGrpSpPr/>
        <p:nvPr/>
      </p:nvGrpSpPr>
      <p:grpSpPr>
        <a:xfrm>
          <a:off x="0" y="0"/>
          <a:ext cx="0" cy="0"/>
          <a:chOff x="0" y="0"/>
          <a:chExt cx="0" cy="0"/>
        </a:xfrm>
      </p:grpSpPr>
      <p:sp>
        <p:nvSpPr>
          <p:cNvPr id="16" name="Google Shape;16;p3"/>
          <p:cNvSpPr txBox="1"/>
          <p:nvPr>
            <p:ph idx="1" type="body"/>
          </p:nvPr>
        </p:nvSpPr>
        <p:spPr>
          <a:xfrm>
            <a:off x="6711950" y="1626099"/>
            <a:ext cx="2921000" cy="4673101"/>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Clr>
                <a:schemeClr val="accent3"/>
              </a:buClr>
              <a:buSzPts val="2400"/>
              <a:buNone/>
              <a:defRPr sz="2400">
                <a:solidFill>
                  <a:schemeClr val="accent3"/>
                </a:solidFill>
              </a:defRPr>
            </a:lvl1pPr>
            <a:lvl2pPr indent="-228600" lvl="1" marL="914400" algn="l">
              <a:spcBef>
                <a:spcPts val="1000"/>
              </a:spcBef>
              <a:spcAft>
                <a:spcPts val="0"/>
              </a:spcAft>
              <a:buClr>
                <a:schemeClr val="dk1"/>
              </a:buClr>
              <a:buSzPts val="1000"/>
              <a:buNone/>
              <a:defRPr/>
            </a:lvl2pPr>
            <a:lvl3pPr indent="-292100" lvl="2" marL="1371600" algn="l">
              <a:spcBef>
                <a:spcPts val="1000"/>
              </a:spcBef>
              <a:spcAft>
                <a:spcPts val="0"/>
              </a:spcAft>
              <a:buClr>
                <a:schemeClr val="dk1"/>
              </a:buClr>
              <a:buSzPts val="1000"/>
              <a:buChar char="•"/>
              <a:defRPr/>
            </a:lvl3pPr>
            <a:lvl4pPr indent="-292100" lvl="3" marL="1828800" algn="l">
              <a:spcBef>
                <a:spcPts val="1000"/>
              </a:spcBef>
              <a:spcAft>
                <a:spcPts val="0"/>
              </a:spcAft>
              <a:buClr>
                <a:schemeClr val="dk1"/>
              </a:buClr>
              <a:buSzPts val="1000"/>
              <a:buChar char="−"/>
              <a:defRPr/>
            </a:lvl4pPr>
            <a:lvl5pPr indent="-292100" lvl="4" marL="2286000" algn="l">
              <a:spcBef>
                <a:spcPts val="1000"/>
              </a:spcBef>
              <a:spcAft>
                <a:spcPts val="0"/>
              </a:spcAft>
              <a:buClr>
                <a:schemeClr val="dk1"/>
              </a:buClr>
              <a:buSzPts val="1000"/>
              <a:buChar char="−"/>
              <a:defRPr/>
            </a:lvl5pPr>
            <a:lvl6pPr indent="-342900" lvl="5" marL="2743200" algn="l">
              <a:spcBef>
                <a:spcPts val="1000"/>
              </a:spcBef>
              <a:spcAft>
                <a:spcPts val="0"/>
              </a:spcAft>
              <a:buClr>
                <a:schemeClr val="dk1"/>
              </a:buClr>
              <a:buSzPts val="1800"/>
              <a:buChar char="−"/>
              <a:defRPr/>
            </a:lvl6pPr>
            <a:lvl7pPr indent="-342900" lvl="6" marL="3200400" algn="l">
              <a:spcBef>
                <a:spcPts val="1000"/>
              </a:spcBef>
              <a:spcAft>
                <a:spcPts val="0"/>
              </a:spcAft>
              <a:buClr>
                <a:schemeClr val="dk1"/>
              </a:buClr>
              <a:buSzPts val="1800"/>
              <a:buChar char="−"/>
              <a:defRPr/>
            </a:lvl7pPr>
            <a:lvl8pPr indent="-342900" lvl="7" marL="3657600" algn="l">
              <a:spcBef>
                <a:spcPts val="1000"/>
              </a:spcBef>
              <a:spcAft>
                <a:spcPts val="0"/>
              </a:spcAft>
              <a:buClr>
                <a:schemeClr val="dk1"/>
              </a:buClr>
              <a:buSzPts val="1800"/>
              <a:buChar char="−"/>
              <a:defRPr/>
            </a:lvl8pPr>
            <a:lvl9pPr indent="-342900" lvl="8" marL="4114800" algn="l">
              <a:spcBef>
                <a:spcPts val="1000"/>
              </a:spcBef>
              <a:spcAft>
                <a:spcPts val="1000"/>
              </a:spcAft>
              <a:buClr>
                <a:schemeClr val="dk1"/>
              </a:buClr>
              <a:buSzPts val="1800"/>
              <a:buChar char="−"/>
              <a:defRPr/>
            </a:lvl9pPr>
          </a:lstStyle>
          <a:p/>
        </p:txBody>
      </p:sp>
      <p:sp>
        <p:nvSpPr>
          <p:cNvPr id="17" name="Google Shape;17;p3"/>
          <p:cNvSpPr txBox="1"/>
          <p:nvPr>
            <p:ph idx="2" type="body"/>
          </p:nvPr>
        </p:nvSpPr>
        <p:spPr>
          <a:xfrm>
            <a:off x="469900" y="1655763"/>
            <a:ext cx="6048375" cy="4633913"/>
          </a:xfrm>
          <a:prstGeom prst="rect">
            <a:avLst/>
          </a:prstGeom>
          <a:noFill/>
          <a:ln>
            <a:noFill/>
          </a:ln>
        </p:spPr>
        <p:txBody>
          <a:bodyPr anchorCtr="0" anchor="t" bIns="0" lIns="0" spcFirstLastPara="1" rIns="0" wrap="square" tIns="0">
            <a:noAutofit/>
          </a:bodyPr>
          <a:lstStyle>
            <a:lvl1pPr indent="-228600" lvl="0" marL="457200" algn="l">
              <a:spcBef>
                <a:spcPts val="600"/>
              </a:spcBef>
              <a:spcAft>
                <a:spcPts val="0"/>
              </a:spcAft>
              <a:buClr>
                <a:schemeClr val="dk1"/>
              </a:buClr>
              <a:buSzPts val="1000"/>
              <a:buNone/>
              <a:defRPr/>
            </a:lvl1pPr>
            <a:lvl2pPr indent="-228600" lvl="1" marL="914400" algn="l">
              <a:spcBef>
                <a:spcPts val="600"/>
              </a:spcBef>
              <a:spcAft>
                <a:spcPts val="0"/>
              </a:spcAft>
              <a:buClr>
                <a:schemeClr val="dk1"/>
              </a:buClr>
              <a:buSzPts val="1000"/>
              <a:buNone/>
              <a:defRPr/>
            </a:lvl2pPr>
            <a:lvl3pPr indent="-292100" lvl="2" marL="1371600" algn="l">
              <a:spcBef>
                <a:spcPts val="600"/>
              </a:spcBef>
              <a:spcAft>
                <a:spcPts val="0"/>
              </a:spcAft>
              <a:buClr>
                <a:schemeClr val="dk1"/>
              </a:buClr>
              <a:buSzPts val="1000"/>
              <a:buChar char="•"/>
              <a:defRPr/>
            </a:lvl3pPr>
            <a:lvl4pPr indent="-292100" lvl="3" marL="1828800" algn="l">
              <a:spcBef>
                <a:spcPts val="600"/>
              </a:spcBef>
              <a:spcAft>
                <a:spcPts val="0"/>
              </a:spcAft>
              <a:buClr>
                <a:schemeClr val="dk1"/>
              </a:buClr>
              <a:buSzPts val="1000"/>
              <a:buChar char="−"/>
              <a:defRPr/>
            </a:lvl4pPr>
            <a:lvl5pPr indent="-292100" lvl="4" marL="2286000" algn="l">
              <a:spcBef>
                <a:spcPts val="600"/>
              </a:spcBef>
              <a:spcAft>
                <a:spcPts val="0"/>
              </a:spcAft>
              <a:buClr>
                <a:schemeClr val="dk1"/>
              </a:buClr>
              <a:buSzPts val="1000"/>
              <a:buFont typeface="Arial"/>
              <a:buChar char="•"/>
              <a:defRPr/>
            </a:lvl5pPr>
            <a:lvl6pPr indent="-342900" lvl="5" marL="2743200" algn="l">
              <a:spcBef>
                <a:spcPts val="600"/>
              </a:spcBef>
              <a:spcAft>
                <a:spcPts val="0"/>
              </a:spcAft>
              <a:buClr>
                <a:schemeClr val="dk1"/>
              </a:buClr>
              <a:buSzPts val="1800"/>
              <a:buChar char="−"/>
              <a:defRPr/>
            </a:lvl6pPr>
            <a:lvl7pPr indent="-342900" lvl="6" marL="3200400" algn="l">
              <a:spcBef>
                <a:spcPts val="1000"/>
              </a:spcBef>
              <a:spcAft>
                <a:spcPts val="0"/>
              </a:spcAft>
              <a:buClr>
                <a:schemeClr val="dk1"/>
              </a:buClr>
              <a:buSzPts val="1800"/>
              <a:buChar char="−"/>
              <a:defRPr/>
            </a:lvl7pPr>
            <a:lvl8pPr indent="-342900" lvl="7" marL="3657600" algn="l">
              <a:spcBef>
                <a:spcPts val="1000"/>
              </a:spcBef>
              <a:spcAft>
                <a:spcPts val="0"/>
              </a:spcAft>
              <a:buClr>
                <a:schemeClr val="dk1"/>
              </a:buClr>
              <a:buSzPts val="1800"/>
              <a:buChar char="−"/>
              <a:defRPr/>
            </a:lvl8pPr>
            <a:lvl9pPr indent="-342900" lvl="8" marL="4114800" algn="l">
              <a:spcBef>
                <a:spcPts val="1000"/>
              </a:spcBef>
              <a:spcAft>
                <a:spcPts val="1000"/>
              </a:spcAft>
              <a:buClr>
                <a:schemeClr val="dk1"/>
              </a:buClr>
              <a:buSzPts val="1800"/>
              <a:buChar char="−"/>
              <a:defRPr/>
            </a:lvl9pPr>
          </a:lstStyle>
          <a:p/>
        </p:txBody>
      </p:sp>
      <p:sp>
        <p:nvSpPr>
          <p:cNvPr id="18" name="Google Shape;18;p3"/>
          <p:cNvSpPr txBox="1"/>
          <p:nvPr>
            <p:ph idx="3" type="body"/>
          </p:nvPr>
        </p:nvSpPr>
        <p:spPr>
          <a:xfrm>
            <a:off x="469901" y="736688"/>
            <a:ext cx="9163050" cy="75725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Clr>
                <a:srgbClr val="575757"/>
              </a:buClr>
              <a:buSzPts val="2000"/>
              <a:buNone/>
              <a:defRPr b="0" sz="2000">
                <a:solidFill>
                  <a:srgbClr val="575757"/>
                </a:solidFill>
              </a:defRPr>
            </a:lvl1pPr>
            <a:lvl2pPr indent="-228600" lvl="1" marL="914400" algn="l">
              <a:spcBef>
                <a:spcPts val="1000"/>
              </a:spcBef>
              <a:spcAft>
                <a:spcPts val="0"/>
              </a:spcAft>
              <a:buClr>
                <a:schemeClr val="dk1"/>
              </a:buClr>
              <a:buSzPts val="1800"/>
              <a:buNone/>
              <a:defRPr/>
            </a:lvl2pPr>
            <a:lvl3pPr indent="-342900" lvl="2" marL="1371600" algn="l">
              <a:spcBef>
                <a:spcPts val="1000"/>
              </a:spcBef>
              <a:spcAft>
                <a:spcPts val="0"/>
              </a:spcAft>
              <a:buClr>
                <a:schemeClr val="dk1"/>
              </a:buClr>
              <a:buSzPts val="1800"/>
              <a:buChar char="•"/>
              <a:defRPr/>
            </a:lvl3pPr>
            <a:lvl4pPr indent="-342900" lvl="3" marL="1828800" algn="l">
              <a:spcBef>
                <a:spcPts val="1000"/>
              </a:spcBef>
              <a:spcAft>
                <a:spcPts val="0"/>
              </a:spcAft>
              <a:buClr>
                <a:schemeClr val="dk1"/>
              </a:buClr>
              <a:buSzPts val="1800"/>
              <a:buChar char="−"/>
              <a:defRPr/>
            </a:lvl4pPr>
            <a:lvl5pPr indent="-342900" lvl="4" marL="2286000" algn="l">
              <a:spcBef>
                <a:spcPts val="1000"/>
              </a:spcBef>
              <a:spcAft>
                <a:spcPts val="0"/>
              </a:spcAft>
              <a:buClr>
                <a:schemeClr val="dk1"/>
              </a:buClr>
              <a:buSzPts val="1800"/>
              <a:buChar char="−"/>
              <a:defRPr/>
            </a:lvl5pPr>
            <a:lvl6pPr indent="-342900" lvl="5" marL="2743200" algn="l">
              <a:spcBef>
                <a:spcPts val="1000"/>
              </a:spcBef>
              <a:spcAft>
                <a:spcPts val="0"/>
              </a:spcAft>
              <a:buClr>
                <a:schemeClr val="dk1"/>
              </a:buClr>
              <a:buSzPts val="1800"/>
              <a:buChar char="−"/>
              <a:defRPr/>
            </a:lvl6pPr>
            <a:lvl7pPr indent="-342900" lvl="6" marL="3200400" algn="l">
              <a:spcBef>
                <a:spcPts val="1000"/>
              </a:spcBef>
              <a:spcAft>
                <a:spcPts val="0"/>
              </a:spcAft>
              <a:buClr>
                <a:schemeClr val="dk1"/>
              </a:buClr>
              <a:buSzPts val="1800"/>
              <a:buChar char="−"/>
              <a:defRPr/>
            </a:lvl7pPr>
            <a:lvl8pPr indent="-342900" lvl="7" marL="3657600" algn="l">
              <a:spcBef>
                <a:spcPts val="1000"/>
              </a:spcBef>
              <a:spcAft>
                <a:spcPts val="0"/>
              </a:spcAft>
              <a:buClr>
                <a:schemeClr val="dk1"/>
              </a:buClr>
              <a:buSzPts val="1800"/>
              <a:buChar char="−"/>
              <a:defRPr/>
            </a:lvl8pPr>
            <a:lvl9pPr indent="-342900" lvl="8" marL="4114800" algn="l">
              <a:spcBef>
                <a:spcPts val="1000"/>
              </a:spcBef>
              <a:spcAft>
                <a:spcPts val="1000"/>
              </a:spcAft>
              <a:buClr>
                <a:schemeClr val="dk1"/>
              </a:buClr>
              <a:buSzPts val="1800"/>
              <a:buChar char="−"/>
              <a:defRPr/>
            </a:lvl9pPr>
          </a:lstStyle>
          <a:p/>
        </p:txBody>
      </p:sp>
      <p:sp>
        <p:nvSpPr>
          <p:cNvPr id="19" name="Google Shape;19;p3"/>
          <p:cNvSpPr txBox="1"/>
          <p:nvPr>
            <p:ph type="title"/>
          </p:nvPr>
        </p:nvSpPr>
        <p:spPr>
          <a:xfrm>
            <a:off x="469901" y="402587"/>
            <a:ext cx="9163050" cy="334102"/>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2000"/>
              <a:buFont typeface="Arial"/>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General Content">
    <p:bg>
      <p:bgPr>
        <a:solidFill>
          <a:schemeClr val="lt1"/>
        </a:solidFill>
      </p:bgPr>
    </p:bg>
    <p:spTree>
      <p:nvGrpSpPr>
        <p:cNvPr id="20" name="Shape 20"/>
        <p:cNvGrpSpPr/>
        <p:nvPr/>
      </p:nvGrpSpPr>
      <p:grpSpPr>
        <a:xfrm>
          <a:off x="0" y="0"/>
          <a:ext cx="0" cy="0"/>
          <a:chOff x="0" y="0"/>
          <a:chExt cx="0" cy="0"/>
        </a:xfrm>
      </p:grpSpPr>
      <p:sp>
        <p:nvSpPr>
          <p:cNvPr id="21" name="Google Shape;21;p4"/>
          <p:cNvSpPr txBox="1"/>
          <p:nvPr>
            <p:ph idx="1" type="body"/>
          </p:nvPr>
        </p:nvSpPr>
        <p:spPr>
          <a:xfrm>
            <a:off x="426000" y="1628781"/>
            <a:ext cx="11340000" cy="4752975"/>
          </a:xfrm>
          <a:prstGeom prst="rect">
            <a:avLst/>
          </a:prstGeom>
          <a:noFill/>
          <a:ln>
            <a:noFill/>
          </a:ln>
        </p:spPr>
        <p:txBody>
          <a:bodyPr anchorCtr="0" anchor="t" bIns="0" lIns="0" spcFirstLastPara="1" rIns="0" wrap="square" tIns="0">
            <a:noAutofit/>
          </a:bodyPr>
          <a:lstStyle>
            <a:lvl1pPr indent="-228600" lvl="0" marL="457200" algn="l">
              <a:spcBef>
                <a:spcPts val="1000"/>
              </a:spcBef>
              <a:spcAft>
                <a:spcPts val="0"/>
              </a:spcAft>
              <a:buClr>
                <a:schemeClr val="dk1"/>
              </a:buClr>
              <a:buSzPts val="1000"/>
              <a:buNone/>
              <a:defRPr sz="1000">
                <a:solidFill>
                  <a:schemeClr val="dk1"/>
                </a:solidFill>
              </a:defRPr>
            </a:lvl1pPr>
            <a:lvl2pPr indent="-228600" lvl="1" marL="914400" algn="l">
              <a:spcBef>
                <a:spcPts val="1000"/>
              </a:spcBef>
              <a:spcAft>
                <a:spcPts val="0"/>
              </a:spcAft>
              <a:buClr>
                <a:schemeClr val="lt2"/>
              </a:buClr>
              <a:buSzPts val="3000"/>
              <a:buNone/>
              <a:defRPr sz="3000">
                <a:solidFill>
                  <a:schemeClr val="lt2"/>
                </a:solidFill>
              </a:defRPr>
            </a:lvl2pPr>
            <a:lvl3pPr indent="-419100" lvl="2" marL="1371600" algn="l">
              <a:spcBef>
                <a:spcPts val="1000"/>
              </a:spcBef>
              <a:spcAft>
                <a:spcPts val="0"/>
              </a:spcAft>
              <a:buClr>
                <a:schemeClr val="lt2"/>
              </a:buClr>
              <a:buSzPts val="3000"/>
              <a:buChar char="•"/>
              <a:defRPr sz="3000">
                <a:solidFill>
                  <a:schemeClr val="lt2"/>
                </a:solidFill>
              </a:defRPr>
            </a:lvl3pPr>
            <a:lvl4pPr indent="-419100" lvl="3" marL="1828800" algn="l">
              <a:spcBef>
                <a:spcPts val="1000"/>
              </a:spcBef>
              <a:spcAft>
                <a:spcPts val="0"/>
              </a:spcAft>
              <a:buClr>
                <a:schemeClr val="lt2"/>
              </a:buClr>
              <a:buSzPts val="3000"/>
              <a:buChar char="−"/>
              <a:defRPr sz="3000">
                <a:solidFill>
                  <a:schemeClr val="lt2"/>
                </a:solidFill>
              </a:defRPr>
            </a:lvl4pPr>
            <a:lvl5pPr indent="-419100" lvl="4" marL="2286000" algn="l">
              <a:spcBef>
                <a:spcPts val="1000"/>
              </a:spcBef>
              <a:spcAft>
                <a:spcPts val="0"/>
              </a:spcAft>
              <a:buClr>
                <a:schemeClr val="lt2"/>
              </a:buClr>
              <a:buSzPts val="3000"/>
              <a:buChar char="−"/>
              <a:defRPr sz="3000">
                <a:solidFill>
                  <a:schemeClr val="lt2"/>
                </a:solidFill>
              </a:defRPr>
            </a:lvl5pPr>
            <a:lvl6pPr indent="-342900" lvl="5" marL="2743200" algn="l">
              <a:spcBef>
                <a:spcPts val="1000"/>
              </a:spcBef>
              <a:spcAft>
                <a:spcPts val="0"/>
              </a:spcAft>
              <a:buClr>
                <a:schemeClr val="dk1"/>
              </a:buClr>
              <a:buSzPts val="1800"/>
              <a:buChar char="−"/>
              <a:defRPr/>
            </a:lvl6pPr>
            <a:lvl7pPr indent="-342900" lvl="6" marL="3200400" algn="l">
              <a:spcBef>
                <a:spcPts val="1000"/>
              </a:spcBef>
              <a:spcAft>
                <a:spcPts val="0"/>
              </a:spcAft>
              <a:buClr>
                <a:schemeClr val="dk1"/>
              </a:buClr>
              <a:buSzPts val="1800"/>
              <a:buChar char="−"/>
              <a:defRPr/>
            </a:lvl7pPr>
            <a:lvl8pPr indent="-342900" lvl="7" marL="3657600" algn="l">
              <a:spcBef>
                <a:spcPts val="1000"/>
              </a:spcBef>
              <a:spcAft>
                <a:spcPts val="0"/>
              </a:spcAft>
              <a:buClr>
                <a:schemeClr val="dk1"/>
              </a:buClr>
              <a:buSzPts val="1800"/>
              <a:buChar char="−"/>
              <a:defRPr/>
            </a:lvl8pPr>
            <a:lvl9pPr indent="-342900" lvl="8" marL="4114800" algn="l">
              <a:spcBef>
                <a:spcPts val="1000"/>
              </a:spcBef>
              <a:spcAft>
                <a:spcPts val="1000"/>
              </a:spcAft>
              <a:buClr>
                <a:schemeClr val="dk1"/>
              </a:buClr>
              <a:buSzPts val="1800"/>
              <a:buChar char="−"/>
              <a:defRPr/>
            </a:lvl9pPr>
          </a:lstStyle>
          <a:p/>
        </p:txBody>
      </p:sp>
      <p:sp>
        <p:nvSpPr>
          <p:cNvPr id="22" name="Google Shape;22;p4"/>
          <p:cNvSpPr/>
          <p:nvPr/>
        </p:nvSpPr>
        <p:spPr>
          <a:xfrm>
            <a:off x="8360826" y="6556755"/>
            <a:ext cx="1476000" cy="216000"/>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AU" sz="900" u="none" cap="none" strike="noStrike">
                <a:solidFill>
                  <a:srgbClr val="FF0000"/>
                </a:solidFill>
                <a:latin typeface="Arial"/>
                <a:ea typeface="Arial"/>
                <a:cs typeface="Arial"/>
                <a:sym typeface="Arial"/>
              </a:rPr>
              <a:t>Draft – Work in Progress</a:t>
            </a:r>
            <a:endParaRPr/>
          </a:p>
        </p:txBody>
      </p:sp>
      <p:sp>
        <p:nvSpPr>
          <p:cNvPr id="23" name="Google Shape;23;p4"/>
          <p:cNvSpPr/>
          <p:nvPr/>
        </p:nvSpPr>
        <p:spPr>
          <a:xfrm>
            <a:off x="5110956" y="6527336"/>
            <a:ext cx="1970091" cy="271869"/>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AEAEAE"/>
              </a:buClr>
              <a:buSzPts val="800"/>
              <a:buFont typeface="Arial"/>
              <a:buNone/>
            </a:pPr>
            <a:r>
              <a:rPr b="1" i="0" lang="en-AU" sz="800" u="none" cap="none" strike="noStrike">
                <a:solidFill>
                  <a:srgbClr val="AEAEAE"/>
                </a:solidFill>
                <a:latin typeface="Arial"/>
                <a:ea typeface="Arial"/>
                <a:cs typeface="Arial"/>
                <a:sym typeface="Arial"/>
              </a:rPr>
              <a:t>Deloitte TS&amp;I</a:t>
            </a:r>
            <a:endParaRPr/>
          </a:p>
          <a:p>
            <a:pPr indent="0" lvl="0" marL="0" marR="0" rtl="0" algn="ctr">
              <a:lnSpc>
                <a:spcPct val="100000"/>
              </a:lnSpc>
              <a:spcBef>
                <a:spcPts val="200"/>
              </a:spcBef>
              <a:spcAft>
                <a:spcPts val="0"/>
              </a:spcAft>
              <a:buClr>
                <a:srgbClr val="AEAEAE"/>
              </a:buClr>
              <a:buSzPts val="800"/>
              <a:buFont typeface="Arial"/>
              <a:buNone/>
            </a:pPr>
            <a:r>
              <a:rPr b="0" i="0" lang="en-AU" sz="800" u="none" cap="none" strike="noStrike">
                <a:solidFill>
                  <a:srgbClr val="AEAEAE"/>
                </a:solidFill>
                <a:latin typeface="Arial"/>
                <a:ea typeface="Arial"/>
                <a:cs typeface="Arial"/>
                <a:sym typeface="Arial"/>
              </a:rPr>
              <a:t>Inside Sherpa – Digital Internship Module</a:t>
            </a:r>
            <a:endParaRPr/>
          </a:p>
        </p:txBody>
      </p:sp>
      <p:pic>
        <p:nvPicPr>
          <p:cNvPr id="24" name="Google Shape;24;p4"/>
          <p:cNvPicPr preferRelativeResize="0"/>
          <p:nvPr/>
        </p:nvPicPr>
        <p:blipFill rotWithShape="1">
          <a:blip r:embed="rId2">
            <a:alphaModFix/>
          </a:blip>
          <a:srcRect b="20740" l="8765" r="8991" t="24297"/>
          <a:stretch/>
        </p:blipFill>
        <p:spPr>
          <a:xfrm>
            <a:off x="10625287" y="6509735"/>
            <a:ext cx="1140713" cy="310040"/>
          </a:xfrm>
          <a:prstGeom prst="rect">
            <a:avLst/>
          </a:prstGeom>
          <a:noFill/>
          <a:ln>
            <a:noFill/>
          </a:ln>
        </p:spPr>
      </p:pic>
      <p:cxnSp>
        <p:nvCxnSpPr>
          <p:cNvPr id="25" name="Google Shape;25;p4"/>
          <p:cNvCxnSpPr/>
          <p:nvPr/>
        </p:nvCxnSpPr>
        <p:spPr>
          <a:xfrm>
            <a:off x="426000" y="6475709"/>
            <a:ext cx="11340000" cy="0"/>
          </a:xfrm>
          <a:prstGeom prst="straightConnector1">
            <a:avLst/>
          </a:prstGeom>
          <a:noFill/>
          <a:ln cap="flat" cmpd="sng" w="12700">
            <a:solidFill>
              <a:srgbClr val="53565A"/>
            </a:solidFill>
            <a:prstDash val="solid"/>
            <a:round/>
            <a:headEnd len="sm" w="sm" type="none"/>
            <a:tailEnd len="sm" w="sm" type="none"/>
          </a:ln>
        </p:spPr>
      </p:cxnSp>
      <p:sp>
        <p:nvSpPr>
          <p:cNvPr id="26" name="Google Shape;26;p4"/>
          <p:cNvSpPr/>
          <p:nvPr/>
        </p:nvSpPr>
        <p:spPr>
          <a:xfrm>
            <a:off x="426000" y="6603200"/>
            <a:ext cx="1205458" cy="12311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AEAEAE"/>
              </a:buClr>
              <a:buSzPts val="800"/>
              <a:buFont typeface="Arial"/>
              <a:buNone/>
            </a:pPr>
            <a:fld id="{00000000-1234-1234-1234-123412341234}" type="slidenum">
              <a:rPr b="0" i="0" lang="en-AU" sz="800" u="none" cap="none" strike="noStrike">
                <a:solidFill>
                  <a:srgbClr val="AEAEAE"/>
                </a:solidFill>
                <a:latin typeface="Arial"/>
                <a:ea typeface="Arial"/>
                <a:cs typeface="Arial"/>
                <a:sym typeface="Arial"/>
              </a:rPr>
              <a:t>‹#›</a:t>
            </a:fld>
            <a:r>
              <a:rPr b="0" i="0" lang="en-AU" sz="800" u="none" cap="none" strike="noStrike">
                <a:solidFill>
                  <a:srgbClr val="AEAEAE"/>
                </a:solidFill>
                <a:latin typeface="Arial"/>
                <a:ea typeface="Arial"/>
                <a:cs typeface="Arial"/>
                <a:sym typeface="Arial"/>
              </a:rPr>
              <a:t> |  Deloitte Consulting</a:t>
            </a:r>
            <a:endParaRPr/>
          </a:p>
        </p:txBody>
      </p:sp>
      <p:sp>
        <p:nvSpPr>
          <p:cNvPr id="27" name="Google Shape;27;p4"/>
          <p:cNvSpPr txBox="1"/>
          <p:nvPr>
            <p:ph type="title"/>
          </p:nvPr>
        </p:nvSpPr>
        <p:spPr>
          <a:xfrm>
            <a:off x="426542" y="327026"/>
            <a:ext cx="11340000" cy="18000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EAEAE"/>
              </a:buClr>
              <a:buSzPts val="900"/>
              <a:buFont typeface="Arial"/>
              <a:buNone/>
              <a:defRPr b="1" i="0" sz="900" u="none" cap="none" strike="noStrike">
                <a:solidFill>
                  <a:srgbClr val="AEAEAE"/>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8" name="Google Shape;28;p4"/>
          <p:cNvCxnSpPr/>
          <p:nvPr/>
        </p:nvCxnSpPr>
        <p:spPr>
          <a:xfrm>
            <a:off x="426000" y="1094104"/>
            <a:ext cx="11340000" cy="0"/>
          </a:xfrm>
          <a:prstGeom prst="straightConnector1">
            <a:avLst/>
          </a:prstGeom>
          <a:noFill/>
          <a:ln cap="flat" cmpd="sng" w="28575">
            <a:solidFill>
              <a:srgbClr val="53565A"/>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01651" y="317501"/>
            <a:ext cx="11188700" cy="69215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501651" y="1665289"/>
            <a:ext cx="11188700" cy="4716462"/>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228600" lvl="1" marL="914400" marR="0" rtl="0" algn="l">
              <a:spcBef>
                <a:spcPts val="10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2pPr>
            <a:lvl3pPr indent="-292100" lvl="2" marL="1371600" marR="0" rtl="0" algn="l">
              <a:spcBef>
                <a:spcPts val="10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92100" lvl="3" marL="1828800" marR="0" rtl="0" algn="l">
              <a:spcBef>
                <a:spcPts val="1000"/>
              </a:spcBef>
              <a:spcAft>
                <a:spcPts val="0"/>
              </a:spcAft>
              <a:buClr>
                <a:schemeClr val="dk1"/>
              </a:buClr>
              <a:buSzPts val="1000"/>
              <a:buFont typeface="Verdana"/>
              <a:buChar char="−"/>
              <a:defRPr b="0" i="0" sz="1000" u="none" cap="none" strike="noStrike">
                <a:solidFill>
                  <a:schemeClr val="dk1"/>
                </a:solidFill>
                <a:latin typeface="Arial"/>
                <a:ea typeface="Arial"/>
                <a:cs typeface="Arial"/>
                <a:sym typeface="Arial"/>
              </a:defRPr>
            </a:lvl4pPr>
            <a:lvl5pPr indent="-292100" lvl="4" marL="2286000" marR="0" rtl="0" algn="l">
              <a:spcBef>
                <a:spcPts val="1000"/>
              </a:spcBef>
              <a:spcAft>
                <a:spcPts val="0"/>
              </a:spcAft>
              <a:buClr>
                <a:schemeClr val="dk1"/>
              </a:buClr>
              <a:buSzPts val="1000"/>
              <a:buFont typeface="Verdana"/>
              <a:buChar char="−"/>
              <a:defRPr b="0" i="0" sz="1000" u="none" cap="none" strike="noStrike">
                <a:solidFill>
                  <a:schemeClr val="dk1"/>
                </a:solidFill>
                <a:latin typeface="Arial"/>
                <a:ea typeface="Arial"/>
                <a:cs typeface="Arial"/>
                <a:sym typeface="Arial"/>
              </a:defRPr>
            </a:lvl5pPr>
            <a:lvl6pPr indent="-304800" lvl="5" marL="2743200" marR="0" rtl="0" algn="l">
              <a:spcBef>
                <a:spcPts val="1000"/>
              </a:spcBef>
              <a:spcAft>
                <a:spcPts val="0"/>
              </a:spcAft>
              <a:buClr>
                <a:schemeClr val="dk1"/>
              </a:buClr>
              <a:buSzPts val="1200"/>
              <a:buFont typeface="Verdana"/>
              <a:buChar char="−"/>
              <a:defRPr b="0" i="0" sz="1200" u="none" cap="none" strike="noStrike">
                <a:solidFill>
                  <a:schemeClr val="dk1"/>
                </a:solidFill>
                <a:latin typeface="Arial"/>
                <a:ea typeface="Arial"/>
                <a:cs typeface="Arial"/>
                <a:sym typeface="Arial"/>
              </a:defRPr>
            </a:lvl6pPr>
            <a:lvl7pPr indent="-304800" lvl="6" marL="3200400" marR="0" rtl="0" algn="l">
              <a:spcBef>
                <a:spcPts val="1000"/>
              </a:spcBef>
              <a:spcAft>
                <a:spcPts val="0"/>
              </a:spcAft>
              <a:buClr>
                <a:schemeClr val="dk1"/>
              </a:buClr>
              <a:buSzPts val="1200"/>
              <a:buFont typeface="Verdana"/>
              <a:buChar char="−"/>
              <a:defRPr b="0" i="0" sz="1200" u="none" cap="none" strike="noStrike">
                <a:solidFill>
                  <a:schemeClr val="dk1"/>
                </a:solidFill>
                <a:latin typeface="Arial"/>
                <a:ea typeface="Arial"/>
                <a:cs typeface="Arial"/>
                <a:sym typeface="Arial"/>
              </a:defRPr>
            </a:lvl7pPr>
            <a:lvl8pPr indent="-304800" lvl="7" marL="3657600" marR="0" rtl="0" algn="l">
              <a:spcBef>
                <a:spcPts val="1000"/>
              </a:spcBef>
              <a:spcAft>
                <a:spcPts val="0"/>
              </a:spcAft>
              <a:buClr>
                <a:schemeClr val="dk1"/>
              </a:buClr>
              <a:buSzPts val="1200"/>
              <a:buFont typeface="Verdana"/>
              <a:buChar char="−"/>
              <a:defRPr b="0" i="0" sz="1200" u="none" cap="none" strike="noStrike">
                <a:solidFill>
                  <a:schemeClr val="dk1"/>
                </a:solidFill>
                <a:latin typeface="Arial"/>
                <a:ea typeface="Arial"/>
                <a:cs typeface="Arial"/>
                <a:sym typeface="Arial"/>
              </a:defRPr>
            </a:lvl8pPr>
            <a:lvl9pPr indent="-304800" lvl="8" marL="4114800" marR="0" rtl="0" algn="l">
              <a:spcBef>
                <a:spcPts val="1000"/>
              </a:spcBef>
              <a:spcAft>
                <a:spcPts val="1000"/>
              </a:spcAft>
              <a:buClr>
                <a:schemeClr val="dk1"/>
              </a:buClr>
              <a:buSzPts val="1200"/>
              <a:buFont typeface="Verdana"/>
              <a:buChar char="−"/>
              <a:defRPr b="0" i="0" sz="12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4961">
          <p15:clr>
            <a:srgbClr val="F26B43"/>
          </p15:clr>
        </p15:guide>
        <p15:guide id="10" orient="horz" pos="236">
          <p15:clr>
            <a:srgbClr val="F26B43"/>
          </p15:clr>
        </p15:guide>
        <p15:guide id="11" pos="1363">
          <p15:clr>
            <a:srgbClr val="F26B43"/>
          </p15:clr>
        </p15:guide>
        <p15:guide id="12" pos="1516">
          <p15:clr>
            <a:srgbClr val="F26B43"/>
          </p15:clr>
        </p15:guide>
        <p15:guide id="13" pos="2560">
          <p15:clr>
            <a:srgbClr val="F26B43"/>
          </p15:clr>
        </p15:guide>
        <p15:guide id="14" pos="2711">
          <p15:clr>
            <a:srgbClr val="F26B43"/>
          </p15:clr>
        </p15:guide>
        <p15:guide id="15" pos="6160">
          <p15:clr>
            <a:srgbClr val="F26B43"/>
          </p15:clr>
        </p15:guide>
        <p15:guide id="16" pos="3764">
          <p15:clr>
            <a:srgbClr val="F26B43"/>
          </p15:clr>
        </p15:guide>
        <p15:guide id="17" pos="3916">
          <p15:clr>
            <a:srgbClr val="F26B43"/>
          </p15:clr>
        </p15:guide>
        <p15:guide id="18" pos="3840">
          <p15:clr>
            <a:srgbClr val="F26B43"/>
          </p15:clr>
        </p15:guide>
        <p15:guide id="19" pos="6312">
          <p15:clr>
            <a:srgbClr val="F26B43"/>
          </p15:clr>
        </p15:guide>
        <p15:guide id="20" orient="horz" pos="1049">
          <p15:clr>
            <a:srgbClr val="F26B43"/>
          </p15:clr>
        </p15:guide>
        <p15:guide id="21" orient="horz" pos="6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5"/>
          <p:cNvSpPr txBox="1"/>
          <p:nvPr/>
        </p:nvSpPr>
        <p:spPr>
          <a:xfrm>
            <a:off x="514247" y="6456077"/>
            <a:ext cx="2776641" cy="17772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91DC5A"/>
              </a:buClr>
              <a:buSzPts val="1000"/>
              <a:buFont typeface="Arial"/>
              <a:buNone/>
            </a:pPr>
            <a:r>
              <a:rPr b="1" i="0" lang="en-AU" sz="1000" u="none" cap="none" strike="noStrike">
                <a:solidFill>
                  <a:srgbClr val="91DC5A"/>
                </a:solidFill>
                <a:latin typeface="Quattrocento Sans"/>
                <a:ea typeface="Quattrocento Sans"/>
                <a:cs typeface="Quattrocento Sans"/>
                <a:sym typeface="Quattrocento Sans"/>
              </a:rPr>
              <a:t>Deloitte Virtual Intern</a:t>
            </a:r>
            <a:endParaRPr b="1" i="0" sz="1000" u="none" cap="none" strike="noStrike">
              <a:solidFill>
                <a:srgbClr val="91DC5A"/>
              </a:solidFill>
              <a:latin typeface="Quattrocento Sans"/>
              <a:ea typeface="Quattrocento Sans"/>
              <a:cs typeface="Quattrocento Sans"/>
              <a:sym typeface="Quattrocento Sans"/>
            </a:endParaRPr>
          </a:p>
        </p:txBody>
      </p:sp>
      <p:grpSp>
        <p:nvGrpSpPr>
          <p:cNvPr id="34" name="Google Shape;34;p5"/>
          <p:cNvGrpSpPr/>
          <p:nvPr/>
        </p:nvGrpSpPr>
        <p:grpSpPr>
          <a:xfrm>
            <a:off x="514247" y="772600"/>
            <a:ext cx="1998000" cy="374400"/>
            <a:chOff x="398463" y="404813"/>
            <a:chExt cx="1627187" cy="307976"/>
          </a:xfrm>
        </p:grpSpPr>
        <p:sp>
          <p:nvSpPr>
            <p:cNvPr id="35" name="Google Shape;35;p5"/>
            <p:cNvSpPr/>
            <p:nvPr/>
          </p:nvSpPr>
          <p:spPr>
            <a:xfrm>
              <a:off x="1938338" y="625476"/>
              <a:ext cx="87312" cy="87313"/>
            </a:xfrm>
            <a:prstGeom prst="ellipse">
              <a:avLst/>
            </a:prstGeom>
            <a:solidFill>
              <a:srgbClr val="86F2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Arial"/>
                <a:buNone/>
              </a:pPr>
              <a:r>
                <a:t/>
              </a:r>
              <a:endParaRPr b="0" i="0" sz="2600" u="none" cap="none" strike="noStrike">
                <a:solidFill>
                  <a:srgbClr val="FFFFFF"/>
                </a:solidFill>
                <a:latin typeface="Arial"/>
                <a:ea typeface="Arial"/>
                <a:cs typeface="Arial"/>
                <a:sym typeface="Arial"/>
              </a:endParaRPr>
            </a:p>
          </p:txBody>
        </p:sp>
        <p:sp>
          <p:nvSpPr>
            <p:cNvPr id="36" name="Google Shape;36;p5"/>
            <p:cNvSpPr/>
            <p:nvPr/>
          </p:nvSpPr>
          <p:spPr>
            <a:xfrm>
              <a:off x="398463" y="406401"/>
              <a:ext cx="247650" cy="301625"/>
            </a:xfrm>
            <a:custGeom>
              <a:rect b="b" l="l" r="r" t="t"/>
              <a:pathLst>
                <a:path extrusionOk="0" h="347" w="28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Arial"/>
                <a:buNone/>
              </a:pPr>
              <a:r>
                <a:t/>
              </a:r>
              <a:endParaRPr b="0" i="0" sz="2600" u="none" cap="none" strike="noStrike">
                <a:solidFill>
                  <a:srgbClr val="FFFFFF"/>
                </a:solidFill>
                <a:latin typeface="Arial"/>
                <a:ea typeface="Arial"/>
                <a:cs typeface="Arial"/>
                <a:sym typeface="Arial"/>
              </a:endParaRPr>
            </a:p>
          </p:txBody>
        </p:sp>
        <p:sp>
          <p:nvSpPr>
            <p:cNvPr id="37" name="Google Shape;37;p5"/>
            <p:cNvSpPr/>
            <p:nvPr/>
          </p:nvSpPr>
          <p:spPr>
            <a:xfrm>
              <a:off x="906463" y="404813"/>
              <a:ext cx="74612" cy="303213"/>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Arial"/>
                <a:buNone/>
              </a:pPr>
              <a:r>
                <a:t/>
              </a:r>
              <a:endParaRPr b="0" i="0" sz="2600" u="none" cap="none" strike="noStrike">
                <a:solidFill>
                  <a:srgbClr val="FFFFFF"/>
                </a:solidFill>
                <a:latin typeface="Arial"/>
                <a:ea typeface="Arial"/>
                <a:cs typeface="Arial"/>
                <a:sym typeface="Arial"/>
              </a:endParaRPr>
            </a:p>
          </p:txBody>
        </p:sp>
        <p:sp>
          <p:nvSpPr>
            <p:cNvPr id="38" name="Google Shape;38;p5"/>
            <p:cNvSpPr/>
            <p:nvPr/>
          </p:nvSpPr>
          <p:spPr>
            <a:xfrm>
              <a:off x="1011238" y="479426"/>
              <a:ext cx="215900" cy="231775"/>
            </a:xfrm>
            <a:custGeom>
              <a:rect b="b" l="l" r="r" t="t"/>
              <a:pathLst>
                <a:path extrusionOk="0" h="267" w="252">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Arial"/>
                <a:buNone/>
              </a:pPr>
              <a:r>
                <a:t/>
              </a:r>
              <a:endParaRPr b="0" i="0" sz="2600" u="none" cap="none" strike="noStrike">
                <a:solidFill>
                  <a:srgbClr val="FFFFFF"/>
                </a:solidFill>
                <a:latin typeface="Arial"/>
                <a:ea typeface="Arial"/>
                <a:cs typeface="Arial"/>
                <a:sym typeface="Arial"/>
              </a:endParaRPr>
            </a:p>
          </p:txBody>
        </p:sp>
        <p:sp>
          <p:nvSpPr>
            <p:cNvPr id="39" name="Google Shape;39;p5"/>
            <p:cNvSpPr/>
            <p:nvPr/>
          </p:nvSpPr>
          <p:spPr>
            <a:xfrm>
              <a:off x="1257300" y="482601"/>
              <a:ext cx="74612" cy="22542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Arial"/>
                <a:buNone/>
              </a:pPr>
              <a:r>
                <a:t/>
              </a:r>
              <a:endParaRPr b="0" i="0" sz="2600" u="none" cap="none" strike="noStrike">
                <a:solidFill>
                  <a:srgbClr val="FFFFFF"/>
                </a:solidFill>
                <a:latin typeface="Arial"/>
                <a:ea typeface="Arial"/>
                <a:cs typeface="Arial"/>
                <a:sym typeface="Arial"/>
              </a:endParaRPr>
            </a:p>
          </p:txBody>
        </p:sp>
        <p:sp>
          <p:nvSpPr>
            <p:cNvPr id="40" name="Google Shape;40;p5"/>
            <p:cNvSpPr/>
            <p:nvPr/>
          </p:nvSpPr>
          <p:spPr>
            <a:xfrm>
              <a:off x="1257300" y="404813"/>
              <a:ext cx="74612" cy="508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Arial"/>
                <a:buNone/>
              </a:pPr>
              <a:r>
                <a:t/>
              </a:r>
              <a:endParaRPr b="0" i="0" sz="2600" u="none" cap="none" strike="noStrike">
                <a:solidFill>
                  <a:srgbClr val="FFFFFF"/>
                </a:solidFill>
                <a:latin typeface="Arial"/>
                <a:ea typeface="Arial"/>
                <a:cs typeface="Arial"/>
                <a:sym typeface="Arial"/>
              </a:endParaRPr>
            </a:p>
          </p:txBody>
        </p:sp>
        <p:sp>
          <p:nvSpPr>
            <p:cNvPr id="41" name="Google Shape;41;p5"/>
            <p:cNvSpPr/>
            <p:nvPr/>
          </p:nvSpPr>
          <p:spPr>
            <a:xfrm>
              <a:off x="1362075" y="411163"/>
              <a:ext cx="158750" cy="300038"/>
            </a:xfrm>
            <a:custGeom>
              <a:rect b="b" l="l" r="r" t="t"/>
              <a:pathLst>
                <a:path extrusionOk="0" h="344" w="18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Arial"/>
                <a:buNone/>
              </a:pPr>
              <a:r>
                <a:t/>
              </a:r>
              <a:endParaRPr b="0" i="0" sz="2600" u="none" cap="none" strike="noStrike">
                <a:solidFill>
                  <a:srgbClr val="FFFFFF"/>
                </a:solidFill>
                <a:latin typeface="Arial"/>
                <a:ea typeface="Arial"/>
                <a:cs typeface="Arial"/>
                <a:sym typeface="Arial"/>
              </a:endParaRPr>
            </a:p>
          </p:txBody>
        </p:sp>
        <p:sp>
          <p:nvSpPr>
            <p:cNvPr id="42" name="Google Shape;42;p5"/>
            <p:cNvSpPr/>
            <p:nvPr/>
          </p:nvSpPr>
          <p:spPr>
            <a:xfrm>
              <a:off x="1535113" y="411163"/>
              <a:ext cx="158750" cy="300038"/>
            </a:xfrm>
            <a:custGeom>
              <a:rect b="b" l="l" r="r" t="t"/>
              <a:pathLst>
                <a:path extrusionOk="0" h="344" w="18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Arial"/>
                <a:buNone/>
              </a:pPr>
              <a:r>
                <a:t/>
              </a:r>
              <a:endParaRPr b="0" i="0" sz="2600" u="none" cap="none" strike="noStrike">
                <a:solidFill>
                  <a:srgbClr val="FFFFFF"/>
                </a:solidFill>
                <a:latin typeface="Arial"/>
                <a:ea typeface="Arial"/>
                <a:cs typeface="Arial"/>
                <a:sym typeface="Arial"/>
              </a:endParaRPr>
            </a:p>
          </p:txBody>
        </p:sp>
        <p:sp>
          <p:nvSpPr>
            <p:cNvPr id="43" name="Google Shape;43;p5"/>
            <p:cNvSpPr/>
            <p:nvPr/>
          </p:nvSpPr>
          <p:spPr>
            <a:xfrm>
              <a:off x="1709738" y="470679"/>
              <a:ext cx="211137" cy="231775"/>
            </a:xfrm>
            <a:custGeom>
              <a:rect b="b" l="l" r="r" t="t"/>
              <a:pathLst>
                <a:path extrusionOk="0" h="267" w="244">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Arial"/>
                <a:buNone/>
              </a:pPr>
              <a:r>
                <a:t/>
              </a:r>
              <a:endParaRPr b="0" i="0" sz="2600" u="none" cap="none" strike="noStrike">
                <a:solidFill>
                  <a:srgbClr val="FFFFFF"/>
                </a:solidFill>
                <a:latin typeface="Arial"/>
                <a:ea typeface="Arial"/>
                <a:cs typeface="Arial"/>
                <a:sym typeface="Arial"/>
              </a:endParaRPr>
            </a:p>
          </p:txBody>
        </p:sp>
        <p:sp>
          <p:nvSpPr>
            <p:cNvPr id="44" name="Google Shape;44;p5"/>
            <p:cNvSpPr/>
            <p:nvPr/>
          </p:nvSpPr>
          <p:spPr>
            <a:xfrm>
              <a:off x="668338" y="479426"/>
              <a:ext cx="209550" cy="231775"/>
            </a:xfrm>
            <a:custGeom>
              <a:rect b="b" l="l" r="r" t="t"/>
              <a:pathLst>
                <a:path extrusionOk="0" h="267" w="243">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Arial"/>
                <a:buNone/>
              </a:pPr>
              <a:r>
                <a:t/>
              </a:r>
              <a:endParaRPr b="0" i="0" sz="2600" u="none" cap="none" strike="noStrike">
                <a:solidFill>
                  <a:srgbClr val="FFFFFF"/>
                </a:solidFill>
                <a:latin typeface="Arial"/>
                <a:ea typeface="Arial"/>
                <a:cs typeface="Arial"/>
                <a:sym typeface="Arial"/>
              </a:endParaRPr>
            </a:p>
          </p:txBody>
        </p:sp>
      </p:grpSp>
      <p:sp>
        <p:nvSpPr>
          <p:cNvPr id="45" name="Google Shape;45;p5"/>
          <p:cNvSpPr txBox="1"/>
          <p:nvPr/>
        </p:nvSpPr>
        <p:spPr>
          <a:xfrm>
            <a:off x="514247" y="4137091"/>
            <a:ext cx="6315393" cy="6481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800"/>
              <a:buFont typeface="Arial"/>
              <a:buNone/>
            </a:pPr>
            <a:r>
              <a:rPr b="0" i="0" lang="en-AU" sz="2800" u="none" cap="none" strike="noStrike">
                <a:solidFill>
                  <a:srgbClr val="FFFFFF"/>
                </a:solidFill>
                <a:latin typeface="Arial"/>
                <a:ea typeface="Arial"/>
                <a:cs typeface="Arial"/>
                <a:sym typeface="Arial"/>
              </a:rPr>
              <a:t>Inside Sherpa – Digital Internship</a:t>
            </a:r>
            <a:endParaRPr b="0" i="0" sz="2800" u="none" cap="none" strike="noStrike">
              <a:solidFill>
                <a:srgbClr val="FFFFFF"/>
              </a:solidFill>
              <a:latin typeface="Arial"/>
              <a:ea typeface="Arial"/>
              <a:cs typeface="Arial"/>
              <a:sym typeface="Arial"/>
            </a:endParaRPr>
          </a:p>
        </p:txBody>
      </p:sp>
      <p:sp>
        <p:nvSpPr>
          <p:cNvPr id="46" name="Google Shape;46;p5"/>
          <p:cNvSpPr/>
          <p:nvPr/>
        </p:nvSpPr>
        <p:spPr>
          <a:xfrm>
            <a:off x="514247" y="4797835"/>
            <a:ext cx="8480124"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000"/>
              <a:buFont typeface="Arial"/>
              <a:buNone/>
            </a:pPr>
            <a:r>
              <a:rPr b="0" i="0" lang="en-AU" sz="2000" u="none" cap="none" strike="noStrike">
                <a:solidFill>
                  <a:srgbClr val="FFFFFF"/>
                </a:solidFill>
                <a:latin typeface="Arial"/>
                <a:ea typeface="Arial"/>
                <a:cs typeface="Arial"/>
                <a:sym typeface="Arial"/>
              </a:rPr>
              <a:t>Technology, Strategy &amp; Architecture – TS&amp;I</a:t>
            </a:r>
            <a:endParaRPr b="0" i="0" sz="2000" u="none" cap="none" strike="noStrike">
              <a:solidFill>
                <a:srgbClr val="FFFFFF"/>
              </a:solidFill>
              <a:latin typeface="Arial"/>
              <a:ea typeface="Arial"/>
              <a:cs typeface="Arial"/>
              <a:sym typeface="Arial"/>
            </a:endParaRPr>
          </a:p>
          <a:p>
            <a:pPr indent="0" lvl="0" marL="0" marR="0" rtl="0" algn="l">
              <a:lnSpc>
                <a:spcPct val="100000"/>
              </a:lnSpc>
              <a:spcBef>
                <a:spcPts val="1200"/>
              </a:spcBef>
              <a:spcAft>
                <a:spcPts val="0"/>
              </a:spcAft>
              <a:buClr>
                <a:srgbClr val="FFFFFF"/>
              </a:buClr>
              <a:buSzPts val="1800"/>
              <a:buFont typeface="Arial"/>
              <a:buNone/>
            </a:pPr>
            <a:r>
              <a:rPr b="0" i="1" lang="en-AU" sz="1800" u="none" cap="none" strike="noStrike">
                <a:solidFill>
                  <a:srgbClr val="FFFFFF"/>
                </a:solidFill>
                <a:latin typeface="Arial"/>
                <a:ea typeface="Arial"/>
                <a:cs typeface="Arial"/>
                <a:sym typeface="Arial"/>
              </a:rPr>
              <a:t>Work in Progress Module Tasks and Ideal Responses</a:t>
            </a:r>
            <a:endParaRPr b="0" i="1" sz="2400" u="none" cap="none" strike="noStrike">
              <a:solidFill>
                <a:srgbClr val="FFFFFF"/>
              </a:solidFill>
              <a:latin typeface="Arial"/>
              <a:ea typeface="Arial"/>
              <a:cs typeface="Arial"/>
              <a:sym typeface="Arial"/>
            </a:endParaRPr>
          </a:p>
        </p:txBody>
      </p:sp>
      <p:sp>
        <p:nvSpPr>
          <p:cNvPr id="47" name="Google Shape;47;p5"/>
          <p:cNvSpPr txBox="1"/>
          <p:nvPr/>
        </p:nvSpPr>
        <p:spPr>
          <a:xfrm>
            <a:off x="514247" y="3788805"/>
            <a:ext cx="4389010" cy="34828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87878"/>
              </a:buClr>
              <a:buSzPts val="675"/>
              <a:buFont typeface="Arial"/>
              <a:buNone/>
            </a:pPr>
            <a:r>
              <a:rPr b="0" i="0" lang="en-AU" sz="900" u="none" cap="none" strike="noStrike">
                <a:solidFill>
                  <a:srgbClr val="FFFFFF"/>
                </a:solidFill>
                <a:latin typeface="Arial"/>
                <a:ea typeface="Arial"/>
                <a:cs typeface="Arial"/>
                <a:sym typeface="Arial"/>
              </a:rPr>
              <a:t>FEBRUARY 2019</a:t>
            </a:r>
            <a:endParaRPr/>
          </a:p>
        </p:txBody>
      </p:sp>
      <p:pic>
        <p:nvPicPr>
          <p:cNvPr id="48" name="Google Shape;48;p5"/>
          <p:cNvPicPr preferRelativeResize="0"/>
          <p:nvPr/>
        </p:nvPicPr>
        <p:blipFill rotWithShape="1">
          <a:blip r:embed="rId3">
            <a:alphaModFix/>
          </a:blip>
          <a:srcRect b="0" l="0" r="0" t="0"/>
          <a:stretch/>
        </p:blipFill>
        <p:spPr>
          <a:xfrm rot="5400000">
            <a:off x="5787026" y="859429"/>
            <a:ext cx="6858002" cy="513914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6"/>
          <p:cNvSpPr txBox="1"/>
          <p:nvPr>
            <p:ph idx="2" type="body"/>
          </p:nvPr>
        </p:nvSpPr>
        <p:spPr>
          <a:xfrm>
            <a:off x="6246471" y="1549234"/>
            <a:ext cx="5292000" cy="2484000"/>
          </a:xfrm>
          <a:prstGeom prst="rect">
            <a:avLst/>
          </a:prstGeom>
          <a:noFill/>
          <a:ln cap="flat" cmpd="sng" w="9525">
            <a:solidFill>
              <a:srgbClr val="32E8FE"/>
            </a:solidFill>
            <a:prstDash val="solid"/>
            <a:round/>
            <a:headEnd len="sm" w="sm" type="none"/>
            <a:tailEnd len="sm" w="sm" type="none"/>
          </a:ln>
        </p:spPr>
        <p:txBody>
          <a:bodyPr anchorCtr="0" anchor="t" bIns="0" lIns="0" spcFirstLastPara="1" rIns="0" wrap="square" tIns="0">
            <a:noAutofit/>
          </a:bodyPr>
          <a:lstStyle/>
          <a:p>
            <a:pPr indent="0" lvl="1" marL="0" rtl="0" algn="l">
              <a:spcBef>
                <a:spcPts val="0"/>
              </a:spcBef>
              <a:spcAft>
                <a:spcPts val="0"/>
              </a:spcAft>
              <a:buClr>
                <a:schemeClr val="dk1"/>
              </a:buClr>
              <a:buSzPts val="1000"/>
              <a:buNone/>
            </a:pPr>
            <a:r>
              <a:rPr lang="en-AU"/>
              <a:t>Usability of the Solution </a:t>
            </a:r>
            <a:endParaRPr b="0" sz="800"/>
          </a:p>
          <a:p>
            <a:pPr indent="-285750" lvl="0" marL="457200" rtl="0" algn="l">
              <a:spcBef>
                <a:spcPts val="1200"/>
              </a:spcBef>
              <a:spcAft>
                <a:spcPts val="0"/>
              </a:spcAft>
              <a:buSzPts val="900"/>
              <a:buChar char="●"/>
            </a:pPr>
            <a:r>
              <a:rPr b="1" i="1" lang="en-AU" sz="900"/>
              <a:t>Mobile Payments</a:t>
            </a:r>
            <a:endParaRPr b="1" i="1" sz="900"/>
          </a:p>
          <a:p>
            <a:pPr indent="-279400" lvl="1" marL="914400" rtl="0" algn="l">
              <a:spcBef>
                <a:spcPts val="0"/>
              </a:spcBef>
              <a:spcAft>
                <a:spcPts val="0"/>
              </a:spcAft>
              <a:buSzPts val="800"/>
              <a:buChar char="○"/>
            </a:pPr>
            <a:r>
              <a:rPr b="0" lang="en-AU" sz="800"/>
              <a:t>Mobile payment applications and gateways are some of the most prevalent uses of fintech. Such applications allow users to carry out banking activities without physically visiting a bank.</a:t>
            </a:r>
            <a:endParaRPr b="0" sz="800"/>
          </a:p>
          <a:p>
            <a:pPr indent="-285750" lvl="0" marL="457200" rtl="0" algn="l">
              <a:spcBef>
                <a:spcPts val="0"/>
              </a:spcBef>
              <a:spcAft>
                <a:spcPts val="0"/>
              </a:spcAft>
              <a:buSzPts val="900"/>
              <a:buChar char="●"/>
            </a:pPr>
            <a:r>
              <a:rPr b="1" i="1" lang="en-AU" sz="900"/>
              <a:t>Robo-Advisors</a:t>
            </a:r>
            <a:endParaRPr b="1" i="1" sz="900"/>
          </a:p>
          <a:p>
            <a:pPr indent="-279400" lvl="1" marL="914400" rtl="0" algn="l">
              <a:spcBef>
                <a:spcPts val="0"/>
              </a:spcBef>
              <a:spcAft>
                <a:spcPts val="0"/>
              </a:spcAft>
              <a:buSzPts val="800"/>
              <a:buChar char="○"/>
            </a:pPr>
            <a:r>
              <a:rPr b="0" lang="en-AU" sz="800"/>
              <a:t>Robo-advisors are online investment management services that use algorithms to allocate assets and generate portfolios for customers optimally. They allow users of all age groups to engage in investment activities at low fees with minimal manual effort.</a:t>
            </a:r>
            <a:endParaRPr b="0" sz="800"/>
          </a:p>
          <a:p>
            <a:pPr indent="-285750" lvl="0" marL="457200" rtl="0" algn="l">
              <a:spcBef>
                <a:spcPts val="0"/>
              </a:spcBef>
              <a:spcAft>
                <a:spcPts val="0"/>
              </a:spcAft>
              <a:buSzPts val="900"/>
              <a:buChar char="●"/>
            </a:pPr>
            <a:r>
              <a:rPr b="1" i="1" lang="en-AU" sz="900"/>
              <a:t>Insuretech</a:t>
            </a:r>
            <a:endParaRPr b="1" i="1" sz="900"/>
          </a:p>
          <a:p>
            <a:pPr indent="-279400" lvl="1" marL="914400" rtl="0" algn="l">
              <a:spcBef>
                <a:spcPts val="0"/>
              </a:spcBef>
              <a:spcAft>
                <a:spcPts val="0"/>
              </a:spcAft>
              <a:buSzPts val="800"/>
              <a:buChar char="○"/>
            </a:pPr>
            <a:r>
              <a:rPr b="0" lang="en-AU" sz="800"/>
              <a:t>The term insuretech refers to the application of technology to the insurance model, which allows companies to provide tailored insurance services and data security. Insuretech helps streamline the insurance process through online claims filing and policy management.</a:t>
            </a:r>
            <a:endParaRPr b="0" sz="800"/>
          </a:p>
          <a:p>
            <a:pPr indent="-285750" lvl="0" marL="457200" rtl="0" algn="l">
              <a:spcBef>
                <a:spcPts val="0"/>
              </a:spcBef>
              <a:spcAft>
                <a:spcPts val="0"/>
              </a:spcAft>
              <a:buSzPts val="900"/>
              <a:buChar char="●"/>
            </a:pPr>
            <a:r>
              <a:rPr b="1" i="1" lang="en-AU" sz="900"/>
              <a:t>Regtech</a:t>
            </a:r>
            <a:endParaRPr b="1" i="1" sz="900"/>
          </a:p>
          <a:p>
            <a:pPr indent="-279400" lvl="1" marL="914400" rtl="0" algn="l">
              <a:spcBef>
                <a:spcPts val="0"/>
              </a:spcBef>
              <a:spcAft>
                <a:spcPts val="0"/>
              </a:spcAft>
              <a:buSzPts val="800"/>
              <a:buChar char="○"/>
            </a:pPr>
            <a:r>
              <a:rPr b="0" lang="en-AU" sz="800"/>
              <a:t>Regtech (regulatory technology) focuses on the automation of compliance processes for financial institutions. It offers fast and cost-effective management of large amounts of data, including transaction records and compliance documents, such as corporate tax returns.</a:t>
            </a:r>
            <a:endParaRPr b="0" sz="800"/>
          </a:p>
        </p:txBody>
      </p:sp>
      <p:sp>
        <p:nvSpPr>
          <p:cNvPr id="55" name="Google Shape;55;p6"/>
          <p:cNvSpPr txBox="1"/>
          <p:nvPr>
            <p:ph idx="3" type="body"/>
          </p:nvPr>
        </p:nvSpPr>
        <p:spPr>
          <a:xfrm>
            <a:off x="469901" y="736688"/>
            <a:ext cx="9163050" cy="37302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75757"/>
              </a:buClr>
              <a:buSzPts val="2000"/>
              <a:buNone/>
            </a:pPr>
            <a:r>
              <a:rPr lang="en-AU"/>
              <a:t>Client Discovery</a:t>
            </a:r>
            <a:endParaRPr/>
          </a:p>
        </p:txBody>
      </p:sp>
      <p:sp>
        <p:nvSpPr>
          <p:cNvPr id="56" name="Google Shape;56;p6"/>
          <p:cNvSpPr txBox="1"/>
          <p:nvPr>
            <p:ph type="title"/>
          </p:nvPr>
        </p:nvSpPr>
        <p:spPr>
          <a:xfrm>
            <a:off x="469901" y="402587"/>
            <a:ext cx="9163050" cy="334102"/>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Font typeface="Arial"/>
              <a:buNone/>
            </a:pPr>
            <a:r>
              <a:rPr lang="en-AU"/>
              <a:t>Module 1</a:t>
            </a:r>
            <a:endParaRPr/>
          </a:p>
        </p:txBody>
      </p:sp>
      <p:sp>
        <p:nvSpPr>
          <p:cNvPr id="57" name="Google Shape;57;p6"/>
          <p:cNvSpPr txBox="1"/>
          <p:nvPr/>
        </p:nvSpPr>
        <p:spPr>
          <a:xfrm>
            <a:off x="644642" y="4237879"/>
            <a:ext cx="5292000" cy="2484000"/>
          </a:xfrm>
          <a:prstGeom prst="rect">
            <a:avLst/>
          </a:prstGeom>
          <a:noFill/>
          <a:ln cap="flat" cmpd="sng" w="9525">
            <a:solidFill>
              <a:srgbClr val="32E8FE"/>
            </a:solidFill>
            <a:prstDash val="solid"/>
            <a:round/>
            <a:headEnd len="sm" w="sm" type="none"/>
            <a:tailEnd len="sm" w="sm" type="none"/>
          </a:ln>
        </p:spPr>
        <p:txBody>
          <a:bodyPr anchorCtr="0" anchor="t" bIns="0" lIns="0" spcFirstLastPara="1" rIns="0" wrap="square" tIns="0">
            <a:noAutofit/>
          </a:bodyPr>
          <a:lstStyle/>
          <a:p>
            <a:pPr indent="0" lvl="1" marL="0" marR="0" rtl="0" algn="l">
              <a:spcBef>
                <a:spcPts val="0"/>
              </a:spcBef>
              <a:spcAft>
                <a:spcPts val="0"/>
              </a:spcAft>
              <a:buClr>
                <a:schemeClr val="dk1"/>
              </a:buClr>
              <a:buSzPts val="1000"/>
              <a:buFont typeface="Arial"/>
              <a:buNone/>
            </a:pPr>
            <a:r>
              <a:rPr b="1" i="0" lang="en-AU" sz="1000" u="none" cap="none" strike="noStrike">
                <a:solidFill>
                  <a:schemeClr val="dk1"/>
                </a:solidFill>
                <a:latin typeface="Arial"/>
                <a:ea typeface="Arial"/>
                <a:cs typeface="Arial"/>
                <a:sym typeface="Arial"/>
              </a:rPr>
              <a:t>Technology Delivery </a:t>
            </a:r>
            <a:endParaRPr b="1" i="0" sz="1000" u="none" cap="none" strike="noStrike">
              <a:solidFill>
                <a:schemeClr val="dk1"/>
              </a:solidFill>
              <a:latin typeface="Arial"/>
              <a:ea typeface="Arial"/>
              <a:cs typeface="Arial"/>
              <a:sym typeface="Arial"/>
            </a:endParaRPr>
          </a:p>
          <a:p>
            <a:pPr indent="-292100" lvl="0" marL="457200" marR="0" rtl="0" algn="l">
              <a:spcBef>
                <a:spcPts val="1200"/>
              </a:spcBef>
              <a:spcAft>
                <a:spcPts val="0"/>
              </a:spcAft>
              <a:buClr>
                <a:schemeClr val="dk1"/>
              </a:buClr>
              <a:buSzPts val="1000"/>
              <a:buFont typeface="Arial"/>
              <a:buChar char="●"/>
            </a:pPr>
            <a:r>
              <a:rPr lang="en-AU" sz="1000">
                <a:solidFill>
                  <a:schemeClr val="dk1"/>
                </a:solidFill>
              </a:rPr>
              <a:t>The AI and Machine Learning will be manufactured in factories, and sent by trucks, planes, helicopters, any safe and secure means of delivering each machine to the company</a:t>
            </a:r>
            <a:endParaRPr sz="1000">
              <a:solidFill>
                <a:schemeClr val="dk1"/>
              </a:solidFill>
            </a:endParaRPr>
          </a:p>
          <a:p>
            <a:pPr indent="-292100" lvl="0" marL="457200" marR="0" rtl="0" algn="l">
              <a:spcBef>
                <a:spcPts val="0"/>
              </a:spcBef>
              <a:spcAft>
                <a:spcPts val="0"/>
              </a:spcAft>
              <a:buClr>
                <a:schemeClr val="dk1"/>
              </a:buClr>
              <a:buSzPts val="1000"/>
              <a:buChar char="●"/>
            </a:pPr>
            <a:r>
              <a:rPr lang="en-AU" sz="1000">
                <a:solidFill>
                  <a:schemeClr val="dk1"/>
                </a:solidFill>
              </a:rPr>
              <a:t>Big Data and Data Analytics</a:t>
            </a:r>
            <a:endParaRPr sz="1000">
              <a:solidFill>
                <a:schemeClr val="dk1"/>
              </a:solidFill>
            </a:endParaRPr>
          </a:p>
          <a:p>
            <a:pPr indent="-292100" lvl="1" marL="914400" marR="0" rtl="0" algn="l">
              <a:spcBef>
                <a:spcPts val="0"/>
              </a:spcBef>
              <a:spcAft>
                <a:spcPts val="0"/>
              </a:spcAft>
              <a:buClr>
                <a:schemeClr val="dk1"/>
              </a:buClr>
              <a:buSzPts val="1000"/>
              <a:buChar char="○"/>
            </a:pPr>
            <a:r>
              <a:rPr lang="en-AU" sz="1000">
                <a:solidFill>
                  <a:schemeClr val="dk1"/>
                </a:solidFill>
              </a:rPr>
              <a:t>Ecommerce - Predicting customer trends and optimizing prices are a few of the ways e-commerce uses Big Data analytics</a:t>
            </a:r>
            <a:endParaRPr sz="1000">
              <a:solidFill>
                <a:schemeClr val="dk1"/>
              </a:solidFill>
            </a:endParaRPr>
          </a:p>
          <a:p>
            <a:pPr indent="-292100" lvl="1" marL="914400" marR="0" rtl="0" algn="l">
              <a:spcBef>
                <a:spcPts val="0"/>
              </a:spcBef>
              <a:spcAft>
                <a:spcPts val="0"/>
              </a:spcAft>
              <a:buClr>
                <a:schemeClr val="dk1"/>
              </a:buClr>
              <a:buSzPts val="1000"/>
              <a:buChar char="○"/>
            </a:pPr>
            <a:r>
              <a:rPr lang="en-AU" sz="1000">
                <a:solidFill>
                  <a:schemeClr val="dk1"/>
                </a:solidFill>
              </a:rPr>
              <a:t>Marketing - Big Data analytics helps to drive high ROI marketing campaigns, which result in improved sales</a:t>
            </a:r>
            <a:endParaRPr sz="1000">
              <a:solidFill>
                <a:schemeClr val="dk1"/>
              </a:solidFill>
            </a:endParaRPr>
          </a:p>
        </p:txBody>
      </p:sp>
      <p:sp>
        <p:nvSpPr>
          <p:cNvPr id="58" name="Google Shape;58;p6"/>
          <p:cNvSpPr txBox="1"/>
          <p:nvPr/>
        </p:nvSpPr>
        <p:spPr>
          <a:xfrm>
            <a:off x="644642" y="1549234"/>
            <a:ext cx="5292000" cy="2484000"/>
          </a:xfrm>
          <a:prstGeom prst="rect">
            <a:avLst/>
          </a:prstGeom>
          <a:noFill/>
          <a:ln cap="flat" cmpd="sng" w="9525">
            <a:solidFill>
              <a:srgbClr val="32E8FE"/>
            </a:solidFill>
            <a:prstDash val="solid"/>
            <a:round/>
            <a:headEnd len="sm" w="sm" type="none"/>
            <a:tailEnd len="sm" w="sm" type="none"/>
          </a:ln>
        </p:spPr>
        <p:txBody>
          <a:bodyPr anchorCtr="0" anchor="t" bIns="0" lIns="0" spcFirstLastPara="1" rIns="0" wrap="square" tIns="0">
            <a:noAutofit/>
          </a:bodyPr>
          <a:lstStyle/>
          <a:p>
            <a:pPr indent="0" lvl="1" marL="0" marR="0" rtl="0" algn="l">
              <a:spcBef>
                <a:spcPts val="0"/>
              </a:spcBef>
              <a:spcAft>
                <a:spcPts val="0"/>
              </a:spcAft>
              <a:buClr>
                <a:schemeClr val="dk1"/>
              </a:buClr>
              <a:buSzPts val="1000"/>
              <a:buFont typeface="Arial"/>
              <a:buNone/>
            </a:pPr>
            <a:r>
              <a:rPr b="1" i="0" lang="en-AU" sz="1000" u="none" cap="none" strike="noStrike">
                <a:solidFill>
                  <a:schemeClr val="dk1"/>
                </a:solidFill>
                <a:latin typeface="Arial"/>
                <a:ea typeface="Arial"/>
                <a:cs typeface="Arial"/>
                <a:sym typeface="Arial"/>
              </a:rPr>
              <a:t>Technology Architecture </a:t>
            </a:r>
            <a:endParaRPr b="1" i="0" sz="1000" u="none" cap="none" strike="noStrike">
              <a:solidFill>
                <a:schemeClr val="dk1"/>
              </a:solidFill>
              <a:latin typeface="Arial"/>
              <a:ea typeface="Arial"/>
              <a:cs typeface="Arial"/>
              <a:sym typeface="Arial"/>
            </a:endParaRPr>
          </a:p>
          <a:p>
            <a:pPr indent="-285750" lvl="0" marL="457200" marR="0" rtl="0" algn="l">
              <a:spcBef>
                <a:spcPts val="1200"/>
              </a:spcBef>
              <a:spcAft>
                <a:spcPts val="0"/>
              </a:spcAft>
              <a:buClr>
                <a:schemeClr val="dk1"/>
              </a:buClr>
              <a:buSzPts val="900"/>
              <a:buChar char="●"/>
            </a:pPr>
            <a:r>
              <a:rPr b="1" i="1" lang="en-AU" sz="900">
                <a:solidFill>
                  <a:schemeClr val="dk1"/>
                </a:solidFill>
              </a:rPr>
              <a:t>Artificial</a:t>
            </a:r>
            <a:r>
              <a:rPr b="1" i="1" lang="en-AU" sz="900">
                <a:solidFill>
                  <a:schemeClr val="dk1"/>
                </a:solidFill>
              </a:rPr>
              <a:t> </a:t>
            </a:r>
            <a:r>
              <a:rPr b="1" i="1" lang="en-AU" sz="900">
                <a:solidFill>
                  <a:schemeClr val="dk1"/>
                </a:solidFill>
              </a:rPr>
              <a:t>Intelligence</a:t>
            </a:r>
            <a:r>
              <a:rPr b="1" i="1" lang="en-AU" sz="900">
                <a:solidFill>
                  <a:schemeClr val="dk1"/>
                </a:solidFill>
              </a:rPr>
              <a:t> (AI) and Machine Learning (ML)</a:t>
            </a:r>
            <a:endParaRPr b="1" i="1" sz="900">
              <a:solidFill>
                <a:schemeClr val="dk1"/>
              </a:solidFill>
            </a:endParaRPr>
          </a:p>
          <a:p>
            <a:pPr indent="-279400" lvl="1" marL="914400" marR="0" rtl="0" algn="l">
              <a:spcBef>
                <a:spcPts val="0"/>
              </a:spcBef>
              <a:spcAft>
                <a:spcPts val="0"/>
              </a:spcAft>
              <a:buClr>
                <a:schemeClr val="dk1"/>
              </a:buClr>
              <a:buSzPts val="800"/>
              <a:buChar char="○"/>
            </a:pPr>
            <a:r>
              <a:rPr lang="en-AU" sz="800">
                <a:solidFill>
                  <a:schemeClr val="dk1"/>
                </a:solidFill>
              </a:rPr>
              <a:t>Artificial Intelligence (AI) and Machine Learning (ML) are some of the most used technologies in fintech, offering the potential to play an even bigger role in the finance industry as developments continue. Some of the fintech applications of AI and ML include credit scoring, fraud detection, regulatory compliance, and wealth management.</a:t>
            </a:r>
            <a:endParaRPr sz="800">
              <a:solidFill>
                <a:schemeClr val="dk1"/>
              </a:solidFill>
            </a:endParaRPr>
          </a:p>
          <a:p>
            <a:pPr indent="-285750" lvl="0" marL="457200" marR="0" rtl="0" algn="l">
              <a:spcBef>
                <a:spcPts val="0"/>
              </a:spcBef>
              <a:spcAft>
                <a:spcPts val="0"/>
              </a:spcAft>
              <a:buClr>
                <a:schemeClr val="dk1"/>
              </a:buClr>
              <a:buSzPts val="900"/>
              <a:buChar char="●"/>
            </a:pPr>
            <a:r>
              <a:rPr b="1" i="1" lang="en-AU" sz="900">
                <a:solidFill>
                  <a:schemeClr val="dk1"/>
                </a:solidFill>
              </a:rPr>
              <a:t>Big Data and Data Analytics</a:t>
            </a:r>
            <a:endParaRPr b="1" i="1" sz="900">
              <a:solidFill>
                <a:schemeClr val="dk1"/>
              </a:solidFill>
            </a:endParaRPr>
          </a:p>
          <a:p>
            <a:pPr indent="-279400" lvl="1" marL="914400" marR="0" rtl="0" algn="l">
              <a:spcBef>
                <a:spcPts val="0"/>
              </a:spcBef>
              <a:spcAft>
                <a:spcPts val="0"/>
              </a:spcAft>
              <a:buClr>
                <a:schemeClr val="dk1"/>
              </a:buClr>
              <a:buSzPts val="800"/>
              <a:buChar char="○"/>
            </a:pPr>
            <a:r>
              <a:rPr lang="en-AU" sz="800">
                <a:solidFill>
                  <a:schemeClr val="dk1"/>
                </a:solidFill>
              </a:rPr>
              <a:t>Data from customers and markets is of high value to fintech companies. Through large datasets, consumer preferences, spending habits, and investment behavior can be extracted and used to develop predictive analytics.</a:t>
            </a:r>
            <a:endParaRPr sz="800">
              <a:solidFill>
                <a:schemeClr val="dk1"/>
              </a:solidFill>
            </a:endParaRPr>
          </a:p>
          <a:p>
            <a:pPr indent="-285750" lvl="0" marL="457200" marR="0" rtl="0" algn="l">
              <a:spcBef>
                <a:spcPts val="0"/>
              </a:spcBef>
              <a:spcAft>
                <a:spcPts val="0"/>
              </a:spcAft>
              <a:buClr>
                <a:schemeClr val="dk1"/>
              </a:buClr>
              <a:buSzPts val="900"/>
              <a:buChar char="●"/>
            </a:pPr>
            <a:r>
              <a:rPr b="1" i="1" lang="en-AU" sz="900">
                <a:solidFill>
                  <a:schemeClr val="dk1"/>
                </a:solidFill>
              </a:rPr>
              <a:t>Robotic Process Automation (RPA)</a:t>
            </a:r>
            <a:endParaRPr b="1" i="1" sz="900">
              <a:solidFill>
                <a:schemeClr val="dk1"/>
              </a:solidFill>
            </a:endParaRPr>
          </a:p>
          <a:p>
            <a:pPr indent="-279400" lvl="1" marL="914400" marR="0" rtl="0" algn="l">
              <a:spcBef>
                <a:spcPts val="0"/>
              </a:spcBef>
              <a:spcAft>
                <a:spcPts val="0"/>
              </a:spcAft>
              <a:buClr>
                <a:schemeClr val="dk1"/>
              </a:buClr>
              <a:buSzPts val="800"/>
              <a:buChar char="○"/>
            </a:pPr>
            <a:r>
              <a:rPr lang="en-AU" sz="800">
                <a:solidFill>
                  <a:schemeClr val="dk1"/>
                </a:solidFill>
              </a:rPr>
              <a:t>Robotic Process Automation (RPA) refers to the process of assigning manual, repetitive tasks to robotics instead of humans in order to streamline workflows in financial institutions.</a:t>
            </a:r>
            <a:endParaRPr sz="800">
              <a:solidFill>
                <a:schemeClr val="dk1"/>
              </a:solidFill>
            </a:endParaRPr>
          </a:p>
          <a:p>
            <a:pPr indent="-285750" lvl="0" marL="457200" marR="0" rtl="0" algn="l">
              <a:spcBef>
                <a:spcPts val="0"/>
              </a:spcBef>
              <a:spcAft>
                <a:spcPts val="0"/>
              </a:spcAft>
              <a:buClr>
                <a:schemeClr val="dk1"/>
              </a:buClr>
              <a:buSzPts val="900"/>
              <a:buChar char="●"/>
            </a:pPr>
            <a:r>
              <a:rPr b="1" i="1" lang="en-AU" sz="900">
                <a:solidFill>
                  <a:schemeClr val="dk1"/>
                </a:solidFill>
              </a:rPr>
              <a:t>Blockchain</a:t>
            </a:r>
            <a:endParaRPr b="1" i="1" sz="900">
              <a:solidFill>
                <a:schemeClr val="dk1"/>
              </a:solidFill>
            </a:endParaRPr>
          </a:p>
          <a:p>
            <a:pPr indent="-279400" lvl="1" marL="914400" marR="0" rtl="0" algn="l">
              <a:spcBef>
                <a:spcPts val="0"/>
              </a:spcBef>
              <a:spcAft>
                <a:spcPts val="0"/>
              </a:spcAft>
              <a:buClr>
                <a:schemeClr val="dk1"/>
              </a:buClr>
              <a:buSzPts val="800"/>
              <a:buChar char="○"/>
            </a:pPr>
            <a:r>
              <a:rPr lang="en-AU" sz="800">
                <a:solidFill>
                  <a:schemeClr val="dk1"/>
                </a:solidFill>
              </a:rPr>
              <a:t>Blockchain technology is being adopted at a large scale in the financial industry, primarily due to its ability to securely store transaction records and other sensitive data. Each transaction is encrypted, and the chances of successful cyber-attacks are relatively low when blockchain technology is employed. Blockchain technology is also the backbone of many cryptocurrencies.</a:t>
            </a:r>
            <a:endParaRPr sz="800">
              <a:solidFill>
                <a:schemeClr val="dk1"/>
              </a:solidFill>
            </a:endParaRPr>
          </a:p>
        </p:txBody>
      </p:sp>
      <p:sp>
        <p:nvSpPr>
          <p:cNvPr id="59" name="Google Shape;59;p6"/>
          <p:cNvSpPr txBox="1"/>
          <p:nvPr/>
        </p:nvSpPr>
        <p:spPr>
          <a:xfrm>
            <a:off x="6246471" y="4237879"/>
            <a:ext cx="5292000" cy="2484000"/>
          </a:xfrm>
          <a:prstGeom prst="rect">
            <a:avLst/>
          </a:prstGeom>
          <a:noFill/>
          <a:ln cap="flat" cmpd="sng" w="9525">
            <a:solidFill>
              <a:srgbClr val="32E8FE"/>
            </a:solidFill>
            <a:prstDash val="solid"/>
            <a:round/>
            <a:headEnd len="sm" w="sm" type="none"/>
            <a:tailEnd len="sm" w="sm" type="none"/>
          </a:ln>
        </p:spPr>
        <p:txBody>
          <a:bodyPr anchorCtr="0" anchor="t" bIns="0" lIns="0" spcFirstLastPara="1" rIns="0" wrap="square" tIns="0">
            <a:noAutofit/>
          </a:bodyPr>
          <a:lstStyle/>
          <a:p>
            <a:pPr indent="0" lvl="1" marL="0" marR="0" rtl="0" algn="l">
              <a:spcBef>
                <a:spcPts val="0"/>
              </a:spcBef>
              <a:spcAft>
                <a:spcPts val="0"/>
              </a:spcAft>
              <a:buClr>
                <a:schemeClr val="dk1"/>
              </a:buClr>
              <a:buSzPts val="1000"/>
              <a:buFont typeface="Arial"/>
              <a:buNone/>
            </a:pPr>
            <a:r>
              <a:rPr b="1" i="0" lang="en-AU" sz="1000" u="none" cap="none" strike="noStrike">
                <a:solidFill>
                  <a:schemeClr val="dk1"/>
                </a:solidFill>
                <a:latin typeface="Arial"/>
                <a:ea typeface="Arial"/>
                <a:cs typeface="Arial"/>
                <a:sym typeface="Arial"/>
              </a:rPr>
              <a:t>Technology Framework and Compatibility </a:t>
            </a:r>
            <a:endParaRPr b="1" i="0" sz="1000" u="none" cap="none" strike="noStrike">
              <a:solidFill>
                <a:schemeClr val="dk1"/>
              </a:solidFill>
              <a:latin typeface="Arial"/>
              <a:ea typeface="Arial"/>
              <a:cs typeface="Arial"/>
              <a:sym typeface="Arial"/>
            </a:endParaRPr>
          </a:p>
          <a:p>
            <a:pPr indent="-285750" lvl="0" marL="457200" marR="0" rtl="0" algn="l">
              <a:spcBef>
                <a:spcPts val="1200"/>
              </a:spcBef>
              <a:spcAft>
                <a:spcPts val="0"/>
              </a:spcAft>
              <a:buClr>
                <a:schemeClr val="dk1"/>
              </a:buClr>
              <a:buSzPts val="900"/>
              <a:buChar char="●"/>
            </a:pPr>
            <a:r>
              <a:rPr b="1" i="1" lang="en-AU" sz="900">
                <a:solidFill>
                  <a:schemeClr val="dk1"/>
                </a:solidFill>
              </a:rPr>
              <a:t>Honest Self-Assessment</a:t>
            </a:r>
            <a:endParaRPr b="1" i="1" sz="900">
              <a:solidFill>
                <a:schemeClr val="dk1"/>
              </a:solidFill>
            </a:endParaRPr>
          </a:p>
          <a:p>
            <a:pPr indent="-285750" lvl="1" marL="914400" marR="0" rtl="0" algn="l">
              <a:spcBef>
                <a:spcPts val="0"/>
              </a:spcBef>
              <a:spcAft>
                <a:spcPts val="0"/>
              </a:spcAft>
              <a:buClr>
                <a:schemeClr val="dk1"/>
              </a:buClr>
              <a:buSzPts val="900"/>
              <a:buChar char="○"/>
            </a:pPr>
            <a:r>
              <a:rPr lang="en-AU" sz="700">
                <a:solidFill>
                  <a:schemeClr val="dk1"/>
                </a:solidFill>
              </a:rPr>
              <a:t>Before deciding where to go, it is important to understand where things stand.Start with a comprehensive and honest assessment of digital assets and competencies. This includes an objective analysis of digital strengths and weaknesses, including internal capabilities, staff, processes, technology and leadership.</a:t>
            </a:r>
            <a:endParaRPr sz="700">
              <a:solidFill>
                <a:schemeClr val="dk1"/>
              </a:solidFill>
            </a:endParaRPr>
          </a:p>
          <a:p>
            <a:pPr indent="-285750" lvl="0" marL="457200" marR="0" rtl="0" algn="l">
              <a:spcBef>
                <a:spcPts val="0"/>
              </a:spcBef>
              <a:spcAft>
                <a:spcPts val="0"/>
              </a:spcAft>
              <a:buClr>
                <a:schemeClr val="dk1"/>
              </a:buClr>
              <a:buSzPts val="900"/>
              <a:buAutoNum type="arabicParenR"/>
            </a:pPr>
            <a:r>
              <a:rPr b="1" i="1" lang="en-AU" sz="900">
                <a:solidFill>
                  <a:schemeClr val="dk1"/>
                </a:solidFill>
              </a:rPr>
              <a:t>Create the Right Digital Strategy</a:t>
            </a:r>
            <a:endParaRPr b="1" i="1" sz="900">
              <a:solidFill>
                <a:schemeClr val="dk1"/>
              </a:solidFill>
            </a:endParaRPr>
          </a:p>
          <a:p>
            <a:pPr indent="-273050" lvl="1" marL="914400" marR="0" rtl="0" algn="l">
              <a:spcBef>
                <a:spcPts val="0"/>
              </a:spcBef>
              <a:spcAft>
                <a:spcPts val="0"/>
              </a:spcAft>
              <a:buClr>
                <a:schemeClr val="dk1"/>
              </a:buClr>
              <a:buSzPts val="700"/>
              <a:buAutoNum type="alphaLcParenR"/>
            </a:pPr>
            <a:r>
              <a:rPr lang="en-AU" sz="700">
                <a:solidFill>
                  <a:schemeClr val="dk1"/>
                </a:solidFill>
              </a:rPr>
              <a:t>The right digital strategy will vary depending on an organisation’s goals and the needs of its customers. It is therefore important to take a comprehensive approach that considers customer engagement at every touchpoint – from online and mobile, to call centres or in a physical branch</a:t>
            </a:r>
            <a:endParaRPr sz="700">
              <a:solidFill>
                <a:schemeClr val="dk1"/>
              </a:solidFill>
            </a:endParaRPr>
          </a:p>
          <a:p>
            <a:pPr indent="-285750" lvl="0" marL="457200" marR="0" rtl="0" algn="l">
              <a:spcBef>
                <a:spcPts val="0"/>
              </a:spcBef>
              <a:spcAft>
                <a:spcPts val="0"/>
              </a:spcAft>
              <a:buClr>
                <a:schemeClr val="dk1"/>
              </a:buClr>
              <a:buSzPts val="900"/>
              <a:buAutoNum type="arabicParenR"/>
            </a:pPr>
            <a:r>
              <a:rPr b="1" i="1" lang="en-AU" sz="900">
                <a:solidFill>
                  <a:schemeClr val="dk1"/>
                </a:solidFill>
              </a:rPr>
              <a:t>.Implement the Strategy</a:t>
            </a:r>
            <a:endParaRPr b="1" i="1" sz="900">
              <a:solidFill>
                <a:schemeClr val="dk1"/>
              </a:solidFill>
            </a:endParaRPr>
          </a:p>
          <a:p>
            <a:pPr indent="-273050" lvl="1" marL="914400" marR="0" rtl="0" algn="l">
              <a:spcBef>
                <a:spcPts val="0"/>
              </a:spcBef>
              <a:spcAft>
                <a:spcPts val="0"/>
              </a:spcAft>
              <a:buClr>
                <a:schemeClr val="dk1"/>
              </a:buClr>
              <a:buSzPts val="700"/>
              <a:buAutoNum type="alphaLcParenR"/>
            </a:pPr>
            <a:r>
              <a:rPr lang="en-AU" sz="700">
                <a:solidFill>
                  <a:schemeClr val="dk1"/>
                </a:solidFill>
              </a:rPr>
              <a:t>Successful strategy execution depends on multiple factors, such as leveraging the right technology, choosing the right providers and partners, and implementing across-the-board staff training.</a:t>
            </a:r>
            <a:endParaRPr sz="700">
              <a:solidFill>
                <a:schemeClr val="dk1"/>
              </a:solidFill>
            </a:endParaRPr>
          </a:p>
          <a:p>
            <a:pPr indent="-285750" lvl="0" marL="457200" marR="0" rtl="0" algn="l">
              <a:spcBef>
                <a:spcPts val="0"/>
              </a:spcBef>
              <a:spcAft>
                <a:spcPts val="0"/>
              </a:spcAft>
              <a:buClr>
                <a:schemeClr val="dk1"/>
              </a:buClr>
              <a:buSzPts val="900"/>
              <a:buAutoNum type="arabicParenR"/>
            </a:pPr>
            <a:r>
              <a:rPr b="1" i="1" lang="en-AU" sz="900">
                <a:solidFill>
                  <a:schemeClr val="dk1"/>
                </a:solidFill>
              </a:rPr>
              <a:t>Tailor Experiences for Different Customers</a:t>
            </a:r>
            <a:endParaRPr b="1" i="1" sz="900">
              <a:solidFill>
                <a:schemeClr val="dk1"/>
              </a:solidFill>
            </a:endParaRPr>
          </a:p>
          <a:p>
            <a:pPr indent="-285750" lvl="1" marL="914400" marR="0" rtl="0" algn="l">
              <a:spcBef>
                <a:spcPts val="0"/>
              </a:spcBef>
              <a:spcAft>
                <a:spcPts val="0"/>
              </a:spcAft>
              <a:buClr>
                <a:schemeClr val="dk1"/>
              </a:buClr>
              <a:buSzPts val="900"/>
              <a:buAutoNum type="alphaLcParenR"/>
            </a:pPr>
            <a:r>
              <a:rPr lang="en-AU" sz="700">
                <a:solidFill>
                  <a:schemeClr val="dk1"/>
                </a:solidFill>
              </a:rPr>
              <a:t>Different customers want to interact in different ways, and digital solutions can facilitate a tailored </a:t>
            </a:r>
            <a:r>
              <a:rPr lang="en-AU" sz="700">
                <a:solidFill>
                  <a:schemeClr val="dk1"/>
                </a:solidFill>
              </a:rPr>
              <a:t>yet cost</a:t>
            </a:r>
            <a:r>
              <a:rPr lang="en-AU" sz="700">
                <a:solidFill>
                  <a:schemeClr val="dk1"/>
                </a:solidFill>
              </a:rPr>
              <a:t>-effective member experience. Capabilities can be offered to customers depending on their financial needs and digital preferences.</a:t>
            </a:r>
            <a:endParaRPr sz="700">
              <a:solidFill>
                <a:schemeClr val="dk1"/>
              </a:solidFill>
            </a:endParaRPr>
          </a:p>
          <a:p>
            <a:pPr indent="-285750" lvl="0" marL="457200" marR="0" rtl="0" algn="l">
              <a:spcBef>
                <a:spcPts val="0"/>
              </a:spcBef>
              <a:spcAft>
                <a:spcPts val="0"/>
              </a:spcAft>
              <a:buClr>
                <a:schemeClr val="dk1"/>
              </a:buClr>
              <a:buSzPts val="900"/>
              <a:buAutoNum type="arabicParenR"/>
            </a:pPr>
            <a:r>
              <a:rPr b="1" i="1" lang="en-AU" sz="900">
                <a:solidFill>
                  <a:schemeClr val="dk1"/>
                </a:solidFill>
              </a:rPr>
              <a:t>Sustain Customer Relationships</a:t>
            </a:r>
            <a:endParaRPr b="1" i="1" sz="900">
              <a:solidFill>
                <a:schemeClr val="dk1"/>
              </a:solidFill>
            </a:endParaRPr>
          </a:p>
          <a:p>
            <a:pPr indent="-273050" lvl="1" marL="914400" marR="0" rtl="0" algn="l">
              <a:spcBef>
                <a:spcPts val="0"/>
              </a:spcBef>
              <a:spcAft>
                <a:spcPts val="0"/>
              </a:spcAft>
              <a:buClr>
                <a:schemeClr val="dk1"/>
              </a:buClr>
              <a:buSzPts val="700"/>
              <a:buAutoNum type="alphaLcParenR"/>
            </a:pPr>
            <a:r>
              <a:rPr lang="en-AU" sz="700">
                <a:solidFill>
                  <a:schemeClr val="dk1"/>
                </a:solidFill>
              </a:rPr>
              <a:t>Digital experiences provide an excellent opportunity to nurture relationships, and digital data can help shape an understanding of the customer and provide insights to help create value in a variety of ways.</a:t>
            </a:r>
            <a:endParaRPr sz="700">
              <a:solidFill>
                <a:schemeClr val="dk1"/>
              </a:solidFill>
            </a:endParaRPr>
          </a:p>
        </p:txBody>
      </p:sp>
      <p:sp>
        <p:nvSpPr>
          <p:cNvPr id="60" name="Google Shape;60;p6"/>
          <p:cNvSpPr txBox="1"/>
          <p:nvPr/>
        </p:nvSpPr>
        <p:spPr>
          <a:xfrm>
            <a:off x="469901" y="1089979"/>
            <a:ext cx="11266379" cy="40430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575757"/>
              </a:buClr>
              <a:buSzPts val="1100"/>
              <a:buFont typeface="Arial"/>
              <a:buNone/>
            </a:pPr>
            <a:r>
              <a:rPr b="0" i="0" lang="en-AU" sz="1100" u="none" cap="none" strike="noStrike">
                <a:solidFill>
                  <a:srgbClr val="575757"/>
                </a:solidFill>
                <a:latin typeface="Arial"/>
                <a:ea typeface="Arial"/>
                <a:cs typeface="Arial"/>
                <a:sym typeface="Arial"/>
              </a:rPr>
              <a:t>Use this slide to outline all the technology considerations you believe MyBank need to take into account before developing an online banking platform. Sample headings have been provided but please feel free to add anything you believe is relevant. Please take time to format the look and feel of the slide so that it is client ready.  </a:t>
            </a:r>
            <a:endParaRPr b="0" i="1" sz="1100" u="none" cap="none" strike="noStrike">
              <a:solidFill>
                <a:srgbClr val="575757"/>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7"/>
          <p:cNvSpPr txBox="1"/>
          <p:nvPr>
            <p:ph idx="3" type="body"/>
          </p:nvPr>
        </p:nvSpPr>
        <p:spPr>
          <a:xfrm>
            <a:off x="469901" y="736688"/>
            <a:ext cx="9163050" cy="37302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75757"/>
              </a:buClr>
              <a:buSzPts val="2000"/>
              <a:buNone/>
            </a:pPr>
            <a:r>
              <a:rPr lang="en-AU"/>
              <a:t>Design a Business Case</a:t>
            </a:r>
            <a:endParaRPr/>
          </a:p>
        </p:txBody>
      </p:sp>
      <p:sp>
        <p:nvSpPr>
          <p:cNvPr id="67" name="Google Shape;67;p7"/>
          <p:cNvSpPr txBox="1"/>
          <p:nvPr>
            <p:ph type="title"/>
          </p:nvPr>
        </p:nvSpPr>
        <p:spPr>
          <a:xfrm>
            <a:off x="469901" y="402587"/>
            <a:ext cx="9163050" cy="334102"/>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Font typeface="Arial"/>
              <a:buNone/>
            </a:pPr>
            <a:r>
              <a:rPr lang="en-AU"/>
              <a:t>Module 2</a:t>
            </a:r>
            <a:endParaRPr/>
          </a:p>
        </p:txBody>
      </p:sp>
      <p:sp>
        <p:nvSpPr>
          <p:cNvPr id="68" name="Google Shape;68;p7"/>
          <p:cNvSpPr txBox="1"/>
          <p:nvPr/>
        </p:nvSpPr>
        <p:spPr>
          <a:xfrm>
            <a:off x="644642" y="4237879"/>
            <a:ext cx="5292000" cy="2484000"/>
          </a:xfrm>
          <a:prstGeom prst="rect">
            <a:avLst/>
          </a:prstGeom>
          <a:noFill/>
          <a:ln cap="flat" cmpd="sng" w="9525">
            <a:solidFill>
              <a:srgbClr val="32E8FE"/>
            </a:solidFill>
            <a:prstDash val="solid"/>
            <a:round/>
            <a:headEnd len="sm" w="sm" type="none"/>
            <a:tailEnd len="sm" w="sm" type="none"/>
          </a:ln>
        </p:spPr>
        <p:txBody>
          <a:bodyPr anchorCtr="0" anchor="t" bIns="0" lIns="0" spcFirstLastPara="1" rIns="0" wrap="square" tIns="0">
            <a:noAutofit/>
          </a:bodyPr>
          <a:lstStyle/>
          <a:p>
            <a:pPr indent="0" lvl="1" marL="0" marR="0" rtl="0" algn="l">
              <a:spcBef>
                <a:spcPts val="0"/>
              </a:spcBef>
              <a:spcAft>
                <a:spcPts val="0"/>
              </a:spcAft>
              <a:buClr>
                <a:schemeClr val="dk1"/>
              </a:buClr>
              <a:buSzPts val="1000"/>
              <a:buFont typeface="Arial"/>
              <a:buNone/>
            </a:pPr>
            <a:r>
              <a:rPr b="1" i="0" lang="en-AU" sz="1000" u="none" cap="none" strike="noStrike">
                <a:solidFill>
                  <a:schemeClr val="dk1"/>
                </a:solidFill>
                <a:latin typeface="Arial"/>
                <a:ea typeface="Arial"/>
                <a:cs typeface="Arial"/>
                <a:sym typeface="Arial"/>
              </a:rPr>
              <a:t>Costs</a:t>
            </a:r>
            <a:endParaRPr b="1" i="0" sz="1000" u="none" cap="none" strike="noStrike">
              <a:solidFill>
                <a:schemeClr val="dk1"/>
              </a:solidFill>
              <a:latin typeface="Arial"/>
              <a:ea typeface="Arial"/>
              <a:cs typeface="Arial"/>
              <a:sym typeface="Arial"/>
            </a:endParaRPr>
          </a:p>
          <a:p>
            <a:pPr indent="-301625" lvl="0" marL="457200" marR="0" rtl="0" algn="l">
              <a:spcBef>
                <a:spcPts val="1200"/>
              </a:spcBef>
              <a:spcAft>
                <a:spcPts val="0"/>
              </a:spcAft>
              <a:buClr>
                <a:schemeClr val="dk1"/>
              </a:buClr>
              <a:buSzPts val="1150"/>
              <a:buChar char="●"/>
            </a:pPr>
            <a:r>
              <a:rPr b="1" i="1" lang="en-AU" sz="1150">
                <a:solidFill>
                  <a:schemeClr val="dk1"/>
                </a:solidFill>
              </a:rPr>
              <a:t>Tool for Stock Market Trend Discovery - Features:</a:t>
            </a:r>
            <a:endParaRPr b="1" i="1" sz="1150">
              <a:solidFill>
                <a:schemeClr val="dk1"/>
              </a:solidFill>
            </a:endParaRPr>
          </a:p>
          <a:p>
            <a:pPr indent="-301625" lvl="1" marL="914400" marR="0" rtl="0" algn="l">
              <a:spcBef>
                <a:spcPts val="0"/>
              </a:spcBef>
              <a:spcAft>
                <a:spcPts val="0"/>
              </a:spcAft>
              <a:buClr>
                <a:schemeClr val="dk1"/>
              </a:buClr>
              <a:buSzPts val="1150"/>
              <a:buChar char="○"/>
            </a:pPr>
            <a:r>
              <a:rPr lang="en-AU" sz="1150">
                <a:solidFill>
                  <a:schemeClr val="dk1"/>
                </a:solidFill>
              </a:rPr>
              <a:t>NLP-powered text analysis, Industry and company specific algorithms, Up to 65% of confidence, API for mobile and web use</a:t>
            </a:r>
            <a:endParaRPr sz="1150">
              <a:solidFill>
                <a:schemeClr val="dk1"/>
              </a:solidFill>
            </a:endParaRPr>
          </a:p>
          <a:p>
            <a:pPr indent="-301625" lvl="1" marL="914400" marR="0" rtl="0" algn="l">
              <a:spcBef>
                <a:spcPts val="0"/>
              </a:spcBef>
              <a:spcAft>
                <a:spcPts val="0"/>
              </a:spcAft>
              <a:buClr>
                <a:schemeClr val="dk1"/>
              </a:buClr>
              <a:buSzPts val="1150"/>
              <a:buChar char="○"/>
            </a:pPr>
            <a:r>
              <a:rPr lang="en-AU" sz="1150">
                <a:solidFill>
                  <a:schemeClr val="dk1"/>
                </a:solidFill>
              </a:rPr>
              <a:t>Proof-of-Concept Cost: $10.500, MVP Cost: $23.300, Release Cost: &gt;$100.000</a:t>
            </a:r>
            <a:endParaRPr sz="1150">
              <a:solidFill>
                <a:schemeClr val="dk1"/>
              </a:solidFill>
            </a:endParaRPr>
          </a:p>
          <a:p>
            <a:pPr indent="-301625" lvl="0" marL="457200" marR="0" rtl="0" algn="l">
              <a:spcBef>
                <a:spcPts val="0"/>
              </a:spcBef>
              <a:spcAft>
                <a:spcPts val="0"/>
              </a:spcAft>
              <a:buClr>
                <a:schemeClr val="dk1"/>
              </a:buClr>
              <a:buSzPts val="1150"/>
              <a:buChar char="●"/>
            </a:pPr>
            <a:r>
              <a:rPr b="1" i="1" lang="en-AU" sz="1150">
                <a:solidFill>
                  <a:schemeClr val="dk1"/>
                </a:solidFill>
              </a:rPr>
              <a:t>Cloud System for Document Digitization - Features:</a:t>
            </a:r>
            <a:endParaRPr b="1" i="1" sz="1150">
              <a:solidFill>
                <a:schemeClr val="dk1"/>
              </a:solidFill>
            </a:endParaRPr>
          </a:p>
          <a:p>
            <a:pPr indent="-301625" lvl="1" marL="914400" marR="0" rtl="0" algn="l">
              <a:spcBef>
                <a:spcPts val="0"/>
              </a:spcBef>
              <a:spcAft>
                <a:spcPts val="0"/>
              </a:spcAft>
              <a:buClr>
                <a:schemeClr val="dk1"/>
              </a:buClr>
              <a:buSzPts val="1150"/>
              <a:buChar char="○"/>
            </a:pPr>
            <a:r>
              <a:rPr lang="en-AU" sz="1150">
                <a:solidFill>
                  <a:schemeClr val="dk1"/>
                </a:solidFill>
              </a:rPr>
              <a:t>Processes basic and advanced documents: Maps, P&amp;ID, Pipeline layouts, Detects stamps, signatures and document layouts, Completely cloud-based, Processes 300.000 documents in 4 hours</a:t>
            </a:r>
            <a:endParaRPr sz="1150">
              <a:solidFill>
                <a:schemeClr val="dk1"/>
              </a:solidFill>
            </a:endParaRPr>
          </a:p>
          <a:p>
            <a:pPr indent="-301625" lvl="1" marL="914400" marR="0" rtl="0" algn="l">
              <a:spcBef>
                <a:spcPts val="0"/>
              </a:spcBef>
              <a:spcAft>
                <a:spcPts val="0"/>
              </a:spcAft>
              <a:buClr>
                <a:schemeClr val="dk1"/>
              </a:buClr>
              <a:buSzPts val="1150"/>
              <a:buChar char="○"/>
            </a:pPr>
            <a:r>
              <a:rPr lang="en-AU" sz="1150">
                <a:solidFill>
                  <a:schemeClr val="dk1"/>
                </a:solidFill>
              </a:rPr>
              <a:t>Proof-of-Concept Cost: $28.500, MVP Cost: $44.000, Release Cost: &gt;$500.000</a:t>
            </a:r>
            <a:endParaRPr sz="1150">
              <a:solidFill>
                <a:schemeClr val="dk1"/>
              </a:solidFill>
            </a:endParaRPr>
          </a:p>
        </p:txBody>
      </p:sp>
      <p:sp>
        <p:nvSpPr>
          <p:cNvPr id="69" name="Google Shape;69;p7"/>
          <p:cNvSpPr txBox="1"/>
          <p:nvPr/>
        </p:nvSpPr>
        <p:spPr>
          <a:xfrm>
            <a:off x="3449992" y="1624134"/>
            <a:ext cx="5292000" cy="2484000"/>
          </a:xfrm>
          <a:prstGeom prst="rect">
            <a:avLst/>
          </a:prstGeom>
          <a:noFill/>
          <a:ln cap="flat" cmpd="sng" w="9525">
            <a:solidFill>
              <a:srgbClr val="32E8FE"/>
            </a:solidFill>
            <a:prstDash val="solid"/>
            <a:round/>
            <a:headEnd len="sm" w="sm" type="none"/>
            <a:tailEnd len="sm" w="sm" type="none"/>
          </a:ln>
        </p:spPr>
        <p:txBody>
          <a:bodyPr anchorCtr="0" anchor="t" bIns="0" lIns="0" spcFirstLastPara="1" rIns="0" wrap="square" tIns="0">
            <a:noAutofit/>
          </a:bodyPr>
          <a:lstStyle/>
          <a:p>
            <a:pPr indent="0" lvl="1" marL="0" marR="0" rtl="0" algn="l">
              <a:spcBef>
                <a:spcPts val="0"/>
              </a:spcBef>
              <a:spcAft>
                <a:spcPts val="0"/>
              </a:spcAft>
              <a:buClr>
                <a:schemeClr val="dk1"/>
              </a:buClr>
              <a:buSzPts val="1000"/>
              <a:buFont typeface="Arial"/>
              <a:buNone/>
            </a:pPr>
            <a:r>
              <a:rPr b="1" i="0" lang="en-AU" sz="1000" u="none" cap="none" strike="noStrike">
                <a:solidFill>
                  <a:schemeClr val="dk1"/>
                </a:solidFill>
                <a:latin typeface="Arial"/>
                <a:ea typeface="Arial"/>
                <a:cs typeface="Arial"/>
                <a:sym typeface="Arial"/>
              </a:rPr>
              <a:t>Feasibility</a:t>
            </a:r>
            <a:endParaRPr b="1" i="0" sz="1000" u="none" cap="none" strike="noStrike">
              <a:solidFill>
                <a:schemeClr val="dk1"/>
              </a:solidFill>
              <a:latin typeface="Arial"/>
              <a:ea typeface="Arial"/>
              <a:cs typeface="Arial"/>
              <a:sym typeface="Arial"/>
            </a:endParaRPr>
          </a:p>
          <a:p>
            <a:pPr indent="0" lvl="1" marL="0" marR="0" rtl="0" algn="l">
              <a:spcBef>
                <a:spcPts val="0"/>
              </a:spcBef>
              <a:spcAft>
                <a:spcPts val="0"/>
              </a:spcAft>
              <a:buClr>
                <a:schemeClr val="dk1"/>
              </a:buClr>
              <a:buSzPts val="1000"/>
              <a:buFont typeface="Arial"/>
              <a:buNone/>
            </a:pPr>
            <a:r>
              <a:t/>
            </a:r>
            <a:endParaRPr b="1" sz="1000">
              <a:solidFill>
                <a:schemeClr val="dk1"/>
              </a:solidFill>
            </a:endParaRPr>
          </a:p>
          <a:p>
            <a:pPr indent="-336550" lvl="0" marL="457200" marR="0" rtl="0" algn="l">
              <a:spcBef>
                <a:spcPts val="0"/>
              </a:spcBef>
              <a:spcAft>
                <a:spcPts val="0"/>
              </a:spcAft>
              <a:buClr>
                <a:schemeClr val="dk1"/>
              </a:buClr>
              <a:buSzPts val="1700"/>
              <a:buChar char="●"/>
            </a:pPr>
            <a:r>
              <a:rPr lang="en-AU" sz="1700">
                <a:solidFill>
                  <a:schemeClr val="dk1"/>
                </a:solidFill>
              </a:rPr>
              <a:t>To deliver Artificial intelligence (AI) and Robotic Financial Machines, a high sum of money must be organised and be ready for use. </a:t>
            </a:r>
            <a:endParaRPr sz="1700">
              <a:solidFill>
                <a:schemeClr val="dk1"/>
              </a:solidFill>
            </a:endParaRPr>
          </a:p>
          <a:p>
            <a:pPr indent="-336550" lvl="0" marL="457200" marR="0" rtl="0" algn="l">
              <a:spcBef>
                <a:spcPts val="0"/>
              </a:spcBef>
              <a:spcAft>
                <a:spcPts val="0"/>
              </a:spcAft>
              <a:buClr>
                <a:schemeClr val="dk1"/>
              </a:buClr>
              <a:buSzPts val="1700"/>
              <a:buChar char="●"/>
            </a:pPr>
            <a:r>
              <a:rPr lang="en-AU" sz="1700">
                <a:solidFill>
                  <a:schemeClr val="dk1"/>
                </a:solidFill>
              </a:rPr>
              <a:t>Each technology is </a:t>
            </a:r>
            <a:r>
              <a:rPr lang="en-AU" sz="1700">
                <a:solidFill>
                  <a:schemeClr val="dk1"/>
                </a:solidFill>
              </a:rPr>
              <a:t>going</a:t>
            </a:r>
            <a:r>
              <a:rPr lang="en-AU" sz="1700">
                <a:solidFill>
                  <a:schemeClr val="dk1"/>
                </a:solidFill>
              </a:rPr>
              <a:t> to cost a lot of money</a:t>
            </a:r>
            <a:endParaRPr sz="1700">
              <a:solidFill>
                <a:schemeClr val="dk1"/>
              </a:solidFill>
            </a:endParaRPr>
          </a:p>
          <a:p>
            <a:pPr indent="-336550" lvl="0" marL="457200" marR="0" rtl="0" algn="l">
              <a:spcBef>
                <a:spcPts val="0"/>
              </a:spcBef>
              <a:spcAft>
                <a:spcPts val="0"/>
              </a:spcAft>
              <a:buClr>
                <a:schemeClr val="dk1"/>
              </a:buClr>
              <a:buSzPts val="1700"/>
              <a:buChar char="●"/>
            </a:pPr>
            <a:r>
              <a:rPr lang="en-AU" sz="1700">
                <a:solidFill>
                  <a:schemeClr val="dk1"/>
                </a:solidFill>
              </a:rPr>
              <a:t>However, the growth of ‘MyBank’ will increase immensely due to these technology advancements.</a:t>
            </a:r>
            <a:endParaRPr sz="1700">
              <a:solidFill>
                <a:schemeClr val="dk1"/>
              </a:solidFill>
            </a:endParaRPr>
          </a:p>
          <a:p>
            <a:pPr indent="-116500" lvl="2" marL="180000" marR="0" rtl="0" algn="l">
              <a:spcBef>
                <a:spcPts val="1200"/>
              </a:spcBef>
              <a:spcAft>
                <a:spcPts val="0"/>
              </a:spcAft>
              <a:buClr>
                <a:schemeClr val="dk1"/>
              </a:buClr>
              <a:buSzPts val="1000"/>
              <a:buFont typeface="Arial"/>
              <a:buNone/>
            </a:pPr>
            <a:r>
              <a:t/>
            </a:r>
            <a:endParaRPr b="0" i="0" sz="1000" u="none" cap="none" strike="noStrike">
              <a:solidFill>
                <a:schemeClr val="dk1"/>
              </a:solidFill>
              <a:latin typeface="Arial"/>
              <a:ea typeface="Arial"/>
              <a:cs typeface="Arial"/>
              <a:sym typeface="Arial"/>
            </a:endParaRPr>
          </a:p>
        </p:txBody>
      </p:sp>
      <p:sp>
        <p:nvSpPr>
          <p:cNvPr id="70" name="Google Shape;70;p7"/>
          <p:cNvSpPr txBox="1"/>
          <p:nvPr/>
        </p:nvSpPr>
        <p:spPr>
          <a:xfrm>
            <a:off x="6246471" y="4237879"/>
            <a:ext cx="5292000" cy="2484000"/>
          </a:xfrm>
          <a:prstGeom prst="rect">
            <a:avLst/>
          </a:prstGeom>
          <a:noFill/>
          <a:ln cap="flat" cmpd="sng" w="9525">
            <a:solidFill>
              <a:srgbClr val="32E8FE"/>
            </a:solidFill>
            <a:prstDash val="solid"/>
            <a:round/>
            <a:headEnd len="sm" w="sm" type="none"/>
            <a:tailEnd len="sm" w="sm" type="none"/>
          </a:ln>
        </p:spPr>
        <p:txBody>
          <a:bodyPr anchorCtr="0" anchor="t" bIns="0" lIns="0" spcFirstLastPara="1" rIns="0" wrap="square" tIns="0">
            <a:noAutofit/>
          </a:bodyPr>
          <a:lstStyle/>
          <a:p>
            <a:pPr indent="0" lvl="1" marL="0" marR="0" rtl="0" algn="l">
              <a:spcBef>
                <a:spcPts val="0"/>
              </a:spcBef>
              <a:spcAft>
                <a:spcPts val="0"/>
              </a:spcAft>
              <a:buClr>
                <a:schemeClr val="dk1"/>
              </a:buClr>
              <a:buSzPts val="1000"/>
              <a:buFont typeface="Arial"/>
              <a:buNone/>
            </a:pPr>
            <a:r>
              <a:rPr b="1" i="0" lang="en-AU" sz="1000" u="none" cap="none" strike="noStrike">
                <a:solidFill>
                  <a:schemeClr val="dk1"/>
                </a:solidFill>
                <a:latin typeface="Arial"/>
                <a:ea typeface="Arial"/>
                <a:cs typeface="Arial"/>
                <a:sym typeface="Arial"/>
              </a:rPr>
              <a:t>Benefits</a:t>
            </a:r>
            <a:endParaRPr b="1" i="0" sz="1000" u="none" cap="none" strike="noStrike">
              <a:solidFill>
                <a:schemeClr val="dk1"/>
              </a:solidFill>
              <a:latin typeface="Arial"/>
              <a:ea typeface="Arial"/>
              <a:cs typeface="Arial"/>
              <a:sym typeface="Arial"/>
            </a:endParaRPr>
          </a:p>
          <a:p>
            <a:pPr indent="-317500" lvl="0" marL="457200" marR="0" rtl="0" algn="l">
              <a:spcBef>
                <a:spcPts val="1200"/>
              </a:spcBef>
              <a:spcAft>
                <a:spcPts val="0"/>
              </a:spcAft>
              <a:buClr>
                <a:schemeClr val="dk1"/>
              </a:buClr>
              <a:buSzPts val="1400"/>
              <a:buFont typeface="Arial"/>
              <a:buChar char="●"/>
            </a:pPr>
            <a:r>
              <a:rPr lang="en-AU">
                <a:solidFill>
                  <a:schemeClr val="dk1"/>
                </a:solidFill>
              </a:rPr>
              <a:t>Prototype provides a confidence score if the price goes up or down according to the news released on popular websites and social networks.</a:t>
            </a:r>
            <a:endParaRPr>
              <a:solidFill>
                <a:schemeClr val="dk1"/>
              </a:solidFill>
            </a:endParaRPr>
          </a:p>
          <a:p>
            <a:pPr indent="-317500" lvl="0" marL="457200" marR="0" rtl="0" algn="l">
              <a:spcBef>
                <a:spcPts val="0"/>
              </a:spcBef>
              <a:spcAft>
                <a:spcPts val="0"/>
              </a:spcAft>
              <a:buClr>
                <a:schemeClr val="dk1"/>
              </a:buClr>
              <a:buSzPts val="1400"/>
              <a:buChar char="●"/>
            </a:pPr>
            <a:r>
              <a:rPr lang="en-AU">
                <a:solidFill>
                  <a:schemeClr val="dk1"/>
                </a:solidFill>
              </a:rPr>
              <a:t>Custom system for engineering drawings digitization powered by artificial intelligence to extract data from on-paper maps, schemes, and other technical documents. Our engineers developed a custom ML-based solution that determines the template of the document, accurately extracts data, links and maps the data into the complete datasets.</a:t>
            </a:r>
            <a:endParaRPr>
              <a:solidFill>
                <a:schemeClr val="dk1"/>
              </a:solidFill>
            </a:endParaRPr>
          </a:p>
        </p:txBody>
      </p:sp>
      <p:sp>
        <p:nvSpPr>
          <p:cNvPr id="71" name="Google Shape;71;p7"/>
          <p:cNvSpPr txBox="1"/>
          <p:nvPr/>
        </p:nvSpPr>
        <p:spPr>
          <a:xfrm>
            <a:off x="469901" y="1089979"/>
            <a:ext cx="11266500" cy="404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575757"/>
              </a:buClr>
              <a:buSzPts val="1100"/>
              <a:buFont typeface="Arial"/>
              <a:buNone/>
            </a:pPr>
            <a:r>
              <a:rPr b="0" i="0" lang="en-AU" sz="1100" u="none" cap="none" strike="noStrike">
                <a:solidFill>
                  <a:srgbClr val="575757"/>
                </a:solidFill>
                <a:latin typeface="Arial"/>
                <a:ea typeface="Arial"/>
                <a:cs typeface="Arial"/>
                <a:sym typeface="Arial"/>
              </a:rPr>
              <a:t>Use this slide to present a justification for why MyBank should proceed with developing an online banking platform. Sample headings have been provided but please feel free to add anything you believe is relevant. Please take time to format the look and feel of the slide so that it is client ready. </a:t>
            </a:r>
            <a:endParaRPr b="0" i="1" sz="1100" u="none" cap="none" strike="noStrike">
              <a:solidFill>
                <a:srgbClr val="575757"/>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8"/>
          <p:cNvSpPr txBox="1"/>
          <p:nvPr>
            <p:ph idx="2" type="body"/>
          </p:nvPr>
        </p:nvSpPr>
        <p:spPr>
          <a:xfrm>
            <a:off x="3449996" y="1494284"/>
            <a:ext cx="5292000" cy="2484000"/>
          </a:xfrm>
          <a:prstGeom prst="rect">
            <a:avLst/>
          </a:prstGeom>
          <a:noFill/>
          <a:ln cap="flat" cmpd="sng" w="9525">
            <a:solidFill>
              <a:srgbClr val="32E8FE"/>
            </a:solidFill>
            <a:prstDash val="solid"/>
            <a:round/>
            <a:headEnd len="sm" w="sm" type="none"/>
            <a:tailEnd len="sm" w="sm" type="none"/>
          </a:ln>
        </p:spPr>
        <p:txBody>
          <a:bodyPr anchorCtr="0" anchor="t" bIns="0" lIns="0" spcFirstLastPara="1" rIns="0" wrap="square" tIns="0">
            <a:noAutofit/>
          </a:bodyPr>
          <a:lstStyle/>
          <a:p>
            <a:pPr indent="0" lvl="1" marL="0" rtl="0" algn="l">
              <a:spcBef>
                <a:spcPts val="0"/>
              </a:spcBef>
              <a:spcAft>
                <a:spcPts val="0"/>
              </a:spcAft>
              <a:buClr>
                <a:schemeClr val="dk1"/>
              </a:buClr>
              <a:buSzPts val="1000"/>
              <a:buNone/>
            </a:pPr>
            <a:r>
              <a:rPr lang="en-AU"/>
              <a:t>Delivery Approach</a:t>
            </a:r>
            <a:endParaRPr/>
          </a:p>
          <a:p>
            <a:pPr indent="-311150" lvl="0" marL="457200" rtl="0" algn="l">
              <a:spcBef>
                <a:spcPts val="1200"/>
              </a:spcBef>
              <a:spcAft>
                <a:spcPts val="0"/>
              </a:spcAft>
              <a:buSzPts val="1300"/>
              <a:buChar char="●"/>
            </a:pPr>
            <a:r>
              <a:rPr lang="en-AU" sz="1300"/>
              <a:t>The AI and Machine Learning will be manufactured in factories, and sent by trucks, planes, helicopters, any safe and secure means of delivering each machine to the company</a:t>
            </a:r>
            <a:endParaRPr sz="1300"/>
          </a:p>
          <a:p>
            <a:pPr indent="-311150" lvl="0" marL="457200" rtl="0" algn="l">
              <a:spcBef>
                <a:spcPts val="0"/>
              </a:spcBef>
              <a:spcAft>
                <a:spcPts val="0"/>
              </a:spcAft>
              <a:buSzPts val="1300"/>
              <a:buChar char="●"/>
            </a:pPr>
            <a:r>
              <a:rPr lang="en-AU" sz="1300"/>
              <a:t>Big Data and Data Analytics</a:t>
            </a:r>
            <a:endParaRPr sz="1300"/>
          </a:p>
          <a:p>
            <a:pPr indent="-311150" lvl="1" marL="914400" rtl="0" algn="l">
              <a:spcBef>
                <a:spcPts val="0"/>
              </a:spcBef>
              <a:spcAft>
                <a:spcPts val="0"/>
              </a:spcAft>
              <a:buSzPts val="1300"/>
              <a:buChar char="○"/>
            </a:pPr>
            <a:r>
              <a:rPr b="0" lang="en-AU" sz="1300"/>
              <a:t>Ecommerce - Predicting customer trends and optimizing prices are a few of the ways e-commerce uses Big Data analytics</a:t>
            </a:r>
            <a:endParaRPr b="0" sz="1300"/>
          </a:p>
          <a:p>
            <a:pPr indent="-311150" lvl="1" marL="914400" rtl="0" algn="l">
              <a:spcBef>
                <a:spcPts val="0"/>
              </a:spcBef>
              <a:spcAft>
                <a:spcPts val="0"/>
              </a:spcAft>
              <a:buSzPts val="1300"/>
              <a:buChar char="○"/>
            </a:pPr>
            <a:r>
              <a:rPr b="0" lang="en-AU" sz="1300"/>
              <a:t>Marketing - Big Data analytics helps to drive high ROI marketing campaigns, which result in improved sales</a:t>
            </a:r>
            <a:endParaRPr sz="1300"/>
          </a:p>
        </p:txBody>
      </p:sp>
      <p:sp>
        <p:nvSpPr>
          <p:cNvPr id="78" name="Google Shape;78;p8"/>
          <p:cNvSpPr txBox="1"/>
          <p:nvPr>
            <p:ph idx="3" type="body"/>
          </p:nvPr>
        </p:nvSpPr>
        <p:spPr>
          <a:xfrm>
            <a:off x="469901" y="736688"/>
            <a:ext cx="9163050" cy="37302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75757"/>
              </a:buClr>
              <a:buSzPts val="2000"/>
              <a:buNone/>
            </a:pPr>
            <a:r>
              <a:rPr lang="en-AU"/>
              <a:t>Considerations for Mobilisation</a:t>
            </a:r>
            <a:endParaRPr/>
          </a:p>
        </p:txBody>
      </p:sp>
      <p:sp>
        <p:nvSpPr>
          <p:cNvPr id="79" name="Google Shape;79;p8"/>
          <p:cNvSpPr txBox="1"/>
          <p:nvPr>
            <p:ph type="title"/>
          </p:nvPr>
        </p:nvSpPr>
        <p:spPr>
          <a:xfrm>
            <a:off x="469901" y="402587"/>
            <a:ext cx="9163050" cy="334102"/>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Font typeface="Arial"/>
              <a:buNone/>
            </a:pPr>
            <a:r>
              <a:rPr lang="en-AU"/>
              <a:t>Module 3</a:t>
            </a:r>
            <a:endParaRPr/>
          </a:p>
        </p:txBody>
      </p:sp>
      <p:sp>
        <p:nvSpPr>
          <p:cNvPr id="80" name="Google Shape;80;p8"/>
          <p:cNvSpPr txBox="1"/>
          <p:nvPr/>
        </p:nvSpPr>
        <p:spPr>
          <a:xfrm>
            <a:off x="3449996" y="4223579"/>
            <a:ext cx="5292000" cy="2484000"/>
          </a:xfrm>
          <a:prstGeom prst="rect">
            <a:avLst/>
          </a:prstGeom>
          <a:noFill/>
          <a:ln cap="flat" cmpd="sng" w="9525">
            <a:solidFill>
              <a:srgbClr val="32E8FE"/>
            </a:solidFill>
            <a:prstDash val="solid"/>
            <a:round/>
            <a:headEnd len="sm" w="sm" type="none"/>
            <a:tailEnd len="sm" w="sm" type="none"/>
          </a:ln>
        </p:spPr>
        <p:txBody>
          <a:bodyPr anchorCtr="0" anchor="t" bIns="0" lIns="0" spcFirstLastPara="1" rIns="0" wrap="square" tIns="0">
            <a:noAutofit/>
          </a:bodyPr>
          <a:lstStyle/>
          <a:p>
            <a:pPr indent="0" lvl="1" marL="0" marR="0" rtl="0" algn="l">
              <a:spcBef>
                <a:spcPts val="0"/>
              </a:spcBef>
              <a:spcAft>
                <a:spcPts val="0"/>
              </a:spcAft>
              <a:buClr>
                <a:schemeClr val="dk1"/>
              </a:buClr>
              <a:buSzPts val="1000"/>
              <a:buFont typeface="Arial"/>
              <a:buNone/>
            </a:pPr>
            <a:r>
              <a:rPr b="1" i="0" lang="en-AU" sz="1000" u="none" cap="none" strike="noStrike">
                <a:solidFill>
                  <a:schemeClr val="dk1"/>
                </a:solidFill>
                <a:latin typeface="Arial"/>
                <a:ea typeface="Arial"/>
                <a:cs typeface="Arial"/>
                <a:sym typeface="Arial"/>
              </a:rPr>
              <a:t>Cost Estimates</a:t>
            </a:r>
            <a:endParaRPr b="1" i="0" sz="1000" u="none" cap="none" strike="noStrike">
              <a:solidFill>
                <a:schemeClr val="dk1"/>
              </a:solidFill>
              <a:latin typeface="Arial"/>
              <a:ea typeface="Arial"/>
              <a:cs typeface="Arial"/>
              <a:sym typeface="Arial"/>
            </a:endParaRPr>
          </a:p>
          <a:p>
            <a:pPr indent="-301625" lvl="0" marL="457200" rtl="0" algn="l">
              <a:spcBef>
                <a:spcPts val="1200"/>
              </a:spcBef>
              <a:spcAft>
                <a:spcPts val="0"/>
              </a:spcAft>
              <a:buClr>
                <a:schemeClr val="dk1"/>
              </a:buClr>
              <a:buSzPts val="1150"/>
              <a:buChar char="●"/>
            </a:pPr>
            <a:r>
              <a:rPr b="1" i="1" lang="en-AU" sz="1150">
                <a:solidFill>
                  <a:schemeClr val="dk1"/>
                </a:solidFill>
              </a:rPr>
              <a:t>Tool for Stock Market Trend Discovery - Features:</a:t>
            </a:r>
            <a:endParaRPr b="1" i="1" sz="1150">
              <a:solidFill>
                <a:schemeClr val="dk1"/>
              </a:solidFill>
            </a:endParaRPr>
          </a:p>
          <a:p>
            <a:pPr indent="-301625" lvl="1" marL="914400" rtl="0" algn="l">
              <a:spcBef>
                <a:spcPts val="0"/>
              </a:spcBef>
              <a:spcAft>
                <a:spcPts val="0"/>
              </a:spcAft>
              <a:buClr>
                <a:schemeClr val="dk1"/>
              </a:buClr>
              <a:buSzPts val="1150"/>
              <a:buChar char="○"/>
            </a:pPr>
            <a:r>
              <a:rPr lang="en-AU" sz="1150">
                <a:solidFill>
                  <a:schemeClr val="dk1"/>
                </a:solidFill>
              </a:rPr>
              <a:t>NLP-powered text analysis, Industry and company specific algorithms, Up to 65% of confidence, API for mobile and web use</a:t>
            </a:r>
            <a:endParaRPr sz="1150">
              <a:solidFill>
                <a:schemeClr val="dk1"/>
              </a:solidFill>
            </a:endParaRPr>
          </a:p>
          <a:p>
            <a:pPr indent="-301625" lvl="1" marL="914400" rtl="0" algn="l">
              <a:spcBef>
                <a:spcPts val="0"/>
              </a:spcBef>
              <a:spcAft>
                <a:spcPts val="0"/>
              </a:spcAft>
              <a:buClr>
                <a:schemeClr val="dk1"/>
              </a:buClr>
              <a:buSzPts val="1150"/>
              <a:buChar char="○"/>
            </a:pPr>
            <a:r>
              <a:rPr lang="en-AU" sz="1150">
                <a:solidFill>
                  <a:schemeClr val="dk1"/>
                </a:solidFill>
              </a:rPr>
              <a:t>Proof-of-Concept Cost: $10.500, MVP Cost: $23.300, Release Cost: &gt;$100.000</a:t>
            </a:r>
            <a:endParaRPr sz="1150">
              <a:solidFill>
                <a:schemeClr val="dk1"/>
              </a:solidFill>
            </a:endParaRPr>
          </a:p>
          <a:p>
            <a:pPr indent="-301625" lvl="0" marL="457200" rtl="0" algn="l">
              <a:spcBef>
                <a:spcPts val="0"/>
              </a:spcBef>
              <a:spcAft>
                <a:spcPts val="0"/>
              </a:spcAft>
              <a:buClr>
                <a:schemeClr val="dk1"/>
              </a:buClr>
              <a:buSzPts val="1150"/>
              <a:buChar char="●"/>
            </a:pPr>
            <a:r>
              <a:rPr b="1" i="1" lang="en-AU" sz="1150">
                <a:solidFill>
                  <a:schemeClr val="dk1"/>
                </a:solidFill>
              </a:rPr>
              <a:t>Cloud System for Document Digitization - Features:</a:t>
            </a:r>
            <a:endParaRPr b="1" i="1" sz="1150">
              <a:solidFill>
                <a:schemeClr val="dk1"/>
              </a:solidFill>
            </a:endParaRPr>
          </a:p>
          <a:p>
            <a:pPr indent="-301625" lvl="1" marL="914400" rtl="0" algn="l">
              <a:spcBef>
                <a:spcPts val="0"/>
              </a:spcBef>
              <a:spcAft>
                <a:spcPts val="0"/>
              </a:spcAft>
              <a:buClr>
                <a:schemeClr val="dk1"/>
              </a:buClr>
              <a:buSzPts val="1150"/>
              <a:buChar char="○"/>
            </a:pPr>
            <a:r>
              <a:rPr lang="en-AU" sz="1150">
                <a:solidFill>
                  <a:schemeClr val="dk1"/>
                </a:solidFill>
              </a:rPr>
              <a:t>Processes basic and advanced documents: Maps, P&amp;ID, Pipeline layouts, Detects stamps, signatures and document layouts, Completely cloud-based, Processes 300.000 documents in 4 hours</a:t>
            </a:r>
            <a:endParaRPr sz="1150">
              <a:solidFill>
                <a:schemeClr val="dk1"/>
              </a:solidFill>
            </a:endParaRPr>
          </a:p>
          <a:p>
            <a:pPr indent="-301625" lvl="1" marL="914400" rtl="0" algn="l">
              <a:spcBef>
                <a:spcPts val="0"/>
              </a:spcBef>
              <a:spcAft>
                <a:spcPts val="0"/>
              </a:spcAft>
              <a:buClr>
                <a:schemeClr val="dk1"/>
              </a:buClr>
              <a:buSzPts val="1150"/>
              <a:buChar char="○"/>
            </a:pPr>
            <a:r>
              <a:rPr lang="en-AU" sz="1150">
                <a:solidFill>
                  <a:schemeClr val="dk1"/>
                </a:solidFill>
              </a:rPr>
              <a:t>Proof-of-Concept Cost: $28.500, MVP Cost: $44.000, Release Cost: &gt;$500.000</a:t>
            </a:r>
            <a:endParaRPr sz="1000">
              <a:solidFill>
                <a:schemeClr val="dk1"/>
              </a:solidFill>
            </a:endParaRPr>
          </a:p>
        </p:txBody>
      </p:sp>
      <p:sp>
        <p:nvSpPr>
          <p:cNvPr id="81" name="Google Shape;81;p8"/>
          <p:cNvSpPr txBox="1"/>
          <p:nvPr/>
        </p:nvSpPr>
        <p:spPr>
          <a:xfrm>
            <a:off x="469901" y="1089979"/>
            <a:ext cx="11266379" cy="40430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575757"/>
              </a:buClr>
              <a:buSzPts val="1100"/>
              <a:buFont typeface="Arial"/>
              <a:buNone/>
            </a:pPr>
            <a:r>
              <a:rPr b="0" i="0" lang="en-AU" sz="1100" u="none" cap="none" strike="noStrike">
                <a:solidFill>
                  <a:srgbClr val="575757"/>
                </a:solidFill>
                <a:latin typeface="Arial"/>
                <a:ea typeface="Arial"/>
                <a:cs typeface="Arial"/>
                <a:sym typeface="Arial"/>
              </a:rPr>
              <a:t>Use this slide to explain how you plan to develop and implement MyBank’s online banking solution . Sample headings have been provided but please feel free to add anything you believe is relevant. Please take time to format the look and feel of the slide so that it is client ready. </a:t>
            </a:r>
            <a:endParaRPr b="0" i="1" sz="1100" u="none" cap="none" strike="noStrike">
              <a:solidFill>
                <a:srgbClr val="575757"/>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loitte_4_3_Onscreen">
  <a:themeElements>
    <a:clrScheme name="Deloitte colors">
      <a:dk1>
        <a:srgbClr val="000000"/>
      </a:dk1>
      <a:lt1>
        <a:srgbClr val="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