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57" r:id="rId5"/>
    <p:sldId id="258" r:id="rId6"/>
    <p:sldId id="259"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B82B-0B7E-9288-D21D-68BE105E44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75CDF1-1412-AB84-0C62-999EA8A83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EDADB0-193F-7581-6052-FFC66297EB7F}"/>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A009A9B9-0E05-00CC-9750-C7D2FD8931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E48D35-91B7-8B5E-A3C7-7CEE37971CFD}"/>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89793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1776-44B4-720F-09DF-A0984E4C9A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EC7DAE-F84E-94B9-240A-825CEDA97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E4FA13-D84B-143B-EC1C-8FC1A6130280}"/>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04FD4E7A-1E53-0C35-8E2A-2773FAA7E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FE7840-C48E-E0B4-C286-9A4EE1893C6A}"/>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1071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2639B-66B3-5028-357B-FA40C8DF8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5AD7FE-0416-9C3C-916D-7B53C2090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48C00-EC4F-2846-F902-592BF74D1331}"/>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F437CFD0-9CF2-1B91-36A0-53CE8147A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BBABB6-BC66-7397-B030-FD3141C392BE}"/>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99772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1B13-0EA8-0624-F634-60436CE12B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E9B961-4133-3D9D-3938-DE09BC8D8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CEA2E9-3139-6C3E-3569-FAAAC9DD69BA}"/>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FED96394-D1BC-76BE-F3DB-BCFB51365F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0B0CB5-7600-50F4-94C2-32EA35B9B1D0}"/>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46752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504B-54A8-7957-36A5-B2378CEBB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4A0362-1790-0E93-B553-FC8301915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6379B-C915-98EE-B020-19EAC2F1C695}"/>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7ACD67EE-F7B7-285D-1F97-1F50915965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BB657-BA0C-0FCB-250B-CD5142CF2CB1}"/>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21182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AE27-5681-B1B4-5074-1120766014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392EEE-F5A2-8D89-7F7D-48BE75FA8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750995-CC25-1FFF-F5D5-6AEE903E5B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7BEB68-4371-5867-DB95-B183185C5AAF}"/>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6" name="Footer Placeholder 5">
            <a:extLst>
              <a:ext uri="{FF2B5EF4-FFF2-40B4-BE49-F238E27FC236}">
                <a16:creationId xmlns:a16="http://schemas.microsoft.com/office/drawing/2014/main" id="{EEC09D0D-1FE0-BBE6-B4C9-422A383EC9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E27A8F-2B3B-AD55-F290-21B208AD2513}"/>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69900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4CF2-D8F5-951D-46DA-12FEC24966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8F7E39-4E8C-3A5E-2D10-2788DB532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86376-F2C8-22BD-AEE4-9D6DF66BCA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F9C225-5898-C361-A04D-CE80A308F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6679B9-3EE7-C3D6-6546-4DBCB79E4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DA83EB-2F22-D5F2-38C3-09805843CEBD}"/>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8" name="Footer Placeholder 7">
            <a:extLst>
              <a:ext uri="{FF2B5EF4-FFF2-40B4-BE49-F238E27FC236}">
                <a16:creationId xmlns:a16="http://schemas.microsoft.com/office/drawing/2014/main" id="{B3935351-3798-2C78-0F7E-6AB13E4133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590D50-4F44-E5F7-6B73-989822C8094E}"/>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27926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29F-17CD-B30B-35D8-A6683A3FD1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58093B-E46C-3DC3-3AE9-B3002C8FCFE6}"/>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4" name="Footer Placeholder 3">
            <a:extLst>
              <a:ext uri="{FF2B5EF4-FFF2-40B4-BE49-F238E27FC236}">
                <a16:creationId xmlns:a16="http://schemas.microsoft.com/office/drawing/2014/main" id="{C3F9489B-0E26-26F2-AC48-91B6C9B5F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27ED98-270D-E90D-D084-784D975A0891}"/>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21284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D4ACA-E6C1-A8E1-4617-1FB2040593E8}"/>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3" name="Footer Placeholder 2">
            <a:extLst>
              <a:ext uri="{FF2B5EF4-FFF2-40B4-BE49-F238E27FC236}">
                <a16:creationId xmlns:a16="http://schemas.microsoft.com/office/drawing/2014/main" id="{1971A530-A28F-CBFF-3841-634EEAD206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E3087A-36DE-FF7F-E81A-C40F8D042F93}"/>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426321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437C-8C1F-45FC-7C49-F79FFC33A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62DAB0-9CE6-E2BB-D860-05E46A7E9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9C691BD-0303-BB67-B73E-1F84425EC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D248D-E729-DEF4-4431-92F26E8F77E4}"/>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6" name="Footer Placeholder 5">
            <a:extLst>
              <a:ext uri="{FF2B5EF4-FFF2-40B4-BE49-F238E27FC236}">
                <a16:creationId xmlns:a16="http://schemas.microsoft.com/office/drawing/2014/main" id="{D31A3022-D73F-1870-BCBF-AD04EF2E19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65B47D-3740-6881-E39F-EDFB01B6059B}"/>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156055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4FC3-BDBF-62EE-AA67-41AD44893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E131C-F7C8-16F8-6627-444C7A0B8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B99607-6D24-9C8D-423A-41A6616AF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4C8D0-3B7D-86F6-0C75-8902238B617E}"/>
              </a:ext>
            </a:extLst>
          </p:cNvPr>
          <p:cNvSpPr>
            <a:spLocks noGrp="1"/>
          </p:cNvSpPr>
          <p:nvPr>
            <p:ph type="dt" sz="half" idx="10"/>
          </p:nvPr>
        </p:nvSpPr>
        <p:spPr/>
        <p:txBody>
          <a:bodyPr/>
          <a:lstStyle/>
          <a:p>
            <a:fld id="{6555C05A-C817-4BBB-85AA-9D092C44697C}" type="datetimeFigureOut">
              <a:rPr lang="en-GB" smtClean="0"/>
              <a:t>15/01/2023</a:t>
            </a:fld>
            <a:endParaRPr lang="en-GB"/>
          </a:p>
        </p:txBody>
      </p:sp>
      <p:sp>
        <p:nvSpPr>
          <p:cNvPr id="6" name="Footer Placeholder 5">
            <a:extLst>
              <a:ext uri="{FF2B5EF4-FFF2-40B4-BE49-F238E27FC236}">
                <a16:creationId xmlns:a16="http://schemas.microsoft.com/office/drawing/2014/main" id="{9B11D6A4-354B-E0AA-08D8-D777F13F3A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D796B1-FCE9-0DAD-7A93-50B0ADA218E5}"/>
              </a:ext>
            </a:extLst>
          </p:cNvPr>
          <p:cNvSpPr>
            <a:spLocks noGrp="1"/>
          </p:cNvSpPr>
          <p:nvPr>
            <p:ph type="sldNum" sz="quarter" idx="12"/>
          </p:nvPr>
        </p:nvSpPr>
        <p:spPr/>
        <p:txBody>
          <a:bodyPr/>
          <a:lstStyle/>
          <a:p>
            <a:fld id="{EDC0BD1D-DBFF-4DFA-B61C-07366A006D97}" type="slidenum">
              <a:rPr lang="en-GB" smtClean="0"/>
              <a:t>‹#›</a:t>
            </a:fld>
            <a:endParaRPr lang="en-GB"/>
          </a:p>
        </p:txBody>
      </p:sp>
    </p:spTree>
    <p:extLst>
      <p:ext uri="{BB962C8B-B14F-4D97-AF65-F5344CB8AC3E}">
        <p14:creationId xmlns:p14="http://schemas.microsoft.com/office/powerpoint/2010/main" val="8758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10364-4DD0-5C9B-60F0-7A1F4EB7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D7D05A-0C29-6F79-5207-D172A422B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04D1E5-C24E-D3BF-871C-19C7FDD59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5C05A-C817-4BBB-85AA-9D092C44697C}" type="datetimeFigureOut">
              <a:rPr lang="en-GB" smtClean="0"/>
              <a:t>15/01/2023</a:t>
            </a:fld>
            <a:endParaRPr lang="en-GB"/>
          </a:p>
        </p:txBody>
      </p:sp>
      <p:sp>
        <p:nvSpPr>
          <p:cNvPr id="5" name="Footer Placeholder 4">
            <a:extLst>
              <a:ext uri="{FF2B5EF4-FFF2-40B4-BE49-F238E27FC236}">
                <a16:creationId xmlns:a16="http://schemas.microsoft.com/office/drawing/2014/main" id="{E0D6AF80-D564-9FF7-C607-5D9B95E3D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C9BE38-C04F-EDC2-D073-8BC211D9B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0BD1D-DBFF-4DFA-B61C-07366A006D97}" type="slidenum">
              <a:rPr lang="en-GB" smtClean="0"/>
              <a:t>‹#›</a:t>
            </a:fld>
            <a:endParaRPr lang="en-GB"/>
          </a:p>
        </p:txBody>
      </p:sp>
    </p:spTree>
    <p:extLst>
      <p:ext uri="{BB962C8B-B14F-4D97-AF65-F5344CB8AC3E}">
        <p14:creationId xmlns:p14="http://schemas.microsoft.com/office/powerpoint/2010/main" val="331720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chnology Background&quot; Images – Browse 22,582 Stock Photos, Vectors, and  Video | Adobe Stock">
            <a:extLst>
              <a:ext uri="{FF2B5EF4-FFF2-40B4-BE49-F238E27FC236}">
                <a16:creationId xmlns:a16="http://schemas.microsoft.com/office/drawing/2014/main" id="{A72CDCC7-57D9-CACC-6C99-DA895D23B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90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B14774-B160-8F9D-1414-B59C07D755C5}"/>
              </a:ext>
            </a:extLst>
          </p:cNvPr>
          <p:cNvSpPr>
            <a:spLocks noGrp="1"/>
          </p:cNvSpPr>
          <p:nvPr>
            <p:ph type="ctrTitle"/>
          </p:nvPr>
        </p:nvSpPr>
        <p:spPr>
          <a:xfrm>
            <a:off x="477981" y="1122363"/>
            <a:ext cx="4023360" cy="3204134"/>
          </a:xfrm>
        </p:spPr>
        <p:txBody>
          <a:bodyPr anchor="b">
            <a:normAutofit/>
          </a:bodyPr>
          <a:lstStyle/>
          <a:p>
            <a:pPr algn="l"/>
            <a:r>
              <a:rPr lang="en-GB" sz="4800"/>
              <a:t>Web Development Presentation</a:t>
            </a:r>
          </a:p>
        </p:txBody>
      </p:sp>
      <p:sp>
        <p:nvSpPr>
          <p:cNvPr id="3" name="Subtitle 2">
            <a:extLst>
              <a:ext uri="{FF2B5EF4-FFF2-40B4-BE49-F238E27FC236}">
                <a16:creationId xmlns:a16="http://schemas.microsoft.com/office/drawing/2014/main" id="{F6C11A22-9CEB-C921-CC93-19D5A0DF0E46}"/>
              </a:ext>
            </a:extLst>
          </p:cNvPr>
          <p:cNvSpPr>
            <a:spLocks noGrp="1"/>
          </p:cNvSpPr>
          <p:nvPr>
            <p:ph type="subTitle" idx="1"/>
          </p:nvPr>
        </p:nvSpPr>
        <p:spPr>
          <a:xfrm>
            <a:off x="477980" y="4872922"/>
            <a:ext cx="4023359" cy="1208141"/>
          </a:xfrm>
        </p:spPr>
        <p:txBody>
          <a:bodyPr>
            <a:normAutofit/>
          </a:bodyPr>
          <a:lstStyle/>
          <a:p>
            <a:pPr algn="l"/>
            <a:r>
              <a:rPr lang="en-GB" sz="2000" dirty="0"/>
              <a:t>Group CS4: Adnan Shah, Sameer Ahmed, Saif Ahmed, </a:t>
            </a:r>
            <a:r>
              <a:rPr lang="en-GB" sz="2000" dirty="0" err="1"/>
              <a:t>Itjihad</a:t>
            </a:r>
            <a:r>
              <a:rPr lang="en-GB" sz="2000" dirty="0"/>
              <a:t> Ahmed, Obaidullah Rauf and </a:t>
            </a:r>
            <a:r>
              <a:rPr lang="en-GB" sz="2000" dirty="0" err="1"/>
              <a:t>Qays</a:t>
            </a:r>
            <a:r>
              <a:rPr lang="en-GB" sz="2000" dirty="0"/>
              <a:t> Mahmud</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6012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A1D3-48B4-03C6-7CDE-BD65E1A33CFD}"/>
              </a:ext>
            </a:extLst>
          </p:cNvPr>
          <p:cNvSpPr>
            <a:spLocks noGrp="1"/>
          </p:cNvSpPr>
          <p:nvPr>
            <p:ph type="title"/>
          </p:nvPr>
        </p:nvSpPr>
        <p:spPr/>
        <p:txBody>
          <a:bodyPr/>
          <a:lstStyle/>
          <a:p>
            <a:r>
              <a:rPr lang="en-GB" dirty="0"/>
              <a:t>Initial Wireframes of the design</a:t>
            </a:r>
          </a:p>
        </p:txBody>
      </p:sp>
      <p:sp>
        <p:nvSpPr>
          <p:cNvPr id="3" name="Content Placeholder 2">
            <a:extLst>
              <a:ext uri="{FF2B5EF4-FFF2-40B4-BE49-F238E27FC236}">
                <a16:creationId xmlns:a16="http://schemas.microsoft.com/office/drawing/2014/main" id="{24C4937F-4F05-6644-ABF6-8B9A37AEFB28}"/>
              </a:ext>
            </a:extLst>
          </p:cNvPr>
          <p:cNvSpPr>
            <a:spLocks noGrp="1"/>
          </p:cNvSpPr>
          <p:nvPr>
            <p:ph idx="1"/>
          </p:nvPr>
        </p:nvSpPr>
        <p:spPr/>
        <p:txBody>
          <a:bodyPr/>
          <a:lstStyle/>
          <a:p>
            <a:r>
              <a:rPr lang="en-GB" dirty="0"/>
              <a:t>(Use the wireframes that you created here)</a:t>
            </a:r>
          </a:p>
        </p:txBody>
      </p:sp>
    </p:spTree>
    <p:extLst>
      <p:ext uri="{BB962C8B-B14F-4D97-AF65-F5344CB8AC3E}">
        <p14:creationId xmlns:p14="http://schemas.microsoft.com/office/powerpoint/2010/main" val="347869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C7F48-5D0B-5E8E-9151-ED7A82E5567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Initial Prototypes of the design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CD90F1F-2134-E971-0F7E-A6585BCA4F00}"/>
              </a:ext>
            </a:extLst>
          </p:cNvPr>
          <p:cNvPicPr>
            <a:picLocks noChangeAspect="1"/>
          </p:cNvPicPr>
          <p:nvPr/>
        </p:nvPicPr>
        <p:blipFill>
          <a:blip r:embed="rId2"/>
          <a:stretch>
            <a:fillRect/>
          </a:stretch>
        </p:blipFill>
        <p:spPr>
          <a:xfrm>
            <a:off x="331567" y="2570624"/>
            <a:ext cx="5455917" cy="3710024"/>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8CCC5ED-367F-3FBC-4354-9A70BBC20D92}"/>
              </a:ext>
            </a:extLst>
          </p:cNvPr>
          <p:cNvPicPr>
            <a:picLocks noChangeAspect="1"/>
          </p:cNvPicPr>
          <p:nvPr/>
        </p:nvPicPr>
        <p:blipFill>
          <a:blip r:embed="rId3"/>
          <a:stretch>
            <a:fillRect/>
          </a:stretch>
        </p:blipFill>
        <p:spPr>
          <a:xfrm>
            <a:off x="6445073" y="2597904"/>
            <a:ext cx="5455917" cy="3655464"/>
          </a:xfrm>
          <a:prstGeom prst="rect">
            <a:avLst/>
          </a:prstGeom>
        </p:spPr>
      </p:pic>
    </p:spTree>
    <p:extLst>
      <p:ext uri="{BB962C8B-B14F-4D97-AF65-F5344CB8AC3E}">
        <p14:creationId xmlns:p14="http://schemas.microsoft.com/office/powerpoint/2010/main" val="26252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9F9B-1B04-C93D-9238-6E6D6CBB7BCE}"/>
              </a:ext>
            </a:extLst>
          </p:cNvPr>
          <p:cNvSpPr>
            <a:spLocks noGrp="1"/>
          </p:cNvSpPr>
          <p:nvPr>
            <p:ph type="title"/>
          </p:nvPr>
        </p:nvSpPr>
        <p:spPr/>
        <p:txBody>
          <a:bodyPr/>
          <a:lstStyle/>
          <a:p>
            <a:r>
              <a:rPr lang="en-GB" dirty="0"/>
              <a:t>Project plan for group meetings and discussion</a:t>
            </a:r>
          </a:p>
        </p:txBody>
      </p:sp>
      <p:sp>
        <p:nvSpPr>
          <p:cNvPr id="3" name="Content Placeholder 2">
            <a:extLst>
              <a:ext uri="{FF2B5EF4-FFF2-40B4-BE49-F238E27FC236}">
                <a16:creationId xmlns:a16="http://schemas.microsoft.com/office/drawing/2014/main" id="{37DD039C-0023-1E60-7C66-5B75C360B3EA}"/>
              </a:ext>
            </a:extLst>
          </p:cNvPr>
          <p:cNvSpPr>
            <a:spLocks noGrp="1"/>
          </p:cNvSpPr>
          <p:nvPr>
            <p:ph idx="1"/>
          </p:nvPr>
        </p:nvSpPr>
        <p:spPr/>
        <p:txBody>
          <a:bodyPr/>
          <a:lstStyle/>
          <a:p>
            <a:r>
              <a:rPr lang="en-GB" dirty="0"/>
              <a:t>(Add the timetable here that Saif made from the presentation)</a:t>
            </a:r>
          </a:p>
        </p:txBody>
      </p:sp>
    </p:spTree>
    <p:extLst>
      <p:ext uri="{BB962C8B-B14F-4D97-AF65-F5344CB8AC3E}">
        <p14:creationId xmlns:p14="http://schemas.microsoft.com/office/powerpoint/2010/main" val="30699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05D0-586D-C83D-2C0E-FCBF9E1F97B2}"/>
              </a:ext>
            </a:extLst>
          </p:cNvPr>
          <p:cNvSpPr>
            <a:spLocks noGrp="1"/>
          </p:cNvSpPr>
          <p:nvPr>
            <p:ph type="title"/>
          </p:nvPr>
        </p:nvSpPr>
        <p:spPr/>
        <p:txBody>
          <a:bodyPr/>
          <a:lstStyle/>
          <a:p>
            <a:r>
              <a:rPr lang="en-GB" dirty="0"/>
              <a:t>Presentation Roadmap</a:t>
            </a:r>
          </a:p>
        </p:txBody>
      </p:sp>
      <p:sp>
        <p:nvSpPr>
          <p:cNvPr id="3" name="Content Placeholder 2">
            <a:extLst>
              <a:ext uri="{FF2B5EF4-FFF2-40B4-BE49-F238E27FC236}">
                <a16:creationId xmlns:a16="http://schemas.microsoft.com/office/drawing/2014/main" id="{9F9A53F6-C9DD-6E25-6A19-16708FAB1B76}"/>
              </a:ext>
            </a:extLst>
          </p:cNvPr>
          <p:cNvSpPr>
            <a:spLocks noGrp="1"/>
          </p:cNvSpPr>
          <p:nvPr>
            <p:ph idx="1"/>
          </p:nvPr>
        </p:nvSpPr>
        <p:spPr/>
        <p:txBody>
          <a:bodyPr/>
          <a:lstStyle/>
          <a:p>
            <a:r>
              <a:rPr lang="en-GB" dirty="0"/>
              <a:t>(Add the roadmap from the presentation)</a:t>
            </a:r>
          </a:p>
        </p:txBody>
      </p:sp>
    </p:spTree>
    <p:extLst>
      <p:ext uri="{BB962C8B-B14F-4D97-AF65-F5344CB8AC3E}">
        <p14:creationId xmlns:p14="http://schemas.microsoft.com/office/powerpoint/2010/main" val="398638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3565B-9CF9-65D3-4FFA-DB6F6E5257FD}"/>
              </a:ext>
            </a:extLst>
          </p:cNvPr>
          <p:cNvSpPr>
            <a:spLocks noGrp="1"/>
          </p:cNvSpPr>
          <p:nvPr>
            <p:ph type="title"/>
          </p:nvPr>
        </p:nvSpPr>
        <p:spPr>
          <a:xfrm>
            <a:off x="640079" y="4526280"/>
            <a:ext cx="7410681" cy="1737360"/>
          </a:xfrm>
        </p:spPr>
        <p:txBody>
          <a:bodyPr>
            <a:normAutofit/>
          </a:bodyPr>
          <a:lstStyle/>
          <a:p>
            <a:r>
              <a:rPr lang="en-GB" sz="4800" b="1" dirty="0"/>
              <a:t>Purpose of the Project</a:t>
            </a:r>
          </a:p>
        </p:txBody>
      </p:sp>
      <p:sp>
        <p:nvSpPr>
          <p:cNvPr id="3" name="Content Placeholder 2">
            <a:extLst>
              <a:ext uri="{FF2B5EF4-FFF2-40B4-BE49-F238E27FC236}">
                <a16:creationId xmlns:a16="http://schemas.microsoft.com/office/drawing/2014/main" id="{A7DC73F0-629E-4311-9CF6-203725186EA8}"/>
              </a:ext>
            </a:extLst>
          </p:cNvPr>
          <p:cNvSpPr>
            <a:spLocks noGrp="1"/>
          </p:cNvSpPr>
          <p:nvPr>
            <p:ph idx="1"/>
          </p:nvPr>
        </p:nvSpPr>
        <p:spPr>
          <a:xfrm>
            <a:off x="396113" y="66675"/>
            <a:ext cx="5699887" cy="3992569"/>
          </a:xfrm>
        </p:spPr>
        <p:txBody>
          <a:bodyPr anchor="ctr">
            <a:normAutofit/>
          </a:bodyPr>
          <a:lstStyle/>
          <a:p>
            <a:r>
              <a:rPr lang="en-GB" dirty="0"/>
              <a:t>The purpose of the project is to, as a team to design and create a website with time management tools covering a, b and c. </a:t>
            </a:r>
          </a:p>
          <a:p>
            <a:r>
              <a:rPr lang="en-GB" dirty="0"/>
              <a:t>We also need to create our cover page that describes the group, linking to all of our personal web pages that have been designed by each of the members.</a:t>
            </a:r>
          </a:p>
        </p:txBody>
      </p:sp>
      <p:pic>
        <p:nvPicPr>
          <p:cNvPr id="4098" name="Picture 2" descr="263,028 Goals Illustrations &amp; Clip Art - iStock">
            <a:extLst>
              <a:ext uri="{FF2B5EF4-FFF2-40B4-BE49-F238E27FC236}">
                <a16:creationId xmlns:a16="http://schemas.microsoft.com/office/drawing/2014/main" id="{55D67B52-C55D-47BA-D726-31A173D951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3" r="1" b="1"/>
          <a:stretch/>
        </p:blipFill>
        <p:spPr bwMode="auto">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107" name="Oval 4106">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49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Oval 4108">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F89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98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8B93-8ADB-937B-7DDC-D7CC99F75950}"/>
              </a:ext>
            </a:extLst>
          </p:cNvPr>
          <p:cNvSpPr>
            <a:spLocks noGrp="1"/>
          </p:cNvSpPr>
          <p:nvPr>
            <p:ph type="title"/>
          </p:nvPr>
        </p:nvSpPr>
        <p:spPr/>
        <p:txBody>
          <a:bodyPr/>
          <a:lstStyle/>
          <a:p>
            <a:r>
              <a:rPr lang="en-GB" dirty="0"/>
              <a:t>Project Plan</a:t>
            </a:r>
          </a:p>
        </p:txBody>
      </p:sp>
      <p:sp>
        <p:nvSpPr>
          <p:cNvPr id="3" name="Content Placeholder 2">
            <a:extLst>
              <a:ext uri="{FF2B5EF4-FFF2-40B4-BE49-F238E27FC236}">
                <a16:creationId xmlns:a16="http://schemas.microsoft.com/office/drawing/2014/main" id="{3ED8E549-58C8-D537-0476-B37951A0194C}"/>
              </a:ext>
            </a:extLst>
          </p:cNvPr>
          <p:cNvSpPr>
            <a:spLocks noGrp="1"/>
          </p:cNvSpPr>
          <p:nvPr>
            <p:ph idx="1"/>
          </p:nvPr>
        </p:nvSpPr>
        <p:spPr/>
        <p:txBody>
          <a:bodyPr/>
          <a:lstStyle/>
          <a:p>
            <a:r>
              <a:rPr lang="en-GB" dirty="0"/>
              <a:t>(add the deadlines and milestones here)</a:t>
            </a:r>
          </a:p>
        </p:txBody>
      </p:sp>
    </p:spTree>
    <p:extLst>
      <p:ext uri="{BB962C8B-B14F-4D97-AF65-F5344CB8AC3E}">
        <p14:creationId xmlns:p14="http://schemas.microsoft.com/office/powerpoint/2010/main" val="242200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42624-2EAB-446F-6FC6-162D4675FE59}"/>
              </a:ext>
            </a:extLst>
          </p:cNvPr>
          <p:cNvSpPr>
            <a:spLocks noGrp="1"/>
          </p:cNvSpPr>
          <p:nvPr>
            <p:ph type="title"/>
          </p:nvPr>
        </p:nvSpPr>
        <p:spPr>
          <a:xfrm>
            <a:off x="5297762" y="1364328"/>
            <a:ext cx="1684063" cy="845439"/>
          </a:xfrm>
        </p:spPr>
        <p:txBody>
          <a:bodyPr anchor="b">
            <a:normAutofit/>
          </a:bodyPr>
          <a:lstStyle/>
          <a:p>
            <a:r>
              <a:rPr lang="en-GB" sz="5400" b="1" dirty="0"/>
              <a:t>Roles</a:t>
            </a:r>
          </a:p>
        </p:txBody>
      </p:sp>
      <p:pic>
        <p:nvPicPr>
          <p:cNvPr id="2054" name="Picture 6" descr="How to Define Roles &amp; Responsibilities to Enhance Your Team's Performance?">
            <a:extLst>
              <a:ext uri="{FF2B5EF4-FFF2-40B4-BE49-F238E27FC236}">
                <a16:creationId xmlns:a16="http://schemas.microsoft.com/office/drawing/2014/main" id="{E1837595-E2BC-179F-7B62-F3C980A3A7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81" r="2848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8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59633AE-CB07-66CF-FA28-6C7D792DB7E1}"/>
              </a:ext>
            </a:extLst>
          </p:cNvPr>
          <p:cNvSpPr>
            <a:spLocks noGrp="1"/>
          </p:cNvSpPr>
          <p:nvPr>
            <p:ph idx="1"/>
          </p:nvPr>
        </p:nvSpPr>
        <p:spPr>
          <a:xfrm>
            <a:off x="4818104" y="2558415"/>
            <a:ext cx="7210425" cy="4084981"/>
          </a:xfrm>
        </p:spPr>
        <p:txBody>
          <a:bodyPr>
            <a:noAutofit/>
          </a:bodyPr>
          <a:lstStyle/>
          <a:p>
            <a:r>
              <a:rPr lang="en-GB" sz="1750" dirty="0"/>
              <a:t>Group Leader: Adnan Shah – the group leader is in charge of everything and will help the group in every way through development, important information, setting up meetings and so on.</a:t>
            </a:r>
          </a:p>
          <a:p>
            <a:r>
              <a:rPr lang="en-GB" sz="1750" dirty="0"/>
              <a:t>Technical Expert: Sameer Ahmed – the technical expert will help too oversee all of the code and ensure that it’s correct, helps in troubleshooting and offering advice. </a:t>
            </a:r>
          </a:p>
          <a:p>
            <a:r>
              <a:rPr lang="en-GB" sz="1750" dirty="0"/>
              <a:t>Developers: Ijtihad Ahmed and Saif Ahmed – the web developers will help in programming and creating the timers, websites, their personal pages and so on.</a:t>
            </a:r>
          </a:p>
          <a:p>
            <a:r>
              <a:rPr lang="en-GB" sz="1750" dirty="0"/>
              <a:t>Designer: Obaidullah Rauf – the designer will create the wireframes, the prototypes and mock-ups of the timers, website pages and much more. </a:t>
            </a:r>
          </a:p>
          <a:p>
            <a:endParaRPr lang="en-GB" sz="1750" dirty="0"/>
          </a:p>
          <a:p>
            <a:pPr marL="0" indent="0">
              <a:buNone/>
            </a:pPr>
            <a:r>
              <a:rPr lang="en-GB" sz="1750" dirty="0"/>
              <a:t>These roles are not permanent and can change during the project or other members may take on multiple of these roles.</a:t>
            </a:r>
          </a:p>
        </p:txBody>
      </p:sp>
    </p:spTree>
    <p:extLst>
      <p:ext uri="{BB962C8B-B14F-4D97-AF65-F5344CB8AC3E}">
        <p14:creationId xmlns:p14="http://schemas.microsoft.com/office/powerpoint/2010/main" val="152567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ite Rules | The Department CQB">
            <a:extLst>
              <a:ext uri="{FF2B5EF4-FFF2-40B4-BE49-F238E27FC236}">
                <a16:creationId xmlns:a16="http://schemas.microsoft.com/office/drawing/2014/main" id="{0177B471-AC18-079A-2492-3A70FB01D5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47"/>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8BD51EF-3F4E-A66B-FE04-1C1C0B714449}"/>
              </a:ext>
            </a:extLst>
          </p:cNvPr>
          <p:cNvSpPr>
            <a:spLocks noGrp="1"/>
          </p:cNvSpPr>
          <p:nvPr>
            <p:ph type="title"/>
          </p:nvPr>
        </p:nvSpPr>
        <p:spPr>
          <a:xfrm>
            <a:off x="719957" y="656650"/>
            <a:ext cx="4204137" cy="1342754"/>
          </a:xfrm>
        </p:spPr>
        <p:txBody>
          <a:bodyPr>
            <a:normAutofit/>
          </a:bodyPr>
          <a:lstStyle/>
          <a:p>
            <a:pPr algn="ctr"/>
            <a:r>
              <a:rPr lang="en-GB" sz="4800" b="1" dirty="0"/>
              <a:t>Ground Rules </a:t>
            </a:r>
          </a:p>
        </p:txBody>
      </p:sp>
      <p:cxnSp>
        <p:nvCxnSpPr>
          <p:cNvPr id="3081" name="Straight Connector 308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F1FBAB-127D-2D4A-DF41-A2F1A55F8562}"/>
              </a:ext>
            </a:extLst>
          </p:cNvPr>
          <p:cNvSpPr>
            <a:spLocks noGrp="1"/>
          </p:cNvSpPr>
          <p:nvPr>
            <p:ph idx="1"/>
          </p:nvPr>
        </p:nvSpPr>
        <p:spPr>
          <a:xfrm>
            <a:off x="525516" y="3417573"/>
            <a:ext cx="10999734" cy="2992731"/>
          </a:xfrm>
        </p:spPr>
        <p:txBody>
          <a:bodyPr anchor="ctr">
            <a:normAutofit lnSpcReduction="10000"/>
          </a:bodyPr>
          <a:lstStyle/>
          <a:p>
            <a:pPr marL="0" indent="0">
              <a:buNone/>
            </a:pPr>
            <a:r>
              <a:rPr lang="en-GB" sz="1800" dirty="0"/>
              <a:t>The ground rules that have been established in the group are:</a:t>
            </a:r>
          </a:p>
          <a:p>
            <a:pPr marL="0" indent="0">
              <a:buNone/>
            </a:pPr>
            <a:endParaRPr lang="en-GB" sz="1800" dirty="0"/>
          </a:p>
          <a:p>
            <a:r>
              <a:rPr lang="en-GB" sz="1800" dirty="0"/>
              <a:t>Deadlines need to and must be met by the entire group.</a:t>
            </a:r>
          </a:p>
          <a:p>
            <a:endParaRPr lang="en-GB" sz="1800" dirty="0"/>
          </a:p>
          <a:p>
            <a:r>
              <a:rPr lang="en-GB" sz="1800" dirty="0"/>
              <a:t>If members of the group are unable to work at particular times or struggling, they need to inform the group leader to avoid progress from being halted. </a:t>
            </a:r>
          </a:p>
          <a:p>
            <a:endParaRPr lang="en-GB" sz="1800" dirty="0"/>
          </a:p>
          <a:p>
            <a:r>
              <a:rPr lang="en-GB" sz="1800" dirty="0"/>
              <a:t>To get credit, everyone in the group must at least do something but also bearing in mind that you’ll be rewarded for how engaged you were in the project which will be assessed by peers and the professor markers. </a:t>
            </a:r>
          </a:p>
        </p:txBody>
      </p:sp>
    </p:spTree>
    <p:extLst>
      <p:ext uri="{BB962C8B-B14F-4D97-AF65-F5344CB8AC3E}">
        <p14:creationId xmlns:p14="http://schemas.microsoft.com/office/powerpoint/2010/main" val="244903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122" name="Picture 2" descr="Top Web Development Trends You Need To Consider For Your Project In 2020 |  by Dev Shankar Ganguly | The Startup | Medium">
            <a:extLst>
              <a:ext uri="{FF2B5EF4-FFF2-40B4-BE49-F238E27FC236}">
                <a16:creationId xmlns:a16="http://schemas.microsoft.com/office/drawing/2014/main" id="{2257860C-70AF-6647-CFDB-7E10A0F2AD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4" r="317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26">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659371-D382-073B-6BEC-0C7F90C66D40}"/>
              </a:ext>
            </a:extLst>
          </p:cNvPr>
          <p:cNvSpPr>
            <a:spLocks noGrp="1"/>
          </p:cNvSpPr>
          <p:nvPr>
            <p:ph type="title"/>
          </p:nvPr>
        </p:nvSpPr>
        <p:spPr>
          <a:xfrm>
            <a:off x="618062" y="4185749"/>
            <a:ext cx="9265771" cy="622836"/>
          </a:xfrm>
        </p:spPr>
        <p:txBody>
          <a:bodyPr>
            <a:normAutofit/>
          </a:bodyPr>
          <a:lstStyle/>
          <a:p>
            <a:r>
              <a:rPr lang="en-GB" sz="3100" b="1" dirty="0"/>
              <a:t>Key information to inform our designs of the web portal</a:t>
            </a:r>
          </a:p>
        </p:txBody>
      </p:sp>
      <p:sp>
        <p:nvSpPr>
          <p:cNvPr id="3" name="Content Placeholder 2">
            <a:extLst>
              <a:ext uri="{FF2B5EF4-FFF2-40B4-BE49-F238E27FC236}">
                <a16:creationId xmlns:a16="http://schemas.microsoft.com/office/drawing/2014/main" id="{0F137BA4-E8BA-148A-4B52-A536CB005B71}"/>
              </a:ext>
            </a:extLst>
          </p:cNvPr>
          <p:cNvSpPr>
            <a:spLocks noGrp="1"/>
          </p:cNvSpPr>
          <p:nvPr>
            <p:ph idx="1"/>
          </p:nvPr>
        </p:nvSpPr>
        <p:spPr>
          <a:xfrm>
            <a:off x="618063" y="4856921"/>
            <a:ext cx="10021362" cy="1249240"/>
          </a:xfrm>
        </p:spPr>
        <p:txBody>
          <a:bodyPr>
            <a:normAutofit fontScale="92500" lnSpcReduction="10000"/>
          </a:bodyPr>
          <a:lstStyle/>
          <a:p>
            <a:r>
              <a:rPr lang="en-GB" sz="2400" dirty="0"/>
              <a:t>The key information and sources we will be using for our web portal, but also the time management tools will be referring to YouTube video tutorials, online information, web development creation websites such as Square Space and other similar prototypes.</a:t>
            </a:r>
          </a:p>
        </p:txBody>
      </p:sp>
    </p:spTree>
    <p:extLst>
      <p:ext uri="{BB962C8B-B14F-4D97-AF65-F5344CB8AC3E}">
        <p14:creationId xmlns:p14="http://schemas.microsoft.com/office/powerpoint/2010/main" val="16844374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373A-7D2B-DE8A-EFD9-2FF70AF61A72}"/>
              </a:ext>
            </a:extLst>
          </p:cNvPr>
          <p:cNvSpPr>
            <a:spLocks noGrp="1"/>
          </p:cNvSpPr>
          <p:nvPr>
            <p:ph type="title"/>
          </p:nvPr>
        </p:nvSpPr>
        <p:spPr/>
        <p:txBody>
          <a:bodyPr/>
          <a:lstStyle/>
          <a:p>
            <a:r>
              <a:rPr lang="en-GB" b="1" dirty="0"/>
              <a:t>List of Functionalities</a:t>
            </a:r>
          </a:p>
        </p:txBody>
      </p:sp>
      <p:sp>
        <p:nvSpPr>
          <p:cNvPr id="3" name="Content Placeholder 2">
            <a:extLst>
              <a:ext uri="{FF2B5EF4-FFF2-40B4-BE49-F238E27FC236}">
                <a16:creationId xmlns:a16="http://schemas.microsoft.com/office/drawing/2014/main" id="{272E7B55-080E-061C-9E33-DA6107D9D1B7}"/>
              </a:ext>
            </a:extLst>
          </p:cNvPr>
          <p:cNvSpPr>
            <a:spLocks noGrp="1"/>
          </p:cNvSpPr>
          <p:nvPr>
            <p:ph idx="1"/>
          </p:nvPr>
        </p:nvSpPr>
        <p:spPr/>
        <p:txBody>
          <a:bodyPr/>
          <a:lstStyle/>
          <a:p>
            <a:r>
              <a:rPr lang="en-GB" dirty="0"/>
              <a:t>(Add the functionalities from the HTML presentation you made)</a:t>
            </a:r>
          </a:p>
        </p:txBody>
      </p:sp>
    </p:spTree>
    <p:extLst>
      <p:ext uri="{BB962C8B-B14F-4D97-AF65-F5344CB8AC3E}">
        <p14:creationId xmlns:p14="http://schemas.microsoft.com/office/powerpoint/2010/main" val="283737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DB64-7423-D496-E422-F10200ABCB04}"/>
              </a:ext>
            </a:extLst>
          </p:cNvPr>
          <p:cNvSpPr>
            <a:spLocks noGrp="1"/>
          </p:cNvSpPr>
          <p:nvPr>
            <p:ph type="title"/>
          </p:nvPr>
        </p:nvSpPr>
        <p:spPr/>
        <p:txBody>
          <a:bodyPr/>
          <a:lstStyle/>
          <a:p>
            <a:r>
              <a:rPr lang="en-GB" b="1" dirty="0"/>
              <a:t>Initial Storyboard</a:t>
            </a:r>
          </a:p>
        </p:txBody>
      </p:sp>
      <p:sp>
        <p:nvSpPr>
          <p:cNvPr id="3" name="Content Placeholder 2">
            <a:extLst>
              <a:ext uri="{FF2B5EF4-FFF2-40B4-BE49-F238E27FC236}">
                <a16:creationId xmlns:a16="http://schemas.microsoft.com/office/drawing/2014/main" id="{BE0BA633-376E-B019-358E-4941DE58B1E1}"/>
              </a:ext>
            </a:extLst>
          </p:cNvPr>
          <p:cNvSpPr>
            <a:spLocks noGrp="1"/>
          </p:cNvSpPr>
          <p:nvPr>
            <p:ph idx="1"/>
          </p:nvPr>
        </p:nvSpPr>
        <p:spPr/>
        <p:txBody>
          <a:bodyPr/>
          <a:lstStyle/>
          <a:p>
            <a:r>
              <a:rPr lang="en-GB" dirty="0"/>
              <a:t>(Add the storyboard that was just made today by </a:t>
            </a:r>
            <a:r>
              <a:rPr lang="en-GB" dirty="0" err="1"/>
              <a:t>Itjihad</a:t>
            </a:r>
            <a:r>
              <a:rPr lang="en-GB" dirty="0"/>
              <a:t> and Saif)</a:t>
            </a:r>
          </a:p>
        </p:txBody>
      </p:sp>
    </p:spTree>
    <p:extLst>
      <p:ext uri="{BB962C8B-B14F-4D97-AF65-F5344CB8AC3E}">
        <p14:creationId xmlns:p14="http://schemas.microsoft.com/office/powerpoint/2010/main" val="85072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467</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Web Development Presentation</vt:lpstr>
      <vt:lpstr>Presentation Roadmap</vt:lpstr>
      <vt:lpstr>Purpose of the Project</vt:lpstr>
      <vt:lpstr>Project Plan</vt:lpstr>
      <vt:lpstr>Roles</vt:lpstr>
      <vt:lpstr>Ground Rules </vt:lpstr>
      <vt:lpstr>Key information to inform our designs of the web portal</vt:lpstr>
      <vt:lpstr>List of Functionalities</vt:lpstr>
      <vt:lpstr>Initial Storyboard</vt:lpstr>
      <vt:lpstr>Initial Wireframes of the design</vt:lpstr>
      <vt:lpstr>Initial Prototypes of the design</vt:lpstr>
      <vt:lpstr>Project plan for group meetings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Presentation</dc:title>
  <dc:creator>UG-Ahmed, Sameer</dc:creator>
  <cp:lastModifiedBy>UG-Ahmed, Sameer</cp:lastModifiedBy>
  <cp:revision>1</cp:revision>
  <dcterms:created xsi:type="dcterms:W3CDTF">2023-01-15T15:38:36Z</dcterms:created>
  <dcterms:modified xsi:type="dcterms:W3CDTF">2023-01-15T16:08:52Z</dcterms:modified>
</cp:coreProperties>
</file>