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2" r:id="rId4"/>
    <p:sldId id="260" r:id="rId5"/>
    <p:sldId id="271" r:id="rId6"/>
    <p:sldId id="283" r:id="rId7"/>
    <p:sldId id="284" r:id="rId8"/>
    <p:sldId id="285" r:id="rId9"/>
    <p:sldId id="286" r:id="rId10"/>
    <p:sldId id="272" r:id="rId11"/>
    <p:sldId id="275" r:id="rId12"/>
    <p:sldId id="276" r:id="rId13"/>
    <p:sldId id="261" r:id="rId14"/>
    <p:sldId id="266" r:id="rId15"/>
    <p:sldId id="267" r:id="rId16"/>
    <p:sldId id="262" r:id="rId17"/>
    <p:sldId id="263" r:id="rId18"/>
    <p:sldId id="264" r:id="rId19"/>
    <p:sldId id="265" r:id="rId20"/>
    <p:sldId id="269" r:id="rId21"/>
    <p:sldId id="270" r:id="rId22"/>
    <p:sldId id="273" r:id="rId23"/>
    <p:sldId id="274" r:id="rId24"/>
    <p:sldId id="268" r:id="rId25"/>
    <p:sldId id="277" r:id="rId26"/>
    <p:sldId id="278" r:id="rId27"/>
    <p:sldId id="279" r:id="rId28"/>
    <p:sldId id="280"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p:scale>
          <a:sx n="101" d="100"/>
          <a:sy n="101" d="100"/>
        </p:scale>
        <p:origin x="-78" y="66"/>
      </p:cViewPr>
      <p:guideLst>
        <p:guide orient="horz" pos="2160"/>
        <p:guide pos="2880"/>
      </p:guideLst>
    </p:cSldViewPr>
  </p:slideViewPr>
  <p:outlineViewPr>
    <p:cViewPr>
      <p:scale>
        <a:sx n="33" d="100"/>
        <a:sy n="33" d="100"/>
      </p:scale>
      <p:origin x="0" y="319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6D19A-1024-4FD2-A821-AF469BD96170}" type="datetimeFigureOut">
              <a:rPr lang="en-US" smtClean="0"/>
              <a:pPr/>
              <a:t>4/14/2019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DA3E1F-2C19-4E33-8FD6-46AF59286E92}" type="slidenum">
              <a:rPr lang="en-US" smtClean="0"/>
              <a:pPr/>
              <a:t>‹#›</a:t>
            </a:fld>
            <a:endParaRPr lang="en-US"/>
          </a:p>
        </p:txBody>
      </p:sp>
    </p:spTree>
    <p:extLst>
      <p:ext uri="{BB962C8B-B14F-4D97-AF65-F5344CB8AC3E}">
        <p14:creationId xmlns:p14="http://schemas.microsoft.com/office/powerpoint/2010/main" xmlns="" val="75465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97A21C-70D5-48D0-A7A1-E0E53C991175}" type="datetimeFigureOut">
              <a:rPr lang="en-US" smtClean="0"/>
              <a:pPr/>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7A21C-70D5-48D0-A7A1-E0E53C991175}" type="datetimeFigureOut">
              <a:rPr lang="en-US" smtClean="0"/>
              <a:pPr/>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7A21C-70D5-48D0-A7A1-E0E53C991175}" type="datetimeFigureOut">
              <a:rPr lang="en-US" smtClean="0"/>
              <a:pPr/>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7A21C-70D5-48D0-A7A1-E0E53C991175}" type="datetimeFigureOut">
              <a:rPr lang="en-US" smtClean="0"/>
              <a:pPr/>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7A21C-70D5-48D0-A7A1-E0E53C991175}" type="datetimeFigureOut">
              <a:rPr lang="en-US" smtClean="0"/>
              <a:pPr/>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7A21C-70D5-48D0-A7A1-E0E53C991175}" type="datetimeFigureOut">
              <a:rPr lang="en-US" smtClean="0"/>
              <a:pPr/>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7A21C-70D5-48D0-A7A1-E0E53C991175}" type="datetimeFigureOut">
              <a:rPr lang="en-US" smtClean="0"/>
              <a:pPr/>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7A21C-70D5-48D0-A7A1-E0E53C991175}" type="datetimeFigureOut">
              <a:rPr lang="en-US" smtClean="0"/>
              <a:pPr/>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7A21C-70D5-48D0-A7A1-E0E53C991175}" type="datetimeFigureOut">
              <a:rPr lang="en-US" smtClean="0"/>
              <a:pPr/>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7A21C-70D5-48D0-A7A1-E0E53C991175}" type="datetimeFigureOut">
              <a:rPr lang="en-US" smtClean="0"/>
              <a:pPr/>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7A21C-70D5-48D0-A7A1-E0E53C991175}" type="datetimeFigureOut">
              <a:rPr lang="en-US" smtClean="0"/>
              <a:pPr/>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B67AC-58F5-42FC-9EAD-5776D44F4A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7A21C-70D5-48D0-A7A1-E0E53C991175}" type="datetimeFigureOut">
              <a:rPr lang="en-US" smtClean="0"/>
              <a:pPr/>
              <a:t>4/14/2019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B67AC-58F5-42FC-9EAD-5776D44F4A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rver.com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5257800"/>
          </a:xfrm>
        </p:spPr>
        <p:txBody>
          <a:bodyPr>
            <a:normAutofit/>
          </a:bodyPr>
          <a:lstStyle/>
          <a:p>
            <a:r>
              <a:rPr lang="en-US" sz="2400" b="1" dirty="0"/>
              <a:t>FEDERAL UNIVERSITY OF TECHNOLOGY, MINNA</a:t>
            </a:r>
            <a:r>
              <a:rPr lang="en-US" sz="2400" dirty="0"/>
              <a:t/>
            </a:r>
            <a:br>
              <a:rPr lang="en-US" sz="2400" dirty="0"/>
            </a:br>
            <a:r>
              <a:rPr lang="en-US" sz="2400" b="1" dirty="0"/>
              <a:t> </a:t>
            </a:r>
            <a:r>
              <a:rPr lang="en-US" sz="2400" dirty="0"/>
              <a:t/>
            </a:r>
            <a:br>
              <a:rPr lang="en-US" sz="2400" dirty="0"/>
            </a:br>
            <a:r>
              <a:rPr lang="en-US" sz="2400" b="1" dirty="0"/>
              <a:t>SCHOOL OF INFORMATION AND COMMUNICATION TECHNOLOGY,</a:t>
            </a:r>
            <a:r>
              <a:rPr lang="en-US" sz="2400" dirty="0"/>
              <a:t/>
            </a:r>
            <a:br>
              <a:rPr lang="en-US" sz="2400" dirty="0"/>
            </a:br>
            <a:r>
              <a:rPr lang="en-US" sz="2400" b="1" dirty="0"/>
              <a:t> </a:t>
            </a:r>
            <a:r>
              <a:rPr lang="en-US" sz="2400" dirty="0"/>
              <a:t/>
            </a:r>
            <a:br>
              <a:rPr lang="en-US" sz="2400" dirty="0"/>
            </a:br>
            <a:r>
              <a:rPr lang="en-US" sz="2400" b="1" dirty="0"/>
              <a:t> </a:t>
            </a:r>
            <a:r>
              <a:rPr lang="en-US" sz="2400" dirty="0"/>
              <a:t/>
            </a:r>
            <a:br>
              <a:rPr lang="en-US" sz="2400" dirty="0"/>
            </a:br>
            <a:r>
              <a:rPr lang="en-US" sz="2400" b="1" dirty="0"/>
              <a:t>DEPARTMENT OF COMPUTER SCIENCE</a:t>
            </a:r>
            <a:r>
              <a:rPr lang="en-US" sz="2400" dirty="0"/>
              <a:t/>
            </a:r>
            <a:br>
              <a:rPr lang="en-US" sz="2400" dirty="0"/>
            </a:br>
            <a:r>
              <a:rPr lang="en-US" sz="2400" b="1" dirty="0"/>
              <a:t> </a:t>
            </a:r>
            <a:r>
              <a:rPr lang="en-US" sz="2400" dirty="0"/>
              <a:t/>
            </a:r>
            <a:br>
              <a:rPr lang="en-US" sz="2400" dirty="0"/>
            </a:br>
            <a:r>
              <a:rPr lang="en-US" sz="2400" dirty="0"/>
              <a:t/>
            </a:r>
            <a:br>
              <a:rPr lang="en-US" sz="2400" dirty="0"/>
            </a:br>
            <a:r>
              <a:rPr lang="en-US" sz="2400" b="1" i="1" dirty="0"/>
              <a:t>COURSE TITLE</a:t>
            </a:r>
            <a:r>
              <a:rPr lang="en-US" sz="2400" b="1" dirty="0"/>
              <a:t>: </a:t>
            </a:r>
            <a:r>
              <a:rPr lang="en-US" sz="2400" b="1" dirty="0" smtClean="0"/>
              <a:t>SOFTWARE ENGINEERING </a:t>
            </a:r>
            <a:br>
              <a:rPr lang="en-US" sz="2400" b="1" dirty="0" smtClean="0"/>
            </a:br>
            <a:r>
              <a:rPr lang="en-US" sz="2400" dirty="0"/>
              <a:t/>
            </a:r>
            <a:br>
              <a:rPr lang="en-US" sz="2400" dirty="0"/>
            </a:br>
            <a:r>
              <a:rPr lang="en-US" sz="2400" b="1" dirty="0"/>
              <a:t>SEMESTER: </a:t>
            </a:r>
            <a:r>
              <a:rPr lang="en-US" sz="2400" b="1" dirty="0" smtClean="0"/>
              <a:t>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latin typeface="Times New Roman" pitchFamily="18" charset="0"/>
                <a:cs typeface="Times New Roman" pitchFamily="18" charset="0"/>
              </a:rPr>
              <a:t>Basic Network Infrastructure</a:t>
            </a:r>
            <a:endParaRPr lang="en-US" sz="3200" b="1" dirty="0">
              <a:latin typeface="Times New Roman" pitchFamily="18" charset="0"/>
              <a:cs typeface="Times New Roman" pitchFamily="18" charset="0"/>
            </a:endParaRPr>
          </a:p>
        </p:txBody>
      </p:sp>
      <p:sp>
        <p:nvSpPr>
          <p:cNvPr id="4" name="TextBox 3"/>
          <p:cNvSpPr txBox="1"/>
          <p:nvPr/>
        </p:nvSpPr>
        <p:spPr>
          <a:xfrm>
            <a:off x="228600" y="1295400"/>
            <a:ext cx="8915400" cy="2769989"/>
          </a:xfrm>
          <a:prstGeom prst="rect">
            <a:avLst/>
          </a:prstGeom>
          <a:noFill/>
        </p:spPr>
        <p:txBody>
          <a:bodyPr wrap="square" rtlCol="0">
            <a:spAutoFit/>
          </a:bodyPr>
          <a:lstStyle/>
          <a:p>
            <a:pPr algn="just">
              <a:lnSpc>
                <a:spcPct val="150000"/>
              </a:lnSpc>
            </a:pPr>
            <a:r>
              <a:rPr lang="en-US" b="1" dirty="0">
                <a:latin typeface="Times New Roman" pitchFamily="18" charset="0"/>
                <a:cs typeface="Times New Roman" pitchFamily="18" charset="0"/>
              </a:rPr>
              <a:t>Computer </a:t>
            </a:r>
            <a:r>
              <a:rPr lang="en-US" b="1" dirty="0" smtClean="0">
                <a:latin typeface="Times New Roman" pitchFamily="18" charset="0"/>
                <a:cs typeface="Times New Roman" pitchFamily="18" charset="0"/>
              </a:rPr>
              <a:t>Network</a:t>
            </a:r>
            <a:endParaRPr lang="en-US"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This is </a:t>
            </a:r>
            <a:r>
              <a:rPr lang="en-US" sz="1600" dirty="0">
                <a:latin typeface="Times New Roman" pitchFamily="18" charset="0"/>
                <a:cs typeface="Times New Roman" pitchFamily="18" charset="0"/>
              </a:rPr>
              <a:t>the interconnection of multiple devices, </a:t>
            </a:r>
            <a:r>
              <a:rPr lang="en-US" sz="1600" dirty="0" smtClean="0">
                <a:latin typeface="Times New Roman" pitchFamily="18" charset="0"/>
                <a:cs typeface="Times New Roman" pitchFamily="18" charset="0"/>
              </a:rPr>
              <a:t>using </a:t>
            </a:r>
            <a:r>
              <a:rPr lang="en-US" sz="1600" dirty="0">
                <a:latin typeface="Times New Roman" pitchFamily="18" charset="0"/>
                <a:cs typeface="Times New Roman" pitchFamily="18" charset="0"/>
              </a:rPr>
              <a:t>multiple paths for the purpose </a:t>
            </a:r>
            <a:r>
              <a:rPr lang="en-US" sz="1600" dirty="0" smtClean="0">
                <a:latin typeface="Times New Roman" pitchFamily="18" charset="0"/>
                <a:cs typeface="Times New Roman" pitchFamily="18" charset="0"/>
              </a:rPr>
              <a:t>of sending/receiving </a:t>
            </a:r>
            <a:r>
              <a:rPr lang="en-US" sz="1600" dirty="0">
                <a:latin typeface="Times New Roman" pitchFamily="18" charset="0"/>
                <a:cs typeface="Times New Roman" pitchFamily="18" charset="0"/>
              </a:rPr>
              <a:t>data or media. </a:t>
            </a:r>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Network Devices</a:t>
            </a:r>
          </a:p>
          <a:p>
            <a:pPr algn="just">
              <a:lnSpc>
                <a:spcPct val="150000"/>
              </a:lnSpc>
            </a:pPr>
            <a:r>
              <a:rPr lang="en-US" sz="1600" dirty="0" smtClean="0">
                <a:latin typeface="Times New Roman" pitchFamily="18" charset="0"/>
                <a:cs typeface="Times New Roman" pitchFamily="18" charset="0"/>
              </a:rPr>
              <a:t>These are devices </a:t>
            </a:r>
            <a:r>
              <a:rPr lang="en-US" sz="1600" dirty="0">
                <a:latin typeface="Times New Roman" pitchFamily="18" charset="0"/>
                <a:cs typeface="Times New Roman" pitchFamily="18" charset="0"/>
              </a:rPr>
              <a:t>or mediums </a:t>
            </a:r>
            <a:r>
              <a:rPr lang="en-US" sz="1600" dirty="0" smtClean="0">
                <a:latin typeface="Times New Roman" pitchFamily="18" charset="0"/>
                <a:cs typeface="Times New Roman" pitchFamily="18" charset="0"/>
              </a:rPr>
              <a:t>that helps </a:t>
            </a:r>
            <a:r>
              <a:rPr lang="en-US" sz="1600" dirty="0">
                <a:latin typeface="Times New Roman" pitchFamily="18" charset="0"/>
                <a:cs typeface="Times New Roman" pitchFamily="18" charset="0"/>
              </a:rPr>
              <a:t>in the communication between two different </a:t>
            </a:r>
            <a:r>
              <a:rPr lang="en-US" sz="1600" dirty="0" smtClean="0">
                <a:latin typeface="Times New Roman" pitchFamily="18" charset="0"/>
                <a:cs typeface="Times New Roman" pitchFamily="18" charset="0"/>
              </a:rPr>
              <a:t>devices. </a:t>
            </a: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Router, Switch, Hub, Bridge</a:t>
            </a:r>
            <a:r>
              <a:rPr lang="en-US" sz="1600" dirty="0" smtClean="0">
                <a:latin typeface="Times New Roman" pitchFamily="18" charset="0"/>
                <a:cs typeface="Times New Roman" pitchFamily="18" charset="0"/>
              </a:rPr>
              <a:t>.</a:t>
            </a:r>
            <a:endParaRPr lang="en-US" dirty="0"/>
          </a:p>
        </p:txBody>
      </p:sp>
      <p:pic>
        <p:nvPicPr>
          <p:cNvPr id="27649" name="Picture 1" descr="C:\Users\-\Desktop\cpt327\networks.png"/>
          <p:cNvPicPr>
            <a:picLocks noChangeAspect="1" noChangeArrowheads="1"/>
          </p:cNvPicPr>
          <p:nvPr/>
        </p:nvPicPr>
        <p:blipFill>
          <a:blip r:embed="rId2" cstate="print"/>
          <a:srcRect/>
          <a:stretch>
            <a:fillRect/>
          </a:stretch>
        </p:blipFill>
        <p:spPr bwMode="auto">
          <a:xfrm>
            <a:off x="1824038" y="4114800"/>
            <a:ext cx="5495925" cy="1905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28601"/>
            <a:ext cx="64008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Open Systems Interconnection</a:t>
            </a:r>
          </a:p>
        </p:txBody>
      </p:sp>
      <p:sp>
        <p:nvSpPr>
          <p:cNvPr id="5" name="TextBox 4"/>
          <p:cNvSpPr txBox="1"/>
          <p:nvPr/>
        </p:nvSpPr>
        <p:spPr>
          <a:xfrm>
            <a:off x="0" y="838200"/>
            <a:ext cx="9144000" cy="1156086"/>
          </a:xfrm>
          <a:prstGeom prst="rect">
            <a:avLst/>
          </a:prstGeom>
          <a:solidFill>
            <a:srgbClr val="FFFF00"/>
          </a:solidFill>
        </p:spPr>
        <p:txBody>
          <a:bodyPr wrap="square" rtlCol="0">
            <a:spAutoFit/>
          </a:bodyPr>
          <a:lstStyle/>
          <a:p>
            <a:pPr algn="just">
              <a:lnSpc>
                <a:spcPct val="150000"/>
              </a:lnSpc>
            </a:pPr>
            <a:r>
              <a:rPr lang="en-US" sz="1600" dirty="0" smtClean="0">
                <a:latin typeface="Times New Roman" pitchFamily="18" charset="0"/>
                <a:cs typeface="Times New Roman" pitchFamily="18" charset="0"/>
              </a:rPr>
              <a:t>The is a reference model that specifies standards for communications protocols. It is a 7 layer architecture with each layer having specific functionality to performed. All these 7 layers work collaboratively to transmit the data from one person to another across the globe.</a:t>
            </a:r>
            <a:endParaRPr lang="en-US" sz="1600" dirty="0">
              <a:latin typeface="Times New Roman" pitchFamily="18" charset="0"/>
              <a:cs typeface="Times New Roman" pitchFamily="18" charset="0"/>
            </a:endParaRPr>
          </a:p>
        </p:txBody>
      </p:sp>
      <p:pic>
        <p:nvPicPr>
          <p:cNvPr id="34817" name="Picture 1" descr="C:\Users\-\Desktop\cpt327\7-layers-of-osi-icon.jpg"/>
          <p:cNvPicPr>
            <a:picLocks noChangeAspect="1" noChangeArrowheads="1"/>
          </p:cNvPicPr>
          <p:nvPr/>
        </p:nvPicPr>
        <p:blipFill>
          <a:blip r:embed="rId2" cstate="print"/>
          <a:srcRect/>
          <a:stretch>
            <a:fillRect/>
          </a:stretch>
        </p:blipFill>
        <p:spPr bwMode="auto">
          <a:xfrm>
            <a:off x="2590800" y="2095500"/>
            <a:ext cx="4648200" cy="3695700"/>
          </a:xfrm>
          <a:prstGeom prst="rect">
            <a:avLst/>
          </a:prstGeom>
          <a:noFill/>
        </p:spPr>
      </p:pic>
      <p:sp>
        <p:nvSpPr>
          <p:cNvPr id="7" name="Oval 6"/>
          <p:cNvSpPr/>
          <p:nvPr/>
        </p:nvSpPr>
        <p:spPr>
          <a:xfrm>
            <a:off x="3352800" y="3200400"/>
            <a:ext cx="32004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400800" y="34290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43800" y="3200400"/>
            <a:ext cx="1447800" cy="646331"/>
          </a:xfrm>
          <a:prstGeom prst="rect">
            <a:avLst/>
          </a:prstGeom>
          <a:noFill/>
        </p:spPr>
        <p:txBody>
          <a:bodyPr wrap="square" rtlCol="0">
            <a:spAutoFit/>
          </a:bodyPr>
          <a:lstStyle/>
          <a:p>
            <a:r>
              <a:rPr lang="en-US" dirty="0" smtClean="0"/>
              <a:t>Software Layer</a:t>
            </a:r>
            <a:endParaRPr lang="en-US" dirty="0"/>
          </a:p>
        </p:txBody>
      </p:sp>
      <p:sp>
        <p:nvSpPr>
          <p:cNvPr id="10" name="Oval 9"/>
          <p:cNvSpPr/>
          <p:nvPr/>
        </p:nvSpPr>
        <p:spPr>
          <a:xfrm>
            <a:off x="3276600" y="4343400"/>
            <a:ext cx="3200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00800" y="46482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400800" y="40386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20000" y="4038600"/>
            <a:ext cx="1524000" cy="369332"/>
          </a:xfrm>
          <a:prstGeom prst="rect">
            <a:avLst/>
          </a:prstGeom>
          <a:noFill/>
        </p:spPr>
        <p:txBody>
          <a:bodyPr wrap="square" rtlCol="0">
            <a:spAutoFit/>
          </a:bodyPr>
          <a:lstStyle/>
          <a:p>
            <a:r>
              <a:rPr lang="en-US" dirty="0" smtClean="0"/>
              <a:t>Heart of OSI</a:t>
            </a:r>
            <a:endParaRPr lang="en-US" dirty="0"/>
          </a:p>
        </p:txBody>
      </p:sp>
      <p:sp>
        <p:nvSpPr>
          <p:cNvPr id="14" name="TextBox 13"/>
          <p:cNvSpPr txBox="1"/>
          <p:nvPr/>
        </p:nvSpPr>
        <p:spPr>
          <a:xfrm>
            <a:off x="7543800" y="4495800"/>
            <a:ext cx="1371600" cy="646331"/>
          </a:xfrm>
          <a:prstGeom prst="rect">
            <a:avLst/>
          </a:prstGeom>
          <a:noFill/>
        </p:spPr>
        <p:txBody>
          <a:bodyPr wrap="square" rtlCol="0">
            <a:spAutoFit/>
          </a:bodyPr>
          <a:lstStyle/>
          <a:p>
            <a:r>
              <a:rPr lang="en-US" dirty="0" smtClean="0"/>
              <a:t>Hardware Layers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1"/>
            <a:ext cx="8763000" cy="1107996"/>
          </a:xfrm>
          <a:prstGeom prst="rect">
            <a:avLst/>
          </a:prstGeom>
          <a:noFill/>
        </p:spPr>
        <p:txBody>
          <a:bodyPr wrap="square" rtlCol="0">
            <a:spAutoFit/>
          </a:bodyPr>
          <a:lstStyle/>
          <a:p>
            <a:r>
              <a:rPr lang="en-US" b="1" dirty="0" smtClean="0">
                <a:latin typeface="Times New Roman" pitchFamily="18" charset="0"/>
                <a:cs typeface="Times New Roman" pitchFamily="18" charset="0"/>
              </a:rPr>
              <a:t>Protocol:</a:t>
            </a:r>
          </a:p>
          <a:p>
            <a:r>
              <a:rPr lang="en-US" sz="1600" dirty="0" smtClean="0">
                <a:latin typeface="Times New Roman" pitchFamily="18" charset="0"/>
                <a:cs typeface="Times New Roman" pitchFamily="18" charset="0"/>
              </a:rPr>
              <a:t>Protocol is the set of rules or algorithms which define the way how two entities can communicate across the network and there exists different protocol defined at each layer of OSI model. Few of such protocols are TCP , IP , UDP , ARP , DHCP , FTP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US" sz="3600" dirty="0" smtClean="0">
                <a:latin typeface="Times New Roman" pitchFamily="18" charset="0"/>
                <a:cs typeface="Times New Roman" pitchFamily="18" charset="0"/>
              </a:rPr>
              <a:t>History of the WWW</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1"/>
            <a:ext cx="8229600" cy="3047999"/>
          </a:xfrm>
        </p:spPr>
        <p:txBody>
          <a:bodyPr>
            <a:normAutofit/>
          </a:bodyPr>
          <a:lstStyle/>
          <a:p>
            <a:pPr>
              <a:buNone/>
            </a:pPr>
            <a:r>
              <a:rPr lang="en-US" sz="1800" dirty="0" smtClean="0">
                <a:latin typeface="Times New Roman" pitchFamily="18" charset="0"/>
                <a:cs typeface="Times New Roman" pitchFamily="18" charset="0"/>
              </a:rPr>
              <a:t>WWW is an acronym for the World Wide Web</a:t>
            </a:r>
          </a:p>
          <a:p>
            <a:pPr>
              <a:buNone/>
            </a:pPr>
            <a:endParaRPr lang="en-US" sz="1800" dirty="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609600" y="1752600"/>
          <a:ext cx="7848600" cy="1681480"/>
        </p:xfrm>
        <a:graphic>
          <a:graphicData uri="http://schemas.openxmlformats.org/drawingml/2006/table">
            <a:tbl>
              <a:tblPr firstRow="1" bandRow="1">
                <a:tableStyleId>{5C22544A-7EE6-4342-B048-85BDC9FD1C3A}</a:tableStyleId>
              </a:tblPr>
              <a:tblGrid>
                <a:gridCol w="2943225"/>
                <a:gridCol w="2466975"/>
                <a:gridCol w="2438400"/>
              </a:tblGrid>
              <a:tr h="370840">
                <a:tc>
                  <a:txBody>
                    <a:bodyPr/>
                    <a:lstStyle/>
                    <a:p>
                      <a:pPr algn="ctr"/>
                      <a:r>
                        <a:rPr lang="en-US" sz="1600" b="0" kern="1200" dirty="0" smtClean="0">
                          <a:solidFill>
                            <a:schemeClr val="lt1"/>
                          </a:solidFill>
                          <a:latin typeface="Times New Roman" pitchFamily="18" charset="0"/>
                          <a:ea typeface="+mn-ea"/>
                          <a:cs typeface="Times New Roman" pitchFamily="18" charset="0"/>
                        </a:rPr>
                        <a:t>1989</a:t>
                      </a:r>
                      <a:endParaRPr lang="en-US" sz="1600" b="0" dirty="0">
                        <a:latin typeface="Times New Roman" pitchFamily="18" charset="0"/>
                        <a:cs typeface="Times New Roman" pitchFamily="18" charset="0"/>
                      </a:endParaRPr>
                    </a:p>
                  </a:txBody>
                  <a:tcPr/>
                </a:tc>
                <a:tc>
                  <a:txBody>
                    <a:bodyPr/>
                    <a:lstStyle/>
                    <a:p>
                      <a:pPr algn="ctr"/>
                      <a:r>
                        <a:rPr lang="en-US" sz="1600" b="0" kern="1200" dirty="0" smtClean="0">
                          <a:solidFill>
                            <a:schemeClr val="lt1"/>
                          </a:solidFill>
                          <a:latin typeface="Times New Roman" pitchFamily="18" charset="0"/>
                          <a:ea typeface="+mn-ea"/>
                          <a:cs typeface="Times New Roman" pitchFamily="18" charset="0"/>
                        </a:rPr>
                        <a:t>1992/1993</a:t>
                      </a:r>
                      <a:endParaRPr lang="en-US" sz="1600" b="0" dirty="0">
                        <a:latin typeface="Times New Roman" pitchFamily="18" charset="0"/>
                        <a:cs typeface="Times New Roman" pitchFamily="18" charset="0"/>
                      </a:endParaRPr>
                    </a:p>
                  </a:txBody>
                  <a:tcPr/>
                </a:tc>
                <a:tc>
                  <a:txBody>
                    <a:bodyPr/>
                    <a:lstStyle/>
                    <a:p>
                      <a:pPr algn="ctr"/>
                      <a:r>
                        <a:rPr lang="en-US" sz="1600" b="0" kern="1200" dirty="0" smtClean="0">
                          <a:solidFill>
                            <a:schemeClr val="lt1"/>
                          </a:solidFill>
                          <a:latin typeface="Times New Roman" pitchFamily="18" charset="0"/>
                          <a:ea typeface="+mn-ea"/>
                          <a:cs typeface="Times New Roman" pitchFamily="18" charset="0"/>
                        </a:rPr>
                        <a:t>1994</a:t>
                      </a:r>
                      <a:endParaRPr lang="en-US" sz="1600" b="0" dirty="0">
                        <a:latin typeface="Times New Roman" pitchFamily="18" charset="0"/>
                        <a:cs typeface="Times New Roman" pitchFamily="18" charset="0"/>
                      </a:endParaRPr>
                    </a:p>
                  </a:txBody>
                  <a:tcPr/>
                </a:tc>
              </a:tr>
              <a:tr h="391160">
                <a:tc>
                  <a:txBody>
                    <a:bodyPr/>
                    <a:lstStyle/>
                    <a:p>
                      <a:r>
                        <a:rPr lang="en-US" sz="1600" b="0" dirty="0" smtClean="0">
                          <a:latin typeface="Times New Roman" pitchFamily="18" charset="0"/>
                          <a:cs typeface="Times New Roman" pitchFamily="18" charset="0"/>
                        </a:rPr>
                        <a:t>CERN</a:t>
                      </a:r>
                    </a:p>
                    <a:p>
                      <a:r>
                        <a:rPr lang="en-US" sz="1600" b="0" dirty="0" smtClean="0">
                          <a:latin typeface="Times New Roman" pitchFamily="18" charset="0"/>
                          <a:cs typeface="Times New Roman" pitchFamily="18" charset="0"/>
                        </a:rPr>
                        <a:t> (European Organization for Nuclear Research)</a:t>
                      </a:r>
                    </a:p>
                    <a:p>
                      <a:endParaRPr lang="en-US" sz="1600" b="0" dirty="0" smtClean="0">
                        <a:latin typeface="Times New Roman" pitchFamily="18" charset="0"/>
                        <a:cs typeface="Times New Roman" pitchFamily="18" charset="0"/>
                      </a:endParaRPr>
                    </a:p>
                    <a:p>
                      <a:r>
                        <a:rPr lang="en-US" sz="1600" b="0" dirty="0" smtClean="0">
                          <a:latin typeface="Times New Roman" pitchFamily="18" charset="0"/>
                          <a:cs typeface="Times New Roman" pitchFamily="18" charset="0"/>
                        </a:rPr>
                        <a:t>Tim Berners-Lee(Fellow)</a:t>
                      </a:r>
                      <a:endParaRPr lang="en-US" sz="1600" b="0" dirty="0">
                        <a:latin typeface="Times New Roman" pitchFamily="18" charset="0"/>
                        <a:cs typeface="Times New Roman" pitchFamily="18" charset="0"/>
                      </a:endParaRPr>
                    </a:p>
                  </a:txBody>
                  <a:tcPr/>
                </a:tc>
                <a:tc>
                  <a:txBody>
                    <a:bodyPr/>
                    <a:lstStyle/>
                    <a:p>
                      <a:r>
                        <a:rPr lang="en-US" sz="1600" b="0" dirty="0" smtClean="0">
                          <a:latin typeface="Times New Roman" pitchFamily="18" charset="0"/>
                          <a:cs typeface="Times New Roman" pitchFamily="18" charset="0"/>
                        </a:rPr>
                        <a:t>Dramatic growth beyond the wall of CERN</a:t>
                      </a:r>
                    </a:p>
                    <a:p>
                      <a:endParaRPr lang="en-US" sz="1600" b="0" dirty="0" smtClean="0">
                        <a:latin typeface="Times New Roman" pitchFamily="18" charset="0"/>
                        <a:cs typeface="Times New Roman" pitchFamily="18" charset="0"/>
                      </a:endParaRPr>
                    </a:p>
                    <a:p>
                      <a:r>
                        <a:rPr lang="en-US" sz="1600" b="0" dirty="0" smtClean="0">
                          <a:latin typeface="Times New Roman" pitchFamily="18" charset="0"/>
                          <a:cs typeface="Times New Roman" pitchFamily="18" charset="0"/>
                        </a:rPr>
                        <a:t>Netscape(Browser) </a:t>
                      </a:r>
                      <a:endParaRPr lang="en-US" sz="1600" b="0" dirty="0">
                        <a:latin typeface="Times New Roman" pitchFamily="18" charset="0"/>
                        <a:cs typeface="Times New Roman" pitchFamily="18" charset="0"/>
                      </a:endParaRPr>
                    </a:p>
                  </a:txBody>
                  <a:tcPr/>
                </a:tc>
                <a:tc>
                  <a:txBody>
                    <a:bodyPr/>
                    <a:lstStyle/>
                    <a:p>
                      <a:r>
                        <a:rPr lang="en-US" sz="1600" b="0" kern="1200" dirty="0" smtClean="0">
                          <a:solidFill>
                            <a:schemeClr val="dk1"/>
                          </a:solidFill>
                          <a:latin typeface="Times New Roman" pitchFamily="18" charset="0"/>
                          <a:ea typeface="+mn-ea"/>
                          <a:cs typeface="Times New Roman" pitchFamily="18" charset="0"/>
                        </a:rPr>
                        <a:t>WWW Consortium</a:t>
                      </a:r>
                    </a:p>
                    <a:p>
                      <a:r>
                        <a:rPr lang="en-US" sz="1600" b="0" dirty="0" smtClean="0">
                          <a:latin typeface="Times New Roman" pitchFamily="18" charset="0"/>
                          <a:cs typeface="Times New Roman" pitchFamily="18" charset="0"/>
                        </a:rPr>
                        <a:t> Develop and maintain</a:t>
                      </a:r>
                      <a:r>
                        <a:rPr lang="en-US" sz="1600" b="0" baseline="0" dirty="0" smtClean="0">
                          <a:latin typeface="Times New Roman" pitchFamily="18" charset="0"/>
                          <a:cs typeface="Times New Roman" pitchFamily="18" charset="0"/>
                        </a:rPr>
                        <a:t> standard</a:t>
                      </a:r>
                      <a:endParaRPr lang="en-US" sz="1600"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3200" dirty="0" smtClean="0">
                <a:latin typeface="Times New Roman" pitchFamily="18" charset="0"/>
                <a:cs typeface="Times New Roman" pitchFamily="18" charset="0"/>
              </a:rPr>
              <a:t>Web Basic</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029200"/>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a:buNone/>
            </a:pPr>
            <a:r>
              <a:rPr lang="en-US" sz="1800" dirty="0" smtClean="0">
                <a:latin typeface="Times New Roman" pitchFamily="18" charset="0"/>
                <a:cs typeface="Times New Roman" pitchFamily="18" charset="0"/>
              </a:rPr>
              <a:t>The success of the </a:t>
            </a:r>
            <a:r>
              <a:rPr lang="en-US" sz="1800" dirty="0" err="1" smtClean="0">
                <a:latin typeface="Times New Roman" pitchFamily="18" charset="0"/>
                <a:cs typeface="Times New Roman" pitchFamily="18" charset="0"/>
              </a:rPr>
              <a:t>WorldWideWeb</a:t>
            </a:r>
            <a:r>
              <a:rPr lang="en-US" sz="1800" dirty="0" smtClean="0">
                <a:latin typeface="Times New Roman" pitchFamily="18" charset="0"/>
                <a:cs typeface="Times New Roman" pitchFamily="18" charset="0"/>
              </a:rPr>
              <a:t> or Web can be attributed to two Features:</a:t>
            </a:r>
          </a:p>
          <a:p>
            <a:pPr>
              <a:buNone/>
            </a:pPr>
            <a:endParaRPr lang="en-US" sz="1800" dirty="0">
              <a:latin typeface="Times New Roman" pitchFamily="18" charset="0"/>
              <a:cs typeface="Times New Roman" pitchFamily="18" charset="0"/>
            </a:endParaRPr>
          </a:p>
          <a:p>
            <a:pPr>
              <a:buFont typeface="+mj-lt"/>
              <a:buAutoNum type="arabicPeriod"/>
            </a:pPr>
            <a:r>
              <a:rPr lang="en-US" sz="1800" dirty="0" smtClean="0">
                <a:latin typeface="Times New Roman" pitchFamily="18" charset="0"/>
                <a:cs typeface="Times New Roman" pitchFamily="18" charset="0"/>
              </a:rPr>
              <a:t>HTTP Protocol (Hypertext Transfer Protocol)</a:t>
            </a:r>
          </a:p>
          <a:p>
            <a:pPr>
              <a:buNone/>
            </a:pPr>
            <a:endParaRPr lang="en-US" sz="1800" dirty="0" smtClean="0">
              <a:latin typeface="Times New Roman"/>
              <a:ea typeface="Calibri"/>
            </a:endParaRPr>
          </a:p>
          <a:p>
            <a:pPr>
              <a:buNone/>
            </a:pPr>
            <a:r>
              <a:rPr lang="en-US" sz="1800" dirty="0" smtClean="0">
                <a:latin typeface="Times New Roman"/>
                <a:ea typeface="Calibri"/>
              </a:rPr>
              <a:t>           </a:t>
            </a:r>
            <a:endParaRPr lang="en-US" sz="1800" dirty="0">
              <a:latin typeface="Times New Roman"/>
              <a:cs typeface="Times New Roman" pitchFamily="18" charset="0"/>
            </a:endParaRPr>
          </a:p>
          <a:p>
            <a:pPr>
              <a:buNone/>
            </a:pPr>
            <a:endParaRPr lang="en-US" sz="1800" dirty="0" smtClean="0">
              <a:latin typeface="Times New Roman" pitchFamily="18" charset="0"/>
              <a:cs typeface="Times New Roman" pitchFamily="18" charset="0"/>
            </a:endParaRPr>
          </a:p>
          <a:p>
            <a:pPr>
              <a:buFont typeface="+mj-lt"/>
              <a:buAutoNum type="arabicPeriod"/>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2. HTML(Hypertext Markup Language)</a:t>
            </a: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
        <p:nvSpPr>
          <p:cNvPr id="7" name="TextBox 6"/>
          <p:cNvSpPr txBox="1"/>
          <p:nvPr/>
        </p:nvSpPr>
        <p:spPr>
          <a:xfrm>
            <a:off x="1066800" y="2353270"/>
            <a:ext cx="6934200" cy="923330"/>
          </a:xfrm>
          <a:prstGeom prst="rect">
            <a:avLst/>
          </a:prstGeom>
          <a:solidFill>
            <a:srgbClr val="FFC000"/>
          </a:solidFill>
        </p:spPr>
        <p:txBody>
          <a:bodyPr wrap="square" rtlCol="0">
            <a:spAutoFit/>
          </a:bodyPr>
          <a:lstStyle/>
          <a:p>
            <a:pPr>
              <a:buNone/>
            </a:pPr>
            <a:r>
              <a:rPr lang="en-US" dirty="0" smtClean="0">
                <a:latin typeface="Times New Roman"/>
                <a:ea typeface="Calibri"/>
              </a:rPr>
              <a:t>The </a:t>
            </a:r>
            <a:r>
              <a:rPr lang="en-US" dirty="0">
                <a:latin typeface="Times New Roman"/>
                <a:ea typeface="Calibri"/>
              </a:rPr>
              <a:t>HTTP allows an easy implementation of a communications system so that  </a:t>
            </a:r>
            <a:r>
              <a:rPr lang="en-US" dirty="0" smtClean="0">
                <a:latin typeface="Times New Roman"/>
                <a:ea typeface="Calibri"/>
              </a:rPr>
              <a:t>any type </a:t>
            </a:r>
            <a:r>
              <a:rPr lang="en-US" dirty="0">
                <a:latin typeface="Times New Roman"/>
                <a:ea typeface="Calibri"/>
              </a:rPr>
              <a:t>of file can </a:t>
            </a:r>
            <a:r>
              <a:rPr lang="en-US" dirty="0" smtClean="0">
                <a:latin typeface="Times New Roman"/>
                <a:ea typeface="Calibri"/>
              </a:rPr>
              <a:t>be sent easily and thus simplifying </a:t>
            </a:r>
            <a:r>
              <a:rPr lang="en-US" dirty="0">
                <a:latin typeface="Times New Roman"/>
                <a:ea typeface="Calibri"/>
              </a:rPr>
              <a:t>the operation of the server</a:t>
            </a:r>
            <a:r>
              <a:rPr lang="en-US" dirty="0" smtClean="0">
                <a:latin typeface="Times New Roman"/>
                <a:ea typeface="Calibri"/>
              </a:rPr>
              <a:t>.</a:t>
            </a:r>
            <a:endParaRPr lang="en-US" dirty="0"/>
          </a:p>
        </p:txBody>
      </p:sp>
      <p:sp>
        <p:nvSpPr>
          <p:cNvPr id="8" name="TextBox 7"/>
          <p:cNvSpPr txBox="1"/>
          <p:nvPr/>
        </p:nvSpPr>
        <p:spPr>
          <a:xfrm>
            <a:off x="1066800" y="4800600"/>
            <a:ext cx="6934200" cy="923330"/>
          </a:xfrm>
          <a:prstGeom prst="rect">
            <a:avLst/>
          </a:prstGeom>
          <a:solidFill>
            <a:srgbClr val="FFC000"/>
          </a:solidFill>
        </p:spPr>
        <p:txBody>
          <a:bodyPr wrap="square" rtlCol="0">
            <a:spAutoFit/>
          </a:bodyPr>
          <a:lstStyle/>
          <a:p>
            <a:pPr lvl="0" algn="just" fontAlgn="base">
              <a:spcBef>
                <a:spcPct val="0"/>
              </a:spcBef>
              <a:spcAft>
                <a:spcPct val="0"/>
              </a:spcAf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HTML feature provides an easy and straight forward mechanism for composing linked pages.</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The process here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is highly efficient and very user-friendly.</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1"/>
          <p:cNvSpPr>
            <a:spLocks noChangeArrowheads="1"/>
          </p:cNvSpPr>
          <p:nvPr/>
        </p:nvSpPr>
        <p:spPr bwMode="auto">
          <a:xfrm>
            <a:off x="4479634"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latin typeface="Times New Roman" pitchFamily="18" charset="0"/>
                <a:cs typeface="Times New Roman" pitchFamily="18" charset="0"/>
              </a:rPr>
              <a:t>Hypertext</a:t>
            </a:r>
            <a:r>
              <a:rPr lang="en-US" sz="3200" b="1" dirty="0" smtClean="0">
                <a:latin typeface="Times New Roman" pitchFamily="18" charset="0"/>
                <a:cs typeface="Times New Roman" pitchFamily="18" charset="0"/>
              </a:rPr>
              <a:t> Transfer Protocol</a:t>
            </a:r>
            <a:endParaRPr lang="en-US" sz="3200" b="1" dirty="0">
              <a:latin typeface="Times New Roman" pitchFamily="18" charset="0"/>
              <a:cs typeface="Times New Roman" pitchFamily="18" charset="0"/>
            </a:endParaRPr>
          </a:p>
        </p:txBody>
      </p:sp>
      <p:sp>
        <p:nvSpPr>
          <p:cNvPr id="4" name="TextBox 3"/>
          <p:cNvSpPr txBox="1"/>
          <p:nvPr/>
        </p:nvSpPr>
        <p:spPr>
          <a:xfrm>
            <a:off x="228600" y="838200"/>
            <a:ext cx="8610600" cy="873572"/>
          </a:xfrm>
          <a:prstGeom prst="rect">
            <a:avLst/>
          </a:prstGeom>
          <a:noFill/>
        </p:spPr>
        <p:txBody>
          <a:bodyPr wrap="square" rtlCol="0">
            <a:spAutoFit/>
          </a:bodyPr>
          <a:lstStyle/>
          <a:p>
            <a:pPr algn="just">
              <a:lnSpc>
                <a:spcPct val="150000"/>
              </a:lnSpc>
              <a:buNone/>
            </a:pPr>
            <a:r>
              <a:rPr lang="en-US" dirty="0">
                <a:latin typeface="Times New Roman" pitchFamily="18" charset="0"/>
                <a:cs typeface="Times New Roman" pitchFamily="18" charset="0"/>
              </a:rPr>
              <a:t>Hypertext Transfer Protocol is one of the basic features of the </a:t>
            </a:r>
            <a:r>
              <a:rPr lang="en-US" dirty="0" smtClean="0">
                <a:latin typeface="Times New Roman" pitchFamily="18" charset="0"/>
                <a:cs typeface="Times New Roman" pitchFamily="18" charset="0"/>
              </a:rPr>
              <a:t>Web- a communication  </a:t>
            </a:r>
            <a:r>
              <a:rPr lang="en-US" dirty="0">
                <a:latin typeface="Times New Roman" pitchFamily="18" charset="0"/>
                <a:cs typeface="Times New Roman" pitchFamily="18" charset="0"/>
              </a:rPr>
              <a:t>standard whose role is to govern the request/response between a </a:t>
            </a:r>
            <a:r>
              <a:rPr lang="en-US" dirty="0" smtClean="0">
                <a:solidFill>
                  <a:srgbClr val="C00000"/>
                </a:solidFill>
                <a:latin typeface="Times New Roman" pitchFamily="18" charset="0"/>
                <a:cs typeface="Times New Roman" pitchFamily="18" charset="0"/>
              </a:rPr>
              <a:t>CLIENT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dirty="0" smtClean="0">
                <a:solidFill>
                  <a:srgbClr val="C00000"/>
                </a:solidFill>
                <a:latin typeface="Times New Roman" pitchFamily="18" charset="0"/>
                <a:cs typeface="Times New Roman" pitchFamily="18" charset="0"/>
              </a:rPr>
              <a:t>SERVER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TextBox 5"/>
          <p:cNvSpPr txBox="1"/>
          <p:nvPr/>
        </p:nvSpPr>
        <p:spPr>
          <a:xfrm>
            <a:off x="2057400" y="2057400"/>
            <a:ext cx="4191000" cy="369332"/>
          </a:xfrm>
          <a:prstGeom prst="rect">
            <a:avLst/>
          </a:prstGeom>
          <a:noFill/>
        </p:spPr>
        <p:txBody>
          <a:bodyPr wrap="square" rtlCol="0">
            <a:spAutoFit/>
          </a:bodyPr>
          <a:lstStyle/>
          <a:p>
            <a:r>
              <a:rPr lang="en-US" b="1" dirty="0" smtClean="0">
                <a:solidFill>
                  <a:srgbClr val="7030A0"/>
                </a:solidFill>
                <a:latin typeface="Times New Roman" pitchFamily="18" charset="0"/>
                <a:cs typeface="Times New Roman" pitchFamily="18" charset="0"/>
              </a:rPr>
              <a:t>A Simple  </a:t>
            </a:r>
            <a:r>
              <a:rPr lang="en-US" b="1" dirty="0">
                <a:solidFill>
                  <a:srgbClr val="7030A0"/>
                </a:solidFill>
                <a:latin typeface="Times New Roman" pitchFamily="18" charset="0"/>
                <a:cs typeface="Times New Roman" pitchFamily="18" charset="0"/>
              </a:rPr>
              <a:t>Request/Response </a:t>
            </a:r>
            <a:r>
              <a:rPr lang="en-US" b="1" dirty="0" smtClean="0">
                <a:solidFill>
                  <a:srgbClr val="7030A0"/>
                </a:solidFill>
                <a:latin typeface="Times New Roman" pitchFamily="18" charset="0"/>
                <a:cs typeface="Times New Roman" pitchFamily="18" charset="0"/>
              </a:rPr>
              <a:t>Procedure</a:t>
            </a:r>
            <a:endParaRPr lang="en-US" dirty="0">
              <a:solidFill>
                <a:srgbClr val="7030A0"/>
              </a:solidFill>
            </a:endParaRPr>
          </a:p>
        </p:txBody>
      </p:sp>
      <p:sp>
        <p:nvSpPr>
          <p:cNvPr id="7" name="TextBox 6"/>
          <p:cNvSpPr txBox="1"/>
          <p:nvPr/>
        </p:nvSpPr>
        <p:spPr>
          <a:xfrm>
            <a:off x="152400" y="2659082"/>
            <a:ext cx="8839200" cy="3970318"/>
          </a:xfrm>
          <a:prstGeom prst="rect">
            <a:avLst/>
          </a:prstGeom>
          <a:solidFill>
            <a:srgbClr val="92D050"/>
          </a:solidFill>
        </p:spPr>
        <p:txBody>
          <a:bodyPr wrap="square" rtlCol="0">
            <a:spAutoFit/>
          </a:bodyPr>
          <a:lstStyle/>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A user enters </a:t>
            </a:r>
            <a:r>
              <a:rPr lang="en-US" b="1" u="sng" dirty="0">
                <a:latin typeface="Times New Roman" pitchFamily="18" charset="0"/>
                <a:cs typeface="Times New Roman" pitchFamily="18" charset="0"/>
                <a:hlinkClick r:id="rId2"/>
              </a:rPr>
              <a:t>http://server.comin</a:t>
            </a:r>
            <a:r>
              <a:rPr lang="en-US" b="1" dirty="0">
                <a:latin typeface="Times New Roman" pitchFamily="18" charset="0"/>
                <a:cs typeface="Times New Roman" pitchFamily="18" charset="0"/>
              </a:rPr>
              <a:t> in  browser’s address bar.</a:t>
            </a:r>
          </a:p>
          <a:p>
            <a:pPr>
              <a:lnSpc>
                <a:spcPct val="200000"/>
              </a:lnSpc>
            </a:pPr>
            <a:r>
              <a:rPr lang="en-US" b="1" dirty="0">
                <a:latin typeface="Times New Roman" pitchFamily="18" charset="0"/>
                <a:cs typeface="Times New Roman" pitchFamily="18" charset="0"/>
              </a:rPr>
              <a:t>2. </a:t>
            </a:r>
            <a:r>
              <a:rPr lang="en-US" b="1" dirty="0">
                <a:solidFill>
                  <a:srgbClr val="FF0000"/>
                </a:solidFill>
                <a:latin typeface="Times New Roman" pitchFamily="18" charset="0"/>
                <a:cs typeface="Times New Roman" pitchFamily="18" charset="0"/>
              </a:rPr>
              <a:t>The browser looks up the IP address for server.com.</a:t>
            </a:r>
          </a:p>
          <a:p>
            <a:pPr>
              <a:lnSpc>
                <a:spcPct val="200000"/>
              </a:lnSpc>
            </a:pPr>
            <a:r>
              <a:rPr lang="en-US" b="1" dirty="0">
                <a:latin typeface="Times New Roman" pitchFamily="18" charset="0"/>
                <a:cs typeface="Times New Roman" pitchFamily="18" charset="0"/>
              </a:rPr>
              <a:t>3. The browser issues a request for the home page at server.com.</a:t>
            </a:r>
          </a:p>
          <a:p>
            <a:pPr>
              <a:lnSpc>
                <a:spcPct val="200000"/>
              </a:lnSpc>
            </a:pPr>
            <a:r>
              <a:rPr lang="en-US" b="1" dirty="0">
                <a:latin typeface="Times New Roman" pitchFamily="18" charset="0"/>
                <a:cs typeface="Times New Roman" pitchFamily="18" charset="0"/>
              </a:rPr>
              <a:t>4. The request crosses the Internet and arrives at the server.com web server.</a:t>
            </a:r>
          </a:p>
          <a:p>
            <a:pPr>
              <a:lnSpc>
                <a:spcPct val="200000"/>
              </a:lnSpc>
            </a:pPr>
            <a:r>
              <a:rPr lang="en-US" b="1" dirty="0">
                <a:latin typeface="Times New Roman" pitchFamily="18" charset="0"/>
                <a:cs typeface="Times New Roman" pitchFamily="18" charset="0"/>
              </a:rPr>
              <a:t>5. The web server, having received the request, looks for the web page on its hard disk.</a:t>
            </a:r>
          </a:p>
          <a:p>
            <a:pPr>
              <a:lnSpc>
                <a:spcPct val="200000"/>
              </a:lnSpc>
            </a:pPr>
            <a:r>
              <a:rPr lang="en-US" b="1" dirty="0">
                <a:latin typeface="Times New Roman" pitchFamily="18" charset="0"/>
                <a:cs typeface="Times New Roman" pitchFamily="18" charset="0"/>
              </a:rPr>
              <a:t>6. The web page is retrieved by the server and returned to the browser.</a:t>
            </a:r>
          </a:p>
          <a:p>
            <a:pPr>
              <a:lnSpc>
                <a:spcPct val="200000"/>
              </a:lnSpc>
            </a:pPr>
            <a:r>
              <a:rPr lang="en-US" b="1" dirty="0">
                <a:latin typeface="Times New Roman" pitchFamily="18" charset="0"/>
                <a:cs typeface="Times New Roman" pitchFamily="18" charset="0"/>
              </a:rPr>
              <a:t>7. The browser then displays the web page websites web server.</a:t>
            </a:r>
          </a:p>
          <a:p>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itchFamily="18" charset="0"/>
                <a:cs typeface="Times New Roman" pitchFamily="18" charset="0"/>
              </a:rPr>
              <a:t>Hypertext Transfer Protocol</a:t>
            </a:r>
            <a:endParaRPr lang="en-US" sz="3200" dirty="0"/>
          </a:p>
        </p:txBody>
      </p:sp>
      <p:sp>
        <p:nvSpPr>
          <p:cNvPr id="6" name="TextBox 5"/>
          <p:cNvSpPr txBox="1"/>
          <p:nvPr/>
        </p:nvSpPr>
        <p:spPr>
          <a:xfrm>
            <a:off x="457200" y="838201"/>
            <a:ext cx="8534400" cy="1446550"/>
          </a:xfrm>
          <a:prstGeom prst="rect">
            <a:avLst/>
          </a:prstGeom>
          <a:noFill/>
        </p:spPr>
        <p:txBody>
          <a:bodyPr wrap="square" rtlCol="0">
            <a:spAutoFit/>
          </a:bodyPr>
          <a:lstStyle/>
          <a:p>
            <a:pPr>
              <a:lnSpc>
                <a:spcPct val="150000"/>
              </a:lnSpc>
            </a:pPr>
            <a:r>
              <a:rPr lang="en-US" sz="1600" dirty="0" smtClean="0">
                <a:latin typeface="Times New Roman" pitchFamily="18" charset="0"/>
                <a:cs typeface="Times New Roman" pitchFamily="18" charset="0"/>
              </a:rPr>
              <a:t>Following a successful connection to the server via the HTTP port, the client by its nature sends </a:t>
            </a:r>
            <a:r>
              <a:rPr lang="en-US" sz="1600" dirty="0">
                <a:latin typeface="Times New Roman" pitchFamily="18" charset="0"/>
                <a:cs typeface="Times New Roman" pitchFamily="18" charset="0"/>
              </a:rPr>
              <a:t>a HTTP resource request command </a:t>
            </a:r>
            <a:r>
              <a:rPr lang="en-US" sz="1600" dirty="0" smtClean="0">
                <a:latin typeface="Times New Roman" pitchFamily="18" charset="0"/>
                <a:cs typeface="Times New Roman" pitchFamily="18" charset="0"/>
              </a:rPr>
              <a:t>along </a:t>
            </a:r>
            <a:r>
              <a:rPr lang="en-US" sz="1600" dirty="0">
                <a:latin typeface="Times New Roman" pitchFamily="18" charset="0"/>
                <a:cs typeface="Times New Roman" pitchFamily="18" charset="0"/>
              </a:rPr>
              <a:t>with some informative </a:t>
            </a:r>
            <a:r>
              <a:rPr lang="en-US" sz="1600" dirty="0" smtClean="0">
                <a:latin typeface="Times New Roman" pitchFamily="18" charset="0"/>
                <a:cs typeface="Times New Roman" pitchFamily="18" charset="0"/>
              </a:rPr>
              <a:t>headers </a:t>
            </a:r>
            <a:r>
              <a:rPr lang="en-US" sz="1600" dirty="0">
                <a:latin typeface="Times New Roman" pitchFamily="18" charset="0"/>
                <a:cs typeface="Times New Roman" pitchFamily="18" charset="0"/>
              </a:rPr>
              <a:t>and the server responds through the same connection with the requested data and a </a:t>
            </a:r>
            <a:r>
              <a:rPr lang="en-US" sz="1600" dirty="0" smtClean="0">
                <a:latin typeface="Times New Roman" pitchFamily="18" charset="0"/>
                <a:cs typeface="Times New Roman" pitchFamily="18" charset="0"/>
              </a:rPr>
              <a:t>series of </a:t>
            </a:r>
            <a:r>
              <a:rPr lang="en-US" sz="1600" dirty="0">
                <a:latin typeface="Times New Roman" pitchFamily="18" charset="0"/>
                <a:cs typeface="Times New Roman" pitchFamily="18" charset="0"/>
              </a:rPr>
              <a:t>informative headers. </a:t>
            </a:r>
          </a:p>
          <a:p>
            <a:endParaRPr lang="en-US" sz="1600" dirty="0">
              <a:latin typeface="Times New Roman" pitchFamily="18" charset="0"/>
              <a:cs typeface="Times New Roman" pitchFamily="18" charset="0"/>
            </a:endParaRPr>
          </a:p>
        </p:txBody>
      </p:sp>
      <p:pic>
        <p:nvPicPr>
          <p:cNvPr id="7" name="Picture 6" descr="C:\Users\-\Desktop\cpt327\http.png"/>
          <p:cNvPicPr/>
          <p:nvPr/>
        </p:nvPicPr>
        <p:blipFill>
          <a:blip r:embed="rId2" cstate="print"/>
          <a:srcRect/>
          <a:stretch>
            <a:fillRect/>
          </a:stretch>
        </p:blipFill>
        <p:spPr bwMode="auto">
          <a:xfrm>
            <a:off x="457200" y="2438400"/>
            <a:ext cx="8153400" cy="3352800"/>
          </a:xfrm>
          <a:prstGeom prst="rect">
            <a:avLst/>
          </a:prstGeom>
          <a:noFill/>
          <a:ln w="9525">
            <a:noFill/>
            <a:miter lim="800000"/>
            <a:headEnd/>
            <a:tailEnd/>
          </a:ln>
        </p:spPr>
      </p:pic>
      <p:sp>
        <p:nvSpPr>
          <p:cNvPr id="8" name="TextBox 7"/>
          <p:cNvSpPr txBox="1"/>
          <p:nvPr/>
        </p:nvSpPr>
        <p:spPr>
          <a:xfrm>
            <a:off x="2438400" y="6096000"/>
            <a:ext cx="4419600" cy="369332"/>
          </a:xfrm>
          <a:prstGeom prst="rect">
            <a:avLst/>
          </a:prstGeom>
          <a:noFill/>
        </p:spPr>
        <p:txBody>
          <a:bodyPr wrap="square" rtlCol="0">
            <a:spAutoFit/>
          </a:bodyPr>
          <a:lstStyle/>
          <a:p>
            <a:pPr algn="ctr"/>
            <a:r>
              <a:rPr lang="en-US" dirty="0" err="1" smtClean="0"/>
              <a:t>Figurexxx</a:t>
            </a:r>
            <a:r>
              <a:rPr lang="en-US" dirty="0" smtClean="0"/>
              <a:t>    Request/Response Procedure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101025"/>
            <a:ext cx="54864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HTTP   REQUEST</a:t>
            </a:r>
            <a:endParaRPr lang="en-US" sz="3200" b="1" dirty="0">
              <a:latin typeface="Times New Roman" pitchFamily="18" charset="0"/>
              <a:cs typeface="Times New Roman" pitchFamily="18" charset="0"/>
            </a:endParaRPr>
          </a:p>
        </p:txBody>
      </p:sp>
      <p:sp>
        <p:nvSpPr>
          <p:cNvPr id="7" name="TextBox 6"/>
          <p:cNvSpPr txBox="1"/>
          <p:nvPr/>
        </p:nvSpPr>
        <p:spPr>
          <a:xfrm>
            <a:off x="457200" y="850642"/>
            <a:ext cx="8458200" cy="5293757"/>
          </a:xfrm>
          <a:prstGeom prst="rect">
            <a:avLst/>
          </a:prstGeom>
          <a:noFill/>
        </p:spPr>
        <p:txBody>
          <a:bodyPr wrap="square" rtlCol="0">
            <a:spAutoFit/>
          </a:bodyPr>
          <a:lstStyle/>
          <a:p>
            <a:r>
              <a:rPr lang="en-US" sz="1600" dirty="0" smtClean="0">
                <a:latin typeface="Times New Roman" pitchFamily="18" charset="0"/>
                <a:cs typeface="Times New Roman" pitchFamily="18" charset="0"/>
              </a:rPr>
              <a:t>A Client is able to make a request to a server using the following information directives:</a:t>
            </a:r>
          </a:p>
          <a:p>
            <a:endParaRPr lang="en-US" b="1" dirty="0"/>
          </a:p>
          <a:p>
            <a:pPr>
              <a:buFont typeface="Wingdings" pitchFamily="2" charset="2"/>
              <a:buChar char="q"/>
            </a:pPr>
            <a:r>
              <a:rPr lang="en-US" b="1" dirty="0" smtClean="0"/>
              <a:t>GET- </a:t>
            </a:r>
            <a:r>
              <a:rPr lang="en-US" sz="1600" dirty="0" smtClean="0">
                <a:latin typeface="Times New Roman" pitchFamily="18" charset="0"/>
                <a:cs typeface="Times New Roman" pitchFamily="18" charset="0"/>
              </a:rPr>
              <a:t>This method enables a request to be made together with some parameters to a server.</a:t>
            </a:r>
          </a:p>
          <a:p>
            <a:endParaRPr lang="en-US" sz="1600" dirty="0" smtClean="0">
              <a:latin typeface="Times New Roman" pitchFamily="18" charset="0"/>
              <a:cs typeface="Times New Roman" pitchFamily="18" charset="0"/>
            </a:endParaRPr>
          </a:p>
          <a:p>
            <a:pPr>
              <a:buFont typeface="Wingdings" pitchFamily="2" charset="2"/>
              <a:buChar char="q"/>
            </a:pPr>
            <a:r>
              <a:rPr lang="en-US" b="1" dirty="0" smtClean="0"/>
              <a:t>POST-</a:t>
            </a:r>
            <a:r>
              <a:rPr lang="en-US" sz="1600" dirty="0" smtClean="0">
                <a:latin typeface="Times New Roman" pitchFamily="18" charset="0"/>
                <a:cs typeface="Times New Roman" pitchFamily="18" charset="0"/>
              </a:rPr>
              <a:t>In the case of POST method, a request is usually made along with some parameters as part of the request.</a:t>
            </a:r>
          </a:p>
          <a:p>
            <a:pPr>
              <a:buFont typeface="Wingdings" pitchFamily="2" charset="2"/>
              <a:buChar char="q"/>
            </a:pPr>
            <a:endParaRPr lang="en-US" dirty="0" smtClean="0">
              <a:latin typeface="Times New Roman" pitchFamily="18" charset="0"/>
              <a:cs typeface="Times New Roman" pitchFamily="18" charset="0"/>
            </a:endParaRPr>
          </a:p>
          <a:p>
            <a:pPr>
              <a:buFont typeface="Wingdings" pitchFamily="2" charset="2"/>
              <a:buChar char="q"/>
            </a:pPr>
            <a:r>
              <a:rPr lang="en-US" b="1" dirty="0" smtClean="0"/>
              <a:t>HEAD-</a:t>
            </a:r>
            <a:r>
              <a:rPr lang="en-US" dirty="0"/>
              <a:t> </a:t>
            </a:r>
            <a:r>
              <a:rPr lang="en-US" sz="1600" dirty="0">
                <a:latin typeface="Times New Roman" pitchFamily="18" charset="0"/>
                <a:cs typeface="Times New Roman" pitchFamily="18" charset="0"/>
              </a:rPr>
              <a:t>Request for data on resource</a:t>
            </a:r>
            <a:endParaRPr lang="en-US" sz="1600" b="1" dirty="0" smtClean="0">
              <a:latin typeface="Times New Roman" pitchFamily="18" charset="0"/>
              <a:cs typeface="Times New Roman" pitchFamily="18" charset="0"/>
            </a:endParaRPr>
          </a:p>
          <a:p>
            <a:endParaRPr lang="en-US" b="1" dirty="0" smtClean="0"/>
          </a:p>
          <a:p>
            <a:pPr>
              <a:buFont typeface="Wingdings" pitchFamily="2" charset="2"/>
              <a:buChar char="q"/>
            </a:pPr>
            <a:r>
              <a:rPr lang="en-US" b="1" dirty="0" smtClean="0"/>
              <a:t>PUT-</a:t>
            </a:r>
            <a:r>
              <a:rPr lang="en-US" dirty="0"/>
              <a:t> </a:t>
            </a:r>
            <a:r>
              <a:rPr lang="en-US" sz="1600" dirty="0">
                <a:latin typeface="Times New Roman" pitchFamily="18" charset="0"/>
                <a:cs typeface="Times New Roman" pitchFamily="18" charset="0"/>
              </a:rPr>
              <a:t>Creation or sending of resource</a:t>
            </a:r>
            <a:endParaRPr lang="en-US" sz="1600" b="1" dirty="0" smtClean="0">
              <a:latin typeface="Times New Roman" pitchFamily="18" charset="0"/>
              <a:cs typeface="Times New Roman" pitchFamily="18" charset="0"/>
            </a:endParaRPr>
          </a:p>
          <a:p>
            <a:pPr>
              <a:buFont typeface="Wingdings" pitchFamily="2" charset="2"/>
              <a:buChar char="q"/>
            </a:pPr>
            <a:endParaRPr lang="en-US" b="1" dirty="0" smtClean="0"/>
          </a:p>
          <a:p>
            <a:pPr>
              <a:buFont typeface="Wingdings" pitchFamily="2" charset="2"/>
              <a:buChar char="q"/>
            </a:pPr>
            <a:r>
              <a:rPr lang="en-US" b="1" dirty="0" smtClean="0"/>
              <a:t>DELETE-</a:t>
            </a:r>
            <a:r>
              <a:rPr lang="en-US" dirty="0"/>
              <a:t> </a:t>
            </a:r>
            <a:r>
              <a:rPr lang="en-US" sz="1600" dirty="0">
                <a:latin typeface="Times New Roman" pitchFamily="18" charset="0"/>
                <a:cs typeface="Times New Roman" pitchFamily="18" charset="0"/>
              </a:rPr>
              <a:t>Deletion of resource.</a:t>
            </a:r>
            <a:endParaRPr lang="en-US" sz="1600" b="1" dirty="0" smtClean="0">
              <a:latin typeface="Times New Roman" pitchFamily="18" charset="0"/>
              <a:cs typeface="Times New Roman" pitchFamily="18" charset="0"/>
            </a:endParaRPr>
          </a:p>
          <a:p>
            <a:pPr>
              <a:buFont typeface="Wingdings" pitchFamily="2" charset="2"/>
              <a:buChar char="q"/>
            </a:pPr>
            <a:endParaRPr lang="en-US" b="1" dirty="0" smtClean="0"/>
          </a:p>
          <a:p>
            <a:pPr>
              <a:buFont typeface="Wingdings" pitchFamily="2" charset="2"/>
              <a:buChar char="q"/>
            </a:pPr>
            <a:r>
              <a:rPr lang="en-US" b="1" dirty="0" smtClean="0"/>
              <a:t>TRACE-</a:t>
            </a:r>
            <a:r>
              <a:rPr lang="en-US" dirty="0"/>
              <a:t> </a:t>
            </a:r>
            <a:r>
              <a:rPr lang="en-US" sz="1600" dirty="0">
                <a:latin typeface="Times New Roman" pitchFamily="18" charset="0"/>
                <a:cs typeface="Times New Roman" pitchFamily="18" charset="0"/>
              </a:rPr>
              <a:t>Echoes back the request just as it was received on the receiver for debugging.</a:t>
            </a:r>
          </a:p>
          <a:p>
            <a:endParaRPr lang="en-US" b="1" dirty="0" smtClean="0"/>
          </a:p>
          <a:p>
            <a:pPr>
              <a:buFont typeface="Wingdings" pitchFamily="2" charset="2"/>
              <a:buChar char="q"/>
            </a:pPr>
            <a:r>
              <a:rPr lang="en-US" b="1" dirty="0" smtClean="0"/>
              <a:t>OPTIONS-</a:t>
            </a:r>
            <a:r>
              <a:rPr lang="en-US" dirty="0"/>
              <a:t> </a:t>
            </a:r>
            <a:r>
              <a:rPr lang="en-US" sz="1600" dirty="0">
                <a:latin typeface="Times New Roman" pitchFamily="18" charset="0"/>
                <a:cs typeface="Times New Roman" pitchFamily="18" charset="0"/>
              </a:rPr>
              <a:t>Used to check server capacity.</a:t>
            </a:r>
          </a:p>
          <a:p>
            <a:endParaRPr lang="en-US" b="1" dirty="0" smtClean="0"/>
          </a:p>
          <a:p>
            <a:pPr>
              <a:buFont typeface="Wingdings" pitchFamily="2" charset="2"/>
              <a:buChar char="q"/>
            </a:pPr>
            <a:r>
              <a:rPr lang="en-US" b="1" dirty="0" smtClean="0"/>
              <a:t>CONNECT-</a:t>
            </a:r>
            <a:r>
              <a:rPr lang="en-US" dirty="0"/>
              <a:t> </a:t>
            </a:r>
            <a:r>
              <a:rPr lang="en-US" sz="1600" dirty="0">
                <a:latin typeface="Times New Roman" pitchFamily="18" charset="0"/>
                <a:cs typeface="Times New Roman" pitchFamily="18" charset="0"/>
              </a:rPr>
              <a:t>Reserved for use on intermediate servers that can operate as tunnels.</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33600" y="152400"/>
            <a:ext cx="4572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HTTP   REQUEST</a:t>
            </a:r>
            <a:endParaRPr lang="en-US" sz="3200" dirty="0"/>
          </a:p>
        </p:txBody>
      </p:sp>
      <p:sp>
        <p:nvSpPr>
          <p:cNvPr id="7" name="TextBox 6"/>
          <p:cNvSpPr txBox="1"/>
          <p:nvPr/>
        </p:nvSpPr>
        <p:spPr>
          <a:xfrm>
            <a:off x="152400" y="685800"/>
            <a:ext cx="7924800" cy="369332"/>
          </a:xfrm>
          <a:prstGeom prst="rect">
            <a:avLst/>
          </a:prstGeom>
          <a:noFill/>
        </p:spPr>
        <p:txBody>
          <a:bodyPr wrap="square" rtlCol="0">
            <a:spAutoFit/>
          </a:bodyPr>
          <a:lstStyle/>
          <a:p>
            <a:r>
              <a:rPr lang="en-US" dirty="0" smtClean="0"/>
              <a:t>The most popularly used information directives are the GET and POST</a:t>
            </a:r>
            <a:endParaRPr lang="en-US" dirty="0"/>
          </a:p>
        </p:txBody>
      </p:sp>
      <p:sp>
        <p:nvSpPr>
          <p:cNvPr id="8" name="TextBox 7"/>
          <p:cNvSpPr txBox="1"/>
          <p:nvPr/>
        </p:nvSpPr>
        <p:spPr>
          <a:xfrm>
            <a:off x="152400" y="1219200"/>
            <a:ext cx="4572000" cy="369332"/>
          </a:xfrm>
          <a:prstGeom prst="rect">
            <a:avLst/>
          </a:prstGeom>
          <a:noFill/>
        </p:spPr>
        <p:txBody>
          <a:bodyPr wrap="square" rtlCol="0">
            <a:spAutoFit/>
          </a:bodyPr>
          <a:lstStyle/>
          <a:p>
            <a:r>
              <a:rPr lang="en-US" dirty="0" smtClean="0"/>
              <a:t>The GET Request has the  following format:</a:t>
            </a:r>
            <a:endParaRPr lang="en-US" dirty="0"/>
          </a:p>
        </p:txBody>
      </p:sp>
      <p:sp>
        <p:nvSpPr>
          <p:cNvPr id="9" name="TextBox 8"/>
          <p:cNvSpPr txBox="1"/>
          <p:nvPr/>
        </p:nvSpPr>
        <p:spPr>
          <a:xfrm>
            <a:off x="2286000" y="1633478"/>
            <a:ext cx="4876800" cy="2400657"/>
          </a:xfrm>
          <a:prstGeom prst="rect">
            <a:avLst/>
          </a:prstGeom>
          <a:solidFill>
            <a:srgbClr val="FFFF00"/>
          </a:solidFill>
        </p:spPr>
        <p:txBody>
          <a:bodyPr wrap="square" rtlCol="0">
            <a:spAutoFit/>
          </a:bodyPr>
          <a:lstStyle/>
          <a:p>
            <a:pPr>
              <a:lnSpc>
                <a:spcPct val="150000"/>
              </a:lnSpc>
            </a:pPr>
            <a:r>
              <a:rPr lang="en-US" sz="2000" dirty="0"/>
              <a:t>GET /index.html </a:t>
            </a:r>
            <a:r>
              <a:rPr lang="en-US" sz="2000" dirty="0" smtClean="0"/>
              <a:t>HTTP/1.1</a:t>
            </a:r>
          </a:p>
          <a:p>
            <a:pPr>
              <a:lnSpc>
                <a:spcPct val="150000"/>
              </a:lnSpc>
            </a:pPr>
            <a:r>
              <a:rPr lang="en-US" sz="2000" b="1" dirty="0" smtClean="0"/>
              <a:t>Host</a:t>
            </a:r>
            <a:r>
              <a:rPr lang="en-US" sz="2000" b="1" dirty="0"/>
              <a:t>:</a:t>
            </a:r>
            <a:r>
              <a:rPr lang="en-US" sz="2000" dirty="0"/>
              <a:t> www.example.com</a:t>
            </a:r>
          </a:p>
          <a:p>
            <a:pPr>
              <a:lnSpc>
                <a:spcPct val="150000"/>
              </a:lnSpc>
            </a:pPr>
            <a:r>
              <a:rPr lang="en-US" sz="2000" b="1" dirty="0"/>
              <a:t>User-Agent:</a:t>
            </a:r>
            <a:r>
              <a:rPr lang="en-US" sz="2000" dirty="0"/>
              <a:t> Mozilla/4.5 [en]</a:t>
            </a:r>
          </a:p>
          <a:p>
            <a:pPr>
              <a:lnSpc>
                <a:spcPct val="150000"/>
              </a:lnSpc>
            </a:pPr>
            <a:r>
              <a:rPr lang="en-US" sz="2000" b="1" dirty="0"/>
              <a:t>Accept:</a:t>
            </a:r>
            <a:r>
              <a:rPr lang="en-US" sz="2000" dirty="0"/>
              <a:t> image/gif, image/jpeg, text/html</a:t>
            </a:r>
          </a:p>
          <a:p>
            <a:pPr>
              <a:lnSpc>
                <a:spcPct val="150000"/>
              </a:lnSpc>
            </a:pPr>
            <a:r>
              <a:rPr lang="en-US" sz="2000" b="1" dirty="0"/>
              <a:t>Accept-language</a:t>
            </a:r>
            <a:r>
              <a:rPr lang="en-US" sz="2000" dirty="0"/>
              <a:t>: en</a:t>
            </a:r>
            <a:r>
              <a:rPr lang="en-US" sz="2000" b="1" dirty="0"/>
              <a:t> </a:t>
            </a:r>
            <a:r>
              <a:rPr lang="en-US" sz="2000" dirty="0"/>
              <a:t>:  iso-8859-1</a:t>
            </a:r>
          </a:p>
        </p:txBody>
      </p:sp>
      <p:sp>
        <p:nvSpPr>
          <p:cNvPr id="10" name="TextBox 9"/>
          <p:cNvSpPr txBox="1"/>
          <p:nvPr/>
        </p:nvSpPr>
        <p:spPr>
          <a:xfrm>
            <a:off x="152400" y="4385846"/>
            <a:ext cx="8610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above format can be split into three part depending on the type of directives tat is used </a:t>
            </a:r>
            <a:endParaRPr lang="en-US" sz="1600" dirty="0">
              <a:latin typeface="Times New Roman" pitchFamily="18" charset="0"/>
              <a:cs typeface="Times New Roman" pitchFamily="18" charset="0"/>
            </a:endParaRPr>
          </a:p>
        </p:txBody>
      </p:sp>
      <p:sp>
        <p:nvSpPr>
          <p:cNvPr id="11" name="TextBox 10"/>
          <p:cNvSpPr txBox="1"/>
          <p:nvPr/>
        </p:nvSpPr>
        <p:spPr>
          <a:xfrm>
            <a:off x="228600" y="4847272"/>
            <a:ext cx="7239000" cy="1477328"/>
          </a:xfrm>
          <a:prstGeom prst="rect">
            <a:avLst/>
          </a:prstGeom>
          <a:solidFill>
            <a:srgbClr val="92D050"/>
          </a:solidFill>
        </p:spPr>
        <p:txBody>
          <a:bodyPr wrap="square" rtlCol="0">
            <a:spAutoFit/>
          </a:bodyPr>
          <a:lstStyle/>
          <a:p>
            <a:pPr>
              <a:buFont typeface="Courier New" pitchFamily="49" charset="0"/>
              <a:buChar char="o"/>
            </a:pPr>
            <a:r>
              <a:rPr lang="en-US" dirty="0" smtClean="0"/>
              <a:t> </a:t>
            </a:r>
            <a:r>
              <a:rPr lang="en-US" b="1" dirty="0" smtClean="0">
                <a:latin typeface="Times New Roman" pitchFamily="18" charset="0"/>
                <a:cs typeface="Times New Roman" pitchFamily="18" charset="0"/>
              </a:rPr>
              <a:t>Request Line</a:t>
            </a:r>
          </a:p>
          <a:p>
            <a:pPr>
              <a:buFont typeface="Courier New" pitchFamily="49" charset="0"/>
              <a:buChar char="o"/>
            </a:pPr>
            <a:endParaRPr lang="en-US" b="1" dirty="0">
              <a:latin typeface="Times New Roman" pitchFamily="18" charset="0"/>
              <a:cs typeface="Times New Roman" pitchFamily="18" charset="0"/>
            </a:endParaRPr>
          </a:p>
          <a:p>
            <a:pPr>
              <a:buFont typeface="Courier New" pitchFamily="49" charset="0"/>
              <a:buChar char="o"/>
            </a:pPr>
            <a:r>
              <a:rPr lang="en-US" b="1" dirty="0" smtClean="0">
                <a:latin typeface="Times New Roman" pitchFamily="18" charset="0"/>
                <a:cs typeface="Times New Roman" pitchFamily="18" charset="0"/>
              </a:rPr>
              <a:t>Request Header</a:t>
            </a:r>
          </a:p>
          <a:p>
            <a:pPr>
              <a:buFont typeface="Courier New" pitchFamily="49" charset="0"/>
              <a:buChar char="o"/>
            </a:pPr>
            <a:endParaRPr lang="en-US" b="1" dirty="0">
              <a:latin typeface="Times New Roman" pitchFamily="18" charset="0"/>
              <a:cs typeface="Times New Roman" pitchFamily="18" charset="0"/>
            </a:endParaRPr>
          </a:p>
          <a:p>
            <a:pPr>
              <a:buFont typeface="Courier New" pitchFamily="49" charset="0"/>
              <a:buChar char="o"/>
            </a:pPr>
            <a:r>
              <a:rPr lang="en-US" b="1" dirty="0" smtClean="0">
                <a:latin typeface="Times New Roman" pitchFamily="18" charset="0"/>
                <a:cs typeface="Times New Roman" pitchFamily="18" charset="0"/>
              </a:rPr>
              <a:t>Request Body</a:t>
            </a:r>
            <a:endParaRPr lang="en-US" b="1" dirty="0">
              <a:latin typeface="Times New Roman" pitchFamily="18" charset="0"/>
              <a:cs typeface="Times New Roman" pitchFamily="18" charset="0"/>
            </a:endParaRPr>
          </a:p>
        </p:txBody>
      </p:sp>
      <p:sp>
        <p:nvSpPr>
          <p:cNvPr id="12" name="Oval 11"/>
          <p:cNvSpPr/>
          <p:nvPr/>
        </p:nvSpPr>
        <p:spPr>
          <a:xfrm>
            <a:off x="2286000" y="1676400"/>
            <a:ext cx="30480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286000" y="2209800"/>
            <a:ext cx="4419600" cy="1828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blinds(horizontal)">
                                      <p:cBhvr>
                                        <p:cTn id="7" dur="500"/>
                                        <p:tgtEl>
                                          <p:spTgt spid="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blinds(horizontal)">
                                      <p:cBhvr>
                                        <p:cTn id="10" dur="500"/>
                                        <p:tgtEl>
                                          <p:spTgt spid="11">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linds(horizontal)">
                                      <p:cBhvr>
                                        <p:cTn id="13" dur="500"/>
                                        <p:tgtEl>
                                          <p:spTgt spid="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xEl>
                                              <p:pRg st="4" end="4"/>
                                            </p:txEl>
                                          </p:spTgt>
                                        </p:tgtEl>
                                        <p:attrNameLst>
                                          <p:attrName>style.visibility</p:attrName>
                                        </p:attrNameLst>
                                      </p:cBhvr>
                                      <p:to>
                                        <p:strVal val="visible"/>
                                      </p:to>
                                    </p:set>
                                    <p:animEffect transition="in" filter="blinds(horizontal)">
                                      <p:cBhvr>
                                        <p:cTn id="16" dur="500"/>
                                        <p:tgtEl>
                                          <p:spTgt spid="1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blinds(horizontal)">
                                      <p:cBhvr>
                                        <p:cTn id="21" dur="500"/>
                                        <p:tgtEl>
                                          <p:spTgt spid="11">
                                            <p:txEl>
                                              <p:pRg st="0" end="0"/>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ox(i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blinds(horizontal)">
                                      <p:cBhvr>
                                        <p:cTn id="29" dur="500"/>
                                        <p:tgtEl>
                                          <p:spTgt spid="11">
                                            <p:txEl>
                                              <p:pRg st="2" end="2"/>
                                            </p:txEl>
                                          </p:spTgt>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blinds(horizontal)">
                                      <p:cBhvr>
                                        <p:cTn id="3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152400"/>
            <a:ext cx="50292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HTTP   REQUEST</a:t>
            </a:r>
            <a:endParaRPr lang="en-US" sz="3200" dirty="0">
              <a:latin typeface="Times New Roman" pitchFamily="18" charset="0"/>
              <a:cs typeface="Times New Roman" pitchFamily="18" charset="0"/>
            </a:endParaRPr>
          </a:p>
        </p:txBody>
      </p:sp>
      <p:sp>
        <p:nvSpPr>
          <p:cNvPr id="6" name="TextBox 5"/>
          <p:cNvSpPr txBox="1"/>
          <p:nvPr/>
        </p:nvSpPr>
        <p:spPr>
          <a:xfrm>
            <a:off x="152400" y="990600"/>
            <a:ext cx="8534400" cy="2585323"/>
          </a:xfrm>
          <a:prstGeom prst="rect">
            <a:avLst/>
          </a:prstGeom>
          <a:noFill/>
          <a:ln>
            <a:solidFill>
              <a:srgbClr val="FF0000"/>
            </a:solidFill>
          </a:ln>
        </p:spPr>
        <p:txBody>
          <a:bodyPr wrap="square" rtlCol="0">
            <a:spAutoFit/>
          </a:bodyPr>
          <a:lstStyle/>
          <a:p>
            <a:r>
              <a:rPr lang="en-US" b="1" dirty="0"/>
              <a:t>Request line </a:t>
            </a:r>
            <a:r>
              <a:rPr lang="en-US" b="1" dirty="0" smtClean="0"/>
              <a:t>: </a:t>
            </a:r>
            <a:r>
              <a:rPr lang="en-US" dirty="0"/>
              <a:t>contains the requested resource</a:t>
            </a:r>
            <a:endParaRPr lang="en-US" b="1" dirty="0" smtClean="0"/>
          </a:p>
          <a:p>
            <a:endParaRPr lang="en-US" b="1" dirty="0"/>
          </a:p>
          <a:p>
            <a:pPr marL="342900" indent="-342900">
              <a:buAutoNum type="arabicParenR"/>
            </a:pPr>
            <a:r>
              <a:rPr lang="en-US" dirty="0" smtClean="0"/>
              <a:t>Method</a:t>
            </a:r>
            <a:r>
              <a:rPr lang="en-US" dirty="0"/>
              <a:t>: name of HTTP </a:t>
            </a:r>
            <a:r>
              <a:rPr lang="en-US" dirty="0" smtClean="0"/>
              <a:t>method(directive) (</a:t>
            </a:r>
            <a:r>
              <a:rPr lang="en-US" dirty="0"/>
              <a:t>GET, POST, etc</a:t>
            </a:r>
            <a:r>
              <a:rPr lang="en-US" dirty="0" smtClean="0"/>
              <a:t>.).</a:t>
            </a:r>
          </a:p>
          <a:p>
            <a:pPr marL="342900" indent="-342900"/>
            <a:endParaRPr lang="en-US" dirty="0"/>
          </a:p>
          <a:p>
            <a:pPr marL="342900" indent="-342900">
              <a:buAutoNum type="arabicParenR" startAt="2"/>
            </a:pPr>
            <a:r>
              <a:rPr lang="en-US" dirty="0" smtClean="0"/>
              <a:t>Resource </a:t>
            </a:r>
            <a:r>
              <a:rPr lang="en-US" dirty="0"/>
              <a:t>identifier: URL (Uniform Resource Locator) of the requested resource</a:t>
            </a:r>
            <a:r>
              <a:rPr lang="en-US" dirty="0" smtClean="0"/>
              <a:t>.</a:t>
            </a:r>
          </a:p>
          <a:p>
            <a:pPr marL="342900" indent="-342900"/>
            <a:r>
              <a:rPr lang="en-US" dirty="0"/>
              <a:t> </a:t>
            </a:r>
            <a:r>
              <a:rPr lang="en-US" dirty="0" smtClean="0"/>
              <a:t>       (index.html)</a:t>
            </a:r>
          </a:p>
          <a:p>
            <a:pPr marL="342900" indent="-342900"/>
            <a:endParaRPr lang="en-US" dirty="0"/>
          </a:p>
          <a:p>
            <a:pPr marL="342900" indent="-342900">
              <a:buAutoNum type="arabicParenR" startAt="3"/>
            </a:pPr>
            <a:r>
              <a:rPr lang="en-US" dirty="0" smtClean="0"/>
              <a:t>Protocol </a:t>
            </a:r>
            <a:r>
              <a:rPr lang="en-US" dirty="0"/>
              <a:t>version: protocol version requested for the response</a:t>
            </a:r>
            <a:r>
              <a:rPr lang="en-US" dirty="0" smtClean="0"/>
              <a:t>.</a:t>
            </a:r>
          </a:p>
          <a:p>
            <a:pPr marL="342900" indent="-342900"/>
            <a:r>
              <a:rPr lang="en-US" dirty="0"/>
              <a:t> </a:t>
            </a:r>
            <a:r>
              <a:rPr lang="en-US" dirty="0" smtClean="0"/>
              <a:t>      (HTTP/1.1)</a:t>
            </a:r>
            <a:endParaRPr lang="en-US" dirty="0"/>
          </a:p>
        </p:txBody>
      </p:sp>
      <p:sp>
        <p:nvSpPr>
          <p:cNvPr id="8" name="TextBox 7"/>
          <p:cNvSpPr txBox="1"/>
          <p:nvPr/>
        </p:nvSpPr>
        <p:spPr>
          <a:xfrm>
            <a:off x="152400" y="3810000"/>
            <a:ext cx="8610600" cy="2862322"/>
          </a:xfrm>
          <a:prstGeom prst="rect">
            <a:avLst/>
          </a:prstGeom>
          <a:noFill/>
          <a:ln>
            <a:solidFill>
              <a:srgbClr val="FF0000"/>
            </a:solidFill>
          </a:ln>
        </p:spPr>
        <p:txBody>
          <a:bodyPr wrap="square" rtlCol="0">
            <a:spAutoFit/>
          </a:bodyPr>
          <a:lstStyle/>
          <a:p>
            <a:r>
              <a:rPr lang="en-US" b="1" dirty="0"/>
              <a:t>Request </a:t>
            </a:r>
            <a:r>
              <a:rPr lang="en-US" b="1" dirty="0" smtClean="0"/>
              <a:t>header: </a:t>
            </a:r>
            <a:r>
              <a:rPr lang="en-US" dirty="0"/>
              <a:t>contains additional information about the </a:t>
            </a:r>
            <a:r>
              <a:rPr lang="en-US" dirty="0" smtClean="0"/>
              <a:t>client such as:</a:t>
            </a:r>
            <a:endParaRPr lang="en-US" b="1" dirty="0" smtClean="0"/>
          </a:p>
          <a:p>
            <a:endParaRPr lang="en-US" b="1" dirty="0"/>
          </a:p>
          <a:p>
            <a:r>
              <a:rPr lang="en-US" b="1" dirty="0"/>
              <a:t>Host</a:t>
            </a:r>
            <a:r>
              <a:rPr lang="en-US" dirty="0"/>
              <a:t>: name of requested server</a:t>
            </a:r>
            <a:r>
              <a:rPr lang="en-US" dirty="0" smtClean="0"/>
              <a:t>.  (</a:t>
            </a:r>
            <a:r>
              <a:rPr lang="en-US" b="1" dirty="0" smtClean="0">
                <a:hlinkClick r:id="rId2"/>
              </a:rPr>
              <a:t>www.example.com</a:t>
            </a:r>
            <a:r>
              <a:rPr lang="en-US" dirty="0" smtClean="0"/>
              <a:t>)</a:t>
            </a:r>
          </a:p>
          <a:p>
            <a:endParaRPr lang="en-US" dirty="0"/>
          </a:p>
          <a:p>
            <a:r>
              <a:rPr lang="en-US" b="1" dirty="0"/>
              <a:t>User-Agent</a:t>
            </a:r>
            <a:r>
              <a:rPr lang="en-US" dirty="0"/>
              <a:t>: name of browser or program used to access the resource</a:t>
            </a:r>
            <a:r>
              <a:rPr lang="en-US" dirty="0" smtClean="0"/>
              <a:t>. (Mozilla/4.5 [en])</a:t>
            </a:r>
          </a:p>
          <a:p>
            <a:endParaRPr lang="en-US" dirty="0"/>
          </a:p>
          <a:p>
            <a:r>
              <a:rPr lang="en-US" b="1" dirty="0"/>
              <a:t>Accept</a:t>
            </a:r>
            <a:r>
              <a:rPr lang="en-US" dirty="0"/>
              <a:t>: some text and image formats accepted by the client</a:t>
            </a:r>
            <a:r>
              <a:rPr lang="en-US" dirty="0" smtClean="0"/>
              <a:t>.(image/gif, image/jpeg, text/html)</a:t>
            </a:r>
          </a:p>
          <a:p>
            <a:endParaRPr lang="en-US" dirty="0"/>
          </a:p>
          <a:p>
            <a:r>
              <a:rPr lang="en-US" b="1" dirty="0"/>
              <a:t>Accept-Language</a:t>
            </a:r>
            <a:r>
              <a:rPr lang="en-US" dirty="0"/>
              <a:t>: languages supported (preferred) by the </a:t>
            </a:r>
            <a:r>
              <a:rPr lang="en-US" dirty="0" smtClean="0"/>
              <a:t>client.(en</a:t>
            </a:r>
            <a:r>
              <a:rPr lang="en-US" b="1" dirty="0" smtClean="0"/>
              <a:t> </a:t>
            </a:r>
            <a:r>
              <a:rPr lang="en-US" dirty="0" smtClean="0"/>
              <a:t>:  iso-8859-1)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Autofit/>
          </a:bodyPr>
          <a:lstStyle/>
          <a:p>
            <a:r>
              <a:rPr lang="en-US" sz="2800" b="1" dirty="0" smtClean="0"/>
              <a:t>Contents</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533400"/>
            <a:ext cx="8229600" cy="6096000"/>
          </a:xfrm>
        </p:spPr>
        <p:txBody>
          <a:bodyPr>
            <a:normAutofit fontScale="25000" lnSpcReduction="20000"/>
          </a:bodyPr>
          <a:lstStyle/>
          <a:p>
            <a:pPr marL="0" marR="0" indent="0" algn="just">
              <a:lnSpc>
                <a:spcPct val="170000"/>
              </a:lnSpc>
              <a:spcBef>
                <a:spcPts val="0"/>
              </a:spcBef>
              <a:spcAft>
                <a:spcPts val="1000"/>
              </a:spcAft>
              <a:buNone/>
            </a:pPr>
            <a:r>
              <a:rPr lang="en-US" sz="5600" b="1" dirty="0" smtClean="0">
                <a:latin typeface="Times New Roman" panose="02020603050405020304" pitchFamily="18" charset="0"/>
                <a:ea typeface="Calibri"/>
                <a:cs typeface="Times New Roman" panose="02020603050405020304" pitchFamily="18" charset="0"/>
              </a:rPr>
              <a:t>1.0  </a:t>
            </a:r>
            <a:r>
              <a:rPr lang="en-US" sz="5600" b="1" dirty="0">
                <a:latin typeface="Times New Roman" panose="02020603050405020304" pitchFamily="18" charset="0"/>
                <a:ea typeface="Calibri"/>
                <a:cs typeface="Times New Roman" panose="02020603050405020304" pitchFamily="18" charset="0"/>
              </a:rPr>
              <a:t>Introduction to Software Engineering</a:t>
            </a:r>
            <a:endParaRPr lang="en-US" sz="5600" dirty="0" smtClean="0">
              <a:latin typeface="Times New Roman" panose="02020603050405020304" pitchFamily="18" charset="0"/>
              <a:ea typeface="Calibri"/>
              <a:cs typeface="Times New Roman" panose="02020603050405020304" pitchFamily="18" charset="0"/>
            </a:endParaRPr>
          </a:p>
          <a:p>
            <a:pPr marL="0" marR="0" indent="0" algn="just">
              <a:lnSpc>
                <a:spcPct val="170000"/>
              </a:lnSpc>
              <a:spcBef>
                <a:spcPts val="0"/>
              </a:spcBef>
              <a:spcAft>
                <a:spcPts val="1000"/>
              </a:spcAft>
              <a:buNone/>
            </a:pPr>
            <a:r>
              <a:rPr lang="en-US" sz="5600" b="1" dirty="0">
                <a:latin typeface="Times New Roman" panose="02020603050405020304" pitchFamily="18" charset="0"/>
                <a:cs typeface="Times New Roman" panose="02020603050405020304" pitchFamily="18" charset="0"/>
              </a:rPr>
              <a:t>2</a:t>
            </a:r>
            <a:r>
              <a:rPr lang="en-US" sz="5600" b="1" dirty="0" smtClean="0">
                <a:latin typeface="Times New Roman" panose="02020603050405020304" pitchFamily="18" charset="0"/>
                <a:cs typeface="Times New Roman" panose="02020603050405020304" pitchFamily="18" charset="0"/>
              </a:rPr>
              <a:t>.0</a:t>
            </a:r>
            <a:r>
              <a:rPr lang="en-US" sz="5600" b="1" i="1" dirty="0" smtClean="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ea typeface="Calibri"/>
                <a:cs typeface="Times New Roman" panose="02020603050405020304" pitchFamily="18" charset="0"/>
              </a:rPr>
              <a:t>Software </a:t>
            </a:r>
            <a:r>
              <a:rPr lang="en-US" sz="5600" b="1" dirty="0" smtClean="0">
                <a:latin typeface="Times New Roman" panose="02020603050405020304" pitchFamily="18" charset="0"/>
                <a:ea typeface="Calibri"/>
                <a:cs typeface="Times New Roman" panose="02020603050405020304" pitchFamily="18" charset="0"/>
              </a:rPr>
              <a:t>processes: </a:t>
            </a:r>
            <a:r>
              <a:rPr lang="en-US" sz="5600" dirty="0" smtClean="0">
                <a:latin typeface="Times New Roman" panose="02020603050405020304" pitchFamily="18" charset="0"/>
                <a:ea typeface="Calibri"/>
                <a:cs typeface="Times New Roman" panose="02020603050405020304" pitchFamily="18" charset="0"/>
              </a:rPr>
              <a:t>Software </a:t>
            </a:r>
            <a:r>
              <a:rPr lang="en-US" sz="5600" dirty="0">
                <a:latin typeface="Times New Roman" panose="02020603050405020304" pitchFamily="18" charset="0"/>
                <a:ea typeface="Calibri"/>
                <a:cs typeface="Times New Roman" panose="02020603050405020304" pitchFamily="18" charset="0"/>
              </a:rPr>
              <a:t>life cycle and process </a:t>
            </a:r>
            <a:r>
              <a:rPr lang="en-US" sz="5600" dirty="0" smtClean="0">
                <a:latin typeface="Times New Roman" panose="02020603050405020304" pitchFamily="18" charset="0"/>
                <a:ea typeface="Calibri"/>
                <a:cs typeface="Times New Roman" panose="02020603050405020304" pitchFamily="18" charset="0"/>
              </a:rPr>
              <a:t>models; Process </a:t>
            </a:r>
            <a:r>
              <a:rPr lang="en-US" sz="5600" dirty="0">
                <a:latin typeface="Times New Roman" panose="02020603050405020304" pitchFamily="18" charset="0"/>
                <a:ea typeface="Calibri"/>
                <a:cs typeface="Times New Roman" panose="02020603050405020304" pitchFamily="18" charset="0"/>
              </a:rPr>
              <a:t>assessment models; </a:t>
            </a:r>
            <a:r>
              <a:rPr lang="en-US" sz="5600" dirty="0" smtClean="0">
                <a:latin typeface="Times New Roman" panose="02020603050405020304" pitchFamily="18" charset="0"/>
                <a:ea typeface="Calibri"/>
                <a:cs typeface="Times New Roman" panose="02020603050405020304" pitchFamily="18" charset="0"/>
              </a:rPr>
              <a:t>Software </a:t>
            </a:r>
            <a:r>
              <a:rPr lang="en-US" sz="5600" dirty="0">
                <a:latin typeface="Times New Roman" panose="02020603050405020304" pitchFamily="18" charset="0"/>
                <a:ea typeface="Calibri"/>
                <a:cs typeface="Times New Roman" panose="02020603050405020304" pitchFamily="18" charset="0"/>
              </a:rPr>
              <a:t>process metrics</a:t>
            </a:r>
          </a:p>
          <a:p>
            <a:pPr marL="0" marR="0" indent="0" algn="just">
              <a:lnSpc>
                <a:spcPct val="170000"/>
              </a:lnSpc>
              <a:spcBef>
                <a:spcPts val="0"/>
              </a:spcBef>
              <a:spcAft>
                <a:spcPts val="1000"/>
              </a:spcAft>
              <a:buNone/>
            </a:pPr>
            <a:r>
              <a:rPr lang="en-US" sz="5600" b="1" dirty="0" smtClean="0">
                <a:latin typeface="Times New Roman" panose="02020603050405020304" pitchFamily="18" charset="0"/>
                <a:ea typeface="Calibri"/>
                <a:cs typeface="Times New Roman" panose="02020603050405020304" pitchFamily="18" charset="0"/>
              </a:rPr>
              <a:t>3</a:t>
            </a:r>
            <a:r>
              <a:rPr lang="en-US" sz="5600" b="1" dirty="0">
                <a:latin typeface="Times New Roman" panose="02020603050405020304" pitchFamily="18" charset="0"/>
                <a:ea typeface="Calibri"/>
                <a:cs typeface="Times New Roman" panose="02020603050405020304" pitchFamily="18" charset="0"/>
              </a:rPr>
              <a:t>.0  Software requirements and </a:t>
            </a:r>
            <a:r>
              <a:rPr lang="en-US" sz="5600" b="1" dirty="0" smtClean="0">
                <a:latin typeface="Times New Roman" panose="02020603050405020304" pitchFamily="18" charset="0"/>
                <a:ea typeface="Calibri"/>
                <a:cs typeface="Times New Roman" panose="02020603050405020304" pitchFamily="18" charset="0"/>
              </a:rPr>
              <a:t>specifications: </a:t>
            </a:r>
            <a:r>
              <a:rPr lang="en-US" sz="5600" dirty="0" smtClean="0">
                <a:latin typeface="Times New Roman" panose="02020603050405020304" pitchFamily="18" charset="0"/>
                <a:ea typeface="Calibri"/>
                <a:cs typeface="Times New Roman" panose="02020603050405020304" pitchFamily="18" charset="0"/>
              </a:rPr>
              <a:t>Requirements </a:t>
            </a:r>
            <a:r>
              <a:rPr lang="en-US" sz="5600" dirty="0">
                <a:latin typeface="Times New Roman" panose="02020603050405020304" pitchFamily="18" charset="0"/>
                <a:ea typeface="Calibri"/>
                <a:cs typeface="Times New Roman" panose="02020603050405020304" pitchFamily="18" charset="0"/>
              </a:rPr>
              <a:t>elicitation; </a:t>
            </a:r>
            <a:r>
              <a:rPr lang="en-US" sz="5600" dirty="0" smtClean="0">
                <a:latin typeface="Times New Roman" panose="02020603050405020304" pitchFamily="18" charset="0"/>
                <a:ea typeface="Calibri"/>
                <a:cs typeface="Times New Roman" panose="02020603050405020304" pitchFamily="18" charset="0"/>
              </a:rPr>
              <a:t>Requirements </a:t>
            </a:r>
            <a:r>
              <a:rPr lang="en-US" sz="5600" dirty="0">
                <a:latin typeface="Times New Roman" panose="02020603050405020304" pitchFamily="18" charset="0"/>
                <a:ea typeface="Calibri"/>
                <a:cs typeface="Times New Roman" panose="02020603050405020304" pitchFamily="18" charset="0"/>
              </a:rPr>
              <a:t>analysis modeling </a:t>
            </a:r>
            <a:r>
              <a:rPr lang="en-US" sz="5600" dirty="0" smtClean="0">
                <a:latin typeface="Times New Roman" panose="02020603050405020304" pitchFamily="18" charset="0"/>
                <a:ea typeface="Calibri"/>
                <a:cs typeface="Times New Roman" panose="02020603050405020304" pitchFamily="18" charset="0"/>
              </a:rPr>
              <a:t>techniques; Functional </a:t>
            </a:r>
            <a:r>
              <a:rPr lang="en-US" sz="5600" dirty="0">
                <a:latin typeface="Times New Roman" panose="02020603050405020304" pitchFamily="18" charset="0"/>
                <a:ea typeface="Calibri"/>
                <a:cs typeface="Times New Roman" panose="02020603050405020304" pitchFamily="18" charset="0"/>
              </a:rPr>
              <a:t>and nonfunctional requirements; </a:t>
            </a:r>
            <a:r>
              <a:rPr lang="en-US" sz="5600" dirty="0" smtClean="0">
                <a:latin typeface="Times New Roman" panose="02020603050405020304" pitchFamily="18" charset="0"/>
                <a:ea typeface="Calibri"/>
                <a:cs typeface="Times New Roman" panose="02020603050405020304" pitchFamily="18" charset="0"/>
              </a:rPr>
              <a:t>Prototyping</a:t>
            </a:r>
            <a:r>
              <a:rPr lang="en-US" sz="5600" dirty="0">
                <a:latin typeface="Times New Roman" panose="02020603050405020304" pitchFamily="18" charset="0"/>
                <a:ea typeface="Calibri"/>
                <a:cs typeface="Times New Roman" panose="02020603050405020304" pitchFamily="18" charset="0"/>
              </a:rPr>
              <a:t>; </a:t>
            </a:r>
            <a:r>
              <a:rPr lang="en-US" sz="5600" dirty="0" smtClean="0">
                <a:latin typeface="Times New Roman" panose="02020603050405020304" pitchFamily="18" charset="0"/>
                <a:ea typeface="Calibri"/>
                <a:cs typeface="Times New Roman" panose="02020603050405020304" pitchFamily="18" charset="0"/>
              </a:rPr>
              <a:t>Basic </a:t>
            </a:r>
            <a:r>
              <a:rPr lang="en-US" sz="5600" dirty="0">
                <a:latin typeface="Times New Roman" panose="02020603050405020304" pitchFamily="18" charset="0"/>
                <a:ea typeface="Calibri"/>
                <a:cs typeface="Times New Roman" panose="02020603050405020304" pitchFamily="18" charset="0"/>
              </a:rPr>
              <a:t>concepts of formal specification techniques</a:t>
            </a:r>
          </a:p>
          <a:p>
            <a:pPr marL="0" marR="0" indent="0" algn="just">
              <a:lnSpc>
                <a:spcPct val="170000"/>
              </a:lnSpc>
              <a:spcBef>
                <a:spcPts val="0"/>
              </a:spcBef>
              <a:spcAft>
                <a:spcPts val="1000"/>
              </a:spcAft>
              <a:buNone/>
            </a:pPr>
            <a:r>
              <a:rPr lang="en-US" sz="5600" b="1" dirty="0" smtClean="0">
                <a:latin typeface="Times New Roman" panose="02020603050405020304" pitchFamily="18" charset="0"/>
                <a:ea typeface="Calibri"/>
                <a:cs typeface="Times New Roman" panose="02020603050405020304" pitchFamily="18" charset="0"/>
              </a:rPr>
              <a:t>4</a:t>
            </a:r>
            <a:r>
              <a:rPr lang="en-US" sz="5600" b="1" dirty="0">
                <a:latin typeface="Times New Roman" panose="02020603050405020304" pitchFamily="18" charset="0"/>
                <a:ea typeface="Calibri"/>
                <a:cs typeface="Times New Roman" panose="02020603050405020304" pitchFamily="18" charset="0"/>
              </a:rPr>
              <a:t>.0 Software </a:t>
            </a:r>
            <a:r>
              <a:rPr lang="en-US" sz="5600" b="1" dirty="0" smtClean="0">
                <a:latin typeface="Times New Roman" panose="02020603050405020304" pitchFamily="18" charset="0"/>
                <a:ea typeface="Calibri"/>
                <a:cs typeface="Times New Roman" panose="02020603050405020304" pitchFamily="18" charset="0"/>
              </a:rPr>
              <a:t>design: </a:t>
            </a:r>
            <a:r>
              <a:rPr lang="en-US" sz="5600" dirty="0" smtClean="0">
                <a:latin typeface="Times New Roman" panose="02020603050405020304" pitchFamily="18" charset="0"/>
                <a:ea typeface="Calibri"/>
                <a:cs typeface="Times New Roman" panose="02020603050405020304" pitchFamily="18" charset="0"/>
              </a:rPr>
              <a:t>Fundamental </a:t>
            </a:r>
            <a:r>
              <a:rPr lang="en-US" sz="5600" dirty="0">
                <a:latin typeface="Times New Roman" panose="02020603050405020304" pitchFamily="18" charset="0"/>
                <a:ea typeface="Calibri"/>
                <a:cs typeface="Times New Roman" panose="02020603050405020304" pitchFamily="18" charset="0"/>
              </a:rPr>
              <a:t>design concepts and principles; </a:t>
            </a:r>
            <a:r>
              <a:rPr lang="en-US" sz="5600" dirty="0" smtClean="0">
                <a:latin typeface="Times New Roman" panose="02020603050405020304" pitchFamily="18" charset="0"/>
                <a:ea typeface="Calibri"/>
                <a:cs typeface="Times New Roman" panose="02020603050405020304" pitchFamily="18" charset="0"/>
              </a:rPr>
              <a:t>Design </a:t>
            </a:r>
            <a:r>
              <a:rPr lang="en-US" sz="5600" dirty="0">
                <a:latin typeface="Times New Roman" panose="02020603050405020304" pitchFamily="18" charset="0"/>
                <a:ea typeface="Calibri"/>
                <a:cs typeface="Times New Roman" panose="02020603050405020304" pitchFamily="18" charset="0"/>
              </a:rPr>
              <a:t>patterns; </a:t>
            </a:r>
            <a:r>
              <a:rPr lang="en-US" sz="5600" dirty="0" smtClean="0">
                <a:latin typeface="Times New Roman" panose="02020603050405020304" pitchFamily="18" charset="0"/>
                <a:ea typeface="Calibri"/>
                <a:cs typeface="Times New Roman" panose="02020603050405020304" pitchFamily="18" charset="0"/>
              </a:rPr>
              <a:t>Software </a:t>
            </a:r>
            <a:r>
              <a:rPr lang="en-US" sz="5600" dirty="0">
                <a:latin typeface="Times New Roman" panose="02020603050405020304" pitchFamily="18" charset="0"/>
                <a:ea typeface="Calibri"/>
                <a:cs typeface="Times New Roman" panose="02020603050405020304" pitchFamily="18" charset="0"/>
              </a:rPr>
              <a:t>architecture; </a:t>
            </a:r>
            <a:r>
              <a:rPr lang="en-US" sz="5600" dirty="0" smtClean="0">
                <a:latin typeface="Times New Roman" panose="02020603050405020304" pitchFamily="18" charset="0"/>
                <a:ea typeface="Calibri"/>
                <a:cs typeface="Times New Roman" panose="02020603050405020304" pitchFamily="18" charset="0"/>
              </a:rPr>
              <a:t> Structured design; Object-oriented </a:t>
            </a:r>
            <a:r>
              <a:rPr lang="en-US" sz="5600" dirty="0">
                <a:latin typeface="Times New Roman" panose="02020603050405020304" pitchFamily="18" charset="0"/>
                <a:ea typeface="Calibri"/>
                <a:cs typeface="Times New Roman" panose="02020603050405020304" pitchFamily="18" charset="0"/>
              </a:rPr>
              <a:t>analysis and </a:t>
            </a:r>
            <a:r>
              <a:rPr lang="en-US" sz="5600" dirty="0" smtClean="0">
                <a:latin typeface="Times New Roman" panose="02020603050405020304" pitchFamily="18" charset="0"/>
                <a:ea typeface="Calibri"/>
                <a:cs typeface="Times New Roman" panose="02020603050405020304" pitchFamily="18" charset="0"/>
              </a:rPr>
              <a:t>design; Component </a:t>
            </a:r>
            <a:r>
              <a:rPr lang="en-US" sz="5600" dirty="0">
                <a:latin typeface="Times New Roman" panose="02020603050405020304" pitchFamily="18" charset="0"/>
                <a:ea typeface="Calibri"/>
                <a:cs typeface="Times New Roman" panose="02020603050405020304" pitchFamily="18" charset="0"/>
              </a:rPr>
              <a:t>level </a:t>
            </a:r>
            <a:r>
              <a:rPr lang="en-US" sz="5600" dirty="0" smtClean="0">
                <a:latin typeface="Times New Roman" panose="02020603050405020304" pitchFamily="18" charset="0"/>
                <a:ea typeface="Calibri"/>
                <a:cs typeface="Times New Roman" panose="02020603050405020304" pitchFamily="18" charset="0"/>
              </a:rPr>
              <a:t>design; Design </a:t>
            </a:r>
            <a:r>
              <a:rPr lang="en-US" sz="5600" dirty="0">
                <a:latin typeface="Times New Roman" panose="02020603050405020304" pitchFamily="18" charset="0"/>
                <a:ea typeface="Calibri"/>
                <a:cs typeface="Times New Roman" panose="02020603050405020304" pitchFamily="18" charset="0"/>
              </a:rPr>
              <a:t>for </a:t>
            </a:r>
            <a:r>
              <a:rPr lang="en-US" sz="5600" dirty="0" smtClean="0">
                <a:latin typeface="Times New Roman" panose="02020603050405020304" pitchFamily="18" charset="0"/>
                <a:ea typeface="Calibri"/>
                <a:cs typeface="Times New Roman" panose="02020603050405020304" pitchFamily="18" charset="0"/>
              </a:rPr>
              <a:t>reuse</a:t>
            </a:r>
            <a:endParaRPr lang="en-US" sz="5600" b="1" dirty="0" smtClean="0">
              <a:latin typeface="Times New Roman" panose="02020603050405020304" pitchFamily="18" charset="0"/>
              <a:ea typeface="Calibri"/>
              <a:cs typeface="Times New Roman" panose="02020603050405020304" pitchFamily="18" charset="0"/>
            </a:endParaRPr>
          </a:p>
          <a:p>
            <a:pPr marL="0" indent="0">
              <a:lnSpc>
                <a:spcPct val="170000"/>
              </a:lnSpc>
              <a:buNone/>
            </a:pPr>
            <a:r>
              <a:rPr lang="en-US" sz="5600" b="1" dirty="0" smtClean="0">
                <a:latin typeface="Times New Roman" panose="02020603050405020304" pitchFamily="18" charset="0"/>
                <a:ea typeface="Calibri"/>
                <a:cs typeface="Times New Roman" panose="02020603050405020304" pitchFamily="18" charset="0"/>
              </a:rPr>
              <a:t>4. </a:t>
            </a:r>
            <a:r>
              <a:rPr lang="en-US" sz="5600" b="1" dirty="0">
                <a:latin typeface="Times New Roman" panose="02020603050405020304" pitchFamily="18" charset="0"/>
                <a:cs typeface="Times New Roman" panose="02020603050405020304" pitchFamily="18" charset="0"/>
              </a:rPr>
              <a:t>Software </a:t>
            </a:r>
            <a:r>
              <a:rPr lang="en-US" sz="5600" b="1" dirty="0" smtClean="0">
                <a:latin typeface="Times New Roman" panose="02020603050405020304" pitchFamily="18" charset="0"/>
                <a:cs typeface="Times New Roman" panose="02020603050405020304" pitchFamily="18" charset="0"/>
              </a:rPr>
              <a:t>validation: </a:t>
            </a:r>
            <a:r>
              <a:rPr lang="en-US" sz="5600" dirty="0" smtClean="0">
                <a:latin typeface="Times New Roman" panose="02020603050405020304" pitchFamily="18" charset="0"/>
                <a:cs typeface="Times New Roman" panose="02020603050405020304" pitchFamily="18" charset="0"/>
              </a:rPr>
              <a:t>Validation planning; Testing </a:t>
            </a:r>
            <a:r>
              <a:rPr lang="en-US" sz="5600" dirty="0">
                <a:latin typeface="Times New Roman" panose="02020603050405020304" pitchFamily="18" charset="0"/>
                <a:cs typeface="Times New Roman" panose="02020603050405020304" pitchFamily="18" charset="0"/>
              </a:rPr>
              <a:t>fundamentals, including test plan creation and test case </a:t>
            </a:r>
            <a:r>
              <a:rPr lang="en-US" sz="5600" dirty="0" smtClean="0">
                <a:latin typeface="Times New Roman" panose="02020603050405020304" pitchFamily="18" charset="0"/>
                <a:cs typeface="Times New Roman" panose="02020603050405020304" pitchFamily="18" charset="0"/>
              </a:rPr>
              <a:t>generation; Black-box and white-box </a:t>
            </a:r>
            <a:r>
              <a:rPr lang="en-US" sz="5600" dirty="0">
                <a:latin typeface="Times New Roman" panose="02020603050405020304" pitchFamily="18" charset="0"/>
                <a:cs typeface="Times New Roman" panose="02020603050405020304" pitchFamily="18" charset="0"/>
              </a:rPr>
              <a:t>testing </a:t>
            </a:r>
            <a:r>
              <a:rPr lang="en-US" sz="5600" dirty="0" smtClean="0">
                <a:latin typeface="Times New Roman" panose="02020603050405020304" pitchFamily="18" charset="0"/>
                <a:cs typeface="Times New Roman" panose="02020603050405020304" pitchFamily="18" charset="0"/>
              </a:rPr>
              <a:t>techniques; Unit</a:t>
            </a:r>
            <a:r>
              <a:rPr lang="en-US" sz="5600" dirty="0">
                <a:latin typeface="Times New Roman" panose="02020603050405020304" pitchFamily="18" charset="0"/>
                <a:cs typeface="Times New Roman" panose="02020603050405020304" pitchFamily="18" charset="0"/>
              </a:rPr>
              <a:t>, integration, validation, and system </a:t>
            </a:r>
            <a:r>
              <a:rPr lang="en-US" sz="5600" dirty="0" smtClean="0">
                <a:latin typeface="Times New Roman" panose="02020603050405020304" pitchFamily="18" charset="0"/>
                <a:cs typeface="Times New Roman" panose="02020603050405020304" pitchFamily="18" charset="0"/>
              </a:rPr>
              <a:t>testing; Object-oriented testing Inspections</a:t>
            </a:r>
            <a:endParaRPr lang="en-US" sz="5600" b="1" dirty="0" smtClean="0">
              <a:latin typeface="Times New Roman" panose="02020603050405020304" pitchFamily="18" charset="0"/>
              <a:cs typeface="Times New Roman" panose="02020603050405020304" pitchFamily="18" charset="0"/>
            </a:endParaRPr>
          </a:p>
          <a:p>
            <a:pPr marL="0" indent="0">
              <a:lnSpc>
                <a:spcPct val="170000"/>
              </a:lnSpc>
              <a:buNone/>
            </a:pPr>
            <a:r>
              <a:rPr lang="en-US" sz="5600" b="1" dirty="0">
                <a:latin typeface="Times New Roman" panose="02020603050405020304" pitchFamily="18" charset="0"/>
                <a:cs typeface="Times New Roman" panose="02020603050405020304" pitchFamily="18" charset="0"/>
              </a:rPr>
              <a:t>5. Software </a:t>
            </a:r>
            <a:r>
              <a:rPr lang="en-US" sz="5600" b="1" dirty="0" smtClean="0">
                <a:latin typeface="Times New Roman" panose="02020603050405020304" pitchFamily="18" charset="0"/>
                <a:cs typeface="Times New Roman" panose="02020603050405020304" pitchFamily="18" charset="0"/>
              </a:rPr>
              <a:t>evolutions:</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Software </a:t>
            </a:r>
            <a:r>
              <a:rPr lang="en-US" sz="5600" dirty="0" smtClean="0">
                <a:latin typeface="Times New Roman" panose="02020603050405020304" pitchFamily="18" charset="0"/>
                <a:cs typeface="Times New Roman" panose="02020603050405020304" pitchFamily="18" charset="0"/>
              </a:rPr>
              <a:t>maintenance; Characteristics </a:t>
            </a:r>
            <a:r>
              <a:rPr lang="en-US" sz="5600" dirty="0">
                <a:latin typeface="Times New Roman" panose="02020603050405020304" pitchFamily="18" charset="0"/>
                <a:cs typeface="Times New Roman" panose="02020603050405020304" pitchFamily="18" charset="0"/>
              </a:rPr>
              <a:t>of maintainable </a:t>
            </a:r>
            <a:r>
              <a:rPr lang="en-US" sz="5600" dirty="0" smtClean="0">
                <a:latin typeface="Times New Roman" panose="02020603050405020304" pitchFamily="18" charset="0"/>
                <a:cs typeface="Times New Roman" panose="02020603050405020304" pitchFamily="18" charset="0"/>
              </a:rPr>
              <a:t>software; Reengineering</a:t>
            </a:r>
            <a:r>
              <a:rPr lang="en-US" sz="5600" dirty="0">
                <a:latin typeface="Times New Roman" panose="02020603050405020304" pitchFamily="18" charset="0"/>
                <a:cs typeface="Times New Roman" panose="02020603050405020304" pitchFamily="18" charset="0"/>
              </a:rPr>
              <a:t>; legacy systems; software reuse</a:t>
            </a:r>
          </a:p>
          <a:p>
            <a:pPr marL="0" indent="0">
              <a:lnSpc>
                <a:spcPct val="170000"/>
              </a:lnSpc>
              <a:buNone/>
            </a:pPr>
            <a:r>
              <a:rPr lang="en-US" sz="5600" b="1" dirty="0" smtClean="0">
                <a:latin typeface="Times New Roman" panose="02020603050405020304" pitchFamily="18" charset="0"/>
                <a:cs typeface="Times New Roman" panose="02020603050405020304" pitchFamily="18" charset="0"/>
              </a:rPr>
              <a:t>6</a:t>
            </a:r>
            <a:r>
              <a:rPr lang="en-US" sz="5600" dirty="0" smtClean="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Software project </a:t>
            </a:r>
            <a:r>
              <a:rPr lang="en-US" sz="5600" b="1" dirty="0" smtClean="0">
                <a:latin typeface="Times New Roman" panose="02020603050405020304" pitchFamily="18" charset="0"/>
                <a:cs typeface="Times New Roman" panose="02020603050405020304" pitchFamily="18" charset="0"/>
              </a:rPr>
              <a:t>management: </a:t>
            </a:r>
            <a:r>
              <a:rPr lang="en-US" sz="5600" dirty="0" smtClean="0">
                <a:latin typeface="Times New Roman" panose="02020603050405020304" pitchFamily="18" charset="0"/>
                <a:cs typeface="Times New Roman" panose="02020603050405020304" pitchFamily="18" charset="0"/>
              </a:rPr>
              <a:t>Team management; Project scheduling; Software </a:t>
            </a:r>
            <a:r>
              <a:rPr lang="en-US" sz="5600" dirty="0">
                <a:latin typeface="Times New Roman" panose="02020603050405020304" pitchFamily="18" charset="0"/>
                <a:cs typeface="Times New Roman" panose="02020603050405020304" pitchFamily="18" charset="0"/>
              </a:rPr>
              <a:t>measurement </a:t>
            </a:r>
            <a:r>
              <a:rPr lang="en-US" sz="5600" dirty="0" smtClean="0">
                <a:latin typeface="Times New Roman" panose="02020603050405020304" pitchFamily="18" charset="0"/>
                <a:cs typeface="Times New Roman" panose="02020603050405020304" pitchFamily="18" charset="0"/>
              </a:rPr>
              <a:t>and estimation techniques; Risk analysis; software </a:t>
            </a:r>
            <a:r>
              <a:rPr lang="en-US" sz="5600" dirty="0">
                <a:latin typeface="Times New Roman" panose="02020603050405020304" pitchFamily="18" charset="0"/>
                <a:cs typeface="Times New Roman" panose="02020603050405020304" pitchFamily="18" charset="0"/>
              </a:rPr>
              <a:t>quality </a:t>
            </a:r>
            <a:r>
              <a:rPr lang="en-US" sz="5600" dirty="0" smtClean="0">
                <a:latin typeface="Times New Roman" panose="02020603050405020304" pitchFamily="18" charset="0"/>
                <a:cs typeface="Times New Roman" panose="02020603050405020304" pitchFamily="18" charset="0"/>
              </a:rPr>
              <a:t>assurance; Software </a:t>
            </a:r>
            <a:r>
              <a:rPr lang="en-US" sz="5600" dirty="0">
                <a:latin typeface="Times New Roman" panose="02020603050405020304" pitchFamily="18" charset="0"/>
                <a:cs typeface="Times New Roman" panose="02020603050405020304" pitchFamily="18" charset="0"/>
              </a:rPr>
              <a:t>configuration </a:t>
            </a:r>
            <a:r>
              <a:rPr lang="en-US" sz="5600" dirty="0" smtClean="0">
                <a:latin typeface="Times New Roman" panose="02020603050405020304" pitchFamily="18" charset="0"/>
                <a:cs typeface="Times New Roman" panose="02020603050405020304" pitchFamily="18" charset="0"/>
              </a:rPr>
              <a:t>management; Project </a:t>
            </a:r>
            <a:r>
              <a:rPr lang="en-US" sz="5600" dirty="0">
                <a:latin typeface="Times New Roman" panose="02020603050405020304" pitchFamily="18" charset="0"/>
                <a:cs typeface="Times New Roman" panose="02020603050405020304" pitchFamily="18" charset="0"/>
              </a:rPr>
              <a:t>management tools</a:t>
            </a:r>
            <a:r>
              <a:rPr lang="en-US" sz="5600" dirty="0" smtClean="0">
                <a:latin typeface="Times New Roman" panose="02020603050405020304" pitchFamily="18" charset="0"/>
                <a:cs typeface="Times New Roman" panose="02020603050405020304" pitchFamily="18" charset="0"/>
              </a:rPr>
              <a:t>.</a:t>
            </a:r>
            <a:endParaRPr lang="en-US" sz="2400" dirty="0" smtClean="0">
              <a:latin typeface="Times New Roman"/>
              <a:ea typeface="Calibri"/>
              <a:cs typeface="Times New Roman"/>
            </a:endParaRPr>
          </a:p>
          <a:p>
            <a:pPr marL="0" marR="0" indent="0" algn="just">
              <a:lnSpc>
                <a:spcPct val="115000"/>
              </a:lnSpc>
              <a:spcBef>
                <a:spcPts val="0"/>
              </a:spcBef>
              <a:spcAft>
                <a:spcPts val="1000"/>
              </a:spcAft>
              <a:buNone/>
            </a:pPr>
            <a:endParaRPr lang="en-US" sz="2400" dirty="0" smtClean="0">
              <a:latin typeface="Times New Roman"/>
              <a:ea typeface="Calibri"/>
              <a:cs typeface="Times New Roman"/>
            </a:endParaRPr>
          </a:p>
          <a:p>
            <a:pPr marL="0" marR="0" indent="0" algn="just">
              <a:lnSpc>
                <a:spcPct val="115000"/>
              </a:lnSpc>
              <a:spcBef>
                <a:spcPts val="0"/>
              </a:spcBef>
              <a:spcAft>
                <a:spcPts val="1000"/>
              </a:spcAft>
              <a:buNone/>
            </a:pPr>
            <a:endParaRPr lang="en-US" sz="2000" dirty="0">
              <a:ea typeface="Calibri"/>
              <a:cs typeface="Times New Roman"/>
            </a:endParaRPr>
          </a:p>
          <a:p>
            <a:pPr>
              <a:lnSpc>
                <a:spcPct val="160000"/>
              </a:lnSpc>
            </a:pP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53425"/>
            <a:ext cx="38862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HTTP   REQUEST</a:t>
            </a:r>
            <a:endParaRPr lang="en-US" sz="3200" dirty="0">
              <a:latin typeface="Times New Roman" pitchFamily="18" charset="0"/>
              <a:cs typeface="Times New Roman" pitchFamily="18" charset="0"/>
            </a:endParaRPr>
          </a:p>
        </p:txBody>
      </p:sp>
      <p:sp>
        <p:nvSpPr>
          <p:cNvPr id="5" name="TextBox 4"/>
          <p:cNvSpPr txBox="1"/>
          <p:nvPr/>
        </p:nvSpPr>
        <p:spPr>
          <a:xfrm>
            <a:off x="304800" y="1143000"/>
            <a:ext cx="77724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Request body</a:t>
            </a:r>
            <a:r>
              <a:rPr lang="en-US" dirty="0" smtClean="0">
                <a:latin typeface="Times New Roman" pitchFamily="18" charset="0"/>
                <a:cs typeface="Times New Roman" pitchFamily="18" charset="0"/>
              </a:rPr>
              <a:t>: contains </a:t>
            </a:r>
            <a:r>
              <a:rPr lang="en-US" dirty="0">
                <a:latin typeface="Times New Roman" pitchFamily="18" charset="0"/>
                <a:cs typeface="Times New Roman" pitchFamily="18" charset="0"/>
              </a:rPr>
              <a:t>additional information</a:t>
            </a:r>
          </a:p>
        </p:txBody>
      </p:sp>
      <p:sp>
        <p:nvSpPr>
          <p:cNvPr id="6" name="TextBox 5"/>
          <p:cNvSpPr txBox="1"/>
          <p:nvPr/>
        </p:nvSpPr>
        <p:spPr>
          <a:xfrm>
            <a:off x="228600" y="1676400"/>
            <a:ext cx="82296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information are either encrypted as part of the URL or they are passed as extra request data. All of these depend on the information directive (Method) deployed. </a:t>
            </a:r>
            <a:endParaRPr lang="en-US" sz="1600" dirty="0">
              <a:latin typeface="Times New Roman" pitchFamily="18" charset="0"/>
              <a:cs typeface="Times New Roman" pitchFamily="18" charset="0"/>
            </a:endParaRPr>
          </a:p>
        </p:txBody>
      </p:sp>
      <p:sp>
        <p:nvSpPr>
          <p:cNvPr id="7" name="TextBox 6"/>
          <p:cNvSpPr txBox="1"/>
          <p:nvPr/>
        </p:nvSpPr>
        <p:spPr>
          <a:xfrm>
            <a:off x="1371600" y="2438400"/>
            <a:ext cx="7086600" cy="646331"/>
          </a:xfrm>
          <a:prstGeom prst="rect">
            <a:avLst/>
          </a:prstGeom>
          <a:solidFill>
            <a:srgbClr val="FFFF00"/>
          </a:solidFill>
        </p:spPr>
        <p:txBody>
          <a:bodyPr wrap="square" rtlCol="0">
            <a:spAutoFit/>
          </a:bodyPr>
          <a:lstStyle/>
          <a:p>
            <a:r>
              <a:rPr lang="en-US" dirty="0">
                <a:latin typeface="Times New Roman" pitchFamily="18" charset="0"/>
                <a:cs typeface="Times New Roman" pitchFamily="18" charset="0"/>
              </a:rPr>
              <a:t>http://www.example.com/Index.jsp?name=Mr+Nobody&amp;OK=l</a:t>
            </a:r>
          </a:p>
          <a:p>
            <a:endParaRPr lang="en-US" dirty="0">
              <a:latin typeface="Times New Roman" pitchFamily="18" charset="0"/>
              <a:cs typeface="Times New Roman" pitchFamily="18" charset="0"/>
            </a:endParaRPr>
          </a:p>
        </p:txBody>
      </p:sp>
      <p:sp>
        <p:nvSpPr>
          <p:cNvPr id="8" name="TextBox 7"/>
          <p:cNvSpPr txBox="1"/>
          <p:nvPr/>
        </p:nvSpPr>
        <p:spPr>
          <a:xfrm>
            <a:off x="1295400" y="3276600"/>
            <a:ext cx="7239000" cy="3338735"/>
          </a:xfrm>
          <a:prstGeom prst="rect">
            <a:avLst/>
          </a:prstGeom>
          <a:noFill/>
          <a:ln>
            <a:solidFill>
              <a:srgbClr val="7030A0"/>
            </a:solidFill>
          </a:ln>
        </p:spPr>
        <p:txBody>
          <a:bodyPr wrap="square" rtlCol="0">
            <a:spAutoFit/>
          </a:bodyPr>
          <a:lstStyle/>
          <a:p>
            <a:pPr>
              <a:lnSpc>
                <a:spcPct val="200000"/>
              </a:lnSpc>
            </a:pPr>
            <a:r>
              <a:rPr lang="en-US" b="1" dirty="0"/>
              <a:t>GET  /</a:t>
            </a:r>
            <a:r>
              <a:rPr lang="en-US" b="1" dirty="0" err="1"/>
              <a:t>index.jsp?name</a:t>
            </a:r>
            <a:r>
              <a:rPr lang="en-US" b="1" dirty="0"/>
              <a:t>=</a:t>
            </a:r>
            <a:r>
              <a:rPr lang="en-US" b="1" dirty="0" err="1"/>
              <a:t>Mr+Nobody&amp;OK</a:t>
            </a:r>
            <a:r>
              <a:rPr lang="en-US" b="1" dirty="0"/>
              <a:t>=l HTTP/1.0</a:t>
            </a:r>
            <a:endParaRPr lang="en-US" dirty="0"/>
          </a:p>
          <a:p>
            <a:pPr>
              <a:lnSpc>
                <a:spcPct val="200000"/>
              </a:lnSpc>
            </a:pPr>
            <a:r>
              <a:rPr lang="en-US" b="1" dirty="0"/>
              <a:t>Host: </a:t>
            </a:r>
            <a:r>
              <a:rPr lang="en-US" dirty="0"/>
              <a:t>www.example.com</a:t>
            </a:r>
          </a:p>
          <a:p>
            <a:pPr>
              <a:lnSpc>
                <a:spcPct val="200000"/>
              </a:lnSpc>
            </a:pPr>
            <a:r>
              <a:rPr lang="en-US" b="1" dirty="0"/>
              <a:t>User-Agent: </a:t>
            </a:r>
            <a:r>
              <a:rPr lang="en-US" dirty="0"/>
              <a:t>Mozilla/4.5[en]</a:t>
            </a:r>
          </a:p>
          <a:p>
            <a:pPr>
              <a:lnSpc>
                <a:spcPct val="200000"/>
              </a:lnSpc>
            </a:pPr>
            <a:r>
              <a:rPr lang="en-US" b="1" dirty="0"/>
              <a:t>Accept: </a:t>
            </a:r>
            <a:r>
              <a:rPr lang="en-US" dirty="0"/>
              <a:t>image/gif, image/jpeg, text/html</a:t>
            </a:r>
          </a:p>
          <a:p>
            <a:pPr>
              <a:lnSpc>
                <a:spcPct val="200000"/>
              </a:lnSpc>
            </a:pPr>
            <a:r>
              <a:rPr lang="en-US" b="1" dirty="0"/>
              <a:t>Accept-language: </a:t>
            </a:r>
            <a:r>
              <a:rPr lang="en-US" dirty="0"/>
              <a:t>en</a:t>
            </a:r>
          </a:p>
          <a:p>
            <a:pPr>
              <a:lnSpc>
                <a:spcPct val="200000"/>
              </a:lnSpc>
            </a:pPr>
            <a:r>
              <a:rPr lang="en-US" b="1" dirty="0"/>
              <a:t>Accept-</a:t>
            </a:r>
            <a:r>
              <a:rPr lang="en-US" b="1" dirty="0" err="1"/>
              <a:t>Charset</a:t>
            </a:r>
            <a:r>
              <a:rPr lang="en-US" b="1" dirty="0"/>
              <a:t>: </a:t>
            </a:r>
            <a:r>
              <a:rPr lang="en-US" dirty="0"/>
              <a:t>iso-8859</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5400" y="228601"/>
            <a:ext cx="7086600" cy="2031325"/>
          </a:xfrm>
          <a:prstGeom prst="rect">
            <a:avLst/>
          </a:prstGeom>
          <a:noFill/>
          <a:ln>
            <a:solidFill>
              <a:srgbClr val="7030A0"/>
            </a:solidFill>
          </a:ln>
        </p:spPr>
        <p:txBody>
          <a:bodyPr wrap="square" rtlCol="0">
            <a:spAutoFit/>
          </a:bodyPr>
          <a:lstStyle/>
          <a:p>
            <a:r>
              <a:rPr lang="en-US" b="1" dirty="0"/>
              <a:t>POST /index.jsp HTTP/1.0</a:t>
            </a:r>
            <a:endParaRPr lang="en-US" dirty="0"/>
          </a:p>
          <a:p>
            <a:r>
              <a:rPr lang="en-US" b="1" dirty="0"/>
              <a:t>Host: </a:t>
            </a:r>
            <a:r>
              <a:rPr lang="en-US" dirty="0"/>
              <a:t>www.example.com</a:t>
            </a:r>
          </a:p>
          <a:p>
            <a:r>
              <a:rPr lang="en-US" b="1" dirty="0"/>
              <a:t>User-Agent: </a:t>
            </a:r>
            <a:r>
              <a:rPr lang="en-US" dirty="0"/>
              <a:t>Mozilla/4.5[en]</a:t>
            </a:r>
          </a:p>
          <a:p>
            <a:r>
              <a:rPr lang="en-US" b="1" dirty="0"/>
              <a:t>Accept: </a:t>
            </a:r>
            <a:r>
              <a:rPr lang="en-US" dirty="0"/>
              <a:t>image/gif, image/jpeg, text/html</a:t>
            </a:r>
          </a:p>
          <a:p>
            <a:r>
              <a:rPr lang="en-US" b="1" dirty="0"/>
              <a:t>Accept-language: </a:t>
            </a:r>
            <a:r>
              <a:rPr lang="en-US" dirty="0"/>
              <a:t>en</a:t>
            </a:r>
          </a:p>
          <a:p>
            <a:r>
              <a:rPr lang="en-US" b="1" dirty="0"/>
              <a:t>Accept-</a:t>
            </a:r>
            <a:r>
              <a:rPr lang="en-US" b="1" dirty="0" err="1"/>
              <a:t>Charset</a:t>
            </a:r>
            <a:r>
              <a:rPr lang="en-US" b="1" dirty="0"/>
              <a:t>: </a:t>
            </a:r>
            <a:r>
              <a:rPr lang="en-US" dirty="0"/>
              <a:t>iso-8859-1</a:t>
            </a:r>
          </a:p>
          <a:p>
            <a:r>
              <a:rPr lang="en-US" b="1" dirty="0"/>
              <a:t>name=</a:t>
            </a:r>
            <a:r>
              <a:rPr lang="en-US" dirty="0" err="1"/>
              <a:t>Mr+Nobody&amp;OK</a:t>
            </a:r>
            <a:r>
              <a:rPr lang="en-US" dirty="0"/>
              <a:t>=l</a:t>
            </a:r>
          </a:p>
        </p:txBody>
      </p:sp>
      <p:sp>
        <p:nvSpPr>
          <p:cNvPr id="7" name="TextBox 6"/>
          <p:cNvSpPr txBox="1"/>
          <p:nvPr/>
        </p:nvSpPr>
        <p:spPr>
          <a:xfrm>
            <a:off x="1219200" y="2971800"/>
            <a:ext cx="7239000" cy="3970318"/>
          </a:xfrm>
          <a:prstGeom prst="rect">
            <a:avLst/>
          </a:prstGeom>
          <a:solidFill>
            <a:srgbClr val="92D050"/>
          </a:solidFill>
        </p:spPr>
        <p:txBody>
          <a:bodyPr wrap="square" rtlCol="0">
            <a:spAutoFit/>
          </a:bodyPr>
          <a:lstStyle/>
          <a:p>
            <a:r>
              <a:rPr lang="en-US" b="1" dirty="0"/>
              <a:t>POST /index.jsp HTTP/1.0</a:t>
            </a:r>
            <a:endParaRPr lang="en-US" dirty="0"/>
          </a:p>
          <a:p>
            <a:r>
              <a:rPr lang="en-US" b="1" dirty="0"/>
              <a:t>Host: </a:t>
            </a:r>
            <a:r>
              <a:rPr lang="en-US" dirty="0"/>
              <a:t>www.example.com</a:t>
            </a:r>
          </a:p>
          <a:p>
            <a:r>
              <a:rPr lang="en-US" b="1" dirty="0"/>
              <a:t>User-Agent: </a:t>
            </a:r>
            <a:r>
              <a:rPr lang="en-US" dirty="0"/>
              <a:t>Mozilla/4.5[en]</a:t>
            </a:r>
          </a:p>
          <a:p>
            <a:r>
              <a:rPr lang="en-US" b="1" dirty="0"/>
              <a:t>Accept: </a:t>
            </a:r>
            <a:r>
              <a:rPr lang="en-US" dirty="0"/>
              <a:t>image/gif, image/jpeg, text/html</a:t>
            </a:r>
          </a:p>
          <a:p>
            <a:r>
              <a:rPr lang="en-US" b="1" dirty="0"/>
              <a:t>Accept-language: </a:t>
            </a:r>
            <a:r>
              <a:rPr lang="en-US" dirty="0"/>
              <a:t>en</a:t>
            </a:r>
          </a:p>
          <a:p>
            <a:r>
              <a:rPr lang="en-US" b="1" dirty="0"/>
              <a:t>Accept-</a:t>
            </a:r>
            <a:r>
              <a:rPr lang="en-US" b="1" dirty="0" err="1"/>
              <a:t>Charset</a:t>
            </a:r>
            <a:r>
              <a:rPr lang="en-US" b="1" dirty="0"/>
              <a:t>: </a:t>
            </a:r>
            <a:r>
              <a:rPr lang="en-US" dirty="0"/>
              <a:t>iso-8859-1</a:t>
            </a:r>
          </a:p>
          <a:p>
            <a:r>
              <a:rPr lang="en-US" b="1" dirty="0"/>
              <a:t>Content-Type: </a:t>
            </a:r>
            <a:r>
              <a:rPr lang="en-US" dirty="0"/>
              <a:t>multipart/form-data, delimiter="----RANDOM----"</a:t>
            </a:r>
          </a:p>
          <a:p>
            <a:r>
              <a:rPr lang="en-US" b="1" dirty="0"/>
              <a:t>----RANDOM---</a:t>
            </a:r>
            <a:endParaRPr lang="en-US" dirty="0"/>
          </a:p>
          <a:p>
            <a:r>
              <a:rPr lang="en-US" b="1" dirty="0"/>
              <a:t>Content-Disposition: </a:t>
            </a:r>
            <a:r>
              <a:rPr lang="en-US" dirty="0"/>
              <a:t>form-data; name="name"</a:t>
            </a:r>
          </a:p>
          <a:p>
            <a:r>
              <a:rPr lang="en-US" b="1" dirty="0" err="1"/>
              <a:t>Mr</a:t>
            </a:r>
            <a:r>
              <a:rPr lang="en-US" b="1" dirty="0"/>
              <a:t> Nobody</a:t>
            </a:r>
            <a:endParaRPr lang="en-US" dirty="0"/>
          </a:p>
          <a:p>
            <a:r>
              <a:rPr lang="en-US" b="1" dirty="0"/>
              <a:t>----RANDOM---</a:t>
            </a:r>
            <a:endParaRPr lang="en-US" dirty="0"/>
          </a:p>
          <a:p>
            <a:r>
              <a:rPr lang="en-US" b="1" dirty="0"/>
              <a:t>Content-Disposition: </a:t>
            </a:r>
            <a:r>
              <a:rPr lang="en-US" dirty="0"/>
              <a:t>form-data; name="OK"</a:t>
            </a:r>
          </a:p>
          <a:p>
            <a:r>
              <a:rPr lang="en-US" b="1" dirty="0"/>
              <a:t>1</a:t>
            </a:r>
            <a:endParaRPr lang="en-US" dirty="0"/>
          </a:p>
          <a:p>
            <a:r>
              <a:rPr lang="en-US" b="1" dirty="0"/>
              <a:t>----RANDOM----</a:t>
            </a:r>
            <a:endParaRPr lang="en-US" dirty="0"/>
          </a:p>
        </p:txBody>
      </p:sp>
      <p:sp>
        <p:nvSpPr>
          <p:cNvPr id="8" name="TextBox 7"/>
          <p:cNvSpPr txBox="1"/>
          <p:nvPr/>
        </p:nvSpPr>
        <p:spPr>
          <a:xfrm>
            <a:off x="0" y="2362200"/>
            <a:ext cx="8915400" cy="646331"/>
          </a:xfrm>
          <a:prstGeom prst="rect">
            <a:avLst/>
          </a:prstGeom>
          <a:noFill/>
        </p:spPr>
        <p:txBody>
          <a:bodyPr wrap="square" rtlCol="0">
            <a:spAutoFit/>
          </a:bodyPr>
          <a:lstStyle/>
          <a:p>
            <a:r>
              <a:rPr lang="en-US" dirty="0" smtClean="0"/>
              <a:t>Multipart format culled from MIME(Multipurpose Internet mail Extensions) and only exclusive for POST method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
            <a:ext cx="64770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HTTP R</a:t>
            </a:r>
            <a:r>
              <a:rPr lang="en-US" sz="3200" b="1" dirty="0" smtClean="0">
                <a:latin typeface="Times New Roman" pitchFamily="18" charset="0"/>
                <a:cs typeface="Times New Roman" pitchFamily="18" charset="0"/>
              </a:rPr>
              <a:t>esponses</a:t>
            </a:r>
            <a:endParaRPr lang="en-US" sz="3200" dirty="0">
              <a:latin typeface="Times New Roman" pitchFamily="18" charset="0"/>
              <a:cs typeface="Times New Roman" pitchFamily="18" charset="0"/>
            </a:endParaRPr>
          </a:p>
        </p:txBody>
      </p:sp>
      <p:sp>
        <p:nvSpPr>
          <p:cNvPr id="5" name="TextBox 4"/>
          <p:cNvSpPr txBox="1"/>
          <p:nvPr/>
        </p:nvSpPr>
        <p:spPr>
          <a:xfrm>
            <a:off x="685800" y="685800"/>
            <a:ext cx="7467600" cy="3008772"/>
          </a:xfrm>
          <a:prstGeom prst="rect">
            <a:avLst/>
          </a:prstGeom>
          <a:solidFill>
            <a:srgbClr val="FFFF00"/>
          </a:solidFill>
        </p:spPr>
        <p:txBody>
          <a:bodyPr wrap="square" rtlCol="0">
            <a:spAutoFit/>
          </a:bodyPr>
          <a:lstStyle/>
          <a:p>
            <a:pPr>
              <a:lnSpc>
                <a:spcPct val="150000"/>
              </a:lnSpc>
            </a:pPr>
            <a:r>
              <a:rPr lang="en-US" sz="1600" b="1" dirty="0" smtClean="0">
                <a:latin typeface="Times New Roman" pitchFamily="18" charset="0"/>
                <a:cs typeface="Times New Roman" pitchFamily="18" charset="0"/>
              </a:rPr>
              <a:t>HTTP/1.1 </a:t>
            </a:r>
            <a:r>
              <a:rPr lang="en-US" sz="1600" b="1" dirty="0">
                <a:latin typeface="Times New Roman" pitchFamily="18" charset="0"/>
                <a:cs typeface="Times New Roman" pitchFamily="18" charset="0"/>
              </a:rPr>
              <a:t>200 OK</a:t>
            </a:r>
            <a:endParaRPr lang="en-US" sz="1600" dirty="0">
              <a:latin typeface="Times New Roman" pitchFamily="18" charset="0"/>
              <a:cs typeface="Times New Roman" pitchFamily="18" charset="0"/>
            </a:endParaRPr>
          </a:p>
          <a:p>
            <a:pPr>
              <a:lnSpc>
                <a:spcPct val="150000"/>
              </a:lnSpc>
            </a:pPr>
            <a:r>
              <a:rPr lang="en-US" sz="1600" b="1" dirty="0">
                <a:latin typeface="Times New Roman" pitchFamily="18" charset="0"/>
                <a:cs typeface="Times New Roman" pitchFamily="18" charset="0"/>
              </a:rPr>
              <a:t>Date: </a:t>
            </a:r>
            <a:r>
              <a:rPr lang="en-US" sz="1600" dirty="0">
                <a:latin typeface="Times New Roman" pitchFamily="18" charset="0"/>
                <a:cs typeface="Times New Roman" pitchFamily="18" charset="0"/>
              </a:rPr>
              <a:t>Mon, 04 Aug 2003 15:19:10 GMT</a:t>
            </a: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lnSpc>
                <a:spcPct val="150000"/>
              </a:lnSpc>
            </a:pPr>
            <a:r>
              <a:rPr lang="en-US" sz="1600" b="1" dirty="0">
                <a:latin typeface="Times New Roman" pitchFamily="18" charset="0"/>
                <a:cs typeface="Times New Roman" pitchFamily="18" charset="0"/>
              </a:rPr>
              <a:t>Server: </a:t>
            </a:r>
            <a:r>
              <a:rPr lang="en-US" sz="1600" dirty="0">
                <a:latin typeface="Times New Roman" pitchFamily="18" charset="0"/>
                <a:cs typeface="Times New Roman" pitchFamily="18" charset="0"/>
              </a:rPr>
              <a:t>Apache/2.0.40(</a:t>
            </a:r>
            <a:r>
              <a:rPr lang="en-US" sz="1600" dirty="0" err="1">
                <a:latin typeface="Times New Roman" pitchFamily="18" charset="0"/>
                <a:cs typeface="Times New Roman" pitchFamily="18" charset="0"/>
              </a:rPr>
              <a:t>RedHatLinux</a:t>
            </a:r>
            <a:r>
              <a:rPr lang="en-US" sz="1600" dirty="0">
                <a:latin typeface="Times New Roman" pitchFamily="18" charset="0"/>
                <a:cs typeface="Times New Roman" pitchFamily="18" charset="0"/>
              </a:rPr>
              <a:t>)</a:t>
            </a:r>
          </a:p>
          <a:p>
            <a:pPr>
              <a:lnSpc>
                <a:spcPct val="150000"/>
              </a:lnSpc>
            </a:pPr>
            <a:r>
              <a:rPr lang="en-US" sz="1600" b="1" dirty="0">
                <a:latin typeface="Times New Roman" pitchFamily="18" charset="0"/>
                <a:cs typeface="Times New Roman" pitchFamily="18" charset="0"/>
              </a:rPr>
              <a:t>Last-Modified: </a:t>
            </a:r>
            <a:r>
              <a:rPr lang="en-US" sz="1600" dirty="0">
                <a:latin typeface="Times New Roman" pitchFamily="18" charset="0"/>
                <a:cs typeface="Times New Roman" pitchFamily="18" charset="0"/>
              </a:rPr>
              <a:t>Tue, 25 Mar 2003 08:52:53GMT</a:t>
            </a:r>
          </a:p>
          <a:p>
            <a:pPr>
              <a:lnSpc>
                <a:spcPct val="150000"/>
              </a:lnSpc>
            </a:pPr>
            <a:r>
              <a:rPr lang="en-US" sz="1600" b="1" dirty="0">
                <a:latin typeface="Times New Roman" pitchFamily="18" charset="0"/>
                <a:cs typeface="Times New Roman" pitchFamily="18" charset="0"/>
              </a:rPr>
              <a:t>Accept-Ranges: </a:t>
            </a:r>
            <a:r>
              <a:rPr lang="en-US" sz="1600" dirty="0">
                <a:latin typeface="Times New Roman" pitchFamily="18" charset="0"/>
                <a:cs typeface="Times New Roman" pitchFamily="18" charset="0"/>
              </a:rPr>
              <a:t>bytes</a:t>
            </a: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lnSpc>
                <a:spcPct val="150000"/>
              </a:lnSpc>
            </a:pPr>
            <a:r>
              <a:rPr lang="en-US" sz="1600" b="1" dirty="0">
                <a:latin typeface="Times New Roman" pitchFamily="18" charset="0"/>
                <a:cs typeface="Times New Roman" pitchFamily="18" charset="0"/>
              </a:rPr>
              <a:t>Content-Length: </a:t>
            </a:r>
            <a:r>
              <a:rPr lang="en-US" sz="1600" dirty="0">
                <a:latin typeface="Times New Roman" pitchFamily="18" charset="0"/>
                <a:cs typeface="Times New Roman" pitchFamily="18" charset="0"/>
              </a:rPr>
              <a:t>428</a:t>
            </a:r>
          </a:p>
          <a:p>
            <a:pPr>
              <a:lnSpc>
                <a:spcPct val="150000"/>
              </a:lnSpc>
            </a:pPr>
            <a:r>
              <a:rPr lang="en-US" sz="1600" b="1" dirty="0">
                <a:latin typeface="Times New Roman" pitchFamily="18" charset="0"/>
                <a:cs typeface="Times New Roman" pitchFamily="18" charset="0"/>
              </a:rPr>
              <a:t>Connection: close  </a:t>
            </a:r>
            <a:r>
              <a:rPr lang="en-US" sz="1600" dirty="0">
                <a:latin typeface="Times New Roman" pitchFamily="18" charset="0"/>
                <a:cs typeface="Times New Roman" pitchFamily="18" charset="0"/>
              </a:rPr>
              <a:t>&lt;HTML</a:t>
            </a:r>
            <a:r>
              <a:rPr lang="en-US" sz="1600" dirty="0" smtClean="0">
                <a:latin typeface="Times New Roman" pitchFamily="18" charset="0"/>
                <a:cs typeface="Times New Roman" pitchFamily="18" charset="0"/>
              </a:rPr>
              <a:t>&gt;</a:t>
            </a:r>
          </a:p>
          <a:p>
            <a:pPr>
              <a:lnSpc>
                <a:spcPct val="150000"/>
              </a:lnSpc>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7" name="TextBox 6"/>
          <p:cNvSpPr txBox="1"/>
          <p:nvPr/>
        </p:nvSpPr>
        <p:spPr>
          <a:xfrm>
            <a:off x="533400" y="4078069"/>
            <a:ext cx="7696200" cy="646331"/>
          </a:xfrm>
          <a:prstGeom prst="rect">
            <a:avLst/>
          </a:prstGeom>
          <a:noFill/>
        </p:spPr>
        <p:txBody>
          <a:bodyPr wrap="square" rtlCol="0">
            <a:spAutoFit/>
          </a:bodyPr>
          <a:lstStyle/>
          <a:p>
            <a:r>
              <a:rPr lang="en-US" dirty="0" smtClean="0"/>
              <a:t>Response Line contains the HTTP version followed by the return Code and the return phrase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0" y="228600"/>
            <a:ext cx="46482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The Return Code</a:t>
            </a:r>
            <a:endParaRPr lang="en-US" sz="3200" dirty="0"/>
          </a:p>
        </p:txBody>
      </p:sp>
      <p:sp>
        <p:nvSpPr>
          <p:cNvPr id="7" name="TextBox 6"/>
          <p:cNvSpPr txBox="1"/>
          <p:nvPr/>
        </p:nvSpPr>
        <p:spPr>
          <a:xfrm>
            <a:off x="228600" y="914400"/>
            <a:ext cx="8686800" cy="2479525"/>
          </a:xfrm>
          <a:prstGeom prst="rect">
            <a:avLst/>
          </a:prstGeom>
          <a:noFill/>
        </p:spPr>
        <p:txBody>
          <a:bodyPr wrap="square" rtlCol="0">
            <a:spAutoFit/>
          </a:bodyPr>
          <a:lstStyle/>
          <a:p>
            <a:pPr>
              <a:lnSpc>
                <a:spcPct val="200000"/>
              </a:lnSpc>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1xx Request received, still in process.</a:t>
            </a:r>
          </a:p>
          <a:p>
            <a:pPr>
              <a:lnSpc>
                <a:spcPct val="200000"/>
              </a:lnSpc>
            </a:pPr>
            <a:r>
              <a:rPr lang="en-US" sz="1600" dirty="0">
                <a:latin typeface="Times New Roman" pitchFamily="18" charset="0"/>
                <a:cs typeface="Times New Roman" pitchFamily="18" charset="0"/>
              </a:rPr>
              <a:t>• 2xx Correct. Request processed correctly.</a:t>
            </a:r>
          </a:p>
          <a:p>
            <a:pPr>
              <a:lnSpc>
                <a:spcPct val="200000"/>
              </a:lnSpc>
            </a:pPr>
            <a:r>
              <a:rPr lang="en-US" sz="1600" dirty="0">
                <a:latin typeface="Times New Roman" pitchFamily="18" charset="0"/>
                <a:cs typeface="Times New Roman" pitchFamily="18" charset="0"/>
              </a:rPr>
              <a:t>• 3xx Redirection. The request must be repeated or redirected.</a:t>
            </a:r>
          </a:p>
          <a:p>
            <a:pPr>
              <a:lnSpc>
                <a:spcPct val="200000"/>
              </a:lnSpc>
            </a:pPr>
            <a:r>
              <a:rPr lang="en-US" sz="1600" dirty="0">
                <a:latin typeface="Times New Roman" pitchFamily="18" charset="0"/>
                <a:cs typeface="Times New Roman" pitchFamily="18" charset="0"/>
              </a:rPr>
              <a:t>• 4xx Client error. The request cannot be processed because it is incorrect, does not exist, etc.</a:t>
            </a:r>
          </a:p>
          <a:p>
            <a:pPr>
              <a:lnSpc>
                <a:spcPct val="200000"/>
              </a:lnSpc>
            </a:pPr>
            <a:r>
              <a:rPr lang="en-US" sz="1600" dirty="0">
                <a:latin typeface="Times New Roman" pitchFamily="18" charset="0"/>
                <a:cs typeface="Times New Roman" pitchFamily="18" charset="0"/>
              </a:rPr>
              <a:t>• 5xx Server error. The server has failed trying to process the request, which is theoretically correct. </a:t>
            </a:r>
          </a:p>
        </p:txBody>
      </p:sp>
      <p:sp>
        <p:nvSpPr>
          <p:cNvPr id="9" name="TextBox 8"/>
          <p:cNvSpPr txBox="1"/>
          <p:nvPr/>
        </p:nvSpPr>
        <p:spPr>
          <a:xfrm>
            <a:off x="228600" y="3733800"/>
            <a:ext cx="8686800" cy="369332"/>
          </a:xfrm>
          <a:prstGeom prst="rect">
            <a:avLst/>
          </a:prstGeom>
          <a:solidFill>
            <a:srgbClr val="FF0000"/>
          </a:solidFill>
        </p:spPr>
        <p:txBody>
          <a:bodyPr wrap="square" rtlCol="0">
            <a:spAutoFit/>
          </a:bodyPr>
          <a:lstStyle/>
          <a:p>
            <a:r>
              <a:rPr lang="en-US" dirty="0" smtClean="0"/>
              <a:t>The return phrase only clarify the return code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rmAutofit fontScale="90000"/>
          </a:bodyPr>
          <a:lstStyle/>
          <a:p>
            <a:r>
              <a:rPr lang="en-US" dirty="0" smtClean="0"/>
              <a:t>HTML</a:t>
            </a:r>
            <a:endParaRPr lang="en-US" dirty="0"/>
          </a:p>
        </p:txBody>
      </p:sp>
      <p:sp>
        <p:nvSpPr>
          <p:cNvPr id="4" name="TextBox 3"/>
          <p:cNvSpPr txBox="1"/>
          <p:nvPr/>
        </p:nvSpPr>
        <p:spPr>
          <a:xfrm>
            <a:off x="152400" y="2743200"/>
            <a:ext cx="8763000" cy="2877711"/>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Web page</a:t>
            </a:r>
          </a:p>
          <a:p>
            <a:pPr>
              <a:lnSpc>
                <a:spcPct val="150000"/>
              </a:lnSpc>
            </a:pPr>
            <a:r>
              <a:rPr lang="en-US" sz="1600" dirty="0" smtClean="0">
                <a:latin typeface="Times New Roman" pitchFamily="18" charset="0"/>
                <a:cs typeface="Times New Roman" pitchFamily="18" charset="0"/>
              </a:rPr>
              <a:t>This is text based document constructed according to the specifications known as Hypertext Markup Language</a:t>
            </a:r>
          </a:p>
          <a:p>
            <a:pPr>
              <a:lnSpc>
                <a:spcPct val="150000"/>
              </a:lnSpc>
            </a:pP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Website</a:t>
            </a:r>
          </a:p>
          <a:p>
            <a:r>
              <a:rPr lang="en-US" sz="1600" dirty="0" smtClean="0">
                <a:latin typeface="Times New Roman" pitchFamily="18" charset="0"/>
                <a:cs typeface="Times New Roman" pitchFamily="18" charset="0"/>
              </a:rPr>
              <a:t>This is a collection of web pages</a:t>
            </a:r>
          </a:p>
          <a:p>
            <a:pPr>
              <a:lnSpc>
                <a:spcPct val="150000"/>
              </a:lnSpc>
            </a:pPr>
            <a:r>
              <a:rPr lang="en-US" dirty="0" smtClean="0">
                <a:latin typeface="Times New Roman" pitchFamily="18" charset="0"/>
                <a:cs typeface="Times New Roman" pitchFamily="18" charset="0"/>
              </a:rPr>
              <a:t> </a:t>
            </a:r>
          </a:p>
          <a:p>
            <a:endParaRPr lang="en-US" dirty="0"/>
          </a:p>
        </p:txBody>
      </p:sp>
      <p:sp>
        <p:nvSpPr>
          <p:cNvPr id="5" name="TextBox 4"/>
          <p:cNvSpPr txBox="1"/>
          <p:nvPr/>
        </p:nvSpPr>
        <p:spPr>
          <a:xfrm>
            <a:off x="76200" y="990600"/>
            <a:ext cx="8915400" cy="1525418"/>
          </a:xfrm>
          <a:prstGeom prst="rect">
            <a:avLst/>
          </a:prstGeom>
          <a:noFill/>
          <a:ln>
            <a:solidFill>
              <a:srgbClr val="FFC000"/>
            </a:solidFill>
          </a:ln>
        </p:spPr>
        <p:txBody>
          <a:bodyPr wrap="square" rtlCol="0">
            <a:spAutoFit/>
          </a:bodyPr>
          <a:lstStyle/>
          <a:p>
            <a:pPr algn="just">
              <a:lnSpc>
                <a:spcPct val="150000"/>
              </a:lnSpc>
            </a:pPr>
            <a:r>
              <a:rPr lang="en-US" sz="1600" dirty="0" smtClean="0">
                <a:latin typeface="Times New Roman" pitchFamily="18" charset="0"/>
                <a:cs typeface="Times New Roman" pitchFamily="18" charset="0"/>
              </a:rPr>
              <a:t>HTML is an acronym for Hypertext Markup Language. It is one of the features that has made the WWW a success.  Content that are rendered and display by the browser are usually created using HTML. Hence, it is safe to say that HTML is a static language that determines the structure and semantic meaning of a web page.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78382"/>
            <a:ext cx="7924800" cy="4197559"/>
          </a:xfrm>
          <a:prstGeom prst="rect">
            <a:avLst/>
          </a:prstGeom>
          <a:solidFill>
            <a:srgbClr val="92D050"/>
          </a:solidFill>
        </p:spPr>
        <p:txBody>
          <a:bodyPr wrap="square" rtlCol="0">
            <a:spAutoFit/>
          </a:bodyPr>
          <a:lstStyle/>
          <a:p>
            <a:pPr>
              <a:lnSpc>
                <a:spcPct val="150000"/>
              </a:lnSpc>
            </a:pPr>
            <a:r>
              <a:rPr lang="en-US" b="1" dirty="0" smtClean="0">
                <a:latin typeface="Times New Roman" pitchFamily="18" charset="0"/>
                <a:cs typeface="Times New Roman" pitchFamily="18" charset="0"/>
              </a:rPr>
              <a:t>&lt; ! DOCTYPE html &gt;</a:t>
            </a:r>
          </a:p>
          <a:p>
            <a:pPr>
              <a:lnSpc>
                <a:spcPct val="150000"/>
              </a:lnSpc>
            </a:pPr>
            <a:r>
              <a:rPr lang="en-US" b="1" dirty="0" smtClean="0">
                <a:latin typeface="Times New Roman" pitchFamily="18" charset="0"/>
                <a:cs typeface="Times New Roman" pitchFamily="18" charset="0"/>
              </a:rPr>
              <a:t>&lt;html </a:t>
            </a:r>
            <a:r>
              <a:rPr lang="en-US" b="1" dirty="0" err="1" smtClean="0">
                <a:latin typeface="Times New Roman" pitchFamily="18" charset="0"/>
                <a:cs typeface="Times New Roman" pitchFamily="18" charset="0"/>
              </a:rPr>
              <a:t>lang</a:t>
            </a:r>
            <a:r>
              <a:rPr lang="en-US" b="1" dirty="0" smtClean="0">
                <a:latin typeface="Times New Roman" pitchFamily="18" charset="0"/>
                <a:cs typeface="Times New Roman" pitchFamily="18" charset="0"/>
              </a:rPr>
              <a:t>="en" &gt;</a:t>
            </a:r>
          </a:p>
          <a:p>
            <a:pPr>
              <a:lnSpc>
                <a:spcPct val="150000"/>
              </a:lnSpc>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&lt;head&gt;</a:t>
            </a:r>
          </a:p>
          <a:p>
            <a:pPr>
              <a:lnSpc>
                <a:spcPct val="150000"/>
              </a:lnSpc>
            </a:pPr>
            <a:r>
              <a:rPr lang="en-US" b="1" dirty="0" smtClean="0">
                <a:latin typeface="Times New Roman" pitchFamily="18" charset="0"/>
                <a:cs typeface="Times New Roman" pitchFamily="18" charset="0"/>
              </a:rPr>
              <a:t>         &lt;title&gt; Page Title &lt;/title&gt;</a:t>
            </a:r>
          </a:p>
          <a:p>
            <a:pPr>
              <a:lnSpc>
                <a:spcPct val="150000"/>
              </a:lnSpc>
            </a:pPr>
            <a:r>
              <a:rPr lang="en-US" b="1" dirty="0" smtClean="0">
                <a:latin typeface="Times New Roman" pitchFamily="18" charset="0"/>
                <a:cs typeface="Times New Roman" pitchFamily="18" charset="0"/>
              </a:rPr>
              <a:t>   &lt;/head&gt;</a:t>
            </a:r>
          </a:p>
          <a:p>
            <a:pPr>
              <a:lnSpc>
                <a:spcPct val="150000"/>
              </a:lnSpc>
            </a:pPr>
            <a:r>
              <a:rPr lang="en-US" b="1" dirty="0" smtClean="0">
                <a:latin typeface="Times New Roman" pitchFamily="18" charset="0"/>
                <a:cs typeface="Times New Roman" pitchFamily="18" charset="0"/>
              </a:rPr>
              <a:t>   &lt;body&gt;</a:t>
            </a:r>
          </a:p>
          <a:p>
            <a:pPr>
              <a:lnSpc>
                <a:spcPct val="150000"/>
              </a:lnSpc>
            </a:pPr>
            <a:r>
              <a:rPr lang="en-US" b="1" dirty="0" smtClean="0">
                <a:latin typeface="Times New Roman" pitchFamily="18" charset="0"/>
                <a:cs typeface="Times New Roman" pitchFamily="18" charset="0"/>
              </a:rPr>
              <a:t>        &lt;h1&gt; This is a Heading &lt;/h1&gt;</a:t>
            </a:r>
          </a:p>
          <a:p>
            <a:pPr>
              <a:lnSpc>
                <a:spcPct val="150000"/>
              </a:lnSpc>
            </a:pPr>
            <a:r>
              <a:rPr lang="en-US" b="1" dirty="0" smtClean="0">
                <a:latin typeface="Times New Roman" pitchFamily="18" charset="0"/>
                <a:cs typeface="Times New Roman" pitchFamily="18" charset="0"/>
              </a:rPr>
              <a:t>        &lt;p&gt;This is a paragraph.&lt;/p&gt;</a:t>
            </a:r>
          </a:p>
          <a:p>
            <a:pPr>
              <a:lnSpc>
                <a:spcPct val="150000"/>
              </a:lnSpc>
            </a:pPr>
            <a:r>
              <a:rPr lang="en-US" b="1" dirty="0" smtClean="0">
                <a:latin typeface="Times New Roman" pitchFamily="18" charset="0"/>
                <a:cs typeface="Times New Roman" pitchFamily="18" charset="0"/>
              </a:rPr>
              <a:t>    &lt;/body&gt;</a:t>
            </a:r>
          </a:p>
          <a:p>
            <a:pPr>
              <a:lnSpc>
                <a:spcPct val="150000"/>
              </a:lnSpc>
            </a:pPr>
            <a:r>
              <a:rPr lang="en-US" b="1" dirty="0" smtClean="0">
                <a:latin typeface="Times New Roman" pitchFamily="18" charset="0"/>
                <a:cs typeface="Times New Roman" pitchFamily="18" charset="0"/>
              </a:rPr>
              <a:t>&lt;/html&gt;</a:t>
            </a:r>
            <a:endParaRPr lang="en-US" b="1" dirty="0">
              <a:latin typeface="Times New Roman" pitchFamily="18" charset="0"/>
              <a:cs typeface="Times New Roman" pitchFamily="18" charset="0"/>
            </a:endParaRPr>
          </a:p>
        </p:txBody>
      </p:sp>
      <p:sp>
        <p:nvSpPr>
          <p:cNvPr id="5" name="TextBox 4"/>
          <p:cNvSpPr txBox="1"/>
          <p:nvPr/>
        </p:nvSpPr>
        <p:spPr>
          <a:xfrm>
            <a:off x="1295400" y="304800"/>
            <a:ext cx="54102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Simple HTML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8001000" cy="1200329"/>
          </a:xfrm>
          <a:prstGeom prst="rect">
            <a:avLst/>
          </a:prstGeom>
          <a:solidFill>
            <a:srgbClr val="FFFF00"/>
          </a:solidFill>
        </p:spPr>
        <p:txBody>
          <a:bodyPr wrap="square" rtlCol="0">
            <a:spAutoFit/>
          </a:bodyPr>
          <a:lstStyle/>
          <a:p>
            <a:r>
              <a:rPr lang="en-US" dirty="0" smtClean="0"/>
              <a:t>A DOCTYPE Section states which </a:t>
            </a:r>
            <a:r>
              <a:rPr lang="en-US" dirty="0"/>
              <a:t>version of HTML the page </a:t>
            </a:r>
            <a:r>
              <a:rPr lang="en-US" dirty="0" smtClean="0"/>
              <a:t>uses</a:t>
            </a:r>
          </a:p>
          <a:p>
            <a:endParaRPr lang="en-US" dirty="0" smtClean="0"/>
          </a:p>
          <a:p>
            <a:r>
              <a:rPr lang="en-US" dirty="0" smtClean="0"/>
              <a:t>&lt;DOCTYPE html&gt;</a:t>
            </a:r>
          </a:p>
          <a:p>
            <a:endParaRPr lang="en-US" dirty="0"/>
          </a:p>
        </p:txBody>
      </p:sp>
      <p:sp>
        <p:nvSpPr>
          <p:cNvPr id="5" name="TextBox 4"/>
          <p:cNvSpPr txBox="1"/>
          <p:nvPr/>
        </p:nvSpPr>
        <p:spPr>
          <a:xfrm>
            <a:off x="1066800" y="101025"/>
            <a:ext cx="63246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Basic structure of an HTML page</a:t>
            </a:r>
            <a:endParaRPr lang="en-US" sz="3200" dirty="0">
              <a:latin typeface="Times New Roman" pitchFamily="18" charset="0"/>
              <a:cs typeface="Times New Roman" pitchFamily="18" charset="0"/>
            </a:endParaRPr>
          </a:p>
        </p:txBody>
      </p:sp>
      <p:sp>
        <p:nvSpPr>
          <p:cNvPr id="6" name="TextBox 5"/>
          <p:cNvSpPr txBox="1"/>
          <p:nvPr/>
        </p:nvSpPr>
        <p:spPr>
          <a:xfrm>
            <a:off x="457200" y="2672477"/>
            <a:ext cx="8153400" cy="3693319"/>
          </a:xfrm>
          <a:prstGeom prst="rect">
            <a:avLst/>
          </a:prstGeom>
          <a:solidFill>
            <a:srgbClr val="FFFF00"/>
          </a:solidFill>
        </p:spPr>
        <p:txBody>
          <a:bodyPr wrap="square" rtlCol="0">
            <a:spAutoFit/>
          </a:bodyPr>
          <a:lstStyle/>
          <a:p>
            <a:r>
              <a:rPr lang="en-US" sz="2000" dirty="0" smtClean="0">
                <a:latin typeface="Times New Roman" pitchFamily="18" charset="0"/>
                <a:cs typeface="Times New Roman" pitchFamily="18" charset="0"/>
              </a:rPr>
              <a:t>An HTML Section                           </a:t>
            </a:r>
          </a:p>
          <a:p>
            <a:r>
              <a:rPr lang="en-US" sz="2000" dirty="0">
                <a:latin typeface="Times New Roman" pitchFamily="18" charset="0"/>
                <a:cs typeface="Times New Roman" pitchFamily="18" charset="0"/>
              </a:rPr>
              <a:t> </a:t>
            </a:r>
          </a:p>
          <a:p>
            <a:pPr>
              <a:buFont typeface="Wingdings" pitchFamily="2" charset="2"/>
              <a:buChar char="§"/>
            </a:pPr>
            <a:r>
              <a:rPr lang="en-US" sz="1600" dirty="0" smtClean="0">
                <a:latin typeface="Times New Roman" pitchFamily="18" charset="0"/>
                <a:cs typeface="Times New Roman" pitchFamily="18" charset="0"/>
              </a:rPr>
              <a:t> header  </a:t>
            </a:r>
            <a:r>
              <a:rPr lang="en-US" sz="1600" b="1" i="1" dirty="0" smtClean="0">
                <a:latin typeface="Times New Roman" pitchFamily="18" charset="0"/>
                <a:cs typeface="Times New Roman" pitchFamily="18" charset="0"/>
              </a:rPr>
              <a:t>&lt;head&gt;  &lt;/head&gt;  </a:t>
            </a:r>
            <a:r>
              <a:rPr lang="en-US" sz="1600" dirty="0" smtClean="0">
                <a:latin typeface="Times New Roman" pitchFamily="18" charset="0"/>
                <a:cs typeface="Times New Roman" pitchFamily="18" charset="0"/>
              </a:rPr>
              <a:t>in the HTML Section contains </a:t>
            </a:r>
            <a:r>
              <a:rPr lang="en-US" sz="1600" dirty="0">
                <a:latin typeface="Times New Roman" pitchFamily="18" charset="0"/>
                <a:cs typeface="Times New Roman" pitchFamily="18" charset="0"/>
              </a:rPr>
              <a:t>information about the page for the browser</a:t>
            </a:r>
            <a:r>
              <a:rPr lang="en-US" sz="1600" dirty="0" smtClean="0">
                <a:latin typeface="Times New Roman" pitchFamily="18" charset="0"/>
                <a:cs typeface="Times New Roman" pitchFamily="18" charset="0"/>
              </a:rPr>
              <a:t>.  This </a:t>
            </a:r>
            <a:r>
              <a:rPr lang="en-US" sz="1600" dirty="0">
                <a:latin typeface="Times New Roman" pitchFamily="18" charset="0"/>
                <a:cs typeface="Times New Roman" pitchFamily="18" charset="0"/>
              </a:rPr>
              <a:t>may </a:t>
            </a:r>
            <a:r>
              <a:rPr lang="en-US" sz="1600" dirty="0" smtClean="0">
                <a:latin typeface="Times New Roman" pitchFamily="18" charset="0"/>
                <a:cs typeface="Times New Roman" pitchFamily="18" charset="0"/>
              </a:rPr>
              <a:t>include:</a:t>
            </a:r>
          </a:p>
          <a:p>
            <a:pPr lvl="0"/>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Primary </a:t>
            </a:r>
            <a:r>
              <a:rPr lang="en-US" sz="1600" b="1" dirty="0">
                <a:latin typeface="Times New Roman" pitchFamily="18" charset="0"/>
                <a:cs typeface="Times New Roman" pitchFamily="18" charset="0"/>
              </a:rPr>
              <a:t>language (English, Chinese, French, and so on), </a:t>
            </a:r>
            <a:endParaRPr lang="en-US" sz="1600" b="1" dirty="0" smtClean="0">
              <a:latin typeface="Times New Roman" pitchFamily="18" charset="0"/>
              <a:cs typeface="Times New Roman" pitchFamily="18" charset="0"/>
            </a:endParaRPr>
          </a:p>
          <a:p>
            <a:pPr lvl="0"/>
            <a:r>
              <a:rPr lang="en-US" sz="1600" b="1" dirty="0" smtClean="0">
                <a:latin typeface="Times New Roman" pitchFamily="18" charset="0"/>
                <a:cs typeface="Times New Roman" pitchFamily="18" charset="0"/>
              </a:rPr>
              <a:t>   - Character </a:t>
            </a:r>
            <a:r>
              <a:rPr lang="en-US" sz="1600" b="1" dirty="0">
                <a:latin typeface="Times New Roman" pitchFamily="18" charset="0"/>
                <a:cs typeface="Times New Roman" pitchFamily="18" charset="0"/>
              </a:rPr>
              <a:t>set, </a:t>
            </a:r>
            <a:endParaRPr lang="en-US" sz="1600" b="1" dirty="0" smtClean="0">
              <a:latin typeface="Times New Roman" pitchFamily="18" charset="0"/>
              <a:cs typeface="Times New Roman" pitchFamily="18" charset="0"/>
            </a:endParaRPr>
          </a:p>
          <a:p>
            <a:pPr lvl="0"/>
            <a:r>
              <a:rPr lang="en-US" sz="1600" b="1" dirty="0" smtClean="0">
                <a:latin typeface="Times New Roman" pitchFamily="18" charset="0"/>
                <a:cs typeface="Times New Roman" pitchFamily="18" charset="0"/>
              </a:rPr>
              <a:t>   - Associated </a:t>
            </a:r>
            <a:r>
              <a:rPr lang="en-US" sz="1600" b="1" dirty="0">
                <a:latin typeface="Times New Roman" pitchFamily="18" charset="0"/>
                <a:cs typeface="Times New Roman" pitchFamily="18" charset="0"/>
              </a:rPr>
              <a:t>style sheets and </a:t>
            </a:r>
            <a:r>
              <a:rPr lang="en-US" sz="1600" b="1" dirty="0" smtClean="0">
                <a:latin typeface="Times New Roman" pitchFamily="18" charset="0"/>
                <a:cs typeface="Times New Roman" pitchFamily="18" charset="0"/>
              </a:rPr>
              <a:t>script </a:t>
            </a:r>
            <a:r>
              <a:rPr lang="en-US" sz="1600" b="1" dirty="0">
                <a:latin typeface="Times New Roman" pitchFamily="18" charset="0"/>
                <a:cs typeface="Times New Roman" pitchFamily="18" charset="0"/>
              </a:rPr>
              <a:t>files, </a:t>
            </a:r>
            <a:endParaRPr lang="en-US" sz="1600" b="1" dirty="0" smtClean="0">
              <a:latin typeface="Times New Roman" pitchFamily="18" charset="0"/>
              <a:cs typeface="Times New Roman" pitchFamily="18" charset="0"/>
            </a:endParaRPr>
          </a:p>
          <a:p>
            <a:pPr lvl="0"/>
            <a:r>
              <a:rPr lang="en-US" sz="1600" b="1" dirty="0" smtClean="0">
                <a:latin typeface="Times New Roman" pitchFamily="18" charset="0"/>
                <a:cs typeface="Times New Roman" pitchFamily="18" charset="0"/>
              </a:rPr>
              <a:t>   - Author </a:t>
            </a:r>
            <a:r>
              <a:rPr lang="en-US" sz="1600" b="1" dirty="0">
                <a:latin typeface="Times New Roman" pitchFamily="18" charset="0"/>
                <a:cs typeface="Times New Roman" pitchFamily="18" charset="0"/>
              </a:rPr>
              <a:t>information, </a:t>
            </a:r>
            <a:endParaRPr lang="en-US" sz="1600" b="1" dirty="0" smtClean="0">
              <a:latin typeface="Times New Roman" pitchFamily="18" charset="0"/>
              <a:cs typeface="Times New Roman" pitchFamily="18" charset="0"/>
            </a:endParaRPr>
          </a:p>
          <a:p>
            <a:pPr lvl="0"/>
            <a:r>
              <a:rPr lang="en-US" sz="1600" b="1" dirty="0" smtClean="0">
                <a:latin typeface="Times New Roman" pitchFamily="18" charset="0"/>
                <a:cs typeface="Times New Roman" pitchFamily="18" charset="0"/>
              </a:rPr>
              <a:t>   - Keywords </a:t>
            </a:r>
            <a:r>
              <a:rPr lang="en-US" sz="1600" b="1" dirty="0">
                <a:latin typeface="Times New Roman" pitchFamily="18" charset="0"/>
                <a:cs typeface="Times New Roman" pitchFamily="18" charset="0"/>
              </a:rPr>
              <a:t>for search engines</a:t>
            </a:r>
            <a:r>
              <a:rPr lang="en-US" sz="1600" b="1" dirty="0" smtClean="0">
                <a:latin typeface="Times New Roman" pitchFamily="18" charset="0"/>
                <a:cs typeface="Times New Roman" pitchFamily="18" charset="0"/>
              </a:rPr>
              <a:t>.</a:t>
            </a:r>
          </a:p>
          <a:p>
            <a:pPr lvl="0"/>
            <a:endParaRPr lang="en-US" sz="1600" dirty="0">
              <a:latin typeface="Times New Roman" pitchFamily="18" charset="0"/>
              <a:cs typeface="Times New Roman" pitchFamily="18" charset="0"/>
            </a:endParaRPr>
          </a:p>
          <a:p>
            <a:endParaRPr lang="en-US" dirty="0"/>
          </a:p>
          <a:p>
            <a:pPr>
              <a:buFont typeface="Wingdings" pitchFamily="2" charset="2"/>
              <a:buChar char="§"/>
            </a:pPr>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body </a:t>
            </a:r>
            <a:r>
              <a:rPr lang="en-US" sz="1600" dirty="0" smtClean="0">
                <a:latin typeface="Times New Roman" pitchFamily="18" charset="0"/>
                <a:cs typeface="Times New Roman" pitchFamily="18" charset="0"/>
              </a:rPr>
              <a:t>contains </a:t>
            </a:r>
            <a:r>
              <a:rPr lang="en-US" sz="1600" dirty="0">
                <a:latin typeface="Times New Roman" pitchFamily="18" charset="0"/>
                <a:cs typeface="Times New Roman" pitchFamily="18" charset="0"/>
              </a:rPr>
              <a:t>all the viewable content of the </a:t>
            </a:r>
            <a:r>
              <a:rPr lang="en-US" sz="1600" dirty="0" smtClean="0">
                <a:latin typeface="Times New Roman" pitchFamily="18" charset="0"/>
                <a:cs typeface="Times New Roman" pitchFamily="18" charset="0"/>
              </a:rPr>
              <a:t>page. Those visible part of the HTML document are </a:t>
            </a:r>
            <a:r>
              <a:rPr lang="en-US" sz="1600" smtClean="0">
                <a:latin typeface="Times New Roman" pitchFamily="18" charset="0"/>
                <a:cs typeface="Times New Roman" pitchFamily="18" charset="0"/>
              </a:rPr>
              <a:t>within </a:t>
            </a:r>
            <a:r>
              <a:rPr lang="en-US" sz="1600" b="1" i="1" smtClean="0">
                <a:latin typeface="Times New Roman" pitchFamily="18" charset="0"/>
                <a:cs typeface="Times New Roman" pitchFamily="18" charset="0"/>
              </a:rPr>
              <a:t>&lt;body&gt;  &lt;/body&gt; </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dirty="0" smtClean="0"/>
              <a:t>HTML 5</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038"/>
            <a:ext cx="8229600" cy="411162"/>
          </a:xfrm>
        </p:spPr>
        <p:txBody>
          <a:bodyPr anchor="t">
            <a:noAutofit/>
          </a:bodyPr>
          <a:lstStyle/>
          <a:p>
            <a:pPr lvl="0"/>
            <a:r>
              <a:rPr lang="en-US" sz="1800" b="1" dirty="0" smtClean="0">
                <a:latin typeface="Times New Roman" pitchFamily="18" charset="0"/>
                <a:cs typeface="Times New Roman" pitchFamily="18" charset="0"/>
              </a:rPr>
              <a:t>INTRODUCTION TO SOFTWARE ENGINEERING</a:t>
            </a:r>
            <a:br>
              <a:rPr lang="en-US" sz="1800" b="1" dirty="0" smtClean="0">
                <a:latin typeface="Times New Roman" pitchFamily="18" charset="0"/>
                <a:cs typeface="Times New Roman" pitchFamily="18" charset="0"/>
              </a:rPr>
            </a:br>
            <a:r>
              <a:rPr lang="en-US" sz="2400" b="1" i="1" dirty="0" smtClean="0">
                <a:latin typeface="Times New Roman" pitchFamily="18" charset="0"/>
                <a:cs typeface="Times New Roman" pitchFamily="18" charset="0"/>
              </a:rPr>
              <a:t/>
            </a:r>
            <a:br>
              <a:rPr lang="en-US" sz="2400" b="1" i="1" dirty="0" smtClean="0">
                <a:latin typeface="Times New Roman" pitchFamily="18" charset="0"/>
                <a:cs typeface="Times New Roman"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04800" y="533400"/>
            <a:ext cx="8229600" cy="338554"/>
          </a:xfrm>
          <a:prstGeom prst="rect">
            <a:avLst/>
          </a:prstGeom>
          <a:solidFill>
            <a:srgbClr val="FFFF00"/>
          </a:solidFill>
        </p:spPr>
        <p:txBody>
          <a:bodyPr wrap="square" rtlCol="0">
            <a:spAutoFit/>
          </a:bodyPr>
          <a:lstStyle/>
          <a:p>
            <a:r>
              <a:rPr lang="en-US" sz="1600" dirty="0" smtClean="0">
                <a:solidFill>
                  <a:prstClr val="black"/>
                </a:solidFill>
                <a:latin typeface="Times New Roman" pitchFamily="18" charset="0"/>
                <a:ea typeface="+mj-ea"/>
                <a:cs typeface="Times New Roman" pitchFamily="18" charset="0"/>
              </a:rPr>
              <a:t>1.1 What </a:t>
            </a:r>
            <a:r>
              <a:rPr lang="en-US" sz="1600" dirty="0">
                <a:solidFill>
                  <a:prstClr val="black"/>
                </a:solidFill>
                <a:latin typeface="Times New Roman" pitchFamily="18" charset="0"/>
                <a:ea typeface="+mj-ea"/>
                <a:cs typeface="Times New Roman" pitchFamily="18" charset="0"/>
              </a:rPr>
              <a:t>is </a:t>
            </a:r>
            <a:r>
              <a:rPr lang="en-US" sz="1600" dirty="0" smtClean="0">
                <a:solidFill>
                  <a:srgbClr val="FF0000"/>
                </a:solidFill>
                <a:latin typeface="Times New Roman" pitchFamily="18" charset="0"/>
                <a:ea typeface="+mj-ea"/>
                <a:cs typeface="Times New Roman" pitchFamily="18" charset="0"/>
              </a:rPr>
              <a:t>Software Engineering?</a:t>
            </a:r>
            <a:endParaRPr lang="en-US" sz="1600" dirty="0"/>
          </a:p>
        </p:txBody>
      </p:sp>
      <p:sp>
        <p:nvSpPr>
          <p:cNvPr id="4" name="TextBox 3"/>
          <p:cNvSpPr txBox="1"/>
          <p:nvPr/>
        </p:nvSpPr>
        <p:spPr>
          <a:xfrm>
            <a:off x="304800" y="1143000"/>
            <a:ext cx="15240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 Software: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Engineering:</a:t>
            </a:r>
            <a:endParaRPr lang="en-US" dirty="0">
              <a:latin typeface="Times New Roman" pitchFamily="18" charset="0"/>
              <a:cs typeface="Times New Roman" pitchFamily="18" charset="0"/>
            </a:endParaRPr>
          </a:p>
        </p:txBody>
      </p:sp>
      <p:sp>
        <p:nvSpPr>
          <p:cNvPr id="7" name="TextBox 6"/>
          <p:cNvSpPr txBox="1"/>
          <p:nvPr/>
        </p:nvSpPr>
        <p:spPr>
          <a:xfrm>
            <a:off x="1600200" y="1219200"/>
            <a:ext cx="6934200" cy="307777"/>
          </a:xfrm>
          <a:prstGeom prst="rect">
            <a:avLst/>
          </a:prstGeom>
          <a:solidFill>
            <a:srgbClr val="92D050"/>
          </a:solid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collection of executable programming code, associated libraries and documentations</a:t>
            </a:r>
          </a:p>
        </p:txBody>
      </p:sp>
      <p:sp>
        <p:nvSpPr>
          <p:cNvPr id="8" name="TextBox 7"/>
          <p:cNvSpPr txBox="1"/>
          <p:nvPr/>
        </p:nvSpPr>
        <p:spPr>
          <a:xfrm>
            <a:off x="1676400" y="2286000"/>
            <a:ext cx="6858000" cy="307777"/>
          </a:xfrm>
          <a:prstGeom prst="rect">
            <a:avLst/>
          </a:prstGeom>
          <a:solidFill>
            <a:srgbClr val="92D050"/>
          </a:solid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Involves the development of  </a:t>
            </a:r>
            <a:r>
              <a:rPr lang="en-US" sz="1400" dirty="0">
                <a:latin typeface="Times New Roman" panose="02020603050405020304" pitchFamily="18" charset="0"/>
                <a:cs typeface="Times New Roman" panose="02020603050405020304" pitchFamily="18" charset="0"/>
              </a:rPr>
              <a:t>products, using well-defined, scientific principles and methods. </a:t>
            </a:r>
          </a:p>
        </p:txBody>
      </p:sp>
      <p:sp>
        <p:nvSpPr>
          <p:cNvPr id="9" name="TextBox 8"/>
          <p:cNvSpPr txBox="1"/>
          <p:nvPr/>
        </p:nvSpPr>
        <p:spPr>
          <a:xfrm>
            <a:off x="457200" y="2971800"/>
            <a:ext cx="8077200" cy="58477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Software Engineering </a:t>
            </a:r>
            <a:r>
              <a:rPr lang="en-US" sz="1600" i="1" dirty="0" smtClean="0">
                <a:latin typeface="Times New Roman" panose="02020603050405020304" pitchFamily="18" charset="0"/>
                <a:cs typeface="Times New Roman" panose="02020603050405020304" pitchFamily="18" charset="0"/>
              </a:rPr>
              <a:t> is thus: the  application </a:t>
            </a:r>
            <a:r>
              <a:rPr lang="en-US" sz="1600" i="1" dirty="0">
                <a:latin typeface="Times New Roman" panose="02020603050405020304" pitchFamily="18" charset="0"/>
                <a:cs typeface="Times New Roman" panose="02020603050405020304" pitchFamily="18" charset="0"/>
              </a:rPr>
              <a:t>of a systematic, disciplined, quantifiable approach to the development, operation and maintenance of software</a:t>
            </a:r>
            <a:endParaRPr lang="en-US" sz="1600" dirty="0">
              <a:latin typeface="Times New Roman" panose="02020603050405020304" pitchFamily="18" charset="0"/>
              <a:cs typeface="Times New Roman" panose="02020603050405020304" pitchFamily="18" charset="0"/>
            </a:endParaRPr>
          </a:p>
        </p:txBody>
      </p:sp>
      <p:sp>
        <p:nvSpPr>
          <p:cNvPr id="27649" name="Rectangle 1"/>
          <p:cNvSpPr>
            <a:spLocks noChangeArrowheads="1"/>
          </p:cNvSpPr>
          <p:nvPr/>
        </p:nvSpPr>
        <p:spPr bwMode="auto">
          <a:xfrm>
            <a:off x="381000" y="3758625"/>
            <a:ext cx="8305800" cy="584775"/>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engineering is a branch of computer science, which uses well-defined engineering concepts required to produce efficient, durable, scalable, in-budget and on-time software products</a:t>
            </a:r>
            <a:endParaRPr kumimoji="0" lang="en-US" sz="160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TextBox 10"/>
          <p:cNvSpPr txBox="1"/>
          <p:nvPr/>
        </p:nvSpPr>
        <p:spPr>
          <a:xfrm>
            <a:off x="2438400" y="5029200"/>
            <a:ext cx="4038600" cy="369332"/>
          </a:xfrm>
          <a:prstGeom prst="rect">
            <a:avLst/>
          </a:prstGeom>
          <a:noFill/>
        </p:spPr>
        <p:txBody>
          <a:bodyPr wrap="square" rtlCol="0">
            <a:spAutoFit/>
          </a:bodyPr>
          <a:lstStyle/>
          <a:p>
            <a:pPr>
              <a:buFont typeface="Wingdings" pitchFamily="2" charset="2"/>
              <a:buChar char="v"/>
            </a:pPr>
            <a:r>
              <a:rPr lang="en-US" dirty="0" smtClean="0">
                <a:latin typeface="Times New Roman" pitchFamily="18" charset="0"/>
                <a:cs typeface="Times New Roman" pitchFamily="18" charset="0"/>
              </a:rPr>
              <a:t>Abstraction</a:t>
            </a:r>
          </a:p>
        </p:txBody>
      </p:sp>
      <p:sp>
        <p:nvSpPr>
          <p:cNvPr id="12" name="TextBox 11"/>
          <p:cNvSpPr txBox="1"/>
          <p:nvPr/>
        </p:nvSpPr>
        <p:spPr>
          <a:xfrm>
            <a:off x="2438400" y="5638800"/>
            <a:ext cx="4038600" cy="369332"/>
          </a:xfrm>
          <a:prstGeom prst="rect">
            <a:avLst/>
          </a:prstGeom>
          <a:noFill/>
        </p:spPr>
        <p:txBody>
          <a:bodyPr wrap="square" rtlCol="0">
            <a:spAutoFit/>
          </a:bodyPr>
          <a:lstStyle/>
          <a:p>
            <a:pPr>
              <a:buFont typeface="Wingdings" pitchFamily="2" charset="2"/>
              <a:buChar char="v"/>
            </a:pPr>
            <a:r>
              <a:rPr lang="en-US" dirty="0" smtClean="0">
                <a:latin typeface="Times New Roman" pitchFamily="18" charset="0"/>
                <a:cs typeface="Times New Roman" pitchFamily="18" charset="0"/>
              </a:rPr>
              <a:t>Decomposition</a:t>
            </a:r>
            <a:endParaRPr lang="en-US" dirty="0">
              <a:latin typeface="Times New Roman" pitchFamily="18" charset="0"/>
              <a:cs typeface="Times New Roman" pitchFamily="18" charset="0"/>
            </a:endParaRPr>
          </a:p>
        </p:txBody>
      </p:sp>
      <p:sp>
        <p:nvSpPr>
          <p:cNvPr id="13" name="TextBox 12"/>
          <p:cNvSpPr txBox="1"/>
          <p:nvPr/>
        </p:nvSpPr>
        <p:spPr>
          <a:xfrm>
            <a:off x="2895600" y="4572000"/>
            <a:ext cx="3429000" cy="369332"/>
          </a:xfrm>
          <a:prstGeom prst="rect">
            <a:avLst/>
          </a:prstGeom>
          <a:noFill/>
        </p:spPr>
        <p:txBody>
          <a:bodyPr wrap="square" rtlCol="0">
            <a:spAutoFit/>
          </a:bodyPr>
          <a:lstStyle/>
          <a:p>
            <a:r>
              <a:rPr lang="en-US" b="1" i="1" dirty="0" smtClean="0">
                <a:latin typeface="Times New Roman" pitchFamily="18" charset="0"/>
                <a:cs typeface="Times New Roman" pitchFamily="18" charset="0"/>
              </a:rPr>
              <a:t>COMPLEX  PROBLEMS</a:t>
            </a:r>
            <a:endParaRPr lang="en-US" b="1" i="1" dirty="0">
              <a:latin typeface="Times New Roman" pitchFamily="18" charset="0"/>
              <a:cs typeface="Times New Roman" pitchFamily="18" charset="0"/>
            </a:endParaRPr>
          </a:p>
        </p:txBody>
      </p:sp>
    </p:spTree>
    <p:extLst>
      <p:ext uri="{BB962C8B-B14F-4D97-AF65-F5344CB8AC3E}">
        <p14:creationId xmlns:p14="http://schemas.microsoft.com/office/powerpoint/2010/main" xmlns="" val="310692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7649"/>
                                        </p:tgtEl>
                                        <p:attrNameLst>
                                          <p:attrName>style.visibility</p:attrName>
                                        </p:attrNameLst>
                                      </p:cBhvr>
                                      <p:to>
                                        <p:strVal val="visible"/>
                                      </p:to>
                                    </p:set>
                                    <p:animEffect transition="in" filter="box(in)">
                                      <p:cBhvr>
                                        <p:cTn id="33" dur="500"/>
                                        <p:tgtEl>
                                          <p:spTgt spid="2764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7" grpId="0" animBg="1"/>
      <p:bldP spid="8" grpId="0" animBg="1"/>
      <p:bldP spid="9" grpId="0"/>
      <p:bldP spid="27649" grpId="0" animBg="1"/>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0"/>
            <a:ext cx="7239000" cy="338554"/>
          </a:xfrm>
          <a:prstGeom prst="rect">
            <a:avLst/>
          </a:prstGeom>
          <a:noFill/>
        </p:spPr>
        <p:txBody>
          <a:bodyPr wrap="square" rtlCol="0">
            <a:spAutoFit/>
          </a:bodyPr>
          <a:lstStyle/>
          <a:p>
            <a:pPr algn="ctr"/>
            <a:r>
              <a:rPr lang="en-US" sz="1600" b="1" dirty="0" smtClean="0">
                <a:latin typeface="Times New Roman" pitchFamily="18" charset="0"/>
                <a:cs typeface="Times New Roman" pitchFamily="18" charset="0"/>
              </a:rPr>
              <a:t>INTRODUCTION TO SOFTWARE ENGINEERING</a:t>
            </a:r>
            <a:endParaRPr lang="en-US" sz="1600" b="1" dirty="0">
              <a:latin typeface="Times New Roman" pitchFamily="18" charset="0"/>
              <a:cs typeface="Times New Roman" pitchFamily="18" charset="0"/>
            </a:endParaRPr>
          </a:p>
        </p:txBody>
      </p:sp>
      <p:sp>
        <p:nvSpPr>
          <p:cNvPr id="5" name="Content Placeholder 4"/>
          <p:cNvSpPr>
            <a:spLocks noGrp="1"/>
          </p:cNvSpPr>
          <p:nvPr>
            <p:ph idx="1"/>
          </p:nvPr>
        </p:nvSpPr>
        <p:spPr>
          <a:xfrm>
            <a:off x="381000" y="914401"/>
            <a:ext cx="8229600" cy="2362199"/>
          </a:xfrm>
        </p:spPr>
        <p:txBody>
          <a:bodyPr>
            <a:normAutofit/>
          </a:bodyPr>
          <a:lstStyle/>
          <a:p>
            <a:pPr>
              <a:buNone/>
            </a:pPr>
            <a:endParaRPr lang="en-US" sz="1400" dirty="0" smtClean="0"/>
          </a:p>
          <a:p>
            <a:pPr>
              <a:buNone/>
            </a:pPr>
            <a:endParaRPr lang="en-US" sz="2000" dirty="0"/>
          </a:p>
        </p:txBody>
      </p:sp>
      <p:sp>
        <p:nvSpPr>
          <p:cNvPr id="2" name="TextBox 1"/>
          <p:cNvSpPr txBox="1"/>
          <p:nvPr/>
        </p:nvSpPr>
        <p:spPr>
          <a:xfrm>
            <a:off x="228600" y="1143000"/>
            <a:ext cx="8229600" cy="1894749"/>
          </a:xfrm>
          <a:prstGeom prst="rect">
            <a:avLst/>
          </a:prstGeom>
          <a:solidFill>
            <a:srgbClr val="92D050"/>
          </a:solidFill>
        </p:spPr>
        <p:txBody>
          <a:bodyPr wrap="square" rtlCol="0">
            <a:spAutoFit/>
          </a:bodyPr>
          <a:lstStyle/>
          <a:p>
            <a:pPr marL="342900" marR="482600" lvl="0" indent="-342900" algn="just">
              <a:lnSpc>
                <a:spcPct val="150000"/>
              </a:lnSpc>
              <a:spcBef>
                <a:spcPts val="0"/>
              </a:spcBef>
              <a:spcAft>
                <a:spcPts val="0"/>
              </a:spcAft>
              <a:buFont typeface="Wingdings"/>
              <a:buChar char=""/>
              <a:tabLst>
                <a:tab pos="152400" algn="l"/>
              </a:tabLst>
            </a:pPr>
            <a:r>
              <a:rPr lang="en-US" sz="1600" b="1" dirty="0">
                <a:latin typeface="Times New Roman" panose="02020603050405020304" pitchFamily="18" charset="0"/>
                <a:cs typeface="Times New Roman" panose="02020603050405020304" pitchFamily="18" charset="0"/>
              </a:rPr>
              <a:t>Large software </a:t>
            </a:r>
            <a:endParaRPr lang="en-US" sz="1600" b="1" dirty="0">
              <a:latin typeface="Times New Roman" panose="02020603050405020304" pitchFamily="18" charset="0"/>
              <a:ea typeface="Calibri"/>
              <a:cs typeface="Times New Roman" panose="02020603050405020304" pitchFamily="18" charset="0"/>
            </a:endParaRPr>
          </a:p>
          <a:p>
            <a:pPr marL="342900" marR="482600" lvl="0" indent="-342900" algn="just">
              <a:lnSpc>
                <a:spcPct val="150000"/>
              </a:lnSpc>
              <a:spcBef>
                <a:spcPts val="0"/>
              </a:spcBef>
              <a:spcAft>
                <a:spcPts val="0"/>
              </a:spcAft>
              <a:buFont typeface="Wingdings"/>
              <a:buChar char=""/>
              <a:tabLst>
                <a:tab pos="152400" algn="l"/>
              </a:tabLst>
            </a:pPr>
            <a:r>
              <a:rPr lang="en-US" sz="1600" b="1" dirty="0" smtClean="0">
                <a:latin typeface="Times New Roman" panose="02020603050405020304" pitchFamily="18" charset="0"/>
                <a:cs typeface="Times New Roman" panose="02020603050405020304" pitchFamily="18" charset="0"/>
              </a:rPr>
              <a:t>Scalability</a:t>
            </a:r>
            <a:endParaRPr lang="en-US" sz="1600" b="1" dirty="0">
              <a:latin typeface="Times New Roman" panose="02020603050405020304" pitchFamily="18" charset="0"/>
              <a:ea typeface="Calibri"/>
              <a:cs typeface="Times New Roman" panose="02020603050405020304" pitchFamily="18" charset="0"/>
            </a:endParaRPr>
          </a:p>
          <a:p>
            <a:pPr marL="342900" marR="482600" lvl="0" indent="-342900" algn="just">
              <a:lnSpc>
                <a:spcPct val="150000"/>
              </a:lnSpc>
              <a:spcBef>
                <a:spcPts val="0"/>
              </a:spcBef>
              <a:spcAft>
                <a:spcPts val="0"/>
              </a:spcAft>
              <a:buFont typeface="Wingdings"/>
              <a:buChar char=""/>
              <a:tabLst>
                <a:tab pos="152400" algn="l"/>
              </a:tabLst>
            </a:pPr>
            <a:r>
              <a:rPr lang="en-US" sz="1600" b="1" dirty="0" smtClean="0">
                <a:latin typeface="Times New Roman" panose="02020603050405020304" pitchFamily="18" charset="0"/>
                <a:cs typeface="Times New Roman" panose="02020603050405020304" pitchFamily="18" charset="0"/>
              </a:rPr>
              <a:t>Cost</a:t>
            </a:r>
            <a:endParaRPr lang="en-US" sz="1600" b="1" dirty="0" smtClean="0">
              <a:latin typeface="Times New Roman" panose="02020603050405020304" pitchFamily="18" charset="0"/>
              <a:ea typeface="Times New Roman"/>
              <a:cs typeface="Times New Roman" panose="02020603050405020304" pitchFamily="18" charset="0"/>
            </a:endParaRPr>
          </a:p>
          <a:p>
            <a:pPr marL="171450" lvl="0" indent="-171450" algn="just">
              <a:lnSpc>
                <a:spcPct val="150000"/>
              </a:lnSpc>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Dynamic </a:t>
            </a:r>
            <a:r>
              <a:rPr lang="en-US" sz="1600" b="1" dirty="0" smtClean="0">
                <a:latin typeface="Times New Roman" panose="02020603050405020304" pitchFamily="18" charset="0"/>
                <a:cs typeface="Times New Roman" panose="02020603050405020304" pitchFamily="18" charset="0"/>
              </a:rPr>
              <a:t>Nature</a:t>
            </a:r>
          </a:p>
          <a:p>
            <a:pPr marL="171450" lvl="0" indent="-171450" algn="just">
              <a:lnSpc>
                <a:spcPct val="150000"/>
              </a:lnSpc>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Quality </a:t>
            </a:r>
            <a:r>
              <a:rPr lang="en-US" sz="1600" b="1" dirty="0">
                <a:latin typeface="Times New Roman" panose="02020603050405020304" pitchFamily="18" charset="0"/>
                <a:cs typeface="Times New Roman" panose="02020603050405020304" pitchFamily="18" charset="0"/>
              </a:rPr>
              <a:t>Management</a:t>
            </a:r>
            <a:endParaRPr lang="en-US" sz="1600" b="1" dirty="0">
              <a:latin typeface="Times New Roman" panose="02020603050405020304" pitchFamily="18" charset="0"/>
              <a:ea typeface="Calibri"/>
              <a:cs typeface="Times New Roman" panose="02020603050405020304" pitchFamily="18" charset="0"/>
            </a:endParaRPr>
          </a:p>
        </p:txBody>
      </p:sp>
      <p:sp>
        <p:nvSpPr>
          <p:cNvPr id="3" name="TextBox 2"/>
          <p:cNvSpPr txBox="1"/>
          <p:nvPr/>
        </p:nvSpPr>
        <p:spPr>
          <a:xfrm>
            <a:off x="228600" y="609600"/>
            <a:ext cx="617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1.2 THE </a:t>
            </a:r>
            <a:r>
              <a:rPr lang="en-US" dirty="0" smtClean="0">
                <a:latin typeface="Times New Roman" pitchFamily="18" charset="0"/>
                <a:cs typeface="Times New Roman" pitchFamily="18" charset="0"/>
              </a:rPr>
              <a:t>NEED FOR SOFTWARE ENGINEERING</a:t>
            </a:r>
            <a:endParaRPr lang="en-US" dirty="0">
              <a:latin typeface="Times New Roman" pitchFamily="18" charset="0"/>
              <a:cs typeface="Times New Roman" pitchFamily="18" charset="0"/>
            </a:endParaRPr>
          </a:p>
        </p:txBody>
      </p:sp>
      <p:sp>
        <p:nvSpPr>
          <p:cNvPr id="7" name="TextBox 6"/>
          <p:cNvSpPr txBox="1"/>
          <p:nvPr/>
        </p:nvSpPr>
        <p:spPr>
          <a:xfrm>
            <a:off x="304800" y="3505200"/>
            <a:ext cx="594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1.3 THE </a:t>
            </a:r>
            <a:r>
              <a:rPr lang="en-US" dirty="0" smtClean="0">
                <a:latin typeface="Times New Roman" pitchFamily="18" charset="0"/>
                <a:cs typeface="Times New Roman" pitchFamily="18" charset="0"/>
              </a:rPr>
              <a:t>SOFTWARE CHARACTERISTIC </a:t>
            </a:r>
            <a:endParaRPr lang="en-US" dirty="0">
              <a:latin typeface="Times New Roman" pitchFamily="18" charset="0"/>
              <a:cs typeface="Times New Roman" pitchFamily="18" charset="0"/>
            </a:endParaRPr>
          </a:p>
        </p:txBody>
      </p:sp>
      <p:sp>
        <p:nvSpPr>
          <p:cNvPr id="8" name="TextBox 7"/>
          <p:cNvSpPr txBox="1"/>
          <p:nvPr/>
        </p:nvSpPr>
        <p:spPr>
          <a:xfrm>
            <a:off x="304800" y="3962400"/>
            <a:ext cx="1676400" cy="369332"/>
          </a:xfrm>
          <a:prstGeom prst="rect">
            <a:avLst/>
          </a:prstGeom>
          <a:solidFill>
            <a:srgbClr val="FFC000"/>
          </a:solidFill>
        </p:spPr>
        <p:txBody>
          <a:bodyPr wrap="square" rtlCol="0">
            <a:spAutoFit/>
          </a:bodyPr>
          <a:lstStyle/>
          <a:p>
            <a:pPr marL="285750" indent="-285750">
              <a:buFont typeface="Wingdings" pitchFamily="2" charset="2"/>
              <a:buChar char="q"/>
            </a:pPr>
            <a:r>
              <a:rPr lang="en-US" dirty="0" smtClean="0"/>
              <a:t>Operational:</a:t>
            </a:r>
            <a:endParaRPr lang="en-US" dirty="0" smtClean="0"/>
          </a:p>
        </p:txBody>
      </p:sp>
      <p:sp>
        <p:nvSpPr>
          <p:cNvPr id="9" name="TextBox 8"/>
          <p:cNvSpPr txBox="1"/>
          <p:nvPr/>
        </p:nvSpPr>
        <p:spPr>
          <a:xfrm>
            <a:off x="304800" y="4572000"/>
            <a:ext cx="1676400" cy="369332"/>
          </a:xfrm>
          <a:prstGeom prst="rect">
            <a:avLst/>
          </a:prstGeom>
          <a:noFill/>
        </p:spPr>
        <p:txBody>
          <a:bodyPr wrap="square" rtlCol="0">
            <a:spAutoFit/>
          </a:bodyPr>
          <a:lstStyle/>
          <a:p>
            <a:pPr marL="285750" indent="-285750">
              <a:buFont typeface="Wingdings" pitchFamily="2" charset="2"/>
              <a:buChar char="q"/>
            </a:pPr>
            <a:r>
              <a:rPr lang="en-US" dirty="0" smtClean="0"/>
              <a:t>Transitional:</a:t>
            </a:r>
            <a:endParaRPr lang="en-US" dirty="0"/>
          </a:p>
        </p:txBody>
      </p:sp>
      <p:sp>
        <p:nvSpPr>
          <p:cNvPr id="10" name="TextBox 9"/>
          <p:cNvSpPr txBox="1"/>
          <p:nvPr/>
        </p:nvSpPr>
        <p:spPr>
          <a:xfrm>
            <a:off x="304800" y="5105400"/>
            <a:ext cx="1828800" cy="369332"/>
          </a:xfrm>
          <a:prstGeom prst="rect">
            <a:avLst/>
          </a:prstGeom>
          <a:solidFill>
            <a:srgbClr val="FFFF00"/>
          </a:solidFill>
        </p:spPr>
        <p:txBody>
          <a:bodyPr wrap="square" rtlCol="0">
            <a:spAutoFit/>
          </a:bodyPr>
          <a:lstStyle/>
          <a:p>
            <a:pPr marL="285750" indent="-285750">
              <a:buFont typeface="Wingdings" pitchFamily="2" charset="2"/>
              <a:buChar char="q"/>
            </a:pPr>
            <a:r>
              <a:rPr lang="en-US" dirty="0" smtClean="0"/>
              <a:t>Maintenance:</a:t>
            </a:r>
            <a:endParaRPr lang="en-US" dirty="0"/>
          </a:p>
        </p:txBody>
      </p:sp>
      <p:sp>
        <p:nvSpPr>
          <p:cNvPr id="11" name="TextBox 10"/>
          <p:cNvSpPr txBox="1"/>
          <p:nvPr/>
        </p:nvSpPr>
        <p:spPr>
          <a:xfrm>
            <a:off x="1981200" y="3962400"/>
            <a:ext cx="6477000" cy="369332"/>
          </a:xfrm>
          <a:prstGeom prst="rect">
            <a:avLst/>
          </a:prstGeom>
          <a:solidFill>
            <a:srgbClr val="FFC000"/>
          </a:solidFill>
        </p:spPr>
        <p:txBody>
          <a:bodyPr wrap="square" rtlCol="0">
            <a:spAutoFit/>
          </a:bodyPr>
          <a:lstStyle/>
          <a:p>
            <a:r>
              <a:rPr lang="en-US" dirty="0" smtClean="0"/>
              <a:t>Budget-Usability-Efficiency-Correctness-Functionality-Security</a:t>
            </a:r>
            <a:endParaRPr lang="en-US" dirty="0"/>
          </a:p>
        </p:txBody>
      </p:sp>
      <p:sp>
        <p:nvSpPr>
          <p:cNvPr id="12" name="TextBox 11"/>
          <p:cNvSpPr txBox="1"/>
          <p:nvPr/>
        </p:nvSpPr>
        <p:spPr>
          <a:xfrm>
            <a:off x="1981200" y="4583668"/>
            <a:ext cx="6400800" cy="369332"/>
          </a:xfrm>
          <a:prstGeom prst="rect">
            <a:avLst/>
          </a:prstGeom>
          <a:noFill/>
        </p:spPr>
        <p:txBody>
          <a:bodyPr wrap="square" rtlCol="0">
            <a:spAutoFit/>
          </a:bodyPr>
          <a:lstStyle/>
          <a:p>
            <a:r>
              <a:rPr lang="en-US" dirty="0" smtClean="0"/>
              <a:t>Portability- Interoperability- Reusability- Adaptability</a:t>
            </a:r>
            <a:endParaRPr lang="en-US" dirty="0"/>
          </a:p>
        </p:txBody>
      </p:sp>
      <p:sp>
        <p:nvSpPr>
          <p:cNvPr id="14" name="TextBox 13"/>
          <p:cNvSpPr txBox="1"/>
          <p:nvPr/>
        </p:nvSpPr>
        <p:spPr>
          <a:xfrm>
            <a:off x="1981200" y="5105400"/>
            <a:ext cx="6553200" cy="381000"/>
          </a:xfrm>
          <a:prstGeom prst="rect">
            <a:avLst/>
          </a:prstGeom>
          <a:solidFill>
            <a:srgbClr val="FFFF00"/>
          </a:solidFill>
        </p:spPr>
        <p:txBody>
          <a:bodyPr wrap="square" rtlCol="0">
            <a:spAutoFit/>
          </a:bodyPr>
          <a:lstStyle/>
          <a:p>
            <a:r>
              <a:rPr lang="en-US" dirty="0" smtClean="0"/>
              <a:t>Modularity-Flexibility-Scalability</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ox(i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ox(i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ox(in)">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bg/>
                                          </p:spTgt>
                                        </p:tgtEl>
                                        <p:attrNameLst>
                                          <p:attrName>style.visibility</p:attrName>
                                        </p:attrNameLst>
                                      </p:cBhvr>
                                      <p:to>
                                        <p:strVal val="visible"/>
                                      </p:to>
                                    </p:set>
                                    <p:anim calcmode="lin" valueType="num">
                                      <p:cBhvr additive="base">
                                        <p:cTn id="37" dur="500" fill="hold"/>
                                        <p:tgtEl>
                                          <p:spTgt spid="2">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checkerboard(across)">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ox(i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ox(in)">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blinds(horizontal)">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box(in)">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blinds(horizontal)">
                                      <p:cBhvr>
                                        <p:cTn id="7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bldP spid="3" grpId="0"/>
      <p:bldP spid="7" grpId="0"/>
      <p:bldP spid="8" grpId="0" animBg="1"/>
      <p:bldP spid="9" grpId="0"/>
      <p:bldP spid="10" grpId="0" animBg="1"/>
      <p:bldP spid="11" grpId="0" animBg="1"/>
      <p:bldP spid="12"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457200"/>
          </a:xfrm>
        </p:spPr>
        <p:txBody>
          <a:bodyPr>
            <a:normAutofit/>
          </a:bodyPr>
          <a:lstStyle/>
          <a:p>
            <a:pPr lvl="0"/>
            <a:r>
              <a:rPr lang="en-US" sz="2000" b="1" dirty="0" smtClean="0">
                <a:latin typeface="Times New Roman" pitchFamily="18" charset="0"/>
                <a:cs typeface="Times New Roman" pitchFamily="18" charset="0"/>
              </a:rPr>
              <a:t>SOFTWARE </a:t>
            </a:r>
            <a:r>
              <a:rPr lang="en-US" sz="2000" b="1" dirty="0" smtClean="0">
                <a:latin typeface="Times New Roman" pitchFamily="18" charset="0"/>
                <a:cs typeface="Times New Roman" pitchFamily="18" charset="0"/>
              </a:rPr>
              <a:t>PROCESSES</a:t>
            </a:r>
            <a:endParaRPr lang="en-US" sz="2000" dirty="0">
              <a:latin typeface="Times New Roman" pitchFamily="18" charset="0"/>
              <a:cs typeface="Times New Roman" pitchFamily="18" charset="0"/>
            </a:endParaRPr>
          </a:p>
        </p:txBody>
      </p:sp>
      <p:sp>
        <p:nvSpPr>
          <p:cNvPr id="6" name="TextBox 5"/>
          <p:cNvSpPr txBox="1"/>
          <p:nvPr/>
        </p:nvSpPr>
        <p:spPr>
          <a:xfrm>
            <a:off x="152400" y="609600"/>
            <a:ext cx="5791200" cy="369332"/>
          </a:xfrm>
          <a:prstGeom prst="rect">
            <a:avLst/>
          </a:prstGeom>
          <a:solidFill>
            <a:srgbClr val="FFFF00"/>
          </a:solidFill>
        </p:spPr>
        <p:txBody>
          <a:bodyPr wrap="square" rtlCol="0">
            <a:spAutoFit/>
          </a:bodyPr>
          <a:lstStyle/>
          <a:p>
            <a:r>
              <a:rPr lang="en-US" dirty="0" smtClean="0">
                <a:latin typeface="Times New Roman" pitchFamily="18" charset="0"/>
                <a:cs typeface="Times New Roman" pitchFamily="18" charset="0"/>
              </a:rPr>
              <a:t>2.1  What is Software process?</a:t>
            </a:r>
            <a:endParaRPr lang="en-US" dirty="0">
              <a:latin typeface="Times New Roman" pitchFamily="18" charset="0"/>
              <a:cs typeface="Times New Roman" pitchFamily="18" charset="0"/>
            </a:endParaRPr>
          </a:p>
        </p:txBody>
      </p:sp>
      <p:sp>
        <p:nvSpPr>
          <p:cNvPr id="7" name="TextBox 6"/>
          <p:cNvSpPr txBox="1"/>
          <p:nvPr/>
        </p:nvSpPr>
        <p:spPr>
          <a:xfrm>
            <a:off x="990600" y="1109246"/>
            <a:ext cx="7467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It is a set of related activities that lead to the production of software product</a:t>
            </a:r>
            <a:endParaRPr lang="en-US" sz="1600" dirty="0">
              <a:latin typeface="Times New Roman" pitchFamily="18" charset="0"/>
              <a:cs typeface="Times New Roman" pitchFamily="18" charset="0"/>
            </a:endParaRPr>
          </a:p>
        </p:txBody>
      </p:sp>
      <p:sp>
        <p:nvSpPr>
          <p:cNvPr id="8" name="TextBox 7"/>
          <p:cNvSpPr txBox="1"/>
          <p:nvPr/>
        </p:nvSpPr>
        <p:spPr>
          <a:xfrm>
            <a:off x="152400" y="1600200"/>
            <a:ext cx="2667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2.2  Four Basic Activities </a:t>
            </a:r>
            <a:endParaRPr lang="en-US" dirty="0">
              <a:latin typeface="Times New Roman" pitchFamily="18" charset="0"/>
              <a:cs typeface="Times New Roman" pitchFamily="18" charset="0"/>
            </a:endParaRPr>
          </a:p>
        </p:txBody>
      </p:sp>
      <p:sp>
        <p:nvSpPr>
          <p:cNvPr id="9" name="TextBox 8"/>
          <p:cNvSpPr txBox="1"/>
          <p:nvPr/>
        </p:nvSpPr>
        <p:spPr>
          <a:xfrm>
            <a:off x="381000" y="2133600"/>
            <a:ext cx="3352800" cy="338554"/>
          </a:xfrm>
          <a:prstGeom prst="rect">
            <a:avLst/>
          </a:prstGeom>
          <a:noFill/>
        </p:spPr>
        <p:txBody>
          <a:bodyPr wrap="square" rtlCol="0">
            <a:spAutoFit/>
          </a:bodyPr>
          <a:lstStyle/>
          <a:p>
            <a:pPr>
              <a:buFont typeface="Wingdings" pitchFamily="2" charset="2"/>
              <a:buChar char="ü"/>
            </a:pPr>
            <a:r>
              <a:rPr lang="en-US" sz="1600" dirty="0" smtClean="0">
                <a:latin typeface="Times New Roman" pitchFamily="18" charset="0"/>
                <a:cs typeface="Times New Roman" pitchFamily="18" charset="0"/>
              </a:rPr>
              <a:t>  Software Specification</a:t>
            </a:r>
            <a:endParaRPr lang="en-US" sz="1600" dirty="0">
              <a:latin typeface="Times New Roman" pitchFamily="18" charset="0"/>
              <a:cs typeface="Times New Roman" pitchFamily="18" charset="0"/>
            </a:endParaRPr>
          </a:p>
        </p:txBody>
      </p:sp>
      <p:sp>
        <p:nvSpPr>
          <p:cNvPr id="10" name="TextBox 9"/>
          <p:cNvSpPr txBox="1"/>
          <p:nvPr/>
        </p:nvSpPr>
        <p:spPr>
          <a:xfrm>
            <a:off x="381000" y="2590800"/>
            <a:ext cx="4419600" cy="338554"/>
          </a:xfrm>
          <a:prstGeom prst="rect">
            <a:avLst/>
          </a:prstGeom>
          <a:noFill/>
        </p:spPr>
        <p:txBody>
          <a:bodyPr wrap="square" rtlCol="0">
            <a:spAutoFit/>
          </a:bodyPr>
          <a:lstStyle/>
          <a:p>
            <a:pPr>
              <a:buFont typeface="Wingdings" pitchFamily="2" charset="2"/>
              <a:buChar char="ü"/>
            </a:pPr>
            <a:r>
              <a:rPr lang="en-US" sz="1600" dirty="0" smtClean="0">
                <a:latin typeface="Times New Roman" pitchFamily="18" charset="0"/>
                <a:cs typeface="Times New Roman" pitchFamily="18" charset="0"/>
              </a:rPr>
              <a:t>  Software Design and Implementation</a:t>
            </a:r>
            <a:endParaRPr lang="en-US" sz="1600" dirty="0">
              <a:latin typeface="Times New Roman" pitchFamily="18" charset="0"/>
              <a:cs typeface="Times New Roman" pitchFamily="18" charset="0"/>
            </a:endParaRPr>
          </a:p>
        </p:txBody>
      </p:sp>
      <p:sp>
        <p:nvSpPr>
          <p:cNvPr id="11" name="TextBox 10"/>
          <p:cNvSpPr txBox="1"/>
          <p:nvPr/>
        </p:nvSpPr>
        <p:spPr>
          <a:xfrm>
            <a:off x="381000" y="3048000"/>
            <a:ext cx="4114800" cy="338554"/>
          </a:xfrm>
          <a:prstGeom prst="rect">
            <a:avLst/>
          </a:prstGeom>
          <a:noFill/>
        </p:spPr>
        <p:txBody>
          <a:bodyPr wrap="square" rtlCol="0">
            <a:spAutoFit/>
          </a:bodyPr>
          <a:lstStyle/>
          <a:p>
            <a:pPr>
              <a:buFont typeface="Wingdings" pitchFamily="2" charset="2"/>
              <a:buChar char="ü"/>
            </a:pPr>
            <a:r>
              <a:rPr lang="en-US" sz="1600" dirty="0" smtClean="0">
                <a:latin typeface="Times New Roman" pitchFamily="18" charset="0"/>
                <a:cs typeface="Times New Roman" pitchFamily="18" charset="0"/>
              </a:rPr>
              <a:t>  Software verification and Validation</a:t>
            </a:r>
            <a:endParaRPr lang="en-US" sz="1600" dirty="0">
              <a:latin typeface="Times New Roman" pitchFamily="18" charset="0"/>
              <a:cs typeface="Times New Roman" pitchFamily="18" charset="0"/>
            </a:endParaRPr>
          </a:p>
        </p:txBody>
      </p:sp>
      <p:sp>
        <p:nvSpPr>
          <p:cNvPr id="12" name="TextBox 11"/>
          <p:cNvSpPr txBox="1"/>
          <p:nvPr/>
        </p:nvSpPr>
        <p:spPr>
          <a:xfrm>
            <a:off x="381000" y="3547646"/>
            <a:ext cx="4419600" cy="338554"/>
          </a:xfrm>
          <a:prstGeom prst="rect">
            <a:avLst/>
          </a:prstGeom>
          <a:noFill/>
        </p:spPr>
        <p:txBody>
          <a:bodyPr wrap="square" rtlCol="0">
            <a:spAutoFit/>
          </a:bodyPr>
          <a:lstStyle/>
          <a:p>
            <a:pPr>
              <a:buFont typeface="Wingdings" pitchFamily="2" charset="2"/>
              <a:buChar char="ü"/>
            </a:pPr>
            <a:r>
              <a:rPr lang="en-US" sz="1600" dirty="0" smtClean="0">
                <a:latin typeface="Times New Roman" pitchFamily="18" charset="0"/>
                <a:cs typeface="Times New Roman" pitchFamily="18" charset="0"/>
              </a:rPr>
              <a:t>  Software Evolution</a:t>
            </a:r>
            <a:endParaRPr lang="en-US" sz="1600" dirty="0">
              <a:latin typeface="Times New Roman" pitchFamily="18" charset="0"/>
              <a:cs typeface="Times New Roman" pitchFamily="18" charset="0"/>
            </a:endParaRPr>
          </a:p>
        </p:txBody>
      </p:sp>
      <p:sp>
        <p:nvSpPr>
          <p:cNvPr id="13" name="TextBox 12"/>
          <p:cNvSpPr txBox="1"/>
          <p:nvPr/>
        </p:nvSpPr>
        <p:spPr>
          <a:xfrm>
            <a:off x="228600" y="4004846"/>
            <a:ext cx="2911374"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2.2.2 Sub-activities may Include:</a:t>
            </a:r>
            <a:endParaRPr lang="en-US" sz="1600" dirty="0">
              <a:latin typeface="Times New Roman" pitchFamily="18" charset="0"/>
              <a:cs typeface="Times New Roman" pitchFamily="18" charset="0"/>
            </a:endParaRPr>
          </a:p>
        </p:txBody>
      </p:sp>
      <p:sp>
        <p:nvSpPr>
          <p:cNvPr id="14" name="TextBox 13"/>
          <p:cNvSpPr txBox="1"/>
          <p:nvPr/>
        </p:nvSpPr>
        <p:spPr>
          <a:xfrm>
            <a:off x="3124200" y="4038600"/>
            <a:ext cx="5181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Requirement validation, Architectural Design, Unit Test </a:t>
            </a:r>
            <a:endParaRPr lang="en-US" sz="1600" dirty="0">
              <a:latin typeface="Times New Roman" pitchFamily="18" charset="0"/>
              <a:cs typeface="Times New Roman" pitchFamily="18" charset="0"/>
            </a:endParaRPr>
          </a:p>
        </p:txBody>
      </p:sp>
      <p:sp>
        <p:nvSpPr>
          <p:cNvPr id="15" name="TextBox 14"/>
          <p:cNvSpPr txBox="1"/>
          <p:nvPr/>
        </p:nvSpPr>
        <p:spPr>
          <a:xfrm>
            <a:off x="228600" y="4462046"/>
            <a:ext cx="3124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2.2.3 Supporting Activities Include</a:t>
            </a:r>
            <a:endParaRPr lang="en-US" sz="1600" dirty="0">
              <a:latin typeface="Times New Roman" pitchFamily="18" charset="0"/>
              <a:cs typeface="Times New Roman" pitchFamily="18" charset="0"/>
            </a:endParaRPr>
          </a:p>
        </p:txBody>
      </p:sp>
      <p:sp>
        <p:nvSpPr>
          <p:cNvPr id="16" name="TextBox 15"/>
          <p:cNvSpPr txBox="1"/>
          <p:nvPr/>
        </p:nvSpPr>
        <p:spPr>
          <a:xfrm>
            <a:off x="381000" y="4953000"/>
            <a:ext cx="8610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Configuration and Change Management, Quality Assurance, Project Management, User Experience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38"/>
            <a:ext cx="8229600" cy="411162"/>
          </a:xfrm>
        </p:spPr>
        <p:txBody>
          <a:bodyPr>
            <a:noAutofit/>
          </a:bodyPr>
          <a:lstStyle/>
          <a:p>
            <a:r>
              <a:rPr lang="en-US" sz="2000" b="1" dirty="0" smtClean="0">
                <a:latin typeface="Times New Roman" pitchFamily="18" charset="0"/>
                <a:cs typeface="Times New Roman" pitchFamily="18" charset="0"/>
              </a:rPr>
              <a:t>SOFTWARE LIFE </a:t>
            </a:r>
            <a:r>
              <a:rPr lang="en-US" sz="2000" b="1" dirty="0" smtClean="0">
                <a:latin typeface="Times New Roman" pitchFamily="18" charset="0"/>
                <a:cs typeface="Times New Roman" pitchFamily="18" charset="0"/>
              </a:rPr>
              <a:t>CYCLE MODEL</a:t>
            </a:r>
            <a:endParaRPr lang="en-US" sz="2000" dirty="0">
              <a:latin typeface="Times New Roman" pitchFamily="18" charset="0"/>
              <a:cs typeface="Times New Roman" pitchFamily="18" charset="0"/>
            </a:endParaRPr>
          </a:p>
        </p:txBody>
      </p:sp>
      <p:sp>
        <p:nvSpPr>
          <p:cNvPr id="7" name="TextBox 6"/>
          <p:cNvSpPr txBox="1"/>
          <p:nvPr/>
        </p:nvSpPr>
        <p:spPr>
          <a:xfrm>
            <a:off x="228600" y="762000"/>
            <a:ext cx="4038600" cy="369332"/>
          </a:xfrm>
          <a:prstGeom prst="rect">
            <a:avLst/>
          </a:prstGeom>
          <a:noFill/>
        </p:spPr>
        <p:txBody>
          <a:bodyPr wrap="square" rtlCol="0">
            <a:spAutoFit/>
          </a:bodyPr>
          <a:lstStyle/>
          <a:p>
            <a:r>
              <a:rPr lang="en-US" dirty="0" smtClean="0"/>
              <a:t>2.3 Type of Software Life Cycle Model</a:t>
            </a:r>
            <a:endParaRPr lang="en-US" dirty="0"/>
          </a:p>
        </p:txBody>
      </p:sp>
      <p:sp>
        <p:nvSpPr>
          <p:cNvPr id="8" name="TextBox 7"/>
          <p:cNvSpPr txBox="1"/>
          <p:nvPr/>
        </p:nvSpPr>
        <p:spPr>
          <a:xfrm>
            <a:off x="533400" y="1447800"/>
            <a:ext cx="4038600" cy="369332"/>
          </a:xfrm>
          <a:prstGeom prst="rect">
            <a:avLst/>
          </a:prstGeom>
          <a:noFill/>
        </p:spPr>
        <p:txBody>
          <a:bodyPr wrap="square" rtlCol="0">
            <a:spAutoFit/>
          </a:bodyPr>
          <a:lstStyle/>
          <a:p>
            <a:pPr>
              <a:buFont typeface="Arial" pitchFamily="34" charset="0"/>
              <a:buChar char="•"/>
            </a:pPr>
            <a:r>
              <a:rPr lang="en-US" dirty="0" smtClean="0"/>
              <a:t> Waterfall Model</a:t>
            </a:r>
            <a:endParaRPr lang="en-US" dirty="0"/>
          </a:p>
        </p:txBody>
      </p:sp>
      <p:sp>
        <p:nvSpPr>
          <p:cNvPr id="9" name="TextBox 8"/>
          <p:cNvSpPr txBox="1"/>
          <p:nvPr/>
        </p:nvSpPr>
        <p:spPr>
          <a:xfrm>
            <a:off x="533400" y="1828800"/>
            <a:ext cx="4267200" cy="369332"/>
          </a:xfrm>
          <a:prstGeom prst="rect">
            <a:avLst/>
          </a:prstGeom>
          <a:noFill/>
        </p:spPr>
        <p:txBody>
          <a:bodyPr wrap="square" rtlCol="0">
            <a:spAutoFit/>
          </a:bodyPr>
          <a:lstStyle/>
          <a:p>
            <a:pPr>
              <a:buFont typeface="Arial" pitchFamily="34" charset="0"/>
              <a:buChar char="•"/>
            </a:pPr>
            <a:r>
              <a:rPr lang="en-US" dirty="0" smtClean="0"/>
              <a:t> Iterative Model</a:t>
            </a:r>
            <a:endParaRPr lang="en-US" dirty="0"/>
          </a:p>
        </p:txBody>
      </p:sp>
      <p:sp>
        <p:nvSpPr>
          <p:cNvPr id="10" name="TextBox 9"/>
          <p:cNvSpPr txBox="1"/>
          <p:nvPr/>
        </p:nvSpPr>
        <p:spPr>
          <a:xfrm>
            <a:off x="609600" y="2286000"/>
            <a:ext cx="2133600" cy="369332"/>
          </a:xfrm>
          <a:prstGeom prst="rect">
            <a:avLst/>
          </a:prstGeom>
          <a:noFill/>
        </p:spPr>
        <p:txBody>
          <a:bodyPr wrap="square" rtlCol="0">
            <a:spAutoFit/>
          </a:bodyPr>
          <a:lstStyle/>
          <a:p>
            <a:pPr>
              <a:buFont typeface="Arial" pitchFamily="34" charset="0"/>
              <a:buChar char="•"/>
            </a:pPr>
            <a:r>
              <a:rPr lang="en-US" dirty="0" smtClean="0"/>
              <a:t> Prototyping Model</a:t>
            </a:r>
            <a:endParaRPr lang="en-US" dirty="0"/>
          </a:p>
        </p:txBody>
      </p:sp>
      <p:sp>
        <p:nvSpPr>
          <p:cNvPr id="11" name="TextBox 10"/>
          <p:cNvSpPr txBox="1"/>
          <p:nvPr/>
        </p:nvSpPr>
        <p:spPr>
          <a:xfrm>
            <a:off x="685800" y="2895600"/>
            <a:ext cx="2209800" cy="381000"/>
          </a:xfrm>
          <a:prstGeom prst="rect">
            <a:avLst/>
          </a:prstGeom>
          <a:noFill/>
        </p:spPr>
        <p:txBody>
          <a:bodyPr wrap="square" rtlCol="0">
            <a:spAutoFit/>
          </a:bodyPr>
          <a:lstStyle/>
          <a:p>
            <a:pPr>
              <a:buFont typeface="Arial" pitchFamily="34" charset="0"/>
              <a:buChar char="•"/>
            </a:pPr>
            <a:r>
              <a:rPr lang="en-US" dirty="0" smtClean="0"/>
              <a:t> Evolutionary Model</a:t>
            </a:r>
            <a:endParaRPr lang="en-US" dirty="0"/>
          </a:p>
        </p:txBody>
      </p:sp>
      <p:sp>
        <p:nvSpPr>
          <p:cNvPr id="12" name="TextBox 11"/>
          <p:cNvSpPr txBox="1"/>
          <p:nvPr/>
        </p:nvSpPr>
        <p:spPr>
          <a:xfrm>
            <a:off x="685800" y="3581400"/>
            <a:ext cx="3124200" cy="369332"/>
          </a:xfrm>
          <a:prstGeom prst="rect">
            <a:avLst/>
          </a:prstGeom>
          <a:noFill/>
        </p:spPr>
        <p:txBody>
          <a:bodyPr wrap="square" rtlCol="0">
            <a:spAutoFit/>
          </a:bodyPr>
          <a:lstStyle/>
          <a:p>
            <a:pPr>
              <a:buFont typeface="Arial" pitchFamily="34" charset="0"/>
              <a:buChar char="•"/>
            </a:pPr>
            <a:r>
              <a:rPr lang="en-US" dirty="0" smtClean="0"/>
              <a:t>Spiral Model</a:t>
            </a:r>
            <a:endParaRPr lang="en-US" dirty="0"/>
          </a:p>
        </p:txBody>
      </p:sp>
    </p:spTree>
    <p:extLst>
      <p:ext uri="{BB962C8B-B14F-4D97-AF65-F5344CB8AC3E}">
        <p14:creationId xmlns:p14="http://schemas.microsoft.com/office/powerpoint/2010/main" xmlns="" val="3360804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ea typeface="Times New Roman"/>
              </a:rPr>
              <a:t>TRANSMISSION MEDIA</a:t>
            </a:r>
            <a:endParaRPr lang="en-US" dirty="0"/>
          </a:p>
        </p:txBody>
      </p:sp>
      <p:sp>
        <p:nvSpPr>
          <p:cNvPr id="4" name="TextBox 3"/>
          <p:cNvSpPr txBox="1"/>
          <p:nvPr/>
        </p:nvSpPr>
        <p:spPr>
          <a:xfrm>
            <a:off x="609600" y="1381013"/>
            <a:ext cx="8077200" cy="584775"/>
          </a:xfrm>
          <a:prstGeom prst="rect">
            <a:avLst/>
          </a:prstGeom>
          <a:solidFill>
            <a:srgbClr val="FFFF00"/>
          </a:solidFill>
        </p:spPr>
        <p:txBody>
          <a:bodyPr wrap="square" rtlCol="0">
            <a:spAutoFit/>
          </a:bodyPr>
          <a:lstStyle/>
          <a:p>
            <a:r>
              <a:rPr lang="en-US" sz="1600" dirty="0">
                <a:latin typeface="Times New Roman"/>
                <a:ea typeface="Times New Roman"/>
              </a:rPr>
              <a:t>A transmission </a:t>
            </a:r>
            <a:r>
              <a:rPr lang="en-US" sz="1600" b="1" dirty="0">
                <a:latin typeface="Times New Roman"/>
                <a:ea typeface="Times New Roman"/>
              </a:rPr>
              <a:t>medium</a:t>
            </a:r>
            <a:r>
              <a:rPr lang="en-US" sz="1600" dirty="0">
                <a:latin typeface="Times New Roman"/>
                <a:ea typeface="Times New Roman"/>
              </a:rPr>
              <a:t> can be broadly defined as anything that can carry information from a source to a destination</a:t>
            </a:r>
            <a:endParaRPr lang="en-US" sz="1600" dirty="0"/>
          </a:p>
        </p:txBody>
      </p:sp>
      <p:sp>
        <p:nvSpPr>
          <p:cNvPr id="5" name="TextBox 4"/>
          <p:cNvSpPr txBox="1"/>
          <p:nvPr/>
        </p:nvSpPr>
        <p:spPr>
          <a:xfrm>
            <a:off x="457200" y="2438400"/>
            <a:ext cx="7010400" cy="1477328"/>
          </a:xfrm>
          <a:prstGeom prst="rect">
            <a:avLst/>
          </a:prstGeom>
          <a:noFill/>
        </p:spPr>
        <p:txBody>
          <a:bodyPr wrap="square" rtlCol="0">
            <a:spAutoFit/>
          </a:bodyPr>
          <a:lstStyle/>
          <a:p>
            <a:r>
              <a:rPr lang="en-US" dirty="0" smtClean="0"/>
              <a:t>Categories of Transmission Media</a:t>
            </a:r>
          </a:p>
          <a:p>
            <a:endParaRPr lang="en-US" dirty="0"/>
          </a:p>
          <a:p>
            <a:pPr marL="285750" indent="-285750">
              <a:buFont typeface="Wingdings" panose="05000000000000000000" pitchFamily="2" charset="2"/>
              <a:buChar char="Ø"/>
            </a:pPr>
            <a:r>
              <a:rPr lang="en-US" dirty="0" smtClean="0"/>
              <a:t>Guided Media </a:t>
            </a:r>
            <a:r>
              <a:rPr lang="en-US" dirty="0" err="1" smtClean="0"/>
              <a:t>E.g</a:t>
            </a:r>
            <a:r>
              <a:rPr lang="en-US" dirty="0" smtClean="0"/>
              <a:t> Twisted pair cable, Coaxial Cable, Fiber Optic, </a:t>
            </a:r>
          </a:p>
          <a:p>
            <a:pPr marL="285750" indent="-285750">
              <a:buFont typeface="Wingdings" panose="05000000000000000000" pitchFamily="2" charset="2"/>
              <a:buChar char="Ø"/>
            </a:pPr>
            <a:r>
              <a:rPr lang="en-US" dirty="0" smtClean="0"/>
              <a:t>Unguided Media </a:t>
            </a:r>
            <a:r>
              <a:rPr lang="en-US" dirty="0" err="1" smtClean="0"/>
              <a:t>E.g</a:t>
            </a:r>
            <a:r>
              <a:rPr lang="en-US" dirty="0" smtClean="0"/>
              <a:t>  </a:t>
            </a:r>
            <a:r>
              <a:rPr lang="en-US" dirty="0" err="1" smtClean="0"/>
              <a:t>RadioWaves</a:t>
            </a:r>
            <a:r>
              <a:rPr lang="en-US" dirty="0" smtClean="0"/>
              <a:t>, Microwave, Infrared</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396691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prstClr val="black"/>
                </a:solidFill>
                <a:latin typeface="Times New Roman"/>
                <a:ea typeface="Times New Roman"/>
              </a:rPr>
              <a:t>TRANSMISSION MEDIA</a:t>
            </a:r>
            <a:endParaRPr lang="en-US" dirty="0"/>
          </a:p>
        </p:txBody>
      </p:sp>
      <p:pic>
        <p:nvPicPr>
          <p:cNvPr id="4" name="Picture 3" descr="H:\lectureNotes\MTech\Twistedcable.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1219200"/>
            <a:ext cx="5507355" cy="893445"/>
          </a:xfrm>
          <a:prstGeom prst="rect">
            <a:avLst/>
          </a:prstGeom>
          <a:noFill/>
          <a:ln>
            <a:noFill/>
          </a:ln>
        </p:spPr>
      </p:pic>
      <p:sp>
        <p:nvSpPr>
          <p:cNvPr id="5" name="TextBox 4"/>
          <p:cNvSpPr txBox="1"/>
          <p:nvPr/>
        </p:nvSpPr>
        <p:spPr>
          <a:xfrm>
            <a:off x="2394735" y="2113813"/>
            <a:ext cx="3657600" cy="369332"/>
          </a:xfrm>
          <a:prstGeom prst="rect">
            <a:avLst/>
          </a:prstGeom>
          <a:noFill/>
        </p:spPr>
        <p:txBody>
          <a:bodyPr wrap="square" rtlCol="0">
            <a:spAutoFit/>
          </a:bodyPr>
          <a:lstStyle/>
          <a:p>
            <a:r>
              <a:rPr lang="en-US" dirty="0" smtClean="0"/>
              <a:t>Figure: Twisted-pair cable</a:t>
            </a:r>
            <a:endParaRPr lang="en-US" dirty="0"/>
          </a:p>
        </p:txBody>
      </p:sp>
      <p:pic>
        <p:nvPicPr>
          <p:cNvPr id="6" name="Picture 5" descr="H:\lectureNotes\MTech\coaxial.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12949" y="2819400"/>
            <a:ext cx="5139055" cy="1314767"/>
          </a:xfrm>
          <a:prstGeom prst="rect">
            <a:avLst/>
          </a:prstGeom>
          <a:noFill/>
          <a:ln>
            <a:noFill/>
          </a:ln>
        </p:spPr>
      </p:pic>
      <p:sp>
        <p:nvSpPr>
          <p:cNvPr id="7" name="TextBox 6"/>
          <p:cNvSpPr txBox="1"/>
          <p:nvPr/>
        </p:nvSpPr>
        <p:spPr>
          <a:xfrm>
            <a:off x="2525730" y="4108757"/>
            <a:ext cx="3092451" cy="369332"/>
          </a:xfrm>
          <a:prstGeom prst="rect">
            <a:avLst/>
          </a:prstGeom>
          <a:noFill/>
        </p:spPr>
        <p:txBody>
          <a:bodyPr wrap="square" rtlCol="0">
            <a:spAutoFit/>
          </a:bodyPr>
          <a:lstStyle/>
          <a:p>
            <a:r>
              <a:rPr lang="en-US" dirty="0" smtClean="0"/>
              <a:t>Figure: Coaxial </a:t>
            </a:r>
            <a:r>
              <a:rPr lang="en-US" dirty="0"/>
              <a:t>cable</a:t>
            </a:r>
          </a:p>
        </p:txBody>
      </p:sp>
      <p:pic>
        <p:nvPicPr>
          <p:cNvPr id="8" name="Picture 7" descr="H:\lectureNotes\MTech\opticalflow.pn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84914" y="4724400"/>
            <a:ext cx="5231130" cy="1010285"/>
          </a:xfrm>
          <a:prstGeom prst="rect">
            <a:avLst/>
          </a:prstGeom>
          <a:noFill/>
          <a:ln>
            <a:noFill/>
          </a:ln>
        </p:spPr>
      </p:pic>
    </p:spTree>
    <p:extLst>
      <p:ext uri="{BB962C8B-B14F-4D97-AF65-F5344CB8AC3E}">
        <p14:creationId xmlns:p14="http://schemas.microsoft.com/office/powerpoint/2010/main" xmlns="" val="1022247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b="1" dirty="0">
                <a:latin typeface="Times New Roman"/>
                <a:ea typeface="Times New Roman"/>
              </a:rPr>
              <a:t>COMMUNICATION SWITCHING TECHNIQUES</a:t>
            </a:r>
            <a:endParaRPr lang="en-US" sz="2000" dirty="0"/>
          </a:p>
        </p:txBody>
      </p:sp>
      <p:sp>
        <p:nvSpPr>
          <p:cNvPr id="4" name="TextBox 3"/>
          <p:cNvSpPr txBox="1"/>
          <p:nvPr/>
        </p:nvSpPr>
        <p:spPr>
          <a:xfrm>
            <a:off x="304800" y="1295400"/>
            <a:ext cx="8686800" cy="923330"/>
          </a:xfrm>
          <a:prstGeom prst="rect">
            <a:avLst/>
          </a:prstGeom>
          <a:solidFill>
            <a:srgbClr val="FFFF00"/>
          </a:solidFill>
        </p:spPr>
        <p:txBody>
          <a:bodyPr wrap="square" rtlCol="0">
            <a:spAutoFit/>
          </a:bodyPr>
          <a:lstStyle/>
          <a:p>
            <a:r>
              <a:rPr lang="en-US" dirty="0">
                <a:latin typeface="Times New Roman"/>
                <a:ea typeface="Times New Roman"/>
              </a:rPr>
              <a:t>A switched network consists of a series of interlinked nodes, called switches. Switches are devices capable of creating temporary connections between two or more devices linked to the switch.</a:t>
            </a:r>
            <a:endParaRPr lang="en-US" dirty="0"/>
          </a:p>
        </p:txBody>
      </p:sp>
      <p:pic>
        <p:nvPicPr>
          <p:cNvPr id="5" name="Picture 4" descr="H:\lectureNotes\MTech\TaxoSwitch.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8057" y="2588894"/>
            <a:ext cx="5305743" cy="2745105"/>
          </a:xfrm>
          <a:prstGeom prst="rect">
            <a:avLst/>
          </a:prstGeom>
          <a:noFill/>
          <a:ln>
            <a:noFill/>
          </a:ln>
        </p:spPr>
      </p:pic>
    </p:spTree>
    <p:extLst>
      <p:ext uri="{BB962C8B-B14F-4D97-AF65-F5344CB8AC3E}">
        <p14:creationId xmlns:p14="http://schemas.microsoft.com/office/powerpoint/2010/main" xmlns="" val="1051262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19248</TotalTime>
  <Words>1600</Words>
  <Application>Microsoft Office PowerPoint</Application>
  <PresentationFormat>On-screen Show (4:3)</PresentationFormat>
  <Paragraphs>260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FEDERAL UNIVERSITY OF TECHNOLOGY, MINNA   SCHOOL OF INFORMATION AND COMMUNICATION TECHNOLOGY,     DEPARTMENT OF COMPUTER SCIENCE    COURSE TITLE: SOFTWARE ENGINEERING   SEMESTER: I</vt:lpstr>
      <vt:lpstr>Contents </vt:lpstr>
      <vt:lpstr>INTRODUCTION TO SOFTWARE ENGINEERING  </vt:lpstr>
      <vt:lpstr>Slide 4</vt:lpstr>
      <vt:lpstr>SOFTWARE PROCESSES</vt:lpstr>
      <vt:lpstr>SOFTWARE LIFE CYCLE MODEL</vt:lpstr>
      <vt:lpstr>TRANSMISSION MEDIA</vt:lpstr>
      <vt:lpstr>TRANSMISSION MEDIA</vt:lpstr>
      <vt:lpstr>COMMUNICATION SWITCHING TECHNIQUES</vt:lpstr>
      <vt:lpstr>Basic Network Infrastructure</vt:lpstr>
      <vt:lpstr>Slide 11</vt:lpstr>
      <vt:lpstr>Slide 12</vt:lpstr>
      <vt:lpstr>History of the WWW</vt:lpstr>
      <vt:lpstr>Web Basic</vt:lpstr>
      <vt:lpstr>Hypertext Transfer Protocol</vt:lpstr>
      <vt:lpstr>Hypertext Transfer Protocol</vt:lpstr>
      <vt:lpstr>Slide 17</vt:lpstr>
      <vt:lpstr>Slide 18</vt:lpstr>
      <vt:lpstr>Slide 19</vt:lpstr>
      <vt:lpstr>Slide 20</vt:lpstr>
      <vt:lpstr>Slide 21</vt:lpstr>
      <vt:lpstr>Slide 22</vt:lpstr>
      <vt:lpstr>Slide 23</vt:lpstr>
      <vt:lpstr>HTML</vt:lpstr>
      <vt:lpstr>Slide 25</vt:lpstr>
      <vt:lpstr>Slide 26</vt:lpstr>
      <vt:lpstr>HTML 5</vt:lpstr>
      <vt:lpstr>Slide 28</vt:lpstr>
      <vt:lpstr>Slide 29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UNIVERSITY OF TECHNOLOGY, MINNA   SCHOOL OF INFORMATION AND COMMUNICATION TECHNOLOGY,     DEPARTMENT OF COMPUTER SCIENCE   COURSE CODE: CPT 327  COURSE TITLE: INTERNET PROGRAMMING  SEMESTER: II</dc:title>
  <dc:creator>-</dc:creator>
  <cp:lastModifiedBy>-</cp:lastModifiedBy>
  <cp:revision>209</cp:revision>
  <dcterms:created xsi:type="dcterms:W3CDTF">2018-06-25T11:18:54Z</dcterms:created>
  <dcterms:modified xsi:type="dcterms:W3CDTF">2019-04-15T09:13:39Z</dcterms:modified>
</cp:coreProperties>
</file>