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27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531B9-2578-4539-9D52-3BA361BEAB15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E90DB-D2C4-4295-A182-51DD81366D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E90DB-D2C4-4295-A182-51DD81366DF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E42E924-0EEC-4FAD-9A3D-7740D9E05645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31FC976-4BF6-488C-B21A-DE07D21E1A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E924-0EEC-4FAD-9A3D-7740D9E05645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FC976-4BF6-488C-B21A-DE07D21E1A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E924-0EEC-4FAD-9A3D-7740D9E05645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FC976-4BF6-488C-B21A-DE07D21E1A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E42E924-0EEC-4FAD-9A3D-7740D9E05645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31FC976-4BF6-488C-B21A-DE07D21E1A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E42E924-0EEC-4FAD-9A3D-7740D9E05645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31FC976-4BF6-488C-B21A-DE07D21E1A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E924-0EEC-4FAD-9A3D-7740D9E05645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FC976-4BF6-488C-B21A-DE07D21E1A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E924-0EEC-4FAD-9A3D-7740D9E05645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FC976-4BF6-488C-B21A-DE07D21E1A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E42E924-0EEC-4FAD-9A3D-7740D9E05645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31FC976-4BF6-488C-B21A-DE07D21E1A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E924-0EEC-4FAD-9A3D-7740D9E05645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FC976-4BF6-488C-B21A-DE07D21E1A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E42E924-0EEC-4FAD-9A3D-7740D9E05645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31FC976-4BF6-488C-B21A-DE07D21E1A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E42E924-0EEC-4FAD-9A3D-7740D9E05645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31FC976-4BF6-488C-B21A-DE07D21E1A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E42E924-0EEC-4FAD-9A3D-7740D9E05645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31FC976-4BF6-488C-B21A-DE07D21E1A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COMPRESSION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CIT 413</a:t>
            </a:r>
          </a:p>
          <a:p>
            <a:r>
              <a:rPr lang="en-US" dirty="0" err="1" smtClean="0"/>
              <a:t>F.J.Babakano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Lossless 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compression approach is lossless only if it is possible to exactly </a:t>
            </a:r>
            <a:r>
              <a:rPr lang="en-US" dirty="0" smtClean="0"/>
              <a:t>reconstruct the </a:t>
            </a:r>
            <a:r>
              <a:rPr lang="en-US" dirty="0"/>
              <a:t>original data from the compressed version.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is no loss of </a:t>
            </a:r>
            <a:r>
              <a:rPr lang="en-US" dirty="0" smtClean="0"/>
              <a:t>any information </a:t>
            </a:r>
            <a:r>
              <a:rPr lang="en-US" dirty="0"/>
              <a:t>during the </a:t>
            </a:r>
            <a:r>
              <a:rPr lang="en-US" dirty="0" smtClean="0"/>
              <a:t>compression </a:t>
            </a:r>
            <a:r>
              <a:rPr lang="en-US" dirty="0"/>
              <a:t>process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They are </a:t>
            </a:r>
            <a:r>
              <a:rPr lang="en-US" dirty="0"/>
              <a:t>mostly applied to symbolic data such </a:t>
            </a:r>
            <a:r>
              <a:rPr lang="en-US" dirty="0" smtClean="0"/>
              <a:t>as character </a:t>
            </a:r>
            <a:r>
              <a:rPr lang="en-US" dirty="0"/>
              <a:t>text, numeric data, computer source code and executable </a:t>
            </a:r>
            <a:r>
              <a:rPr lang="en-US" dirty="0" smtClean="0"/>
              <a:t>graphics and </a:t>
            </a:r>
            <a:r>
              <a:rPr lang="en-US" dirty="0"/>
              <a:t>icons</a:t>
            </a:r>
            <a:r>
              <a:rPr lang="en-US" dirty="0" smtClean="0"/>
              <a:t>.</a:t>
            </a:r>
          </a:p>
          <a:p>
            <a:r>
              <a:rPr lang="en-US" dirty="0"/>
              <a:t>Lossless compression techniques are also used when the original data of </a:t>
            </a:r>
            <a:r>
              <a:rPr lang="en-US" dirty="0" smtClean="0"/>
              <a:t>a source </a:t>
            </a:r>
            <a:r>
              <a:rPr lang="en-US" dirty="0"/>
              <a:t>are so important that we cannot afford to lose any details. </a:t>
            </a:r>
            <a:r>
              <a:rPr lang="en-US" dirty="0" smtClean="0"/>
              <a:t>For example </a:t>
            </a:r>
            <a:r>
              <a:rPr lang="en-US" dirty="0"/>
              <a:t>medical images, text and images preserved for legal reasons; </a:t>
            </a:r>
            <a:r>
              <a:rPr lang="en-US" dirty="0" smtClean="0"/>
              <a:t>some computer </a:t>
            </a:r>
            <a:r>
              <a:rPr lang="en-US" dirty="0"/>
              <a:t>executable files,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Lossy</a:t>
            </a:r>
            <a:r>
              <a:rPr lang="en-US" dirty="0"/>
              <a:t> </a:t>
            </a:r>
            <a:r>
              <a:rPr lang="en-US" dirty="0" smtClean="0"/>
              <a:t>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compression method is </a:t>
            </a:r>
            <a:r>
              <a:rPr lang="en-US" dirty="0" err="1"/>
              <a:t>lossy</a:t>
            </a:r>
            <a:r>
              <a:rPr lang="en-US" dirty="0"/>
              <a:t> compression only if it is not possible </a:t>
            </a:r>
            <a:r>
              <a:rPr lang="en-US" dirty="0" smtClean="0"/>
              <a:t>to reconstruct </a:t>
            </a:r>
            <a:r>
              <a:rPr lang="en-US" dirty="0"/>
              <a:t>the original exactly from the compressed version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There are </a:t>
            </a:r>
            <a:r>
              <a:rPr lang="en-US" dirty="0" smtClean="0"/>
              <a:t>some insignificant </a:t>
            </a:r>
            <a:r>
              <a:rPr lang="en-US" dirty="0"/>
              <a:t>details that may get lost during the process of compression.</a:t>
            </a:r>
          </a:p>
          <a:p>
            <a:r>
              <a:rPr lang="en-US" dirty="0"/>
              <a:t>Approximate reconstruction may be very good in terms of </a:t>
            </a:r>
            <a:r>
              <a:rPr lang="en-US" dirty="0" smtClean="0"/>
              <a:t>the compression-ratio </a:t>
            </a:r>
            <a:r>
              <a:rPr lang="en-US" dirty="0"/>
              <a:t>but usually it often requires a trade-off between the </a:t>
            </a:r>
            <a:r>
              <a:rPr lang="en-US" dirty="0" smtClean="0"/>
              <a:t>visual quality </a:t>
            </a:r>
            <a:r>
              <a:rPr lang="en-US" dirty="0"/>
              <a:t>and the computation complexity (i.e. speed).</a:t>
            </a:r>
          </a:p>
          <a:p>
            <a:r>
              <a:rPr lang="en-US" dirty="0"/>
              <a:t>Data such as multimedia images, video and audio are more easily </a:t>
            </a:r>
            <a:r>
              <a:rPr lang="en-US" dirty="0" smtClean="0"/>
              <a:t>compressed by this method.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compression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compression is often called </a:t>
            </a:r>
            <a:r>
              <a:rPr lang="en-US" i="1" dirty="0"/>
              <a:t>coding due to the fact that its aim is to </a:t>
            </a:r>
            <a:r>
              <a:rPr lang="en-US" i="1" dirty="0" smtClean="0"/>
              <a:t>find </a:t>
            </a:r>
            <a:r>
              <a:rPr lang="en-US" dirty="0" smtClean="0"/>
              <a:t>a </a:t>
            </a:r>
            <a:r>
              <a:rPr lang="en-US" dirty="0"/>
              <a:t>specific </a:t>
            </a:r>
            <a:r>
              <a:rPr lang="en-US" i="1" dirty="0"/>
              <a:t>short (or shorter) way of representing data. </a:t>
            </a:r>
            <a:endParaRPr lang="en-US" i="1" dirty="0" smtClean="0"/>
          </a:p>
          <a:p>
            <a:r>
              <a:rPr lang="en-US" i="1" dirty="0" smtClean="0"/>
              <a:t>Encoding </a:t>
            </a:r>
            <a:r>
              <a:rPr lang="en-US" i="1" dirty="0"/>
              <a:t>and </a:t>
            </a:r>
            <a:r>
              <a:rPr lang="en-US" i="1" dirty="0" smtClean="0"/>
              <a:t>decoding </a:t>
            </a:r>
            <a:r>
              <a:rPr lang="en-US" dirty="0" smtClean="0"/>
              <a:t>are </a:t>
            </a:r>
            <a:r>
              <a:rPr lang="en-US" dirty="0"/>
              <a:t>used to mean compression and decompression respectively. We </a:t>
            </a:r>
            <a:r>
              <a:rPr lang="en-US" dirty="0" smtClean="0"/>
              <a:t>outline some </a:t>
            </a:r>
            <a:r>
              <a:rPr lang="en-US" dirty="0"/>
              <a:t>major compression </a:t>
            </a:r>
            <a:r>
              <a:rPr lang="en-US" dirty="0" smtClean="0"/>
              <a:t>algorithms </a:t>
            </a:r>
            <a:r>
              <a:rPr lang="en-US" dirty="0"/>
              <a:t>below</a:t>
            </a:r>
            <a:r>
              <a:rPr lang="en-US" dirty="0" smtClean="0"/>
              <a:t>:</a:t>
            </a:r>
          </a:p>
          <a:p>
            <a:pPr lvl="1"/>
            <a:r>
              <a:rPr lang="en-US" i="1" dirty="0" smtClean="0"/>
              <a:t> </a:t>
            </a:r>
            <a:r>
              <a:rPr lang="en-US" i="1" dirty="0"/>
              <a:t>Run-length coding</a:t>
            </a:r>
          </a:p>
          <a:p>
            <a:pPr lvl="1"/>
            <a:r>
              <a:rPr lang="en-US" i="1" dirty="0" err="1" smtClean="0"/>
              <a:t>Quantisation</a:t>
            </a:r>
            <a:endParaRPr lang="en-US" i="1" dirty="0"/>
          </a:p>
          <a:p>
            <a:pPr lvl="1"/>
            <a:r>
              <a:rPr lang="en-US" i="1" dirty="0" smtClean="0"/>
              <a:t>Statistical </a:t>
            </a:r>
            <a:r>
              <a:rPr lang="en-US" i="1" dirty="0"/>
              <a:t>coding</a:t>
            </a:r>
          </a:p>
          <a:p>
            <a:pPr lvl="1"/>
            <a:r>
              <a:rPr lang="en-US" i="1" dirty="0" smtClean="0"/>
              <a:t> </a:t>
            </a:r>
            <a:r>
              <a:rPr lang="en-US" i="1" dirty="0"/>
              <a:t>Dictionary-based coding</a:t>
            </a:r>
          </a:p>
          <a:p>
            <a:pPr lvl="1"/>
            <a:r>
              <a:rPr lang="en-US" i="1" dirty="0" smtClean="0"/>
              <a:t> </a:t>
            </a:r>
            <a:r>
              <a:rPr lang="en-US" i="1" dirty="0"/>
              <a:t>Transform-based coding</a:t>
            </a:r>
          </a:p>
          <a:p>
            <a:pPr lvl="1"/>
            <a:r>
              <a:rPr lang="en-US" i="1" dirty="0" smtClean="0"/>
              <a:t>Motion </a:t>
            </a:r>
            <a:r>
              <a:rPr lang="en-US" i="1" dirty="0"/>
              <a:t>prediction.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Run-length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replaces </a:t>
            </a:r>
            <a:r>
              <a:rPr lang="en-US" dirty="0"/>
              <a:t>consecutively repeated symbols </a:t>
            </a:r>
            <a:r>
              <a:rPr lang="en-US" dirty="0" smtClean="0"/>
              <a:t>in a </a:t>
            </a:r>
            <a:r>
              <a:rPr lang="en-US" dirty="0"/>
              <a:t>source with a code pair which consists of either the repeating symbol </a:t>
            </a:r>
            <a:r>
              <a:rPr lang="en-US" dirty="0" smtClean="0"/>
              <a:t>and the </a:t>
            </a:r>
            <a:r>
              <a:rPr lang="en-US" dirty="0"/>
              <a:t>number of its occurrences, or sequence of non-repeating symbols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Example: </a:t>
            </a:r>
            <a:r>
              <a:rPr lang="en-US" i="1" dirty="0" smtClean="0"/>
              <a:t>String </a:t>
            </a:r>
            <a:r>
              <a:rPr lang="en-US" i="1" dirty="0"/>
              <a:t>ABBBBBBBCC can be represented by Ar</a:t>
            </a:r>
            <a:r>
              <a:rPr lang="en-US" i="1" baseline="-25000" dirty="0"/>
              <a:t>7</a:t>
            </a:r>
            <a:r>
              <a:rPr lang="en-US" i="1" dirty="0"/>
              <a:t>Br</a:t>
            </a:r>
            <a:r>
              <a:rPr lang="en-US" i="1" baseline="-25000" dirty="0"/>
              <a:t>2</a:t>
            </a:r>
            <a:r>
              <a:rPr lang="en-US" i="1" dirty="0"/>
              <a:t>C, where </a:t>
            </a:r>
            <a:r>
              <a:rPr lang="en-US" i="1" dirty="0" smtClean="0"/>
              <a:t>r</a:t>
            </a:r>
            <a:r>
              <a:rPr lang="en-US" i="1" baseline="-25000" dirty="0" smtClean="0"/>
              <a:t>7</a:t>
            </a:r>
            <a:r>
              <a:rPr lang="en-US" i="1" dirty="0" smtClean="0"/>
              <a:t> and </a:t>
            </a:r>
            <a:r>
              <a:rPr lang="en-US" i="1" dirty="0"/>
              <a:t>r</a:t>
            </a:r>
            <a:r>
              <a:rPr lang="en-US" i="1" baseline="-25000" dirty="0"/>
              <a:t>2</a:t>
            </a:r>
            <a:r>
              <a:rPr lang="en-US" i="1" dirty="0"/>
              <a:t> means 7 and 2 occurrences respectively.</a:t>
            </a:r>
          </a:p>
          <a:p>
            <a:r>
              <a:rPr lang="en-US" dirty="0"/>
              <a:t>All the symbols are represented by an 8-bit ASCII codeword.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Quantisation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basic idea of </a:t>
            </a:r>
            <a:r>
              <a:rPr lang="en-US" dirty="0" err="1" smtClean="0"/>
              <a:t>quantisation</a:t>
            </a:r>
            <a:r>
              <a:rPr lang="en-US" dirty="0" smtClean="0"/>
              <a:t> is to apply a certain computation to a set </a:t>
            </a:r>
            <a:r>
              <a:rPr lang="en-US" dirty="0" smtClean="0"/>
              <a:t>of data </a:t>
            </a:r>
            <a:r>
              <a:rPr lang="en-US" dirty="0" smtClean="0"/>
              <a:t>in order to achieve an approximation in a simpler form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Example: </a:t>
            </a:r>
            <a:r>
              <a:rPr lang="en-US" i="1" dirty="0" smtClean="0"/>
              <a:t>Consider storing a set of integers (7, 223, 15, 28, 64, </a:t>
            </a:r>
            <a:r>
              <a:rPr lang="en-US" i="1" dirty="0" smtClean="0"/>
              <a:t>37,145</a:t>
            </a:r>
            <a:r>
              <a:rPr lang="en-US" i="1" dirty="0" smtClean="0"/>
              <a:t>). Let x be an integer in the set. We have 7 </a:t>
            </a:r>
            <a:r>
              <a:rPr lang="en-US" i="1" dirty="0" smtClean="0"/>
              <a:t>&lt;= </a:t>
            </a:r>
            <a:r>
              <a:rPr lang="en-US" i="1" dirty="0" smtClean="0"/>
              <a:t>x </a:t>
            </a:r>
            <a:r>
              <a:rPr lang="en-US" i="1" dirty="0" smtClean="0"/>
              <a:t>&lt;=223</a:t>
            </a:r>
            <a:r>
              <a:rPr lang="en-US" i="1" dirty="0" smtClean="0"/>
              <a:t>. Since 0 &lt; x &lt; </a:t>
            </a:r>
            <a:r>
              <a:rPr lang="en-US" i="1" dirty="0" smtClean="0"/>
              <a:t>255 and </a:t>
            </a:r>
            <a:r>
              <a:rPr lang="en-US" i="1" dirty="0" smtClean="0"/>
              <a:t>2</a:t>
            </a:r>
            <a:r>
              <a:rPr lang="en-US" i="1" baseline="30000" dirty="0" smtClean="0"/>
              <a:t>8</a:t>
            </a:r>
            <a:r>
              <a:rPr lang="en-US" i="1" dirty="0" smtClean="0"/>
              <a:t> = 256, it needs 8 binary bits to represent each integer above</a:t>
            </a:r>
            <a:r>
              <a:rPr lang="en-US" i="1" dirty="0" smtClean="0"/>
              <a:t>.</a:t>
            </a:r>
          </a:p>
          <a:p>
            <a:r>
              <a:rPr lang="en-US" i="1" dirty="0" smtClean="0"/>
              <a:t>However, if we use a multiple, say 16, as a common divider to apply to </a:t>
            </a:r>
            <a:r>
              <a:rPr lang="en-US" i="1" dirty="0" smtClean="0"/>
              <a:t>each integer </a:t>
            </a:r>
            <a:r>
              <a:rPr lang="en-US" i="1" dirty="0" smtClean="0"/>
              <a:t>and round its value to the nearest integer, the above set becomes (</a:t>
            </a:r>
            <a:r>
              <a:rPr lang="en-US" i="1" dirty="0" smtClean="0"/>
              <a:t>0,14</a:t>
            </a:r>
            <a:r>
              <a:rPr lang="en-US" i="1" dirty="0" smtClean="0"/>
              <a:t>, 1, 2, 4, 2, 9) after applying the computation x div 16. Now each </a:t>
            </a:r>
            <a:r>
              <a:rPr lang="en-US" i="1" dirty="0" smtClean="0"/>
              <a:t>integer can </a:t>
            </a:r>
            <a:r>
              <a:rPr lang="en-US" i="1" dirty="0" smtClean="0"/>
              <a:t>be stored in 4 bits, since the maximum number 14 is less than 2</a:t>
            </a:r>
            <a:r>
              <a:rPr lang="en-US" i="1" baseline="30000" dirty="0" smtClean="0"/>
              <a:t>4</a:t>
            </a:r>
            <a:r>
              <a:rPr lang="en-US" i="1" dirty="0" smtClean="0"/>
              <a:t> = 16.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idea of statistical coding is to use statistical information to replace </a:t>
            </a:r>
            <a:r>
              <a:rPr lang="en-US" dirty="0" smtClean="0"/>
              <a:t>a fixed-size </a:t>
            </a:r>
            <a:r>
              <a:rPr lang="en-US" dirty="0" smtClean="0"/>
              <a:t>code of symbols by a, hopefully, shorter variable-sized code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 1.3 </a:t>
            </a:r>
            <a:r>
              <a:rPr lang="en-US" i="1" dirty="0" smtClean="0"/>
              <a:t>We can code the more frequently occurring symbols with </a:t>
            </a:r>
            <a:r>
              <a:rPr lang="en-US" i="1" dirty="0" smtClean="0"/>
              <a:t>fewer bits</a:t>
            </a:r>
            <a:r>
              <a:rPr lang="en-US" i="1" dirty="0" smtClean="0"/>
              <a:t>. The statistical information can be obtained by simply counting </a:t>
            </a:r>
            <a:r>
              <a:rPr lang="en-US" i="1" dirty="0" smtClean="0"/>
              <a:t>the frequency </a:t>
            </a:r>
            <a:r>
              <a:rPr lang="en-US" i="1" dirty="0" smtClean="0"/>
              <a:t>of each character in a file. </a:t>
            </a:r>
            <a:r>
              <a:rPr lang="en-US" i="1" dirty="0" smtClean="0"/>
              <a:t> Alternatively</a:t>
            </a:r>
            <a:r>
              <a:rPr lang="en-US" i="1" dirty="0" smtClean="0"/>
              <a:t>, we can simply use </a:t>
            </a:r>
            <a:r>
              <a:rPr lang="en-US" i="1" dirty="0" smtClean="0"/>
              <a:t>the probability </a:t>
            </a:r>
            <a:r>
              <a:rPr lang="en-US" i="1" dirty="0" smtClean="0"/>
              <a:t>of each character.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Dictionary-based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 dictionary approach consists of the following main steps: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1</a:t>
            </a:r>
            <a:r>
              <a:rPr lang="en-US" dirty="0" smtClean="0"/>
              <a:t>. read the file</a:t>
            </a:r>
          </a:p>
          <a:p>
            <a:pPr lvl="1">
              <a:buNone/>
            </a:pPr>
            <a:r>
              <a:rPr lang="en-US" dirty="0" smtClean="0"/>
              <a:t>2. find the frequently occurring sequences of symbols (FOSSs)</a:t>
            </a:r>
          </a:p>
          <a:p>
            <a:pPr lvl="1">
              <a:buNone/>
            </a:pPr>
            <a:r>
              <a:rPr lang="en-US" dirty="0" smtClean="0"/>
              <a:t>3. build </a:t>
            </a:r>
            <a:r>
              <a:rPr lang="en-US" dirty="0" smtClean="0"/>
              <a:t>up a dictionary of these FOSSs</a:t>
            </a:r>
          </a:p>
          <a:p>
            <a:pPr lvl="1">
              <a:buNone/>
            </a:pPr>
            <a:r>
              <a:rPr lang="en-US" dirty="0" smtClean="0"/>
              <a:t>4. </a:t>
            </a:r>
            <a:r>
              <a:rPr lang="en-US" dirty="0" smtClean="0"/>
              <a:t>associate each sequence with an index (usually a fixed length code)</a:t>
            </a:r>
          </a:p>
          <a:p>
            <a:pPr lvl="1">
              <a:buNone/>
            </a:pPr>
            <a:r>
              <a:rPr lang="en-US" dirty="0" smtClean="0"/>
              <a:t>5. replace the FOSS occurrences with the indices.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Transform-based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transform-based approach models data by mathematical </a:t>
            </a:r>
            <a:r>
              <a:rPr lang="en-US" dirty="0" err="1" smtClean="0"/>
              <a:t>functions,usually</a:t>
            </a:r>
            <a:r>
              <a:rPr lang="en-US" dirty="0" smtClean="0"/>
              <a:t> </a:t>
            </a:r>
            <a:r>
              <a:rPr lang="en-US" dirty="0" smtClean="0"/>
              <a:t>by periodic functions such as </a:t>
            </a:r>
            <a:r>
              <a:rPr lang="en-US" i="1" dirty="0" err="1" smtClean="0"/>
              <a:t>cos</a:t>
            </a:r>
            <a:r>
              <a:rPr lang="en-US" i="1" dirty="0" smtClean="0"/>
              <a:t>(x) and applies mathematical </a:t>
            </a:r>
            <a:r>
              <a:rPr lang="en-US" i="1" dirty="0" smtClean="0"/>
              <a:t>rules </a:t>
            </a:r>
            <a:r>
              <a:rPr lang="en-US" dirty="0" smtClean="0"/>
              <a:t>to </a:t>
            </a:r>
            <a:r>
              <a:rPr lang="en-US" dirty="0" smtClean="0"/>
              <a:t>primarily diffuse data. The idea is to change a mathematical quantity such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smtClean="0"/>
              <a:t>as a sequence of </a:t>
            </a:r>
            <a:r>
              <a:rPr lang="en-US" dirty="0" smtClean="0"/>
              <a:t>numbers </a:t>
            </a:r>
            <a:r>
              <a:rPr lang="en-US" dirty="0" smtClean="0"/>
              <a:t>to another form with useful features. It is used </a:t>
            </a:r>
            <a:r>
              <a:rPr lang="en-US" dirty="0" smtClean="0"/>
              <a:t>mainly </a:t>
            </a:r>
            <a:r>
              <a:rPr lang="en-US" dirty="0" smtClean="0"/>
              <a:t>in </a:t>
            </a:r>
            <a:r>
              <a:rPr lang="en-US" dirty="0" err="1" smtClean="0"/>
              <a:t>lossy</a:t>
            </a:r>
            <a:r>
              <a:rPr lang="en-US" dirty="0" smtClean="0"/>
              <a:t> compression algorithms involving the following activities: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Data compression is the science (and art) of representing information in </a:t>
            </a:r>
            <a:r>
              <a:rPr lang="en-US" i="1" dirty="0" smtClean="0"/>
              <a:t>a </a:t>
            </a:r>
            <a:r>
              <a:rPr lang="en-US" dirty="0" smtClean="0"/>
              <a:t>compact </a:t>
            </a:r>
            <a:r>
              <a:rPr lang="en-US" dirty="0"/>
              <a:t>form. </a:t>
            </a:r>
            <a:endParaRPr lang="en-US" dirty="0" smtClean="0"/>
          </a:p>
          <a:p>
            <a:r>
              <a:rPr lang="en-US" dirty="0" smtClean="0"/>
              <a:t>It has grown to be </a:t>
            </a:r>
            <a:r>
              <a:rPr lang="en-US" dirty="0"/>
              <a:t>now ubiquitous. </a:t>
            </a:r>
          </a:p>
          <a:p>
            <a:r>
              <a:rPr lang="en-US" dirty="0" smtClean="0"/>
              <a:t>One </a:t>
            </a:r>
            <a:r>
              <a:rPr lang="en-US" dirty="0"/>
              <a:t>of the </a:t>
            </a:r>
            <a:r>
              <a:rPr lang="en-US" dirty="0" smtClean="0"/>
              <a:t>critical enabling </a:t>
            </a:r>
            <a:r>
              <a:rPr lang="en-US" dirty="0"/>
              <a:t>technologies for the on-going digital multimedia revolution for</a:t>
            </a:r>
          </a:p>
          <a:p>
            <a:pPr>
              <a:buNone/>
            </a:pPr>
            <a:r>
              <a:rPr lang="en-US" dirty="0" smtClean="0"/>
              <a:t>	decades.</a:t>
            </a:r>
          </a:p>
          <a:p>
            <a:r>
              <a:rPr lang="en-US" dirty="0" smtClean="0"/>
              <a:t>Applied in </a:t>
            </a:r>
            <a:r>
              <a:rPr lang="en-US" dirty="0"/>
              <a:t>ever-growing </a:t>
            </a:r>
            <a:r>
              <a:rPr lang="en-US" dirty="0" smtClean="0"/>
              <a:t>Internet, digital </a:t>
            </a:r>
            <a:r>
              <a:rPr lang="en-US" dirty="0"/>
              <a:t>TV, mobile communication or increasing video communication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Compression </a:t>
            </a:r>
            <a:r>
              <a:rPr lang="en-US" dirty="0" err="1" smtClean="0"/>
              <a:t>Cntd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involves designing </a:t>
            </a:r>
            <a:r>
              <a:rPr lang="en-US" dirty="0"/>
              <a:t>efficient algorithms to:</a:t>
            </a:r>
          </a:p>
          <a:p>
            <a:pPr lvl="1"/>
            <a:r>
              <a:rPr lang="en-US" i="1" dirty="0" smtClean="0"/>
              <a:t>represent </a:t>
            </a:r>
            <a:r>
              <a:rPr lang="en-US" i="1" dirty="0"/>
              <a:t>data in a less redundant fashion</a:t>
            </a:r>
          </a:p>
          <a:p>
            <a:pPr lvl="1"/>
            <a:r>
              <a:rPr lang="en-US" i="1" dirty="0" smtClean="0"/>
              <a:t>remove </a:t>
            </a:r>
            <a:r>
              <a:rPr lang="en-US" i="1" dirty="0"/>
              <a:t>the redundancy in data</a:t>
            </a:r>
          </a:p>
          <a:p>
            <a:pPr lvl="1"/>
            <a:r>
              <a:rPr lang="en-US" i="1" dirty="0" smtClean="0"/>
              <a:t>implement </a:t>
            </a:r>
            <a:r>
              <a:rPr lang="en-US" i="1" dirty="0"/>
              <a:t>coding, including both encoding and decoding</a:t>
            </a:r>
            <a:r>
              <a:rPr lang="en-US" i="1" dirty="0" smtClean="0"/>
              <a:t>.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key approaches of data compression can be </a:t>
            </a:r>
            <a:r>
              <a:rPr lang="en-US" dirty="0" err="1"/>
              <a:t>summarised</a:t>
            </a:r>
            <a:r>
              <a:rPr lang="en-US" dirty="0"/>
              <a:t> as </a:t>
            </a:r>
            <a:r>
              <a:rPr lang="en-US" i="1" dirty="0" err="1"/>
              <a:t>modelling</a:t>
            </a:r>
            <a:r>
              <a:rPr lang="en-US" i="1" dirty="0"/>
              <a:t> </a:t>
            </a:r>
            <a:r>
              <a:rPr lang="en-US" i="1" dirty="0" smtClean="0"/>
              <a:t>+ coding.</a:t>
            </a:r>
          </a:p>
          <a:p>
            <a:r>
              <a:rPr lang="en-US" dirty="0" err="1"/>
              <a:t>Modelling</a:t>
            </a:r>
            <a:r>
              <a:rPr lang="en-US" dirty="0"/>
              <a:t> is a process of constructing a knowledge system </a:t>
            </a:r>
            <a:r>
              <a:rPr lang="en-US" dirty="0" smtClean="0"/>
              <a:t>for performing </a:t>
            </a:r>
            <a:r>
              <a:rPr lang="en-US" dirty="0"/>
              <a:t>compression. </a:t>
            </a:r>
            <a:endParaRPr lang="en-US" dirty="0" smtClean="0"/>
          </a:p>
          <a:p>
            <a:r>
              <a:rPr lang="en-US" dirty="0" smtClean="0"/>
              <a:t>Coding </a:t>
            </a:r>
            <a:r>
              <a:rPr lang="en-US" dirty="0"/>
              <a:t>includes the design of the code and </a:t>
            </a:r>
            <a:r>
              <a:rPr lang="en-US" dirty="0" smtClean="0"/>
              <a:t>product </a:t>
            </a:r>
          </a:p>
          <a:p>
            <a:r>
              <a:rPr lang="en-US" dirty="0" smtClean="0"/>
              <a:t>of </a:t>
            </a:r>
            <a:r>
              <a:rPr lang="en-US" dirty="0"/>
              <a:t>the compact data form.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 and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subject aims to introduce you to the main issues in data compression </a:t>
            </a:r>
          </a:p>
          <a:p>
            <a:pPr lvl="1"/>
            <a:r>
              <a:rPr lang="en-US" dirty="0"/>
              <a:t>common compression techniques for text, audio, image and video data </a:t>
            </a:r>
            <a:r>
              <a:rPr lang="en-US" dirty="0" smtClean="0"/>
              <a:t>and</a:t>
            </a:r>
            <a:endParaRPr lang="en-US" dirty="0"/>
          </a:p>
          <a:p>
            <a:pPr lvl="1"/>
            <a:r>
              <a:rPr lang="en-US" dirty="0"/>
              <a:t>show you the significance of some compression technologies</a:t>
            </a:r>
            <a:r>
              <a:rPr lang="en-US" dirty="0" smtClean="0"/>
              <a:t>.</a:t>
            </a:r>
          </a:p>
          <a:p>
            <a:r>
              <a:rPr lang="en-US" dirty="0"/>
              <a:t>The objectives of the subject are to:</a:t>
            </a:r>
          </a:p>
          <a:p>
            <a:pPr lvl="1"/>
            <a:r>
              <a:rPr lang="en-US" i="1" dirty="0" smtClean="0"/>
              <a:t>outline </a:t>
            </a:r>
            <a:r>
              <a:rPr lang="en-US" i="1" dirty="0"/>
              <a:t>important issues in data compression</a:t>
            </a:r>
          </a:p>
          <a:p>
            <a:pPr lvl="1"/>
            <a:r>
              <a:rPr lang="en-US" i="1" dirty="0" smtClean="0"/>
              <a:t>describe </a:t>
            </a:r>
            <a:r>
              <a:rPr lang="en-US" i="1" dirty="0"/>
              <a:t>a variety of data compression techniques</a:t>
            </a:r>
          </a:p>
          <a:p>
            <a:pPr lvl="1"/>
            <a:r>
              <a:rPr lang="en-US" i="1" dirty="0" smtClean="0"/>
              <a:t>explain </a:t>
            </a:r>
            <a:r>
              <a:rPr lang="en-US" i="1" dirty="0"/>
              <a:t>the techniques for compression of binary </a:t>
            </a:r>
            <a:r>
              <a:rPr lang="en-US" i="1" dirty="0" err="1"/>
              <a:t>programmes</a:t>
            </a:r>
            <a:r>
              <a:rPr lang="en-US" i="1" dirty="0"/>
              <a:t>, </a:t>
            </a:r>
            <a:r>
              <a:rPr lang="en-US" i="1" dirty="0" smtClean="0"/>
              <a:t>data, </a:t>
            </a:r>
            <a:r>
              <a:rPr lang="en-US" dirty="0" smtClean="0"/>
              <a:t>sound </a:t>
            </a:r>
            <a:r>
              <a:rPr lang="en-US" dirty="0"/>
              <a:t>and image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Data 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compression techniques is motivated mainly by the need to </a:t>
            </a:r>
            <a:r>
              <a:rPr lang="en-US" dirty="0" smtClean="0"/>
              <a:t>improve efficiency </a:t>
            </a:r>
            <a:r>
              <a:rPr lang="en-US" dirty="0"/>
              <a:t>of information processing</a:t>
            </a:r>
            <a:r>
              <a:rPr lang="en-US" dirty="0" smtClean="0"/>
              <a:t>. </a:t>
            </a:r>
            <a:endParaRPr lang="en-US" dirty="0"/>
          </a:p>
          <a:p>
            <a:pPr lvl="1"/>
            <a:r>
              <a:rPr lang="en-US" dirty="0"/>
              <a:t>storage efficiency</a:t>
            </a:r>
          </a:p>
          <a:p>
            <a:pPr lvl="1"/>
            <a:r>
              <a:rPr lang="en-US" i="1" dirty="0" smtClean="0"/>
              <a:t> </a:t>
            </a:r>
            <a:r>
              <a:rPr lang="en-US" i="1" dirty="0"/>
              <a:t>efficient usage of transmission bandwidth</a:t>
            </a:r>
          </a:p>
          <a:p>
            <a:pPr lvl="1"/>
            <a:r>
              <a:rPr lang="en-US" i="1" dirty="0" smtClean="0"/>
              <a:t>reduction </a:t>
            </a:r>
            <a:r>
              <a:rPr lang="en-US" i="1" dirty="0"/>
              <a:t>of </a:t>
            </a:r>
            <a:r>
              <a:rPr lang="en-US" i="1" dirty="0" smtClean="0"/>
              <a:t>transmission </a:t>
            </a:r>
            <a:r>
              <a:rPr lang="en-US" i="1" dirty="0"/>
              <a:t>time</a:t>
            </a:r>
            <a:r>
              <a:rPr lang="en-US" i="1" dirty="0" smtClean="0"/>
              <a:t>.</a:t>
            </a:r>
          </a:p>
          <a:p>
            <a:r>
              <a:rPr lang="en-US" dirty="0"/>
              <a:t>There are cases in </a:t>
            </a:r>
            <a:r>
              <a:rPr lang="en-US" dirty="0" smtClean="0"/>
              <a:t>which extra </a:t>
            </a:r>
            <a:r>
              <a:rPr lang="en-US" dirty="0"/>
              <a:t>storage or extra bandwidth is difficult to achieve, if not impossible.</a:t>
            </a:r>
          </a:p>
          <a:p>
            <a:r>
              <a:rPr lang="en-US" dirty="0"/>
              <a:t>Data compression as a means may make much more efficient use of </a:t>
            </a:r>
            <a:r>
              <a:rPr lang="en-US" dirty="0" smtClean="0"/>
              <a:t>existing resources </a:t>
            </a:r>
            <a:r>
              <a:rPr lang="en-US" dirty="0"/>
              <a:t>with less cost.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compression can be viewed as the art of creating </a:t>
            </a:r>
            <a:r>
              <a:rPr lang="en-US" dirty="0" smtClean="0"/>
              <a:t>shorthand representations </a:t>
            </a:r>
            <a:r>
              <a:rPr lang="en-US" dirty="0"/>
              <a:t>for the data even today, but this process started as early </a:t>
            </a:r>
            <a:r>
              <a:rPr lang="en-US" dirty="0" smtClean="0"/>
              <a:t>as 1,000 </a:t>
            </a:r>
            <a:r>
              <a:rPr lang="en-US" dirty="0"/>
              <a:t>BC. </a:t>
            </a:r>
          </a:p>
          <a:p>
            <a:pPr lvl="1"/>
            <a:r>
              <a:rPr lang="en-US" i="1" dirty="0" smtClean="0"/>
              <a:t>1000BC</a:t>
            </a:r>
            <a:r>
              <a:rPr lang="en-US" i="1" dirty="0"/>
              <a:t>, Shorthand</a:t>
            </a:r>
          </a:p>
          <a:p>
            <a:pPr lvl="1"/>
            <a:r>
              <a:rPr lang="en-US" i="1" dirty="0" smtClean="0"/>
              <a:t>1829</a:t>
            </a:r>
            <a:r>
              <a:rPr lang="en-US" i="1" dirty="0"/>
              <a:t>, Braille code</a:t>
            </a:r>
          </a:p>
          <a:p>
            <a:pPr lvl="1"/>
            <a:r>
              <a:rPr lang="en-US" i="1" dirty="0" smtClean="0"/>
              <a:t>1843</a:t>
            </a:r>
            <a:r>
              <a:rPr lang="en-US" i="1" dirty="0"/>
              <a:t>, Morse code</a:t>
            </a:r>
          </a:p>
          <a:p>
            <a:pPr lvl="1"/>
            <a:r>
              <a:rPr lang="en-US" i="1" dirty="0" smtClean="0"/>
              <a:t>1930 </a:t>
            </a:r>
            <a:r>
              <a:rPr lang="en-US" i="1" dirty="0"/>
              <a:t>onwards, Analog compression</a:t>
            </a:r>
          </a:p>
          <a:p>
            <a:pPr lvl="1"/>
            <a:r>
              <a:rPr lang="en-US" i="1" dirty="0" smtClean="0"/>
              <a:t>1950</a:t>
            </a:r>
            <a:r>
              <a:rPr lang="en-US" i="1" dirty="0"/>
              <a:t>, Huffman codes</a:t>
            </a:r>
          </a:p>
          <a:p>
            <a:pPr lvl="1"/>
            <a:r>
              <a:rPr lang="en-US" i="1" dirty="0" smtClean="0"/>
              <a:t>1975</a:t>
            </a:r>
            <a:r>
              <a:rPr lang="en-US" i="1" dirty="0"/>
              <a:t>, Arithmetic coding</a:t>
            </a:r>
          </a:p>
          <a:p>
            <a:pPr lvl="1"/>
            <a:r>
              <a:rPr lang="en-US" i="1" dirty="0" smtClean="0"/>
              <a:t>1977</a:t>
            </a:r>
            <a:r>
              <a:rPr lang="en-US" i="1" dirty="0"/>
              <a:t>, Dictionary-based compression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history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1980s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early 80s, FAX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mid-80s, Video conferencing, still images (JPEG), improved </a:t>
            </a:r>
            <a:r>
              <a:rPr lang="en-US" dirty="0" smtClean="0"/>
              <a:t>FAX standard </a:t>
            </a:r>
            <a:r>
              <a:rPr lang="en-US" dirty="0"/>
              <a:t>(JBIG)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late 80s, onward Motion video compression (MPEG)</a:t>
            </a:r>
          </a:p>
          <a:p>
            <a:r>
              <a:rPr lang="en-US" i="1" dirty="0" smtClean="0"/>
              <a:t> </a:t>
            </a:r>
            <a:r>
              <a:rPr lang="en-US" i="1" dirty="0"/>
              <a:t>1990s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early 90s, Disk compression (stacker)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mid-90s, Satellite TV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late 90s, Digital TV (HDTV), DVD, MP3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word </a:t>
            </a:r>
            <a:r>
              <a:rPr lang="en-US" i="1" dirty="0"/>
              <a:t>data includes any digital information that </a:t>
            </a:r>
            <a:r>
              <a:rPr lang="en-US" i="1" dirty="0" smtClean="0"/>
              <a:t>can </a:t>
            </a:r>
            <a:r>
              <a:rPr lang="en-US" dirty="0" smtClean="0"/>
              <a:t>be </a:t>
            </a:r>
            <a:r>
              <a:rPr lang="en-US" dirty="0"/>
              <a:t>processed in a computer, which includes text, voice, video, still images</a:t>
            </a:r>
            <a:r>
              <a:rPr lang="en-US" dirty="0" smtClean="0"/>
              <a:t>, audio </a:t>
            </a:r>
            <a:r>
              <a:rPr lang="en-US" dirty="0"/>
              <a:t>and movies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data before any compression (i.e</a:t>
            </a:r>
            <a:r>
              <a:rPr lang="en-US" dirty="0" smtClean="0"/>
              <a:t>. encoding</a:t>
            </a:r>
            <a:r>
              <a:rPr lang="en-US" dirty="0"/>
              <a:t>) process </a:t>
            </a:r>
            <a:r>
              <a:rPr lang="en-US" dirty="0" smtClean="0"/>
              <a:t>is called </a:t>
            </a:r>
            <a:r>
              <a:rPr lang="en-US" dirty="0"/>
              <a:t>the </a:t>
            </a:r>
            <a:r>
              <a:rPr lang="en-US" i="1" dirty="0"/>
              <a:t>source data, or the source for short</a:t>
            </a:r>
            <a:r>
              <a:rPr lang="en-US" i="1" dirty="0" smtClean="0"/>
              <a:t>.</a:t>
            </a:r>
          </a:p>
          <a:p>
            <a:r>
              <a:rPr lang="en-US" dirty="0"/>
              <a:t>Three common types of source data in the computer are </a:t>
            </a:r>
            <a:r>
              <a:rPr lang="en-US" i="1" dirty="0"/>
              <a:t>text and (</a:t>
            </a:r>
            <a:r>
              <a:rPr lang="en-US" i="1" dirty="0" smtClean="0"/>
              <a:t>digital) image </a:t>
            </a:r>
            <a:r>
              <a:rPr lang="en-US" i="1" dirty="0"/>
              <a:t>and sound.</a:t>
            </a:r>
          </a:p>
          <a:p>
            <a:pPr lvl="1"/>
            <a:r>
              <a:rPr lang="en-US" i="1" dirty="0" smtClean="0"/>
              <a:t>Text </a:t>
            </a:r>
            <a:r>
              <a:rPr lang="en-US" i="1" dirty="0"/>
              <a:t>data is usually represented by ASCII code (or EBCDIC).</a:t>
            </a:r>
          </a:p>
          <a:p>
            <a:pPr lvl="1"/>
            <a:r>
              <a:rPr lang="en-US" i="1" dirty="0" smtClean="0"/>
              <a:t> </a:t>
            </a:r>
            <a:r>
              <a:rPr lang="en-US" i="1" dirty="0"/>
              <a:t>Image data is represented often by a two-dimensional array of pixels </a:t>
            </a:r>
            <a:r>
              <a:rPr lang="en-US" i="1" dirty="0" smtClean="0"/>
              <a:t>in </a:t>
            </a:r>
            <a:r>
              <a:rPr lang="en-US" dirty="0" smtClean="0"/>
              <a:t>which </a:t>
            </a:r>
            <a:r>
              <a:rPr lang="en-US" dirty="0"/>
              <a:t>each pixel is associated with its color code.</a:t>
            </a:r>
          </a:p>
          <a:p>
            <a:pPr lvl="1"/>
            <a:r>
              <a:rPr lang="en-US" i="1" dirty="0" smtClean="0"/>
              <a:t> </a:t>
            </a:r>
            <a:r>
              <a:rPr lang="en-US" i="1" dirty="0"/>
              <a:t>Sound </a:t>
            </a:r>
            <a:r>
              <a:rPr lang="en-US" i="1" dirty="0" smtClean="0"/>
              <a:t>data </a:t>
            </a:r>
            <a:r>
              <a:rPr lang="en-US" i="1" dirty="0"/>
              <a:t>is represented by a wave (periodic) function</a:t>
            </a:r>
            <a:r>
              <a:rPr lang="en-US" i="1" dirty="0" smtClean="0"/>
              <a:t>.</a:t>
            </a:r>
          </a:p>
          <a:p>
            <a:r>
              <a:rPr lang="en-US" dirty="0"/>
              <a:t>In the application world, the source data to be compressed is likely to </a:t>
            </a:r>
            <a:r>
              <a:rPr lang="en-US" dirty="0" smtClean="0"/>
              <a:t>be so-called </a:t>
            </a:r>
            <a:r>
              <a:rPr lang="en-US" i="1" dirty="0"/>
              <a:t>multimedia and can be a mixture of text, image and sound.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Lossless and </a:t>
            </a:r>
            <a:r>
              <a:rPr lang="en-US" dirty="0" err="1"/>
              <a:t>lossy</a:t>
            </a:r>
            <a:r>
              <a:rPr lang="en-US" dirty="0"/>
              <a:t> data 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compression is simply a means for efficient digital representation of </a:t>
            </a:r>
            <a:r>
              <a:rPr lang="en-US" dirty="0" smtClean="0"/>
              <a:t>a source </a:t>
            </a:r>
            <a:r>
              <a:rPr lang="en-US" dirty="0"/>
              <a:t>of data such as text, image and the sound.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goal of </a:t>
            </a:r>
            <a:r>
              <a:rPr lang="en-US" dirty="0" smtClean="0"/>
              <a:t>data compression </a:t>
            </a:r>
            <a:r>
              <a:rPr lang="en-US" dirty="0"/>
              <a:t>is to represent a source in digital form with as few bits </a:t>
            </a:r>
            <a:r>
              <a:rPr lang="en-US" dirty="0" smtClean="0"/>
              <a:t>as possible </a:t>
            </a:r>
            <a:r>
              <a:rPr lang="en-US" dirty="0"/>
              <a:t>while meeting the minimum requirement of reconstruction. </a:t>
            </a:r>
            <a:endParaRPr lang="en-US" dirty="0" smtClean="0"/>
          </a:p>
          <a:p>
            <a:r>
              <a:rPr lang="en-US" dirty="0" smtClean="0"/>
              <a:t>This goal is </a:t>
            </a:r>
            <a:r>
              <a:rPr lang="en-US" dirty="0"/>
              <a:t>achieved by removing any redundancy presented in the source</a:t>
            </a:r>
            <a:r>
              <a:rPr lang="en-US" dirty="0" smtClean="0"/>
              <a:t>.</a:t>
            </a:r>
          </a:p>
          <a:p>
            <a:r>
              <a:rPr lang="en-US" dirty="0"/>
              <a:t>There are two major families of compression techniques in terms of </a:t>
            </a:r>
            <a:r>
              <a:rPr lang="en-US" dirty="0" smtClean="0"/>
              <a:t>the possibility </a:t>
            </a:r>
            <a:r>
              <a:rPr lang="en-US" dirty="0"/>
              <a:t>of reconstructing the original source. They are called </a:t>
            </a:r>
            <a:r>
              <a:rPr lang="en-US" i="1" dirty="0"/>
              <a:t>Lossless </a:t>
            </a:r>
            <a:r>
              <a:rPr lang="en-US" i="1" dirty="0" smtClean="0"/>
              <a:t>and </a:t>
            </a:r>
            <a:r>
              <a:rPr lang="en-US" i="1" dirty="0" err="1" smtClean="0"/>
              <a:t>lossy</a:t>
            </a:r>
            <a:r>
              <a:rPr lang="en-US" i="1" dirty="0" smtClean="0"/>
              <a:t> </a:t>
            </a:r>
            <a:r>
              <a:rPr lang="en-US" i="1" dirty="0"/>
              <a:t>compression.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223</TotalTime>
  <Words>1318</Words>
  <Application>Microsoft Office PowerPoint</Application>
  <PresentationFormat>On-screen Show (4:3)</PresentationFormat>
  <Paragraphs>105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Oriel</vt:lpstr>
      <vt:lpstr>DATA COMPRESSION</vt:lpstr>
      <vt:lpstr>Data Compression</vt:lpstr>
      <vt:lpstr>Data Compression Cntd.</vt:lpstr>
      <vt:lpstr>Aims and objectives</vt:lpstr>
      <vt:lpstr>Importance of Data Compression</vt:lpstr>
      <vt:lpstr>Brief history</vt:lpstr>
      <vt:lpstr>Brief history Contd.</vt:lpstr>
      <vt:lpstr>Source data</vt:lpstr>
      <vt:lpstr>Lossless and lossy data compression</vt:lpstr>
      <vt:lpstr>Lossless compression</vt:lpstr>
      <vt:lpstr>Lossy compression</vt:lpstr>
      <vt:lpstr>Main compression techniques</vt:lpstr>
      <vt:lpstr>Run-length coding</vt:lpstr>
      <vt:lpstr>Quantisation</vt:lpstr>
      <vt:lpstr>Statistical coding</vt:lpstr>
      <vt:lpstr>Dictionary-based coding</vt:lpstr>
      <vt:lpstr>Transform-based coding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COMPRESSION</dc:title>
  <dc:creator>USER</dc:creator>
  <cp:lastModifiedBy>USER</cp:lastModifiedBy>
  <cp:revision>3</cp:revision>
  <dcterms:created xsi:type="dcterms:W3CDTF">2019-03-24T23:41:11Z</dcterms:created>
  <dcterms:modified xsi:type="dcterms:W3CDTF">2019-03-25T14:26:30Z</dcterms:modified>
</cp:coreProperties>
</file>