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6"/>
  </p:notesMasterIdLst>
  <p:sldIdLst>
    <p:sldId id="256" r:id="rId2"/>
    <p:sldId id="28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4" r:id="rId19"/>
    <p:sldId id="275" r:id="rId20"/>
    <p:sldId id="276" r:id="rId21"/>
    <p:sldId id="277" r:id="rId22"/>
    <p:sldId id="278"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126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5A043A-4249-413E-91F5-5E251AD21D53}" type="datetimeFigureOut">
              <a:rPr lang="en-US" smtClean="0"/>
              <a:pPr/>
              <a:t>5/13/2019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17CBF9-B0C4-4F7C-AD62-3CB8E669EB3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EB7AE60-738D-4D03-8F03-08D220ACFB3D}" type="datetime1">
              <a:rPr lang="en-US" smtClean="0"/>
              <a:pPr/>
              <a:t>5/13/2019</a:t>
            </a:fld>
            <a:endParaRPr lang="en-US" dirty="0"/>
          </a:p>
        </p:txBody>
      </p:sp>
      <p:sp>
        <p:nvSpPr>
          <p:cNvPr id="17" name="Footer Placeholder 16"/>
          <p:cNvSpPr>
            <a:spLocks noGrp="1"/>
          </p:cNvSpPr>
          <p:nvPr>
            <p:ph type="ftr" sz="quarter" idx="11"/>
          </p:nvPr>
        </p:nvSpPr>
        <p:spPr/>
        <p:txBody>
          <a:bodyPr/>
          <a:lstStyle/>
          <a:p>
            <a:r>
              <a:rPr lang="en-US" smtClean="0"/>
              <a:t>Securing Information System</a:t>
            </a:r>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864378F-DEBF-400F-B04A-06FE996E44C3}"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F87570-42A4-4FD9-B8BF-968005BB7DF9}" type="datetime1">
              <a:rPr lang="en-US" smtClean="0"/>
              <a:pPr/>
              <a:t>5/13/2019</a:t>
            </a:fld>
            <a:endParaRPr lang="en-US" dirty="0"/>
          </a:p>
        </p:txBody>
      </p:sp>
      <p:sp>
        <p:nvSpPr>
          <p:cNvPr id="5" name="Footer Placeholder 4"/>
          <p:cNvSpPr>
            <a:spLocks noGrp="1"/>
          </p:cNvSpPr>
          <p:nvPr>
            <p:ph type="ftr" sz="quarter" idx="11"/>
          </p:nvPr>
        </p:nvSpPr>
        <p:spPr/>
        <p:txBody>
          <a:bodyPr/>
          <a:lstStyle/>
          <a:p>
            <a:r>
              <a:rPr lang="en-US" smtClean="0"/>
              <a:t>Securing Information System</a:t>
            </a:r>
            <a:endParaRPr lang="en-US" dirty="0"/>
          </a:p>
        </p:txBody>
      </p:sp>
      <p:sp>
        <p:nvSpPr>
          <p:cNvPr id="6" name="Slide Number Placeholder 5"/>
          <p:cNvSpPr>
            <a:spLocks noGrp="1"/>
          </p:cNvSpPr>
          <p:nvPr>
            <p:ph type="sldNum" sz="quarter" idx="12"/>
          </p:nvPr>
        </p:nvSpPr>
        <p:spPr/>
        <p:txBody>
          <a:bodyPr/>
          <a:lstStyle/>
          <a:p>
            <a:fld id="{3864378F-DEBF-400F-B04A-06FE996E44C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E80C78-44BE-4006-B984-D7B81DEBEB69}" type="datetime1">
              <a:rPr lang="en-US" smtClean="0"/>
              <a:pPr/>
              <a:t>5/13/2019</a:t>
            </a:fld>
            <a:endParaRPr lang="en-US" dirty="0"/>
          </a:p>
        </p:txBody>
      </p:sp>
      <p:sp>
        <p:nvSpPr>
          <p:cNvPr id="5" name="Footer Placeholder 4"/>
          <p:cNvSpPr>
            <a:spLocks noGrp="1"/>
          </p:cNvSpPr>
          <p:nvPr>
            <p:ph type="ftr" sz="quarter" idx="11"/>
          </p:nvPr>
        </p:nvSpPr>
        <p:spPr/>
        <p:txBody>
          <a:bodyPr/>
          <a:lstStyle/>
          <a:p>
            <a:r>
              <a:rPr lang="en-US" smtClean="0"/>
              <a:t>Securing Information System</a:t>
            </a:r>
            <a:endParaRPr lang="en-US" dirty="0"/>
          </a:p>
        </p:txBody>
      </p:sp>
      <p:sp>
        <p:nvSpPr>
          <p:cNvPr id="6" name="Slide Number Placeholder 5"/>
          <p:cNvSpPr>
            <a:spLocks noGrp="1"/>
          </p:cNvSpPr>
          <p:nvPr>
            <p:ph type="sldNum" sz="quarter" idx="12"/>
          </p:nvPr>
        </p:nvSpPr>
        <p:spPr/>
        <p:txBody>
          <a:bodyPr/>
          <a:lstStyle/>
          <a:p>
            <a:fld id="{3864378F-DEBF-400F-B04A-06FE996E44C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E325653-B520-43C0-804C-AACF68019808}" type="datetime1">
              <a:rPr lang="en-US" smtClean="0"/>
              <a:pPr/>
              <a:t>5/13/2019</a:t>
            </a:fld>
            <a:endParaRPr lang="en-US" dirty="0"/>
          </a:p>
        </p:txBody>
      </p:sp>
      <p:sp>
        <p:nvSpPr>
          <p:cNvPr id="5" name="Footer Placeholder 4"/>
          <p:cNvSpPr>
            <a:spLocks noGrp="1"/>
          </p:cNvSpPr>
          <p:nvPr>
            <p:ph type="ftr" sz="quarter" idx="11"/>
          </p:nvPr>
        </p:nvSpPr>
        <p:spPr/>
        <p:txBody>
          <a:bodyPr/>
          <a:lstStyle/>
          <a:p>
            <a:r>
              <a:rPr lang="en-US" smtClean="0"/>
              <a:t>Securing Information System</a:t>
            </a:r>
            <a:endParaRPr lang="en-US" dirty="0"/>
          </a:p>
        </p:txBody>
      </p:sp>
      <p:sp>
        <p:nvSpPr>
          <p:cNvPr id="6" name="Slide Number Placeholder 5"/>
          <p:cNvSpPr>
            <a:spLocks noGrp="1"/>
          </p:cNvSpPr>
          <p:nvPr>
            <p:ph type="sldNum" sz="quarter" idx="12"/>
          </p:nvPr>
        </p:nvSpPr>
        <p:spPr/>
        <p:txBody>
          <a:bodyPr/>
          <a:lstStyle/>
          <a:p>
            <a:fld id="{3864378F-DEBF-400F-B04A-06FE996E44C3}"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210E5FE-3220-402F-A3F8-32CBD4BB99E6}" type="datetime1">
              <a:rPr lang="en-US" smtClean="0"/>
              <a:pPr/>
              <a:t>5/13/2019</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r>
              <a:rPr lang="en-US" smtClean="0"/>
              <a:t>Securing Information System</a:t>
            </a:r>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864378F-DEBF-400F-B04A-06FE996E44C3}"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C51271-5D84-472F-AE1E-18D4C23E199E}" type="datetime1">
              <a:rPr lang="en-US" smtClean="0"/>
              <a:pPr/>
              <a:t>5/13/2019</a:t>
            </a:fld>
            <a:endParaRPr lang="en-US" dirty="0"/>
          </a:p>
        </p:txBody>
      </p:sp>
      <p:sp>
        <p:nvSpPr>
          <p:cNvPr id="6" name="Footer Placeholder 5"/>
          <p:cNvSpPr>
            <a:spLocks noGrp="1"/>
          </p:cNvSpPr>
          <p:nvPr>
            <p:ph type="ftr" sz="quarter" idx="11"/>
          </p:nvPr>
        </p:nvSpPr>
        <p:spPr/>
        <p:txBody>
          <a:bodyPr/>
          <a:lstStyle/>
          <a:p>
            <a:r>
              <a:rPr lang="en-US" smtClean="0"/>
              <a:t>Securing Information System</a:t>
            </a:r>
            <a:endParaRPr lang="en-US" dirty="0"/>
          </a:p>
        </p:txBody>
      </p:sp>
      <p:sp>
        <p:nvSpPr>
          <p:cNvPr id="7" name="Slide Number Placeholder 6"/>
          <p:cNvSpPr>
            <a:spLocks noGrp="1"/>
          </p:cNvSpPr>
          <p:nvPr>
            <p:ph type="sldNum" sz="quarter" idx="12"/>
          </p:nvPr>
        </p:nvSpPr>
        <p:spPr/>
        <p:txBody>
          <a:bodyPr/>
          <a:lstStyle/>
          <a:p>
            <a:fld id="{3864378F-DEBF-400F-B04A-06FE996E44C3}"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C3FCE9D-8980-4296-B280-831A2D68A8F5}" type="datetime1">
              <a:rPr lang="en-US" smtClean="0"/>
              <a:pPr/>
              <a:t>5/13/2019</a:t>
            </a:fld>
            <a:endParaRPr lang="en-US" dirty="0"/>
          </a:p>
        </p:txBody>
      </p:sp>
      <p:sp>
        <p:nvSpPr>
          <p:cNvPr id="8" name="Footer Placeholder 7"/>
          <p:cNvSpPr>
            <a:spLocks noGrp="1"/>
          </p:cNvSpPr>
          <p:nvPr>
            <p:ph type="ftr" sz="quarter" idx="11"/>
          </p:nvPr>
        </p:nvSpPr>
        <p:spPr/>
        <p:txBody>
          <a:bodyPr/>
          <a:lstStyle/>
          <a:p>
            <a:r>
              <a:rPr lang="en-US" smtClean="0"/>
              <a:t>Securing Information System</a:t>
            </a:r>
            <a:endParaRPr lang="en-US" dirty="0"/>
          </a:p>
        </p:txBody>
      </p:sp>
      <p:sp>
        <p:nvSpPr>
          <p:cNvPr id="9" name="Slide Number Placeholder 8"/>
          <p:cNvSpPr>
            <a:spLocks noGrp="1"/>
          </p:cNvSpPr>
          <p:nvPr>
            <p:ph type="sldNum" sz="quarter" idx="12"/>
          </p:nvPr>
        </p:nvSpPr>
        <p:spPr/>
        <p:txBody>
          <a:bodyPr/>
          <a:lstStyle/>
          <a:p>
            <a:fld id="{3864378F-DEBF-400F-B04A-06FE996E44C3}"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A261FF6-FE07-41A3-B2B1-C9B8ADB7716E}" type="datetime1">
              <a:rPr lang="en-US" smtClean="0"/>
              <a:pPr/>
              <a:t>5/13/2019</a:t>
            </a:fld>
            <a:endParaRPr lang="en-US" dirty="0"/>
          </a:p>
        </p:txBody>
      </p:sp>
      <p:sp>
        <p:nvSpPr>
          <p:cNvPr id="4" name="Footer Placeholder 3"/>
          <p:cNvSpPr>
            <a:spLocks noGrp="1"/>
          </p:cNvSpPr>
          <p:nvPr>
            <p:ph type="ftr" sz="quarter" idx="11"/>
          </p:nvPr>
        </p:nvSpPr>
        <p:spPr/>
        <p:txBody>
          <a:bodyPr/>
          <a:lstStyle/>
          <a:p>
            <a:r>
              <a:rPr lang="en-US" smtClean="0"/>
              <a:t>Securing Information System</a:t>
            </a:r>
            <a:endParaRPr lang="en-US" dirty="0"/>
          </a:p>
        </p:txBody>
      </p:sp>
      <p:sp>
        <p:nvSpPr>
          <p:cNvPr id="5" name="Slide Number Placeholder 4"/>
          <p:cNvSpPr>
            <a:spLocks noGrp="1"/>
          </p:cNvSpPr>
          <p:nvPr>
            <p:ph type="sldNum" sz="quarter" idx="12"/>
          </p:nvPr>
        </p:nvSpPr>
        <p:spPr/>
        <p:txBody>
          <a:bodyPr/>
          <a:lstStyle/>
          <a:p>
            <a:fld id="{3864378F-DEBF-400F-B04A-06FE996E44C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E68793-C2EC-4C0A-A7A5-52266A3BB0D6}" type="datetime1">
              <a:rPr lang="en-US" smtClean="0"/>
              <a:pPr/>
              <a:t>5/13/2019</a:t>
            </a:fld>
            <a:endParaRPr lang="en-US" dirty="0"/>
          </a:p>
        </p:txBody>
      </p:sp>
      <p:sp>
        <p:nvSpPr>
          <p:cNvPr id="3" name="Footer Placeholder 2"/>
          <p:cNvSpPr>
            <a:spLocks noGrp="1"/>
          </p:cNvSpPr>
          <p:nvPr>
            <p:ph type="ftr" sz="quarter" idx="11"/>
          </p:nvPr>
        </p:nvSpPr>
        <p:spPr/>
        <p:txBody>
          <a:bodyPr/>
          <a:lstStyle/>
          <a:p>
            <a:r>
              <a:rPr lang="en-US" smtClean="0"/>
              <a:t>Securing Information System</a:t>
            </a:r>
            <a:endParaRPr lang="en-US" dirty="0"/>
          </a:p>
        </p:txBody>
      </p:sp>
      <p:sp>
        <p:nvSpPr>
          <p:cNvPr id="4" name="Slide Number Placeholder 3"/>
          <p:cNvSpPr>
            <a:spLocks noGrp="1"/>
          </p:cNvSpPr>
          <p:nvPr>
            <p:ph type="sldNum" sz="quarter" idx="12"/>
          </p:nvPr>
        </p:nvSpPr>
        <p:spPr/>
        <p:txBody>
          <a:bodyPr/>
          <a:lstStyle/>
          <a:p>
            <a:fld id="{3864378F-DEBF-400F-B04A-06FE996E44C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0896FDC-885D-4DEC-9CC3-FC010012B367}" type="datetime1">
              <a:rPr lang="en-US" smtClean="0"/>
              <a:pPr/>
              <a:t>5/13/2019</a:t>
            </a:fld>
            <a:endParaRPr lang="en-US" dirty="0"/>
          </a:p>
        </p:txBody>
      </p:sp>
      <p:sp>
        <p:nvSpPr>
          <p:cNvPr id="6" name="Footer Placeholder 5"/>
          <p:cNvSpPr>
            <a:spLocks noGrp="1"/>
          </p:cNvSpPr>
          <p:nvPr>
            <p:ph type="ftr" sz="quarter" idx="11"/>
          </p:nvPr>
        </p:nvSpPr>
        <p:spPr/>
        <p:txBody>
          <a:bodyPr/>
          <a:lstStyle/>
          <a:p>
            <a:r>
              <a:rPr lang="en-US" smtClean="0"/>
              <a:t>Securing Information System</a:t>
            </a:r>
            <a:endParaRPr lang="en-US" dirty="0"/>
          </a:p>
        </p:txBody>
      </p:sp>
      <p:sp>
        <p:nvSpPr>
          <p:cNvPr id="7" name="Slide Number Placeholder 6"/>
          <p:cNvSpPr>
            <a:spLocks noGrp="1"/>
          </p:cNvSpPr>
          <p:nvPr>
            <p:ph type="sldNum" sz="quarter" idx="12"/>
          </p:nvPr>
        </p:nvSpPr>
        <p:spPr/>
        <p:txBody>
          <a:bodyPr/>
          <a:lstStyle/>
          <a:p>
            <a:fld id="{3864378F-DEBF-400F-B04A-06FE996E44C3}"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9BA455D-8C06-4498-900A-20427179C5E3}" type="datetime1">
              <a:rPr lang="en-US" smtClean="0"/>
              <a:pPr/>
              <a:t>5/13/2019</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r>
              <a:rPr lang="en-US" smtClean="0"/>
              <a:t>Securing Information System</a:t>
            </a:r>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3864378F-DEBF-400F-B04A-06FE996E44C3}"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1C9705C-D13A-4E81-B70F-31C9F22EB404}" type="datetime1">
              <a:rPr lang="en-US" smtClean="0"/>
              <a:pPr/>
              <a:t>5/13/2019</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Securing Information System</a:t>
            </a:r>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864378F-DEBF-400F-B04A-06FE996E44C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Presented by Group 2</a:t>
            </a:r>
          </a:p>
          <a:p>
            <a:endParaRPr lang="en-US" dirty="0"/>
          </a:p>
        </p:txBody>
      </p:sp>
      <p:sp>
        <p:nvSpPr>
          <p:cNvPr id="2" name="Title 1"/>
          <p:cNvSpPr>
            <a:spLocks noGrp="1"/>
          </p:cNvSpPr>
          <p:nvPr>
            <p:ph type="ctrTitle"/>
          </p:nvPr>
        </p:nvSpPr>
        <p:spPr/>
        <p:txBody>
          <a:bodyPr/>
          <a:lstStyle/>
          <a:p>
            <a:r>
              <a:rPr lang="en-US" dirty="0" smtClean="0"/>
              <a:t>Securing Information System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MALICIOUS SOFTWARE </a:t>
            </a:r>
            <a:r>
              <a:rPr lang="en-US" dirty="0" err="1" smtClean="0"/>
              <a:t>conti</a:t>
            </a:r>
            <a:r>
              <a:rPr lang="en-US" dirty="0" smtClean="0"/>
              <a:t>….</a:t>
            </a:r>
            <a:endParaRPr lang="en-US" dirty="0"/>
          </a:p>
        </p:txBody>
      </p:sp>
      <p:sp>
        <p:nvSpPr>
          <p:cNvPr id="3" name="Content Placeholder 2"/>
          <p:cNvSpPr>
            <a:spLocks noGrp="1"/>
          </p:cNvSpPr>
          <p:nvPr>
            <p:ph sz="quarter" idx="1"/>
          </p:nvPr>
        </p:nvSpPr>
        <p:spPr/>
        <p:txBody>
          <a:bodyPr/>
          <a:lstStyle/>
          <a:p>
            <a:r>
              <a:rPr lang="en-US" dirty="0" smtClean="0"/>
              <a:t>Trojan Horse:-They are software programs that hide their true nature and reveal their designed behavior only when activated. Trojan horses are frequently disguised as helpful, interesting, or necessary pieces of software, such as readme.exe files often included with shareware or freeware packages. </a:t>
            </a:r>
            <a:endParaRPr lang="en-US" dirty="0"/>
          </a:p>
        </p:txBody>
      </p:sp>
      <p:sp>
        <p:nvSpPr>
          <p:cNvPr id="4" name="Date Placeholder 3"/>
          <p:cNvSpPr>
            <a:spLocks noGrp="1"/>
          </p:cNvSpPr>
          <p:nvPr>
            <p:ph type="dt" sz="half" idx="10"/>
          </p:nvPr>
        </p:nvSpPr>
        <p:spPr/>
        <p:txBody>
          <a:bodyPr/>
          <a:lstStyle/>
          <a:p>
            <a:fld id="{F83343BC-2010-4ACC-814A-7DC65573D21B}" type="datetime1">
              <a:rPr lang="en-US" smtClean="0"/>
              <a:pPr/>
              <a:t>5/13/2019</a:t>
            </a:fld>
            <a:endParaRPr lang="en-US" dirty="0"/>
          </a:p>
        </p:txBody>
      </p:sp>
      <p:sp>
        <p:nvSpPr>
          <p:cNvPr id="5" name="Slide Number Placeholder 4"/>
          <p:cNvSpPr>
            <a:spLocks noGrp="1"/>
          </p:cNvSpPr>
          <p:nvPr>
            <p:ph type="sldNum" sz="quarter" idx="12"/>
          </p:nvPr>
        </p:nvSpPr>
        <p:spPr/>
        <p:txBody>
          <a:bodyPr/>
          <a:lstStyle/>
          <a:p>
            <a:fld id="{3864378F-DEBF-400F-B04A-06FE996E44C3}" type="slidenum">
              <a:rPr lang="en-US" smtClean="0"/>
              <a:pPr/>
              <a:t>10</a:t>
            </a:fld>
            <a:endParaRPr lang="en-US" dirty="0"/>
          </a:p>
        </p:txBody>
      </p:sp>
      <p:sp>
        <p:nvSpPr>
          <p:cNvPr id="6" name="Footer Placeholder 5"/>
          <p:cNvSpPr>
            <a:spLocks noGrp="1"/>
          </p:cNvSpPr>
          <p:nvPr>
            <p:ph type="ftr" sz="quarter" idx="11"/>
          </p:nvPr>
        </p:nvSpPr>
        <p:spPr/>
        <p:txBody>
          <a:bodyPr/>
          <a:lstStyle/>
          <a:p>
            <a:r>
              <a:rPr lang="en-US" smtClean="0"/>
              <a:t>Securing Information System</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HACKERS AND COMPUTER CRIME</a:t>
            </a:r>
            <a:endParaRPr lang="en-US" dirty="0"/>
          </a:p>
        </p:txBody>
      </p:sp>
      <p:sp>
        <p:nvSpPr>
          <p:cNvPr id="3" name="Content Placeholder 2"/>
          <p:cNvSpPr>
            <a:spLocks noGrp="1"/>
          </p:cNvSpPr>
          <p:nvPr>
            <p:ph sz="quarter" idx="1"/>
          </p:nvPr>
        </p:nvSpPr>
        <p:spPr>
          <a:xfrm>
            <a:off x="457200" y="1143000"/>
            <a:ext cx="8229600" cy="4983163"/>
          </a:xfrm>
        </p:spPr>
        <p:txBody>
          <a:bodyPr>
            <a:normAutofit/>
          </a:bodyPr>
          <a:lstStyle/>
          <a:p>
            <a:pPr algn="just"/>
            <a:r>
              <a:rPr lang="en-US" dirty="0" smtClean="0"/>
              <a:t>A hacker is an individual who intends to gain unauthorized access to a computer system.</a:t>
            </a:r>
          </a:p>
          <a:p>
            <a:pPr algn="just"/>
            <a:r>
              <a:rPr lang="en-US" dirty="0" smtClean="0"/>
              <a:t>Classes of Attack of a Hacker:</a:t>
            </a:r>
          </a:p>
          <a:p>
            <a:pPr lvl="1" algn="just"/>
            <a:r>
              <a:rPr lang="en-US" dirty="0" smtClean="0"/>
              <a:t>Denial-of-Service Attack</a:t>
            </a:r>
          </a:p>
          <a:p>
            <a:pPr lvl="1" algn="just"/>
            <a:r>
              <a:rPr lang="en-US" dirty="0" smtClean="0"/>
              <a:t>Stealing Passwords</a:t>
            </a:r>
          </a:p>
          <a:p>
            <a:pPr lvl="1" algn="just"/>
            <a:r>
              <a:rPr lang="en-US" dirty="0" err="1" smtClean="0"/>
              <a:t>Botnet</a:t>
            </a:r>
            <a:r>
              <a:rPr lang="en-US" dirty="0" smtClean="0"/>
              <a:t> and Zombies	 </a:t>
            </a:r>
            <a:r>
              <a:rPr lang="en-US" dirty="0" err="1" smtClean="0"/>
              <a:t>e.t.c</a:t>
            </a:r>
            <a:endParaRPr lang="en-US" dirty="0" smtClean="0"/>
          </a:p>
          <a:p>
            <a:pPr algn="just"/>
            <a:r>
              <a:rPr lang="en-US" dirty="0" smtClean="0"/>
              <a:t>What is Computer Crime?</a:t>
            </a:r>
          </a:p>
          <a:p>
            <a:pPr algn="just">
              <a:buNone/>
            </a:pPr>
            <a:r>
              <a:rPr lang="en-US" dirty="0" smtClean="0"/>
              <a:t>	Computer crime is defined by the U.S. Department of Justice as “any violations of criminal law that involve a knowledge of computer technology for their perpetration, investigation or prosecution.”</a:t>
            </a:r>
          </a:p>
          <a:p>
            <a:pPr>
              <a:buNone/>
            </a:pPr>
            <a:endParaRPr lang="en-US" dirty="0" smtClean="0"/>
          </a:p>
        </p:txBody>
      </p:sp>
      <p:sp>
        <p:nvSpPr>
          <p:cNvPr id="4" name="Date Placeholder 3"/>
          <p:cNvSpPr>
            <a:spLocks noGrp="1"/>
          </p:cNvSpPr>
          <p:nvPr>
            <p:ph type="dt" sz="half" idx="10"/>
          </p:nvPr>
        </p:nvSpPr>
        <p:spPr/>
        <p:txBody>
          <a:bodyPr/>
          <a:lstStyle/>
          <a:p>
            <a:fld id="{D6FC7F44-F776-4C21-9B99-16765A093688}" type="datetime1">
              <a:rPr lang="en-US" smtClean="0"/>
              <a:pPr/>
              <a:t>5/13/2019</a:t>
            </a:fld>
            <a:endParaRPr lang="en-US" dirty="0"/>
          </a:p>
        </p:txBody>
      </p:sp>
      <p:sp>
        <p:nvSpPr>
          <p:cNvPr id="5" name="Slide Number Placeholder 4"/>
          <p:cNvSpPr>
            <a:spLocks noGrp="1"/>
          </p:cNvSpPr>
          <p:nvPr>
            <p:ph type="sldNum" sz="quarter" idx="12"/>
          </p:nvPr>
        </p:nvSpPr>
        <p:spPr/>
        <p:txBody>
          <a:bodyPr/>
          <a:lstStyle/>
          <a:p>
            <a:fld id="{3864378F-DEBF-400F-B04A-06FE996E44C3}" type="slidenum">
              <a:rPr lang="en-US" smtClean="0"/>
              <a:pPr/>
              <a:t>11</a:t>
            </a:fld>
            <a:endParaRPr lang="en-US" dirty="0"/>
          </a:p>
        </p:txBody>
      </p:sp>
      <p:sp>
        <p:nvSpPr>
          <p:cNvPr id="6" name="Footer Placeholder 5"/>
          <p:cNvSpPr>
            <a:spLocks noGrp="1"/>
          </p:cNvSpPr>
          <p:nvPr>
            <p:ph type="ftr" sz="quarter" idx="11"/>
          </p:nvPr>
        </p:nvSpPr>
        <p:spPr/>
        <p:txBody>
          <a:bodyPr/>
          <a:lstStyle/>
          <a:p>
            <a:r>
              <a:rPr lang="en-US" smtClean="0"/>
              <a:t>Securing Information System</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Computer Crime </a:t>
            </a:r>
            <a:endParaRPr lang="en-US" dirty="0"/>
          </a:p>
        </p:txBody>
      </p:sp>
      <p:sp>
        <p:nvSpPr>
          <p:cNvPr id="3" name="Content Placeholder 2"/>
          <p:cNvSpPr>
            <a:spLocks noGrp="1"/>
          </p:cNvSpPr>
          <p:nvPr>
            <p:ph sz="quarter" idx="1"/>
          </p:nvPr>
        </p:nvSpPr>
        <p:spPr/>
        <p:txBody>
          <a:bodyPr>
            <a:normAutofit/>
          </a:bodyPr>
          <a:lstStyle/>
          <a:p>
            <a:r>
              <a:rPr lang="en-US" dirty="0" smtClean="0"/>
              <a:t>Breaching the confidentiality of protected computerized data</a:t>
            </a:r>
          </a:p>
          <a:p>
            <a:r>
              <a:rPr lang="en-US" dirty="0" smtClean="0"/>
              <a:t>Accessing a computer system without authority</a:t>
            </a:r>
          </a:p>
          <a:p>
            <a:r>
              <a:rPr lang="en-US" dirty="0" smtClean="0"/>
              <a:t>Knowingly accessing a protected computer to commit fraud</a:t>
            </a:r>
          </a:p>
          <a:p>
            <a:r>
              <a:rPr lang="en-US" dirty="0" smtClean="0"/>
              <a:t>Intentionally accessing a protected computer and causing damage, negligently or deliberately</a:t>
            </a:r>
          </a:p>
          <a:p>
            <a:r>
              <a:rPr lang="en-US" dirty="0" smtClean="0"/>
              <a:t>Knowingly transmitting a program, program code, or command that intentionally causes damage to a protected computer </a:t>
            </a:r>
            <a:r>
              <a:rPr lang="en-US" dirty="0" err="1" smtClean="0"/>
              <a:t>e.t.c</a:t>
            </a:r>
            <a:endParaRPr lang="en-US" dirty="0"/>
          </a:p>
        </p:txBody>
      </p:sp>
      <p:sp>
        <p:nvSpPr>
          <p:cNvPr id="4" name="Date Placeholder 3"/>
          <p:cNvSpPr>
            <a:spLocks noGrp="1"/>
          </p:cNvSpPr>
          <p:nvPr>
            <p:ph type="dt" sz="half" idx="10"/>
          </p:nvPr>
        </p:nvSpPr>
        <p:spPr/>
        <p:txBody>
          <a:bodyPr/>
          <a:lstStyle/>
          <a:p>
            <a:fld id="{3A97835B-EF01-462B-9CA9-45BA364CE482}" type="datetime1">
              <a:rPr lang="en-US" smtClean="0"/>
              <a:pPr/>
              <a:t>5/13/2019</a:t>
            </a:fld>
            <a:endParaRPr lang="en-US" dirty="0"/>
          </a:p>
        </p:txBody>
      </p:sp>
      <p:sp>
        <p:nvSpPr>
          <p:cNvPr id="5" name="Slide Number Placeholder 4"/>
          <p:cNvSpPr>
            <a:spLocks noGrp="1"/>
          </p:cNvSpPr>
          <p:nvPr>
            <p:ph type="sldNum" sz="quarter" idx="12"/>
          </p:nvPr>
        </p:nvSpPr>
        <p:spPr/>
        <p:txBody>
          <a:bodyPr/>
          <a:lstStyle/>
          <a:p>
            <a:fld id="{3864378F-DEBF-400F-B04A-06FE996E44C3}" type="slidenum">
              <a:rPr lang="en-US" smtClean="0"/>
              <a:pPr/>
              <a:t>12</a:t>
            </a:fld>
            <a:endParaRPr lang="en-US" dirty="0"/>
          </a:p>
        </p:txBody>
      </p:sp>
      <p:sp>
        <p:nvSpPr>
          <p:cNvPr id="6" name="Footer Placeholder 5"/>
          <p:cNvSpPr>
            <a:spLocks noGrp="1"/>
          </p:cNvSpPr>
          <p:nvPr>
            <p:ph type="ftr" sz="quarter" idx="11"/>
          </p:nvPr>
        </p:nvSpPr>
        <p:spPr/>
        <p:txBody>
          <a:bodyPr/>
          <a:lstStyle/>
          <a:p>
            <a:r>
              <a:rPr lang="en-US" smtClean="0"/>
              <a:t>Securing Information System</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Business value of Security and Control</a:t>
            </a:r>
            <a:endParaRPr lang="en-US" dirty="0"/>
          </a:p>
        </p:txBody>
      </p:sp>
      <p:sp>
        <p:nvSpPr>
          <p:cNvPr id="3" name="Content Placeholder 2"/>
          <p:cNvSpPr>
            <a:spLocks noGrp="1"/>
          </p:cNvSpPr>
          <p:nvPr>
            <p:ph sz="quarter" idx="1"/>
          </p:nvPr>
        </p:nvSpPr>
        <p:spPr/>
        <p:txBody>
          <a:bodyPr>
            <a:normAutofit/>
          </a:bodyPr>
          <a:lstStyle/>
          <a:p>
            <a:r>
              <a:rPr lang="en-US" dirty="0" smtClean="0"/>
              <a:t>Many firms are reluctant to spend heavily on security because it is not directly related to sales revenue. However, protecting information systems is so critical to the operation of the business that it deserves a second look.</a:t>
            </a:r>
          </a:p>
          <a:p>
            <a:r>
              <a:rPr lang="en-US" dirty="0" smtClean="0"/>
              <a:t>Recent U.S. government regulations are forcing companies to take security and control more seriously by mandating the protection of data from </a:t>
            </a:r>
            <a:r>
              <a:rPr lang="en-US" dirty="0" err="1" smtClean="0"/>
              <a:t>abuse,exposure</a:t>
            </a:r>
            <a:r>
              <a:rPr lang="en-US" dirty="0" smtClean="0"/>
              <a:t>, and unauthorized access.</a:t>
            </a:r>
            <a:endParaRPr lang="en-US" dirty="0"/>
          </a:p>
        </p:txBody>
      </p:sp>
      <p:sp>
        <p:nvSpPr>
          <p:cNvPr id="4" name="Date Placeholder 3"/>
          <p:cNvSpPr>
            <a:spLocks noGrp="1"/>
          </p:cNvSpPr>
          <p:nvPr>
            <p:ph type="dt" sz="half" idx="10"/>
          </p:nvPr>
        </p:nvSpPr>
        <p:spPr/>
        <p:txBody>
          <a:bodyPr/>
          <a:lstStyle/>
          <a:p>
            <a:fld id="{94E0A63B-D795-44AD-AA90-38D3C3B24853}" type="datetime1">
              <a:rPr lang="en-US" smtClean="0"/>
              <a:pPr/>
              <a:t>5/13/2019</a:t>
            </a:fld>
            <a:endParaRPr lang="en-US" dirty="0"/>
          </a:p>
        </p:txBody>
      </p:sp>
      <p:sp>
        <p:nvSpPr>
          <p:cNvPr id="5" name="Slide Number Placeholder 4"/>
          <p:cNvSpPr>
            <a:spLocks noGrp="1"/>
          </p:cNvSpPr>
          <p:nvPr>
            <p:ph type="sldNum" sz="quarter" idx="12"/>
          </p:nvPr>
        </p:nvSpPr>
        <p:spPr/>
        <p:txBody>
          <a:bodyPr/>
          <a:lstStyle/>
          <a:p>
            <a:fld id="{3864378F-DEBF-400F-B04A-06FE996E44C3}" type="slidenum">
              <a:rPr lang="en-US" smtClean="0"/>
              <a:pPr/>
              <a:t>13</a:t>
            </a:fld>
            <a:endParaRPr lang="en-US" dirty="0"/>
          </a:p>
        </p:txBody>
      </p:sp>
      <p:sp>
        <p:nvSpPr>
          <p:cNvPr id="6" name="Footer Placeholder 5"/>
          <p:cNvSpPr>
            <a:spLocks noGrp="1"/>
          </p:cNvSpPr>
          <p:nvPr>
            <p:ph type="ftr" sz="quarter" idx="11"/>
          </p:nvPr>
        </p:nvSpPr>
        <p:spPr/>
        <p:txBody>
          <a:bodyPr/>
          <a:lstStyle/>
          <a:p>
            <a:r>
              <a:rPr lang="en-US" smtClean="0"/>
              <a:t>Securing Information System</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782762"/>
          </a:xfrm>
        </p:spPr>
        <p:txBody>
          <a:bodyPr>
            <a:noAutofit/>
          </a:bodyPr>
          <a:lstStyle/>
          <a:p>
            <a:r>
              <a:rPr lang="en-US" sz="3600" dirty="0" smtClean="0"/>
              <a:t/>
            </a:r>
            <a:br>
              <a:rPr lang="en-US" sz="3600" dirty="0" smtClean="0"/>
            </a:br>
            <a:r>
              <a:rPr lang="en-US" sz="3200" dirty="0" smtClean="0"/>
              <a:t>ELECTRONIC EVIDENCE AND COMPUTER FORENSICS</a:t>
            </a:r>
            <a:br>
              <a:rPr lang="en-US" sz="3200" dirty="0" smtClean="0"/>
            </a:br>
            <a:endParaRPr lang="en-US" sz="3600" dirty="0"/>
          </a:p>
        </p:txBody>
      </p:sp>
      <p:sp>
        <p:nvSpPr>
          <p:cNvPr id="3" name="Content Placeholder 2"/>
          <p:cNvSpPr>
            <a:spLocks noGrp="1"/>
          </p:cNvSpPr>
          <p:nvPr>
            <p:ph sz="quarter" idx="1"/>
          </p:nvPr>
        </p:nvSpPr>
        <p:spPr/>
        <p:txBody>
          <a:bodyPr>
            <a:normAutofit/>
          </a:bodyPr>
          <a:lstStyle/>
          <a:p>
            <a:pPr algn="just"/>
            <a:r>
              <a:rPr lang="en-US" dirty="0" smtClean="0"/>
              <a:t>Security, control, and electronic records management have become essential for responding to legal actions. Much of the evidence today for stock </a:t>
            </a:r>
            <a:r>
              <a:rPr lang="en-US" dirty="0" err="1" smtClean="0"/>
              <a:t>fraud,embezzlement</a:t>
            </a:r>
            <a:r>
              <a:rPr lang="en-US" dirty="0" smtClean="0"/>
              <a:t>, theft of company trade secrets, computer crime, and many civil cases is in digital form.</a:t>
            </a:r>
          </a:p>
          <a:p>
            <a:pPr algn="just"/>
            <a:r>
              <a:rPr lang="en-US" dirty="0" smtClean="0"/>
              <a:t>An effective electronic document retention policy ensures that electronic documents, e-mail, and other records are well organized, accessible, and neither retained too long nor discarded too soon. It also reflects an awareness of how to preserve potential evidence for computer forensics.</a:t>
            </a:r>
            <a:endParaRPr lang="en-US" dirty="0"/>
          </a:p>
        </p:txBody>
      </p:sp>
      <p:sp>
        <p:nvSpPr>
          <p:cNvPr id="4" name="Date Placeholder 3"/>
          <p:cNvSpPr>
            <a:spLocks noGrp="1"/>
          </p:cNvSpPr>
          <p:nvPr>
            <p:ph type="dt" sz="half" idx="10"/>
          </p:nvPr>
        </p:nvSpPr>
        <p:spPr/>
        <p:txBody>
          <a:bodyPr/>
          <a:lstStyle/>
          <a:p>
            <a:fld id="{001EF6BD-FFC4-4788-AAF7-DC9F25EF29F9}" type="datetime1">
              <a:rPr lang="en-US" smtClean="0"/>
              <a:pPr/>
              <a:t>5/13/2019</a:t>
            </a:fld>
            <a:endParaRPr lang="en-US" dirty="0"/>
          </a:p>
        </p:txBody>
      </p:sp>
      <p:sp>
        <p:nvSpPr>
          <p:cNvPr id="5" name="Slide Number Placeholder 4"/>
          <p:cNvSpPr>
            <a:spLocks noGrp="1"/>
          </p:cNvSpPr>
          <p:nvPr>
            <p:ph type="sldNum" sz="quarter" idx="12"/>
          </p:nvPr>
        </p:nvSpPr>
        <p:spPr/>
        <p:txBody>
          <a:bodyPr/>
          <a:lstStyle/>
          <a:p>
            <a:fld id="{3864378F-DEBF-400F-B04A-06FE996E44C3}" type="slidenum">
              <a:rPr lang="en-US" smtClean="0"/>
              <a:pPr/>
              <a:t>14</a:t>
            </a:fld>
            <a:endParaRPr lang="en-US" dirty="0"/>
          </a:p>
        </p:txBody>
      </p:sp>
      <p:sp>
        <p:nvSpPr>
          <p:cNvPr id="6" name="Footer Placeholder 5"/>
          <p:cNvSpPr>
            <a:spLocks noGrp="1"/>
          </p:cNvSpPr>
          <p:nvPr>
            <p:ph type="ftr" sz="quarter" idx="11"/>
          </p:nvPr>
        </p:nvSpPr>
        <p:spPr/>
        <p:txBody>
          <a:bodyPr/>
          <a:lstStyle/>
          <a:p>
            <a:r>
              <a:rPr lang="en-US" smtClean="0"/>
              <a:t>Securing Information System</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ELECTRONIC EVIDENCE AND COMPUTER FORENSICS</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What is Computer Forensic:- It </a:t>
            </a:r>
            <a:r>
              <a:rPr lang="en-US" b="1" dirty="0" smtClean="0"/>
              <a:t> </a:t>
            </a:r>
            <a:r>
              <a:rPr lang="en-US" dirty="0" smtClean="0"/>
              <a:t>is the scientific </a:t>
            </a:r>
            <a:r>
              <a:rPr lang="en-US" dirty="0" err="1" smtClean="0"/>
              <a:t>collection,examination,authentication,preser-vation</a:t>
            </a:r>
            <a:r>
              <a:rPr lang="en-US" dirty="0" smtClean="0"/>
              <a:t>, and analysis of data held on or retrieved from computer storage media in such a way that the information can be used as evidence in a court of law.</a:t>
            </a:r>
            <a:endParaRPr lang="en-US" dirty="0"/>
          </a:p>
        </p:txBody>
      </p:sp>
      <p:sp>
        <p:nvSpPr>
          <p:cNvPr id="4" name="Date Placeholder 3"/>
          <p:cNvSpPr>
            <a:spLocks noGrp="1"/>
          </p:cNvSpPr>
          <p:nvPr>
            <p:ph type="dt" sz="half" idx="10"/>
          </p:nvPr>
        </p:nvSpPr>
        <p:spPr/>
        <p:txBody>
          <a:bodyPr/>
          <a:lstStyle/>
          <a:p>
            <a:fld id="{FF167D16-43E7-4D28-99AE-C6452B469BC1}" type="datetime1">
              <a:rPr lang="en-US" smtClean="0"/>
              <a:pPr/>
              <a:t>5/13/2019</a:t>
            </a:fld>
            <a:endParaRPr lang="en-US" dirty="0"/>
          </a:p>
        </p:txBody>
      </p:sp>
      <p:sp>
        <p:nvSpPr>
          <p:cNvPr id="5" name="Slide Number Placeholder 4"/>
          <p:cNvSpPr>
            <a:spLocks noGrp="1"/>
          </p:cNvSpPr>
          <p:nvPr>
            <p:ph type="sldNum" sz="quarter" idx="12"/>
          </p:nvPr>
        </p:nvSpPr>
        <p:spPr/>
        <p:txBody>
          <a:bodyPr/>
          <a:lstStyle/>
          <a:p>
            <a:fld id="{3864378F-DEBF-400F-B04A-06FE996E44C3}" type="slidenum">
              <a:rPr lang="en-US" smtClean="0"/>
              <a:pPr/>
              <a:t>15</a:t>
            </a:fld>
            <a:endParaRPr lang="en-US" dirty="0"/>
          </a:p>
        </p:txBody>
      </p:sp>
      <p:sp>
        <p:nvSpPr>
          <p:cNvPr id="6" name="Footer Placeholder 5"/>
          <p:cNvSpPr>
            <a:spLocks noGrp="1"/>
          </p:cNvSpPr>
          <p:nvPr>
            <p:ph type="ftr" sz="quarter" idx="11"/>
          </p:nvPr>
        </p:nvSpPr>
        <p:spPr/>
        <p:txBody>
          <a:bodyPr/>
          <a:lstStyle/>
          <a:p>
            <a:r>
              <a:rPr lang="en-US" smtClean="0"/>
              <a:t>Securing Information System</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ESTABLISHING A FRAMEWORK FOR SECURITY</a:t>
            </a:r>
            <a:br>
              <a:rPr lang="en-US" sz="2800" dirty="0" smtClean="0"/>
            </a:br>
            <a:r>
              <a:rPr lang="en-US" sz="2800" dirty="0" smtClean="0"/>
              <a:t>AND CONTROL</a:t>
            </a:r>
            <a:endParaRPr lang="en-US" sz="2800" dirty="0"/>
          </a:p>
        </p:txBody>
      </p:sp>
      <p:sp>
        <p:nvSpPr>
          <p:cNvPr id="3" name="Content Placeholder 2"/>
          <p:cNvSpPr>
            <a:spLocks noGrp="1"/>
          </p:cNvSpPr>
          <p:nvPr>
            <p:ph sz="quarter" idx="1"/>
          </p:nvPr>
        </p:nvSpPr>
        <p:spPr/>
        <p:txBody>
          <a:bodyPr>
            <a:normAutofit/>
          </a:bodyPr>
          <a:lstStyle/>
          <a:p>
            <a:r>
              <a:rPr lang="en-US" dirty="0" smtClean="0"/>
              <a:t>Information System Controls</a:t>
            </a:r>
          </a:p>
          <a:p>
            <a:pPr lvl="1">
              <a:buFont typeface="Wingdings" pitchFamily="2" charset="2"/>
              <a:buChar char="Ø"/>
            </a:pPr>
            <a:r>
              <a:rPr lang="en-US" dirty="0" smtClean="0"/>
              <a:t>Information </a:t>
            </a:r>
            <a:r>
              <a:rPr lang="en-US" dirty="0" smtClean="0"/>
              <a:t>systems controls are both manual and automated and consist of both general controls and application controls. </a:t>
            </a:r>
          </a:p>
          <a:p>
            <a:pPr lvl="3">
              <a:buFont typeface="Wingdings" pitchFamily="2" charset="2"/>
              <a:buChar char="q"/>
            </a:pPr>
            <a:r>
              <a:rPr lang="en-US" dirty="0" smtClean="0"/>
              <a:t>General controls :- govern the design, security, and use of computer programs and the security of data files in general throughout the organization’s information technology infrastructure.</a:t>
            </a:r>
          </a:p>
          <a:p>
            <a:pPr lvl="1">
              <a:buFont typeface="Wingdings" pitchFamily="2" charset="2"/>
              <a:buChar char="Ø"/>
            </a:pPr>
            <a:r>
              <a:rPr lang="en-US" b="1" dirty="0" smtClean="0"/>
              <a:t> </a:t>
            </a:r>
            <a:r>
              <a:rPr lang="en-US" dirty="0" smtClean="0"/>
              <a:t>Application controls :- they are specific controls unique to each computerized application, such as payroll or order processing</a:t>
            </a:r>
            <a:r>
              <a:rPr lang="en-US" dirty="0" smtClean="0"/>
              <a:t>.</a:t>
            </a:r>
          </a:p>
          <a:p>
            <a:pPr lvl="2"/>
            <a:r>
              <a:rPr lang="en-US" dirty="0" smtClean="0"/>
              <a:t>Application controls can be classified as :- </a:t>
            </a:r>
          </a:p>
          <a:p>
            <a:pPr marL="1611630" lvl="4" indent="-514350">
              <a:buAutoNum type="arabicParenBoth"/>
            </a:pPr>
            <a:r>
              <a:rPr lang="en-US" dirty="0" smtClean="0"/>
              <a:t>input </a:t>
            </a:r>
            <a:r>
              <a:rPr lang="en-US" dirty="0" smtClean="0"/>
              <a:t>controls</a:t>
            </a:r>
          </a:p>
          <a:p>
            <a:pPr marL="1611630" lvl="4" indent="-514350">
              <a:buAutoNum type="arabicParenBoth"/>
            </a:pPr>
            <a:r>
              <a:rPr lang="en-US" dirty="0" smtClean="0"/>
              <a:t> </a:t>
            </a:r>
            <a:r>
              <a:rPr lang="en-US" dirty="0" smtClean="0"/>
              <a:t>processing controls</a:t>
            </a:r>
          </a:p>
          <a:p>
            <a:pPr marL="1611630" lvl="4" indent="-514350">
              <a:buAutoNum type="arabicParenBoth"/>
            </a:pPr>
            <a:r>
              <a:rPr lang="en-US" dirty="0" smtClean="0"/>
              <a:t> output controls.</a:t>
            </a:r>
          </a:p>
          <a:p>
            <a:pPr lvl="3">
              <a:buFont typeface="Wingdings" pitchFamily="2" charset="2"/>
              <a:buChar char="q"/>
            </a:pPr>
            <a:endParaRPr lang="en-US" dirty="0"/>
          </a:p>
        </p:txBody>
      </p:sp>
      <p:sp>
        <p:nvSpPr>
          <p:cNvPr id="4" name="Date Placeholder 3"/>
          <p:cNvSpPr>
            <a:spLocks noGrp="1"/>
          </p:cNvSpPr>
          <p:nvPr>
            <p:ph type="dt" sz="half" idx="10"/>
          </p:nvPr>
        </p:nvSpPr>
        <p:spPr/>
        <p:txBody>
          <a:bodyPr/>
          <a:lstStyle/>
          <a:p>
            <a:fld id="{3AC9CFDA-8BA9-41DA-8B31-DDBF50A2C3A1}" type="datetime1">
              <a:rPr lang="en-US" smtClean="0"/>
              <a:pPr/>
              <a:t>5/13/2019</a:t>
            </a:fld>
            <a:endParaRPr lang="en-US" dirty="0"/>
          </a:p>
        </p:txBody>
      </p:sp>
      <p:sp>
        <p:nvSpPr>
          <p:cNvPr id="5" name="Slide Number Placeholder 4"/>
          <p:cNvSpPr>
            <a:spLocks noGrp="1"/>
          </p:cNvSpPr>
          <p:nvPr>
            <p:ph type="sldNum" sz="quarter" idx="12"/>
          </p:nvPr>
        </p:nvSpPr>
        <p:spPr/>
        <p:txBody>
          <a:bodyPr/>
          <a:lstStyle/>
          <a:p>
            <a:fld id="{3864378F-DEBF-400F-B04A-06FE996E44C3}" type="slidenum">
              <a:rPr lang="en-US" smtClean="0"/>
              <a:pPr/>
              <a:t>16</a:t>
            </a:fld>
            <a:endParaRPr lang="en-US" dirty="0"/>
          </a:p>
        </p:txBody>
      </p:sp>
      <p:sp>
        <p:nvSpPr>
          <p:cNvPr id="6" name="Footer Placeholder 5"/>
          <p:cNvSpPr>
            <a:spLocks noGrp="1"/>
          </p:cNvSpPr>
          <p:nvPr>
            <p:ph type="ftr" sz="quarter" idx="11"/>
          </p:nvPr>
        </p:nvSpPr>
        <p:spPr/>
        <p:txBody>
          <a:bodyPr/>
          <a:lstStyle/>
          <a:p>
            <a:r>
              <a:rPr lang="en-US" smtClean="0"/>
              <a:t>Securing Information System</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ESTABLISHING A FRAMEWORK FOR SECURITY</a:t>
            </a:r>
            <a:br>
              <a:rPr lang="en-US" sz="2800" dirty="0" smtClean="0"/>
            </a:br>
            <a:r>
              <a:rPr lang="en-US" sz="2800" dirty="0" smtClean="0"/>
              <a:t>AND CONTROL</a:t>
            </a:r>
            <a:endParaRPr lang="en-US" sz="2800" dirty="0"/>
          </a:p>
        </p:txBody>
      </p:sp>
      <p:sp>
        <p:nvSpPr>
          <p:cNvPr id="3" name="Content Placeholder 2"/>
          <p:cNvSpPr>
            <a:spLocks noGrp="1"/>
          </p:cNvSpPr>
          <p:nvPr>
            <p:ph sz="quarter" idx="1"/>
          </p:nvPr>
        </p:nvSpPr>
        <p:spPr/>
        <p:txBody>
          <a:bodyPr/>
          <a:lstStyle/>
          <a:p>
            <a:pPr algn="just"/>
            <a:r>
              <a:rPr lang="en-US" dirty="0" smtClean="0"/>
              <a:t>Risk Assessment</a:t>
            </a:r>
          </a:p>
          <a:p>
            <a:pPr lvl="2" algn="just">
              <a:buFont typeface="Wingdings" pitchFamily="2" charset="2"/>
              <a:buChar char="Ø"/>
            </a:pPr>
            <a:r>
              <a:rPr lang="en-US" dirty="0" smtClean="0"/>
              <a:t>A </a:t>
            </a:r>
            <a:r>
              <a:rPr lang="en-US" dirty="0" smtClean="0"/>
              <a:t>risk assessment determines the level of risk to the firm if a specific activity or process is not properly controlled.</a:t>
            </a:r>
          </a:p>
          <a:p>
            <a:pPr lvl="2" algn="just">
              <a:buFont typeface="Wingdings" pitchFamily="2" charset="2"/>
              <a:buChar char="Ø"/>
            </a:pPr>
            <a:r>
              <a:rPr lang="en-US" dirty="0" smtClean="0"/>
              <a:t> Business managers working with information systems specialists should try to determine the value of information assets, points of vulnerability, the likely frequency of a problem, and the potential for damage</a:t>
            </a:r>
            <a:r>
              <a:rPr lang="en-US" dirty="0" smtClean="0"/>
              <a:t>.</a:t>
            </a:r>
            <a:endParaRPr lang="en-US" dirty="0"/>
          </a:p>
          <a:p>
            <a:pPr algn="just">
              <a:buFont typeface="Arial" pitchFamily="34" charset="0"/>
              <a:buChar char="•"/>
            </a:pPr>
            <a:r>
              <a:rPr lang="en-US" dirty="0" smtClean="0"/>
              <a:t>Security Policy</a:t>
            </a:r>
          </a:p>
          <a:p>
            <a:pPr lvl="1" algn="just">
              <a:buNone/>
            </a:pPr>
            <a:r>
              <a:rPr lang="en-US" dirty="0" smtClean="0"/>
              <a:t>	A </a:t>
            </a:r>
            <a:r>
              <a:rPr lang="en-US" dirty="0" smtClean="0"/>
              <a:t>security policy consists of statements ranking information risks, identifying acceptable security goals, and identifying the mechanisms for achieving these goals.</a:t>
            </a:r>
          </a:p>
          <a:p>
            <a:pPr algn="just">
              <a:buFont typeface="Arial" pitchFamily="34" charset="0"/>
              <a:buChar char="•"/>
            </a:pPr>
            <a:endParaRPr lang="en-US" dirty="0" smtClean="0"/>
          </a:p>
        </p:txBody>
      </p:sp>
      <p:sp>
        <p:nvSpPr>
          <p:cNvPr id="4" name="Date Placeholder 3"/>
          <p:cNvSpPr>
            <a:spLocks noGrp="1"/>
          </p:cNvSpPr>
          <p:nvPr>
            <p:ph type="dt" sz="half" idx="10"/>
          </p:nvPr>
        </p:nvSpPr>
        <p:spPr/>
        <p:txBody>
          <a:bodyPr/>
          <a:lstStyle/>
          <a:p>
            <a:fld id="{F1737477-4B5C-4338-9A17-8B7059BBD1E5}" type="datetime1">
              <a:rPr lang="en-US" smtClean="0"/>
              <a:pPr/>
              <a:t>5/13/2019</a:t>
            </a:fld>
            <a:endParaRPr lang="en-US" dirty="0"/>
          </a:p>
        </p:txBody>
      </p:sp>
      <p:sp>
        <p:nvSpPr>
          <p:cNvPr id="5" name="Slide Number Placeholder 4"/>
          <p:cNvSpPr>
            <a:spLocks noGrp="1"/>
          </p:cNvSpPr>
          <p:nvPr>
            <p:ph type="sldNum" sz="quarter" idx="12"/>
          </p:nvPr>
        </p:nvSpPr>
        <p:spPr/>
        <p:txBody>
          <a:bodyPr/>
          <a:lstStyle/>
          <a:p>
            <a:fld id="{3864378F-DEBF-400F-B04A-06FE996E44C3}" type="slidenum">
              <a:rPr lang="en-US" smtClean="0"/>
              <a:pPr/>
              <a:t>17</a:t>
            </a:fld>
            <a:endParaRPr lang="en-US" dirty="0"/>
          </a:p>
        </p:txBody>
      </p:sp>
      <p:sp>
        <p:nvSpPr>
          <p:cNvPr id="6" name="Footer Placeholder 5"/>
          <p:cNvSpPr>
            <a:spLocks noGrp="1"/>
          </p:cNvSpPr>
          <p:nvPr>
            <p:ph type="ftr" sz="quarter" idx="11"/>
          </p:nvPr>
        </p:nvSpPr>
        <p:spPr/>
        <p:txBody>
          <a:bodyPr/>
          <a:lstStyle/>
          <a:p>
            <a:r>
              <a:rPr lang="en-US" smtClean="0"/>
              <a:t>Securing Information System</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772400" cy="838200"/>
          </a:xfrm>
        </p:spPr>
        <p:txBody>
          <a:bodyPr>
            <a:noAutofit/>
          </a:bodyPr>
          <a:lstStyle/>
          <a:p>
            <a:r>
              <a:rPr lang="en-US" sz="2800" dirty="0" smtClean="0"/>
              <a:t>ESTABLISHING A FRAMEWORK FOR SECURITY</a:t>
            </a:r>
            <a:br>
              <a:rPr lang="en-US" sz="2800" dirty="0" smtClean="0"/>
            </a:br>
            <a:r>
              <a:rPr lang="en-US" sz="2800" dirty="0" smtClean="0"/>
              <a:t>AND CONTROL</a:t>
            </a:r>
            <a:endParaRPr lang="en-US" sz="2800" dirty="0"/>
          </a:p>
        </p:txBody>
      </p:sp>
      <p:sp>
        <p:nvSpPr>
          <p:cNvPr id="3" name="Content Placeholder 2"/>
          <p:cNvSpPr>
            <a:spLocks noGrp="1"/>
          </p:cNvSpPr>
          <p:nvPr>
            <p:ph sz="quarter" idx="1"/>
          </p:nvPr>
        </p:nvSpPr>
        <p:spPr>
          <a:xfrm>
            <a:off x="914400" y="1371600"/>
            <a:ext cx="7772400" cy="4800600"/>
          </a:xfrm>
        </p:spPr>
        <p:txBody>
          <a:bodyPr>
            <a:normAutofit fontScale="92500"/>
          </a:bodyPr>
          <a:lstStyle/>
          <a:p>
            <a:r>
              <a:rPr lang="en-US" sz="2400" dirty="0" smtClean="0"/>
              <a:t>DISASTER RECOVERY PLANNING AND BUSINESS</a:t>
            </a:r>
            <a:br>
              <a:rPr lang="en-US" sz="2400" dirty="0" smtClean="0"/>
            </a:br>
            <a:r>
              <a:rPr lang="en-US" sz="2400" dirty="0" smtClean="0"/>
              <a:t>CONTINUITY PLANNING</a:t>
            </a:r>
            <a:endParaRPr lang="en-US" dirty="0" smtClean="0"/>
          </a:p>
          <a:p>
            <a:pPr lvl="1">
              <a:buFont typeface="Wingdings" pitchFamily="2" charset="2"/>
              <a:buChar char="Ø"/>
            </a:pPr>
            <a:r>
              <a:rPr lang="en-US" dirty="0" smtClean="0"/>
              <a:t>If </a:t>
            </a:r>
            <a:r>
              <a:rPr lang="en-US" dirty="0" smtClean="0"/>
              <a:t>you run a business, you need to plan for events, such as power outages, floods, earthquakes, or terrorist attacks that will prevent your information systems and your business from operating.</a:t>
            </a:r>
          </a:p>
          <a:p>
            <a:pPr lvl="1">
              <a:buFont typeface="Wingdings" pitchFamily="2" charset="2"/>
              <a:buChar char="Ø"/>
            </a:pPr>
            <a:r>
              <a:rPr lang="en-US" dirty="0" smtClean="0"/>
              <a:t>Disaster Recovery Planning:-  they devise plans for the restoration of computing and communications services after they have been disrupted.</a:t>
            </a:r>
          </a:p>
          <a:p>
            <a:pPr lvl="1">
              <a:buFont typeface="Wingdings" pitchFamily="2" charset="2"/>
              <a:buChar char="Ø"/>
            </a:pPr>
            <a:r>
              <a:rPr lang="en-US" dirty="0" smtClean="0"/>
              <a:t>Business Continuity Planning:- focuses on how the company can restore business operations after a disaster strikes. The business continuity plan identifies critical business processes and determines action plans for handling mission-critical functions if systems go down.</a:t>
            </a:r>
            <a:endParaRPr lang="en-US" dirty="0"/>
          </a:p>
        </p:txBody>
      </p:sp>
      <p:sp>
        <p:nvSpPr>
          <p:cNvPr id="4" name="Date Placeholder 3"/>
          <p:cNvSpPr>
            <a:spLocks noGrp="1"/>
          </p:cNvSpPr>
          <p:nvPr>
            <p:ph type="dt" sz="half" idx="10"/>
          </p:nvPr>
        </p:nvSpPr>
        <p:spPr/>
        <p:txBody>
          <a:bodyPr/>
          <a:lstStyle/>
          <a:p>
            <a:fld id="{0BE5B4A9-B8D3-4A32-BC4D-DD22DE9755F5}" type="datetime1">
              <a:rPr lang="en-US" smtClean="0"/>
              <a:pPr/>
              <a:t>5/13/2019</a:t>
            </a:fld>
            <a:endParaRPr lang="en-US" dirty="0"/>
          </a:p>
        </p:txBody>
      </p:sp>
      <p:sp>
        <p:nvSpPr>
          <p:cNvPr id="5" name="Slide Number Placeholder 4"/>
          <p:cNvSpPr>
            <a:spLocks noGrp="1"/>
          </p:cNvSpPr>
          <p:nvPr>
            <p:ph type="sldNum" sz="quarter" idx="12"/>
          </p:nvPr>
        </p:nvSpPr>
        <p:spPr/>
        <p:txBody>
          <a:bodyPr/>
          <a:lstStyle/>
          <a:p>
            <a:fld id="{3864378F-DEBF-400F-B04A-06FE996E44C3}" type="slidenum">
              <a:rPr lang="en-US" smtClean="0"/>
              <a:pPr/>
              <a:t>18</a:t>
            </a:fld>
            <a:endParaRPr lang="en-US" dirty="0"/>
          </a:p>
        </p:txBody>
      </p:sp>
      <p:sp>
        <p:nvSpPr>
          <p:cNvPr id="6" name="Footer Placeholder 5"/>
          <p:cNvSpPr>
            <a:spLocks noGrp="1"/>
          </p:cNvSpPr>
          <p:nvPr>
            <p:ph type="ftr" sz="quarter" idx="11"/>
          </p:nvPr>
        </p:nvSpPr>
        <p:spPr/>
        <p:txBody>
          <a:bodyPr/>
          <a:lstStyle/>
          <a:p>
            <a:r>
              <a:rPr lang="en-US" smtClean="0"/>
              <a:t>Securing Information System</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ESTABLISHING A FRAMEWORK FOR SECURITY</a:t>
            </a:r>
            <a:br>
              <a:rPr lang="en-US" sz="2800" dirty="0" smtClean="0"/>
            </a:br>
            <a:r>
              <a:rPr lang="en-US" sz="2800" dirty="0" smtClean="0"/>
              <a:t>AND CONTROL</a:t>
            </a:r>
            <a:endParaRPr lang="en-US" sz="2800" dirty="0"/>
          </a:p>
        </p:txBody>
      </p:sp>
      <p:sp>
        <p:nvSpPr>
          <p:cNvPr id="3" name="Content Placeholder 2"/>
          <p:cNvSpPr>
            <a:spLocks noGrp="1"/>
          </p:cNvSpPr>
          <p:nvPr>
            <p:ph sz="quarter" idx="1"/>
          </p:nvPr>
        </p:nvSpPr>
        <p:spPr/>
        <p:txBody>
          <a:bodyPr>
            <a:normAutofit/>
          </a:bodyPr>
          <a:lstStyle/>
          <a:p>
            <a:r>
              <a:rPr lang="en-US" dirty="0" smtClean="0"/>
              <a:t>THE ROLE OF AUDITING</a:t>
            </a:r>
          </a:p>
          <a:p>
            <a:pPr lvl="1">
              <a:buFont typeface="Wingdings" pitchFamily="2" charset="2"/>
              <a:buChar char="Ø"/>
            </a:pPr>
            <a:r>
              <a:rPr lang="en-US" dirty="0" smtClean="0"/>
              <a:t>An </a:t>
            </a:r>
            <a:r>
              <a:rPr lang="en-US" dirty="0" smtClean="0"/>
              <a:t>MIS audit examines the firm’s overall security environment as well as controls governing individual information systems. The auditor should trace the flow of sample transactions through the system and perform tests, using, if appropriate, automated audit software. </a:t>
            </a:r>
          </a:p>
          <a:p>
            <a:pPr lvl="1">
              <a:buFont typeface="Wingdings" pitchFamily="2" charset="2"/>
              <a:buChar char="Ø"/>
            </a:pPr>
            <a:r>
              <a:rPr lang="en-US" dirty="0" smtClean="0"/>
              <a:t>Security audits review technologies, procedures, documentation, training and personnel.</a:t>
            </a:r>
            <a:endParaRPr lang="en-US" dirty="0"/>
          </a:p>
        </p:txBody>
      </p:sp>
      <p:sp>
        <p:nvSpPr>
          <p:cNvPr id="4" name="Date Placeholder 3"/>
          <p:cNvSpPr>
            <a:spLocks noGrp="1"/>
          </p:cNvSpPr>
          <p:nvPr>
            <p:ph type="dt" sz="half" idx="10"/>
          </p:nvPr>
        </p:nvSpPr>
        <p:spPr/>
        <p:txBody>
          <a:bodyPr/>
          <a:lstStyle/>
          <a:p>
            <a:fld id="{E2916067-C78A-4688-957B-BAB2CFEECBC6}" type="datetime1">
              <a:rPr lang="en-US" smtClean="0"/>
              <a:pPr/>
              <a:t>5/13/2019</a:t>
            </a:fld>
            <a:endParaRPr lang="en-US" dirty="0"/>
          </a:p>
        </p:txBody>
      </p:sp>
      <p:sp>
        <p:nvSpPr>
          <p:cNvPr id="5" name="Slide Number Placeholder 4"/>
          <p:cNvSpPr>
            <a:spLocks noGrp="1"/>
          </p:cNvSpPr>
          <p:nvPr>
            <p:ph type="sldNum" sz="quarter" idx="12"/>
          </p:nvPr>
        </p:nvSpPr>
        <p:spPr/>
        <p:txBody>
          <a:bodyPr/>
          <a:lstStyle/>
          <a:p>
            <a:fld id="{3864378F-DEBF-400F-B04A-06FE996E44C3}" type="slidenum">
              <a:rPr lang="en-US" smtClean="0"/>
              <a:pPr/>
              <a:t>19</a:t>
            </a:fld>
            <a:endParaRPr lang="en-US" dirty="0"/>
          </a:p>
        </p:txBody>
      </p:sp>
      <p:sp>
        <p:nvSpPr>
          <p:cNvPr id="6" name="Footer Placeholder 5"/>
          <p:cNvSpPr>
            <a:spLocks noGrp="1"/>
          </p:cNvSpPr>
          <p:nvPr>
            <p:ph type="ftr" sz="quarter" idx="11"/>
          </p:nvPr>
        </p:nvSpPr>
        <p:spPr/>
        <p:txBody>
          <a:bodyPr/>
          <a:lstStyle/>
          <a:p>
            <a:r>
              <a:rPr lang="en-US" smtClean="0"/>
              <a:t>Securing Information System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Group Members</a:t>
            </a:r>
            <a:endParaRPr lang="en-US" dirty="0"/>
          </a:p>
        </p:txBody>
      </p:sp>
      <p:sp>
        <p:nvSpPr>
          <p:cNvPr id="3" name="Date Placeholder 2"/>
          <p:cNvSpPr>
            <a:spLocks noGrp="1"/>
          </p:cNvSpPr>
          <p:nvPr>
            <p:ph type="dt" sz="half" idx="10"/>
          </p:nvPr>
        </p:nvSpPr>
        <p:spPr/>
        <p:txBody>
          <a:bodyPr/>
          <a:lstStyle/>
          <a:p>
            <a:fld id="{3E325653-B520-43C0-804C-AACF68019808}" type="datetime1">
              <a:rPr lang="en-US" smtClean="0"/>
              <a:pPr/>
              <a:t>5/13/2019</a:t>
            </a:fld>
            <a:endParaRPr lang="en-US" dirty="0"/>
          </a:p>
        </p:txBody>
      </p:sp>
      <p:sp>
        <p:nvSpPr>
          <p:cNvPr id="4" name="Footer Placeholder 3"/>
          <p:cNvSpPr>
            <a:spLocks noGrp="1"/>
          </p:cNvSpPr>
          <p:nvPr>
            <p:ph type="ftr" sz="quarter" idx="11"/>
          </p:nvPr>
        </p:nvSpPr>
        <p:spPr/>
        <p:txBody>
          <a:bodyPr/>
          <a:lstStyle/>
          <a:p>
            <a:r>
              <a:rPr lang="en-US" smtClean="0"/>
              <a:t>Securing Information System</a:t>
            </a:r>
            <a:endParaRPr lang="en-US" dirty="0"/>
          </a:p>
        </p:txBody>
      </p:sp>
      <p:sp>
        <p:nvSpPr>
          <p:cNvPr id="5" name="Slide Number Placeholder 4"/>
          <p:cNvSpPr>
            <a:spLocks noGrp="1"/>
          </p:cNvSpPr>
          <p:nvPr>
            <p:ph type="sldNum" sz="quarter" idx="12"/>
          </p:nvPr>
        </p:nvSpPr>
        <p:spPr/>
        <p:txBody>
          <a:bodyPr/>
          <a:lstStyle/>
          <a:p>
            <a:fld id="{3864378F-DEBF-400F-B04A-06FE996E44C3}" type="slidenum">
              <a:rPr lang="en-US" smtClean="0"/>
              <a:pPr/>
              <a:t>2</a:t>
            </a:fld>
            <a:endParaRPr lang="en-US" dirty="0"/>
          </a:p>
        </p:txBody>
      </p:sp>
      <p:sp>
        <p:nvSpPr>
          <p:cNvPr id="6" name="Content Placeholder 5"/>
          <p:cNvSpPr>
            <a:spLocks noGrp="1"/>
          </p:cNvSpPr>
          <p:nvPr>
            <p:ph sz="quarter" idx="1"/>
          </p:nvPr>
        </p:nvSpPr>
        <p:spPr/>
        <p:txBody>
          <a:bodyPr/>
          <a:lstStyle/>
          <a:p>
            <a:pPr>
              <a:buNone/>
            </a:pPr>
            <a:r>
              <a:rPr lang="en-US" dirty="0" smtClean="0"/>
              <a:t>		Names				</a:t>
            </a:r>
            <a:r>
              <a:rPr lang="en-US" dirty="0" err="1" smtClean="0"/>
              <a:t>Matric</a:t>
            </a:r>
            <a:r>
              <a:rPr lang="en-US" dirty="0" smtClean="0"/>
              <a:t> Number</a:t>
            </a:r>
          </a:p>
          <a:p>
            <a:r>
              <a:rPr lang="en-US" dirty="0" err="1" smtClean="0"/>
              <a:t>Mariam</a:t>
            </a:r>
            <a:r>
              <a:rPr lang="en-US" dirty="0" smtClean="0"/>
              <a:t> Ismail </a:t>
            </a:r>
            <a:r>
              <a:rPr lang="en-US" dirty="0" err="1" smtClean="0"/>
              <a:t>Tsiga</a:t>
            </a:r>
            <a:r>
              <a:rPr lang="en-US" dirty="0" smtClean="0"/>
              <a:t>			2015/1/55220CI</a:t>
            </a:r>
          </a:p>
          <a:p>
            <a:r>
              <a:rPr lang="en-US" dirty="0" smtClean="0"/>
              <a:t>Joy H </a:t>
            </a:r>
            <a:r>
              <a:rPr lang="en-US" dirty="0" err="1" smtClean="0"/>
              <a:t>Gabako</a:t>
            </a:r>
            <a:r>
              <a:rPr lang="en-US" dirty="0" smtClean="0"/>
              <a:t>			2015/1/55918CI</a:t>
            </a:r>
          </a:p>
          <a:p>
            <a:r>
              <a:rPr lang="en-US" dirty="0" err="1" smtClean="0"/>
              <a:t>Amanze</a:t>
            </a:r>
            <a:r>
              <a:rPr lang="en-US" dirty="0" smtClean="0"/>
              <a:t> Robert </a:t>
            </a:r>
            <a:r>
              <a:rPr lang="en-US" dirty="0" err="1" smtClean="0"/>
              <a:t>Chukwuemeka</a:t>
            </a:r>
            <a:r>
              <a:rPr lang="en-US" dirty="0" smtClean="0"/>
              <a:t>	2015/1/55226CI</a:t>
            </a:r>
          </a:p>
          <a:p>
            <a:r>
              <a:rPr lang="en-US" dirty="0" err="1" smtClean="0"/>
              <a:t>Minkail</a:t>
            </a:r>
            <a:r>
              <a:rPr lang="en-US" dirty="0" smtClean="0"/>
              <a:t> </a:t>
            </a:r>
            <a:r>
              <a:rPr lang="en-US" dirty="0" err="1" smtClean="0"/>
              <a:t>Adamu</a:t>
            </a:r>
            <a:r>
              <a:rPr lang="en-US" dirty="0" smtClean="0"/>
              <a:t> </a:t>
            </a:r>
            <a:r>
              <a:rPr lang="en-US" dirty="0" err="1" smtClean="0"/>
              <a:t>Jibril</a:t>
            </a:r>
            <a:r>
              <a:rPr lang="en-US" dirty="0" smtClean="0"/>
              <a:t>		2015/1/55229CI</a:t>
            </a:r>
          </a:p>
          <a:p>
            <a:r>
              <a:rPr lang="en-US" dirty="0" err="1" smtClean="0"/>
              <a:t>Isah</a:t>
            </a:r>
            <a:r>
              <a:rPr lang="en-US" dirty="0" smtClean="0"/>
              <a:t> </a:t>
            </a:r>
            <a:r>
              <a:rPr lang="en-US" dirty="0" err="1" smtClean="0"/>
              <a:t>Rashidah</a:t>
            </a:r>
            <a:r>
              <a:rPr lang="en-US" dirty="0" smtClean="0"/>
              <a:t> </a:t>
            </a:r>
            <a:r>
              <a:rPr lang="en-US" dirty="0" err="1" smtClean="0"/>
              <a:t>Oyiza</a:t>
            </a:r>
            <a:r>
              <a:rPr lang="en-US" dirty="0" smtClean="0"/>
              <a:t>			2016/2/64359CI</a:t>
            </a:r>
          </a:p>
          <a:p>
            <a:r>
              <a:rPr lang="en-GB" dirty="0" err="1" smtClean="0"/>
              <a:t>Kalu</a:t>
            </a:r>
            <a:r>
              <a:rPr lang="en-GB" dirty="0" smtClean="0"/>
              <a:t> Francis </a:t>
            </a:r>
            <a:r>
              <a:rPr lang="en-GB" dirty="0" err="1" smtClean="0"/>
              <a:t>Ndukwe</a:t>
            </a:r>
            <a:r>
              <a:rPr lang="en-GB" dirty="0" smtClean="0"/>
              <a:t> </a:t>
            </a:r>
            <a:r>
              <a:rPr lang="en-GB" dirty="0" err="1" smtClean="0"/>
              <a:t>Kalu</a:t>
            </a:r>
            <a:r>
              <a:rPr lang="en-GB" dirty="0" smtClean="0"/>
              <a:t>		2015/1/56286CI</a:t>
            </a:r>
            <a:endParaRPr lang="en-US" dirty="0" smtClean="0"/>
          </a:p>
          <a:p>
            <a:r>
              <a:rPr lang="en-GB" dirty="0" err="1" smtClean="0"/>
              <a:t>Akpa</a:t>
            </a:r>
            <a:r>
              <a:rPr lang="en-GB" dirty="0" smtClean="0"/>
              <a:t> </a:t>
            </a:r>
            <a:r>
              <a:rPr lang="en-GB" dirty="0" err="1" smtClean="0"/>
              <a:t>Thankgod</a:t>
            </a:r>
            <a:r>
              <a:rPr lang="en-GB" dirty="0" smtClean="0"/>
              <a:t>			2015/1/55231CI</a:t>
            </a:r>
          </a:p>
          <a:p>
            <a:r>
              <a:rPr lang="en-GB" dirty="0" err="1" smtClean="0"/>
              <a:t>Audu</a:t>
            </a:r>
            <a:r>
              <a:rPr lang="en-GB" dirty="0" smtClean="0"/>
              <a:t> Ibrahim Abdul			2015/1/56186CI</a:t>
            </a:r>
            <a:endParaRPr lang="en-US" dirty="0" smtClean="0"/>
          </a:p>
          <a:p>
            <a:endParaRPr lang="en-US" dirty="0" smtClean="0"/>
          </a:p>
          <a:p>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noAutofit/>
          </a:bodyPr>
          <a:lstStyle/>
          <a:p>
            <a:pPr algn="ctr"/>
            <a:r>
              <a:rPr lang="en-US" sz="3200" dirty="0" smtClean="0"/>
              <a:t/>
            </a:r>
            <a:br>
              <a:rPr lang="en-US" sz="3200" dirty="0" smtClean="0"/>
            </a:br>
            <a:r>
              <a:rPr lang="en-US" sz="2400" dirty="0" smtClean="0"/>
              <a:t>TECHNOLOGIES AND TOOLS FOR PROTECTING</a:t>
            </a:r>
            <a:br>
              <a:rPr lang="en-US" sz="2400" dirty="0" smtClean="0"/>
            </a:br>
            <a:r>
              <a:rPr lang="en-US" sz="2400" dirty="0" smtClean="0"/>
              <a:t>INFORMATION RESOURCES</a:t>
            </a:r>
            <a:br>
              <a:rPr lang="en-US" sz="2400" dirty="0" smtClean="0"/>
            </a:br>
            <a:endParaRPr lang="en-US" sz="2400" dirty="0"/>
          </a:p>
        </p:txBody>
      </p:sp>
      <p:sp>
        <p:nvSpPr>
          <p:cNvPr id="3" name="Content Placeholder 2"/>
          <p:cNvSpPr>
            <a:spLocks noGrp="1"/>
          </p:cNvSpPr>
          <p:nvPr>
            <p:ph sz="quarter" idx="1"/>
          </p:nvPr>
        </p:nvSpPr>
        <p:spPr>
          <a:xfrm>
            <a:off x="457200" y="1219200"/>
            <a:ext cx="8229600" cy="5410200"/>
          </a:xfrm>
        </p:spPr>
        <p:txBody>
          <a:bodyPr>
            <a:noAutofit/>
          </a:bodyPr>
          <a:lstStyle/>
          <a:p>
            <a:r>
              <a:rPr lang="en-US" sz="2000" dirty="0" smtClean="0"/>
              <a:t>Businesses have an array of technologies for protecting their information Resources. They include tools for managing user identities, preventing unauthorized access to systems and data, ensuring system availability, and ensuring software quality.</a:t>
            </a:r>
          </a:p>
          <a:p>
            <a:pPr lvl="0"/>
            <a:r>
              <a:rPr lang="en-US" sz="2000" b="1" dirty="0" smtClean="0"/>
              <a:t>Identity management and authentication</a:t>
            </a:r>
          </a:p>
          <a:p>
            <a:pPr lvl="1">
              <a:buFont typeface="Wingdings" pitchFamily="2" charset="2"/>
              <a:buChar char="Ø"/>
            </a:pPr>
            <a:r>
              <a:rPr lang="en-US" sz="1800" b="1" dirty="0" smtClean="0"/>
              <a:t>  </a:t>
            </a:r>
            <a:r>
              <a:rPr lang="en-US" sz="1800" b="1" dirty="0" smtClean="0"/>
              <a:t>Passwords: To</a:t>
            </a:r>
            <a:r>
              <a:rPr lang="en-US" sz="1800" dirty="0" smtClean="0"/>
              <a:t> </a:t>
            </a:r>
            <a:r>
              <a:rPr lang="en-US" sz="1800" dirty="0" smtClean="0"/>
              <a:t>gain access to a system, a user must be authorized and authenticated. Authentication is often established by using </a:t>
            </a:r>
            <a:r>
              <a:rPr lang="en-US" sz="1800" b="1" dirty="0" smtClean="0"/>
              <a:t>passwords </a:t>
            </a:r>
            <a:r>
              <a:rPr lang="en-US" sz="1800" dirty="0" smtClean="0"/>
              <a:t>known only to authorized users. </a:t>
            </a:r>
          </a:p>
          <a:p>
            <a:pPr lvl="1">
              <a:buFont typeface="Wingdings" pitchFamily="2" charset="2"/>
              <a:buChar char="Ø"/>
            </a:pPr>
            <a:r>
              <a:rPr lang="en-US" sz="2000" b="1" dirty="0" smtClean="0"/>
              <a:t>Token</a:t>
            </a:r>
            <a:r>
              <a:rPr lang="en-US" sz="2000" dirty="0" smtClean="0"/>
              <a:t>: </a:t>
            </a:r>
            <a:r>
              <a:rPr lang="en-US" sz="1800" dirty="0" smtClean="0"/>
              <a:t>A token is </a:t>
            </a:r>
            <a:r>
              <a:rPr lang="en-US" sz="1800" dirty="0" smtClean="0"/>
              <a:t>a physical device, similar to an identification card, that is designed to prove the identity of a single user. Tokens are small gadgets that typically fit on key rings and</a:t>
            </a:r>
            <a:r>
              <a:rPr lang="en-US" sz="2400" dirty="0" smtClean="0"/>
              <a:t> </a:t>
            </a:r>
            <a:r>
              <a:rPr lang="en-US" sz="1800" dirty="0" smtClean="0"/>
              <a:t>display </a:t>
            </a:r>
            <a:r>
              <a:rPr lang="en-US" sz="1800" dirty="0" smtClean="0"/>
              <a:t>pass codes </a:t>
            </a:r>
            <a:r>
              <a:rPr lang="en-US" sz="1800" dirty="0" smtClean="0"/>
              <a:t>that change frequently.</a:t>
            </a:r>
          </a:p>
          <a:p>
            <a:pPr lvl="1">
              <a:buFont typeface="Wingdings" pitchFamily="2" charset="2"/>
              <a:buChar char="Ø"/>
            </a:pPr>
            <a:r>
              <a:rPr lang="en-US" sz="2400" b="1" dirty="0" smtClean="0"/>
              <a:t>Smart Card</a:t>
            </a:r>
            <a:r>
              <a:rPr lang="en-US" sz="2400" dirty="0" smtClean="0"/>
              <a:t>: A smart </a:t>
            </a:r>
            <a:r>
              <a:rPr lang="en-US" sz="2400" dirty="0" err="1" smtClean="0"/>
              <a:t>cardis</a:t>
            </a:r>
            <a:r>
              <a:rPr lang="en-US" sz="2400" dirty="0" smtClean="0"/>
              <a:t> a device about the size of a credit card that contains a chip formatted with access permission and other data. (Smart cards are also used in electronic payment systems. A reader device interprets the data on the smart card and allows or denies access.</a:t>
            </a:r>
          </a:p>
          <a:p>
            <a:pPr lvl="1">
              <a:buNone/>
            </a:pPr>
            <a:endParaRPr lang="en-US" sz="1800" dirty="0" smtClean="0"/>
          </a:p>
          <a:p>
            <a:pPr lvl="1">
              <a:buNone/>
            </a:pPr>
            <a:endParaRPr lang="en-US" sz="1800" dirty="0" smtClean="0"/>
          </a:p>
          <a:p>
            <a:pPr lvl="1">
              <a:buNone/>
            </a:pPr>
            <a:endParaRPr lang="en-US" sz="1800" dirty="0" smtClean="0"/>
          </a:p>
          <a:p>
            <a:pPr lvl="1">
              <a:buNone/>
            </a:pPr>
            <a:endParaRPr lang="en-US" sz="2400" dirty="0" smtClean="0"/>
          </a:p>
          <a:p>
            <a:endParaRPr lang="en-US" sz="2400" dirty="0" smtClean="0"/>
          </a:p>
          <a:p>
            <a:pPr lvl="1">
              <a:buFont typeface="Wingdings" pitchFamily="2" charset="2"/>
              <a:buChar char="Ø"/>
            </a:pPr>
            <a:endParaRPr lang="en-US" sz="2000" dirty="0" smtClean="0"/>
          </a:p>
          <a:p>
            <a:pPr lvl="1"/>
            <a:endParaRPr lang="en-US" sz="1800" dirty="0" smtClean="0"/>
          </a:p>
          <a:p>
            <a:pPr lvl="1">
              <a:buNone/>
            </a:pPr>
            <a:endParaRPr lang="en-US" sz="2400" dirty="0" smtClean="0"/>
          </a:p>
          <a:p>
            <a:pPr lvl="1"/>
            <a:endParaRPr lang="en-US" sz="1800" dirty="0"/>
          </a:p>
        </p:txBody>
      </p:sp>
      <p:sp>
        <p:nvSpPr>
          <p:cNvPr id="4" name="Date Placeholder 3"/>
          <p:cNvSpPr>
            <a:spLocks noGrp="1"/>
          </p:cNvSpPr>
          <p:nvPr>
            <p:ph type="dt" sz="half" idx="10"/>
          </p:nvPr>
        </p:nvSpPr>
        <p:spPr/>
        <p:txBody>
          <a:bodyPr/>
          <a:lstStyle/>
          <a:p>
            <a:fld id="{F2E7BD58-7C26-4BA6-9998-3886D5B2E956}" type="datetime1">
              <a:rPr lang="en-US" smtClean="0"/>
              <a:pPr/>
              <a:t>5/13/2019</a:t>
            </a:fld>
            <a:endParaRPr lang="en-US" dirty="0"/>
          </a:p>
        </p:txBody>
      </p:sp>
      <p:sp>
        <p:nvSpPr>
          <p:cNvPr id="5" name="Slide Number Placeholder 4"/>
          <p:cNvSpPr>
            <a:spLocks noGrp="1"/>
          </p:cNvSpPr>
          <p:nvPr>
            <p:ph type="sldNum" sz="quarter" idx="12"/>
          </p:nvPr>
        </p:nvSpPr>
        <p:spPr/>
        <p:txBody>
          <a:bodyPr/>
          <a:lstStyle/>
          <a:p>
            <a:fld id="{3864378F-DEBF-400F-B04A-06FE996E44C3}" type="slidenum">
              <a:rPr lang="en-US" smtClean="0"/>
              <a:pPr/>
              <a:t>20</a:t>
            </a:fld>
            <a:endParaRPr lang="en-US" dirty="0"/>
          </a:p>
        </p:txBody>
      </p:sp>
      <p:sp>
        <p:nvSpPr>
          <p:cNvPr id="6" name="Footer Placeholder 5"/>
          <p:cNvSpPr>
            <a:spLocks noGrp="1"/>
          </p:cNvSpPr>
          <p:nvPr>
            <p:ph type="ftr" sz="quarter" idx="11"/>
          </p:nvPr>
        </p:nvSpPr>
        <p:spPr/>
        <p:txBody>
          <a:bodyPr/>
          <a:lstStyle/>
          <a:p>
            <a:r>
              <a:rPr lang="en-US" smtClean="0"/>
              <a:t>Securing Information System</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Autofit/>
          </a:bodyPr>
          <a:lstStyle/>
          <a:p>
            <a:pPr algn="ct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000" dirty="0" smtClean="0"/>
              <a:t>TECHNOLOGIES AND TOOLS FOR PROTECTING</a:t>
            </a:r>
            <a:br>
              <a:rPr lang="en-US" sz="2000" dirty="0" smtClean="0"/>
            </a:br>
            <a:r>
              <a:rPr lang="en-US" sz="2000" dirty="0" smtClean="0"/>
              <a:t>INFORMATION RESOURCES</a:t>
            </a:r>
            <a:br>
              <a:rPr lang="en-US" sz="2000" dirty="0" smtClean="0"/>
            </a:br>
            <a:endParaRPr lang="en-US" sz="2800" dirty="0"/>
          </a:p>
        </p:txBody>
      </p:sp>
      <p:sp>
        <p:nvSpPr>
          <p:cNvPr id="3" name="Content Placeholder 2"/>
          <p:cNvSpPr>
            <a:spLocks noGrp="1"/>
          </p:cNvSpPr>
          <p:nvPr>
            <p:ph sz="quarter" idx="1"/>
          </p:nvPr>
        </p:nvSpPr>
        <p:spPr>
          <a:xfrm>
            <a:off x="457200" y="1143000"/>
            <a:ext cx="8229600" cy="5105400"/>
          </a:xfrm>
        </p:spPr>
        <p:txBody>
          <a:bodyPr>
            <a:normAutofit/>
          </a:bodyPr>
          <a:lstStyle/>
          <a:p>
            <a:pPr marL="742950" lvl="2" indent="-342900">
              <a:buFont typeface="Wingdings" pitchFamily="2" charset="2"/>
              <a:buChar char="Ø"/>
            </a:pPr>
            <a:r>
              <a:rPr lang="en-US" sz="1800" dirty="0" smtClean="0"/>
              <a:t>Biometric authentication: uses individual human traits, such as fingerprints, irises, and voices, in order to grant or deny access. It compares a person’s unique characteristics, such as the fingerprints, face, or retinal image, against a stored profile of these characteristics to determine whether there are any differences between these characteristics and the stored profile. If the two profiles match, access is granted.</a:t>
            </a:r>
          </a:p>
          <a:p>
            <a:pPr marL="342900" lvl="1" indent="-342900">
              <a:buFont typeface="Arial" pitchFamily="34" charset="0"/>
              <a:buChar char="•"/>
            </a:pPr>
            <a:r>
              <a:rPr lang="en-US" sz="2000" b="1" dirty="0" smtClean="0"/>
              <a:t>Firewall: </a:t>
            </a:r>
            <a:r>
              <a:rPr lang="en-US" sz="2000" dirty="0" smtClean="0"/>
              <a:t>A firewall is a combination of hardware and software that controls the flow of incoming and outgoing network traffic. It is generally placed between the organization’s private internal networks and distrusted external networks, such as the Internet, although firewalls can also be used to protect one part of a company’s network from the rest of the network. </a:t>
            </a:r>
          </a:p>
          <a:p>
            <a:pPr marL="342900" lvl="1" indent="-342900">
              <a:buFont typeface="Arial" pitchFamily="34" charset="0"/>
              <a:buChar char="•"/>
            </a:pPr>
            <a:r>
              <a:rPr lang="en-US" sz="2000" b="1" dirty="0" smtClean="0"/>
              <a:t>Anti-virus software</a:t>
            </a:r>
            <a:r>
              <a:rPr lang="en-US" sz="2000" dirty="0" smtClean="0"/>
              <a:t>: Antivirus software is designed to check computer systems and drives for the presence of computer viruses. Often the software eliminates the virus from the infected area. However, most antivirus software is effective only against viruses already known when the software was written. To remain effective, the antivirus software must be continually updated.</a:t>
            </a:r>
          </a:p>
          <a:p>
            <a:pPr marL="342900" lvl="1" indent="-342900">
              <a:buFont typeface="Arial" pitchFamily="34" charset="0"/>
              <a:buChar char="•"/>
            </a:pPr>
            <a:endParaRPr lang="en-US" sz="2000" dirty="0" smtClean="0"/>
          </a:p>
          <a:p>
            <a:endParaRPr lang="en-US" sz="2000" dirty="0"/>
          </a:p>
        </p:txBody>
      </p:sp>
      <p:sp>
        <p:nvSpPr>
          <p:cNvPr id="4" name="Date Placeholder 3"/>
          <p:cNvSpPr>
            <a:spLocks noGrp="1"/>
          </p:cNvSpPr>
          <p:nvPr>
            <p:ph type="dt" sz="half" idx="10"/>
          </p:nvPr>
        </p:nvSpPr>
        <p:spPr/>
        <p:txBody>
          <a:bodyPr/>
          <a:lstStyle/>
          <a:p>
            <a:fld id="{3CB3C109-60D9-4659-91AC-B863EAC83C69}" type="datetime1">
              <a:rPr lang="en-US" smtClean="0"/>
              <a:pPr/>
              <a:t>5/13/2019</a:t>
            </a:fld>
            <a:endParaRPr lang="en-US" dirty="0"/>
          </a:p>
        </p:txBody>
      </p:sp>
      <p:sp>
        <p:nvSpPr>
          <p:cNvPr id="5" name="Slide Number Placeholder 4"/>
          <p:cNvSpPr>
            <a:spLocks noGrp="1"/>
          </p:cNvSpPr>
          <p:nvPr>
            <p:ph type="sldNum" sz="quarter" idx="12"/>
          </p:nvPr>
        </p:nvSpPr>
        <p:spPr/>
        <p:txBody>
          <a:bodyPr/>
          <a:lstStyle/>
          <a:p>
            <a:fld id="{3864378F-DEBF-400F-B04A-06FE996E44C3}" type="slidenum">
              <a:rPr lang="en-US" smtClean="0"/>
              <a:pPr/>
              <a:t>21</a:t>
            </a:fld>
            <a:endParaRPr lang="en-US" dirty="0"/>
          </a:p>
        </p:txBody>
      </p:sp>
      <p:sp>
        <p:nvSpPr>
          <p:cNvPr id="6" name="Footer Placeholder 5"/>
          <p:cNvSpPr>
            <a:spLocks noGrp="1"/>
          </p:cNvSpPr>
          <p:nvPr>
            <p:ph type="ftr" sz="quarter" idx="11"/>
          </p:nvPr>
        </p:nvSpPr>
        <p:spPr/>
        <p:txBody>
          <a:bodyPr/>
          <a:lstStyle/>
          <a:p>
            <a:r>
              <a:rPr lang="en-US" smtClean="0"/>
              <a:t>Securing Information System</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Autofit/>
          </a:bodyPr>
          <a:lstStyle/>
          <a:p>
            <a:r>
              <a:rPr lang="en-US" sz="2800" dirty="0" smtClean="0"/>
              <a:t>TECHNOLOGIES AND TOOLS FOR PROTECTING</a:t>
            </a:r>
            <a:br>
              <a:rPr lang="en-US" sz="2800" dirty="0" smtClean="0"/>
            </a:br>
            <a:r>
              <a:rPr lang="en-US" sz="2800" dirty="0" smtClean="0"/>
              <a:t>INFORMATION RESOURCES</a:t>
            </a:r>
            <a:br>
              <a:rPr lang="en-US" sz="2800" dirty="0" smtClean="0"/>
            </a:br>
            <a:endParaRPr lang="en-US" sz="2800" dirty="0"/>
          </a:p>
        </p:txBody>
      </p:sp>
      <p:sp>
        <p:nvSpPr>
          <p:cNvPr id="3" name="Content Placeholder 2"/>
          <p:cNvSpPr>
            <a:spLocks noGrp="1"/>
          </p:cNvSpPr>
          <p:nvPr>
            <p:ph sz="quarter" idx="1"/>
          </p:nvPr>
        </p:nvSpPr>
        <p:spPr>
          <a:xfrm>
            <a:off x="457200" y="1600200"/>
            <a:ext cx="8229600" cy="4724400"/>
          </a:xfrm>
        </p:spPr>
        <p:txBody>
          <a:bodyPr>
            <a:normAutofit/>
          </a:bodyPr>
          <a:lstStyle/>
          <a:p>
            <a:r>
              <a:rPr lang="en-US" sz="1900" b="1" dirty="0" smtClean="0"/>
              <a:t>Intrusion detection </a:t>
            </a:r>
            <a:r>
              <a:rPr lang="en-US" sz="1900" b="1" dirty="0" err="1" smtClean="0"/>
              <a:t>systems:</a:t>
            </a:r>
            <a:r>
              <a:rPr lang="en-US" sz="1900" dirty="0" err="1" smtClean="0"/>
              <a:t>To</a:t>
            </a:r>
            <a:r>
              <a:rPr lang="en-US" sz="1900" dirty="0" smtClean="0"/>
              <a:t> detect unauthorized activity within an inner network or an individual machine, organizations can implement intrusion detection and prevention systems(IDPs). IDPs feature full-time monitoring tools placed at the most vulnerable points or “hot spots” of corporate networks to detect and deter intruders continually. The system generates an alarm if it finds a suspicious or anomalous event. Scanning software looks for patterns indicative of known methods of computer attacks, such as bad passwords, checks to see if important files have been removed or modified, and sends warnings of vandalism or system administration errors. </a:t>
            </a:r>
          </a:p>
          <a:p>
            <a:r>
              <a:rPr lang="en-US" sz="2000" b="1" dirty="0" smtClean="0"/>
              <a:t>Encryption</a:t>
            </a:r>
            <a:r>
              <a:rPr lang="en-US" sz="2000" dirty="0" smtClean="0"/>
              <a:t>: It </a:t>
            </a:r>
            <a:r>
              <a:rPr lang="en-US" sz="2000" b="1" dirty="0" smtClean="0"/>
              <a:t> </a:t>
            </a:r>
            <a:r>
              <a:rPr lang="en-US" sz="2000" dirty="0" smtClean="0"/>
              <a:t>is the process of transforming plain text or data into cipher text that cannot be read by anyone other than the sender and the intended receiver. </a:t>
            </a:r>
            <a:endParaRPr lang="en-US" sz="1900" dirty="0" smtClean="0"/>
          </a:p>
          <a:p>
            <a:r>
              <a:rPr lang="en-US" sz="2000" b="1" dirty="0" smtClean="0"/>
              <a:t>Digital certificates: </a:t>
            </a:r>
            <a:r>
              <a:rPr lang="en-US" sz="2000" dirty="0" smtClean="0"/>
              <a:t>are data files used to establish the identity of users and electronic assets for protection of online transaction. A digital certificate system uses a trusted third party, known as a certificate authority(CA, or certification authority), to validate a user’s identity.</a:t>
            </a:r>
          </a:p>
          <a:p>
            <a:endParaRPr lang="en-US" sz="2000" dirty="0" smtClean="0"/>
          </a:p>
        </p:txBody>
      </p:sp>
      <p:sp>
        <p:nvSpPr>
          <p:cNvPr id="4" name="Date Placeholder 3"/>
          <p:cNvSpPr>
            <a:spLocks noGrp="1"/>
          </p:cNvSpPr>
          <p:nvPr>
            <p:ph type="dt" sz="half" idx="10"/>
          </p:nvPr>
        </p:nvSpPr>
        <p:spPr/>
        <p:txBody>
          <a:bodyPr/>
          <a:lstStyle/>
          <a:p>
            <a:fld id="{FE2D4903-AF4E-4599-BA7B-26DA638B0256}" type="datetime1">
              <a:rPr lang="en-US" smtClean="0"/>
              <a:pPr/>
              <a:t>5/13/2019</a:t>
            </a:fld>
            <a:endParaRPr lang="en-US" dirty="0"/>
          </a:p>
        </p:txBody>
      </p:sp>
      <p:sp>
        <p:nvSpPr>
          <p:cNvPr id="5" name="Slide Number Placeholder 4"/>
          <p:cNvSpPr>
            <a:spLocks noGrp="1"/>
          </p:cNvSpPr>
          <p:nvPr>
            <p:ph type="sldNum" sz="quarter" idx="12"/>
          </p:nvPr>
        </p:nvSpPr>
        <p:spPr/>
        <p:txBody>
          <a:bodyPr/>
          <a:lstStyle/>
          <a:p>
            <a:fld id="{3864378F-DEBF-400F-B04A-06FE996E44C3}" type="slidenum">
              <a:rPr lang="en-US" smtClean="0"/>
              <a:pPr/>
              <a:t>22</a:t>
            </a:fld>
            <a:endParaRPr lang="en-US" dirty="0"/>
          </a:p>
        </p:txBody>
      </p:sp>
      <p:sp>
        <p:nvSpPr>
          <p:cNvPr id="6" name="Footer Placeholder 5"/>
          <p:cNvSpPr>
            <a:spLocks noGrp="1"/>
          </p:cNvSpPr>
          <p:nvPr>
            <p:ph type="ftr" sz="quarter" idx="11"/>
          </p:nvPr>
        </p:nvSpPr>
        <p:spPr/>
        <p:txBody>
          <a:bodyPr/>
          <a:lstStyle/>
          <a:p>
            <a:r>
              <a:rPr lang="en-US" smtClean="0"/>
              <a:t>Securing Information System</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Autofit/>
          </a:bodyPr>
          <a:lstStyle/>
          <a:p>
            <a:r>
              <a:rPr lang="en-US" sz="2800" dirty="0" smtClean="0"/>
              <a:t/>
            </a:r>
            <a:br>
              <a:rPr lang="en-US" sz="2800" dirty="0" smtClean="0"/>
            </a:br>
            <a:r>
              <a:rPr lang="en-US" sz="2800" dirty="0" smtClean="0"/>
              <a:t>TECHNOLOGIES AND TOOLS FOR PROTECTING</a:t>
            </a:r>
            <a:br>
              <a:rPr lang="en-US" sz="2800" dirty="0" smtClean="0"/>
            </a:br>
            <a:r>
              <a:rPr lang="en-US" sz="2800" dirty="0" smtClean="0"/>
              <a:t>INFORMATION RESOURCES</a:t>
            </a:r>
            <a:br>
              <a:rPr lang="en-US" sz="2800" dirty="0" smtClean="0"/>
            </a:br>
            <a:endParaRPr lang="en-US" sz="2800" dirty="0"/>
          </a:p>
        </p:txBody>
      </p:sp>
      <p:sp>
        <p:nvSpPr>
          <p:cNvPr id="3" name="Content Placeholder 2"/>
          <p:cNvSpPr>
            <a:spLocks noGrp="1"/>
          </p:cNvSpPr>
          <p:nvPr>
            <p:ph sz="quarter" idx="1"/>
          </p:nvPr>
        </p:nvSpPr>
        <p:spPr>
          <a:xfrm>
            <a:off x="914400" y="1828800"/>
            <a:ext cx="7772400" cy="4191000"/>
          </a:xfrm>
        </p:spPr>
        <p:txBody>
          <a:bodyPr>
            <a:normAutofit fontScale="92500" lnSpcReduction="20000"/>
          </a:bodyPr>
          <a:lstStyle/>
          <a:p>
            <a:r>
              <a:rPr lang="en-US" b="1" dirty="0" smtClean="0"/>
              <a:t>Ensuring system availability</a:t>
            </a:r>
            <a:r>
              <a:rPr lang="en-US" dirty="0" smtClean="0"/>
              <a:t>: As companies increasingly rely on digital networks for revenue and operations, they need to take additional steps to ensure that their systems and applications are always available especially by using fault-tolerant computer systems.</a:t>
            </a:r>
          </a:p>
          <a:p>
            <a:r>
              <a:rPr lang="en-US" b="1" dirty="0" smtClean="0"/>
              <a:t>Fault-tolerant computer systems </a:t>
            </a:r>
            <a:r>
              <a:rPr lang="en-US" dirty="0" smtClean="0"/>
              <a:t>contain redundant hardware, </a:t>
            </a:r>
            <a:r>
              <a:rPr lang="en-US" dirty="0" err="1" smtClean="0"/>
              <a:t>software,and</a:t>
            </a:r>
            <a:r>
              <a:rPr lang="en-US" dirty="0" smtClean="0"/>
              <a:t> power supply components that create an environment that provides continuous, uninterrupted service. Fault tolerant computers use special </a:t>
            </a:r>
            <a:r>
              <a:rPr lang="en-US" dirty="0" err="1" smtClean="0"/>
              <a:t>softwareroutines</a:t>
            </a:r>
            <a:r>
              <a:rPr lang="en-US" dirty="0" smtClean="0"/>
              <a:t> or self-checking logic built into their circuitry to detect hardware failures and automatically switch to a backup device.</a:t>
            </a:r>
          </a:p>
          <a:p>
            <a:pPr>
              <a:buNone/>
            </a:pPr>
            <a:r>
              <a:rPr lang="en-US" dirty="0" smtClean="0"/>
              <a:t> </a:t>
            </a:r>
          </a:p>
          <a:p>
            <a:endParaRPr lang="en-US" dirty="0"/>
          </a:p>
        </p:txBody>
      </p:sp>
      <p:sp>
        <p:nvSpPr>
          <p:cNvPr id="4" name="Date Placeholder 3"/>
          <p:cNvSpPr>
            <a:spLocks noGrp="1"/>
          </p:cNvSpPr>
          <p:nvPr>
            <p:ph type="dt" sz="half" idx="10"/>
          </p:nvPr>
        </p:nvSpPr>
        <p:spPr/>
        <p:txBody>
          <a:bodyPr/>
          <a:lstStyle/>
          <a:p>
            <a:fld id="{494F6ADC-3285-474D-A89C-0BCB6FA2CA70}" type="datetime1">
              <a:rPr lang="en-US" smtClean="0"/>
              <a:pPr/>
              <a:t>5/13/2019</a:t>
            </a:fld>
            <a:endParaRPr lang="en-US" dirty="0"/>
          </a:p>
        </p:txBody>
      </p:sp>
      <p:sp>
        <p:nvSpPr>
          <p:cNvPr id="5" name="Slide Number Placeholder 4"/>
          <p:cNvSpPr>
            <a:spLocks noGrp="1"/>
          </p:cNvSpPr>
          <p:nvPr>
            <p:ph type="sldNum" sz="quarter" idx="12"/>
          </p:nvPr>
        </p:nvSpPr>
        <p:spPr/>
        <p:txBody>
          <a:bodyPr/>
          <a:lstStyle/>
          <a:p>
            <a:fld id="{3864378F-DEBF-400F-B04A-06FE996E44C3}" type="slidenum">
              <a:rPr lang="en-US" smtClean="0"/>
              <a:pPr/>
              <a:t>23</a:t>
            </a:fld>
            <a:endParaRPr lang="en-US" dirty="0"/>
          </a:p>
        </p:txBody>
      </p:sp>
      <p:sp>
        <p:nvSpPr>
          <p:cNvPr id="6" name="Footer Placeholder 5"/>
          <p:cNvSpPr>
            <a:spLocks noGrp="1"/>
          </p:cNvSpPr>
          <p:nvPr>
            <p:ph type="ftr" sz="quarter" idx="11"/>
          </p:nvPr>
        </p:nvSpPr>
        <p:spPr/>
        <p:txBody>
          <a:bodyPr/>
          <a:lstStyle/>
          <a:p>
            <a:r>
              <a:rPr lang="en-US" smtClean="0"/>
              <a:t>Securing Information System</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2057400"/>
          </a:xfrm>
        </p:spPr>
        <p:txBody>
          <a:bodyPr>
            <a:noAutofit/>
          </a:bodyPr>
          <a:lstStyle/>
          <a:p>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TECHNOLOGIES AND TOOLS FOR PROTECTING</a:t>
            </a:r>
            <a:br>
              <a:rPr lang="en-US" sz="2800" dirty="0" smtClean="0"/>
            </a:br>
            <a:r>
              <a:rPr lang="en-US" sz="2800" dirty="0" smtClean="0"/>
              <a:t>INFORMATION RESOURCES</a:t>
            </a:r>
            <a:br>
              <a:rPr lang="en-US" sz="2800" dirty="0" smtClean="0"/>
            </a:br>
            <a:endParaRPr lang="en-US" sz="2800" dirty="0"/>
          </a:p>
        </p:txBody>
      </p:sp>
      <p:sp>
        <p:nvSpPr>
          <p:cNvPr id="3" name="Content Placeholder 2"/>
          <p:cNvSpPr>
            <a:spLocks noGrp="1"/>
          </p:cNvSpPr>
          <p:nvPr>
            <p:ph sz="quarter" idx="1"/>
          </p:nvPr>
        </p:nvSpPr>
        <p:spPr>
          <a:xfrm>
            <a:off x="914400" y="1905000"/>
            <a:ext cx="7772400" cy="4114800"/>
          </a:xfrm>
        </p:spPr>
        <p:txBody>
          <a:bodyPr>
            <a:normAutofit fontScale="85000" lnSpcReduction="10000"/>
          </a:bodyPr>
          <a:lstStyle/>
          <a:p>
            <a:r>
              <a:rPr lang="en-US" dirty="0" smtClean="0"/>
              <a:t>ENSURING SOFTWARE QUALITY</a:t>
            </a:r>
          </a:p>
          <a:p>
            <a:pPr>
              <a:buNone/>
            </a:pPr>
            <a:r>
              <a:rPr lang="en-US" dirty="0" smtClean="0"/>
              <a:t>	In addition to implementing effective security and controls, organizations can improve system quality and reliability by employing software metrics and rigorous software testing. Ongoing use of metrics enables the information systems department and end users to jointly measure the performance of the system and identify problems as they occur. Examples of software metrics include the number of transactions that can be processed in a specified unit of time, online response time, the number of payroll checks printed per hour, and the number of known bugs per hundred lines of program code. For metrics to be successful, they must be carefully designed, formal, objective, and used consistently. Early, regular, and thorough testing will contribute significantly to system quality.</a:t>
            </a:r>
            <a:endParaRPr lang="en-US" dirty="0"/>
          </a:p>
        </p:txBody>
      </p:sp>
      <p:sp>
        <p:nvSpPr>
          <p:cNvPr id="4" name="Date Placeholder 3"/>
          <p:cNvSpPr>
            <a:spLocks noGrp="1"/>
          </p:cNvSpPr>
          <p:nvPr>
            <p:ph type="dt" sz="half" idx="10"/>
          </p:nvPr>
        </p:nvSpPr>
        <p:spPr/>
        <p:txBody>
          <a:bodyPr/>
          <a:lstStyle/>
          <a:p>
            <a:fld id="{4B811B03-369A-439D-ABCF-6BEBB9555C0E}" type="datetime1">
              <a:rPr lang="en-US" smtClean="0"/>
              <a:pPr/>
              <a:t>5/13/2019</a:t>
            </a:fld>
            <a:endParaRPr lang="en-US" dirty="0"/>
          </a:p>
        </p:txBody>
      </p:sp>
      <p:sp>
        <p:nvSpPr>
          <p:cNvPr id="5" name="Slide Number Placeholder 4"/>
          <p:cNvSpPr>
            <a:spLocks noGrp="1"/>
          </p:cNvSpPr>
          <p:nvPr>
            <p:ph type="sldNum" sz="quarter" idx="12"/>
          </p:nvPr>
        </p:nvSpPr>
        <p:spPr/>
        <p:txBody>
          <a:bodyPr/>
          <a:lstStyle/>
          <a:p>
            <a:fld id="{3864378F-DEBF-400F-B04A-06FE996E44C3}" type="slidenum">
              <a:rPr lang="en-US" smtClean="0"/>
              <a:pPr/>
              <a:t>24</a:t>
            </a:fld>
            <a:endParaRPr lang="en-US" dirty="0"/>
          </a:p>
        </p:txBody>
      </p:sp>
      <p:sp>
        <p:nvSpPr>
          <p:cNvPr id="6" name="Footer Placeholder 5"/>
          <p:cNvSpPr>
            <a:spLocks noGrp="1"/>
          </p:cNvSpPr>
          <p:nvPr>
            <p:ph type="ftr" sz="quarter" idx="11"/>
          </p:nvPr>
        </p:nvSpPr>
        <p:spPr/>
        <p:txBody>
          <a:bodyPr/>
          <a:lstStyle/>
          <a:p>
            <a:r>
              <a:rPr lang="en-US" smtClean="0"/>
              <a:t>Securing Information System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sz="quarter" idx="1"/>
          </p:nvPr>
        </p:nvSpPr>
        <p:spPr/>
        <p:txBody>
          <a:bodyPr>
            <a:normAutofit/>
          </a:bodyPr>
          <a:lstStyle/>
          <a:p>
            <a:r>
              <a:rPr lang="en-US" dirty="0"/>
              <a:t>Why are information systems </a:t>
            </a:r>
            <a:r>
              <a:rPr lang="en-US" dirty="0" smtClean="0"/>
              <a:t>vulnerable to </a:t>
            </a:r>
            <a:r>
              <a:rPr lang="en-US" dirty="0"/>
              <a:t>destruction, error, and abuse?</a:t>
            </a:r>
          </a:p>
          <a:p>
            <a:r>
              <a:rPr lang="en-US" i="1" dirty="0" smtClean="0"/>
              <a:t> </a:t>
            </a:r>
            <a:r>
              <a:rPr lang="en-US" i="1" dirty="0"/>
              <a:t>What is the business value of </a:t>
            </a:r>
            <a:r>
              <a:rPr lang="en-US" i="1" dirty="0" smtClean="0"/>
              <a:t>security </a:t>
            </a:r>
            <a:r>
              <a:rPr lang="en-US" dirty="0" smtClean="0"/>
              <a:t>and </a:t>
            </a:r>
            <a:r>
              <a:rPr lang="en-US" dirty="0"/>
              <a:t>control?</a:t>
            </a:r>
          </a:p>
          <a:p>
            <a:r>
              <a:rPr lang="en-US" i="1" dirty="0" smtClean="0"/>
              <a:t>What </a:t>
            </a:r>
            <a:r>
              <a:rPr lang="en-US" i="1" dirty="0"/>
              <a:t>are the components of an </a:t>
            </a:r>
            <a:r>
              <a:rPr lang="en-US" i="1" dirty="0" smtClean="0"/>
              <a:t>organizational </a:t>
            </a:r>
            <a:r>
              <a:rPr lang="en-US" dirty="0" smtClean="0"/>
              <a:t>framework </a:t>
            </a:r>
            <a:r>
              <a:rPr lang="en-US" dirty="0"/>
              <a:t>for security </a:t>
            </a:r>
            <a:r>
              <a:rPr lang="en-US" dirty="0" smtClean="0"/>
              <a:t>and control</a:t>
            </a:r>
            <a:r>
              <a:rPr lang="en-US" dirty="0"/>
              <a:t>?</a:t>
            </a:r>
          </a:p>
          <a:p>
            <a:r>
              <a:rPr lang="en-US" i="1" dirty="0" smtClean="0"/>
              <a:t>What </a:t>
            </a:r>
            <a:r>
              <a:rPr lang="en-US" i="1" dirty="0"/>
              <a:t>are the most important tools </a:t>
            </a:r>
            <a:r>
              <a:rPr lang="en-US" i="1" dirty="0" smtClean="0"/>
              <a:t>and </a:t>
            </a:r>
            <a:r>
              <a:rPr lang="en-US" dirty="0" smtClean="0"/>
              <a:t>technologies </a:t>
            </a:r>
            <a:r>
              <a:rPr lang="en-US" dirty="0"/>
              <a:t>for </a:t>
            </a:r>
            <a:r>
              <a:rPr lang="en-US" dirty="0" smtClean="0"/>
              <a:t>safeguarding information resources.</a:t>
            </a:r>
            <a:endParaRPr lang="en-US" dirty="0"/>
          </a:p>
        </p:txBody>
      </p:sp>
      <p:sp>
        <p:nvSpPr>
          <p:cNvPr id="4" name="Date Placeholder 3"/>
          <p:cNvSpPr>
            <a:spLocks noGrp="1"/>
          </p:cNvSpPr>
          <p:nvPr>
            <p:ph type="dt" sz="half" idx="10"/>
          </p:nvPr>
        </p:nvSpPr>
        <p:spPr/>
        <p:txBody>
          <a:bodyPr/>
          <a:lstStyle/>
          <a:p>
            <a:fld id="{013DE51D-87AA-43B7-B657-4968CC43CB7E}" type="datetime1">
              <a:rPr lang="en-US" smtClean="0"/>
              <a:pPr/>
              <a:t>5/13/2019</a:t>
            </a:fld>
            <a:endParaRPr lang="en-US" dirty="0"/>
          </a:p>
        </p:txBody>
      </p:sp>
      <p:sp>
        <p:nvSpPr>
          <p:cNvPr id="5" name="Slide Number Placeholder 4"/>
          <p:cNvSpPr>
            <a:spLocks noGrp="1"/>
          </p:cNvSpPr>
          <p:nvPr>
            <p:ph type="sldNum" sz="quarter" idx="12"/>
          </p:nvPr>
        </p:nvSpPr>
        <p:spPr/>
        <p:txBody>
          <a:bodyPr/>
          <a:lstStyle/>
          <a:p>
            <a:fld id="{3864378F-DEBF-400F-B04A-06FE996E44C3}" type="slidenum">
              <a:rPr lang="en-US" smtClean="0"/>
              <a:pPr/>
              <a:t>3</a:t>
            </a:fld>
            <a:endParaRPr lang="en-US" dirty="0"/>
          </a:p>
        </p:txBody>
      </p:sp>
      <p:sp>
        <p:nvSpPr>
          <p:cNvPr id="6" name="Footer Placeholder 5"/>
          <p:cNvSpPr>
            <a:spLocks noGrp="1"/>
          </p:cNvSpPr>
          <p:nvPr>
            <p:ph type="ftr" sz="quarter" idx="11"/>
          </p:nvPr>
        </p:nvSpPr>
        <p:spPr/>
        <p:txBody>
          <a:bodyPr/>
          <a:lstStyle/>
          <a:p>
            <a:r>
              <a:rPr lang="en-US" smtClean="0"/>
              <a:t>Securing Information System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SYSTEM VULNERABILITY AND ABUSE</a:t>
            </a:r>
            <a:endParaRPr lang="en-US" dirty="0"/>
          </a:p>
        </p:txBody>
      </p:sp>
      <p:sp>
        <p:nvSpPr>
          <p:cNvPr id="3" name="Content Placeholder 2"/>
          <p:cNvSpPr>
            <a:spLocks noGrp="1"/>
          </p:cNvSpPr>
          <p:nvPr>
            <p:ph sz="quarter" idx="1"/>
          </p:nvPr>
        </p:nvSpPr>
        <p:spPr/>
        <p:txBody>
          <a:bodyPr>
            <a:normAutofit/>
          </a:bodyPr>
          <a:lstStyle/>
          <a:p>
            <a:r>
              <a:rPr lang="en-US" dirty="0" smtClean="0"/>
              <a:t>Why are System Vulnerable?</a:t>
            </a:r>
          </a:p>
          <a:p>
            <a:pPr>
              <a:buNone/>
            </a:pPr>
            <a:r>
              <a:rPr lang="en-US" dirty="0" smtClean="0"/>
              <a:t>	Systems are </a:t>
            </a:r>
            <a:r>
              <a:rPr lang="en-US" smtClean="0"/>
              <a:t>vulnerable when large </a:t>
            </a:r>
            <a:r>
              <a:rPr lang="en-US" dirty="0"/>
              <a:t>amounts of data are stored in electronic form, they are </a:t>
            </a:r>
            <a:r>
              <a:rPr lang="en-US" dirty="0" smtClean="0"/>
              <a:t>vulnerable to </a:t>
            </a:r>
            <a:r>
              <a:rPr lang="en-US" dirty="0"/>
              <a:t>many more kinds of threats than when they existed in manual </a:t>
            </a:r>
            <a:r>
              <a:rPr lang="en-US" dirty="0" smtClean="0"/>
              <a:t>form. Through </a:t>
            </a:r>
            <a:r>
              <a:rPr lang="en-US" dirty="0"/>
              <a:t>communications networks, information systems in different </a:t>
            </a:r>
            <a:r>
              <a:rPr lang="en-US" dirty="0" smtClean="0"/>
              <a:t>locations are </a:t>
            </a:r>
            <a:r>
              <a:rPr lang="en-US" dirty="0"/>
              <a:t>interconnected</a:t>
            </a:r>
            <a:r>
              <a:rPr lang="en-US" dirty="0" smtClean="0"/>
              <a:t>.</a:t>
            </a:r>
            <a:r>
              <a:rPr lang="en-US" dirty="0"/>
              <a:t> The potential for unauthorized access, abuse, or fraud </a:t>
            </a:r>
            <a:r>
              <a:rPr lang="en-US" dirty="0" smtClean="0"/>
              <a:t>is not </a:t>
            </a:r>
            <a:r>
              <a:rPr lang="en-US" dirty="0"/>
              <a:t>limited to a single location but can occur at any access point in the network.</a:t>
            </a:r>
          </a:p>
        </p:txBody>
      </p:sp>
      <p:sp>
        <p:nvSpPr>
          <p:cNvPr id="4" name="Date Placeholder 3"/>
          <p:cNvSpPr>
            <a:spLocks noGrp="1"/>
          </p:cNvSpPr>
          <p:nvPr>
            <p:ph type="dt" sz="half" idx="10"/>
          </p:nvPr>
        </p:nvSpPr>
        <p:spPr/>
        <p:txBody>
          <a:bodyPr/>
          <a:lstStyle/>
          <a:p>
            <a:fld id="{5F741AFD-5CD2-485B-B633-7F0322E9A7E9}" type="datetime1">
              <a:rPr lang="en-US" smtClean="0"/>
              <a:pPr/>
              <a:t>5/13/2019</a:t>
            </a:fld>
            <a:endParaRPr lang="en-US" dirty="0"/>
          </a:p>
        </p:txBody>
      </p:sp>
      <p:sp>
        <p:nvSpPr>
          <p:cNvPr id="5" name="Slide Number Placeholder 4"/>
          <p:cNvSpPr>
            <a:spLocks noGrp="1"/>
          </p:cNvSpPr>
          <p:nvPr>
            <p:ph type="sldNum" sz="quarter" idx="12"/>
          </p:nvPr>
        </p:nvSpPr>
        <p:spPr/>
        <p:txBody>
          <a:bodyPr/>
          <a:lstStyle/>
          <a:p>
            <a:fld id="{3864378F-DEBF-400F-B04A-06FE996E44C3}" type="slidenum">
              <a:rPr lang="en-US" smtClean="0"/>
              <a:pPr/>
              <a:t>4</a:t>
            </a:fld>
            <a:endParaRPr lang="en-US" dirty="0"/>
          </a:p>
        </p:txBody>
      </p:sp>
      <p:sp>
        <p:nvSpPr>
          <p:cNvPr id="6" name="Footer Placeholder 5"/>
          <p:cNvSpPr>
            <a:spLocks noGrp="1"/>
          </p:cNvSpPr>
          <p:nvPr>
            <p:ph type="ftr" sz="quarter" idx="11"/>
          </p:nvPr>
        </p:nvSpPr>
        <p:spPr/>
        <p:txBody>
          <a:bodyPr/>
          <a:lstStyle/>
          <a:p>
            <a:r>
              <a:rPr lang="en-US" smtClean="0"/>
              <a:t>Securing Information System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CONTEMPORARY SECURITY CHALLENGES AND VULNERABILITIES</a:t>
            </a:r>
          </a:p>
        </p:txBody>
      </p:sp>
      <p:pic>
        <p:nvPicPr>
          <p:cNvPr id="1026" name="Picture 2"/>
          <p:cNvPicPr>
            <a:picLocks noGrp="1" noChangeAspect="1" noChangeArrowheads="1"/>
          </p:cNvPicPr>
          <p:nvPr>
            <p:ph sz="quarter" idx="1"/>
          </p:nvPr>
        </p:nvPicPr>
        <p:blipFill>
          <a:blip r:embed="rId2"/>
          <a:srcRect/>
          <a:stretch>
            <a:fillRect/>
          </a:stretch>
        </p:blipFill>
        <p:spPr bwMode="auto">
          <a:xfrm>
            <a:off x="457200" y="1905000"/>
            <a:ext cx="8077200" cy="4038599"/>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832D384E-04F6-4DB8-9642-EC6B37345CE3}" type="datetime1">
              <a:rPr lang="en-US" smtClean="0"/>
              <a:pPr/>
              <a:t>5/13/2019</a:t>
            </a:fld>
            <a:endParaRPr lang="en-US" dirty="0"/>
          </a:p>
        </p:txBody>
      </p:sp>
      <p:sp>
        <p:nvSpPr>
          <p:cNvPr id="5" name="Slide Number Placeholder 4"/>
          <p:cNvSpPr>
            <a:spLocks noGrp="1"/>
          </p:cNvSpPr>
          <p:nvPr>
            <p:ph type="sldNum" sz="quarter" idx="12"/>
          </p:nvPr>
        </p:nvSpPr>
        <p:spPr/>
        <p:txBody>
          <a:bodyPr/>
          <a:lstStyle/>
          <a:p>
            <a:fld id="{3864378F-DEBF-400F-B04A-06FE996E44C3}" type="slidenum">
              <a:rPr lang="en-US" smtClean="0"/>
              <a:pPr/>
              <a:t>5</a:t>
            </a:fld>
            <a:endParaRPr lang="en-US" dirty="0"/>
          </a:p>
        </p:txBody>
      </p:sp>
      <p:sp>
        <p:nvSpPr>
          <p:cNvPr id="6" name="Footer Placeholder 5"/>
          <p:cNvSpPr>
            <a:spLocks noGrp="1"/>
          </p:cNvSpPr>
          <p:nvPr>
            <p:ph type="ftr" sz="quarter" idx="11"/>
          </p:nvPr>
        </p:nvSpPr>
        <p:spPr/>
        <p:txBody>
          <a:bodyPr/>
          <a:lstStyle/>
          <a:p>
            <a:r>
              <a:rPr lang="en-US" smtClean="0"/>
              <a:t>Securing Information System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Vulnerabilities</a:t>
            </a:r>
          </a:p>
        </p:txBody>
      </p:sp>
      <p:sp>
        <p:nvSpPr>
          <p:cNvPr id="3" name="Content Placeholder 2"/>
          <p:cNvSpPr>
            <a:spLocks noGrp="1"/>
          </p:cNvSpPr>
          <p:nvPr>
            <p:ph sz="quarter" idx="1"/>
          </p:nvPr>
        </p:nvSpPr>
        <p:spPr/>
        <p:txBody>
          <a:bodyPr>
            <a:normAutofit/>
          </a:bodyPr>
          <a:lstStyle/>
          <a:p>
            <a:r>
              <a:rPr lang="en-US" dirty="0"/>
              <a:t>Large public networks, such as the Internet, are more vulnerable than </a:t>
            </a:r>
            <a:r>
              <a:rPr lang="en-US" dirty="0" smtClean="0"/>
              <a:t>internal networks </a:t>
            </a:r>
            <a:r>
              <a:rPr lang="en-US" dirty="0"/>
              <a:t>because they are virtually open to anyone. The Internet is so </a:t>
            </a:r>
            <a:r>
              <a:rPr lang="en-US" dirty="0" smtClean="0"/>
              <a:t>huge that </a:t>
            </a:r>
            <a:r>
              <a:rPr lang="en-US" dirty="0"/>
              <a:t>when abuses do occur, they can have an enormously widespread </a:t>
            </a:r>
            <a:r>
              <a:rPr lang="en-US" dirty="0" smtClean="0"/>
              <a:t>impact.</a:t>
            </a:r>
            <a:r>
              <a:rPr lang="en-US" dirty="0"/>
              <a:t> </a:t>
            </a:r>
            <a:r>
              <a:rPr lang="en-US" dirty="0" smtClean="0"/>
              <a:t>When the Internet becomes part of the corporate network, the organization’s information systems are even more vulnerable to actions from outsiders.</a:t>
            </a:r>
            <a:endParaRPr lang="en-US" dirty="0"/>
          </a:p>
        </p:txBody>
      </p:sp>
      <p:sp>
        <p:nvSpPr>
          <p:cNvPr id="4" name="Date Placeholder 3"/>
          <p:cNvSpPr>
            <a:spLocks noGrp="1"/>
          </p:cNvSpPr>
          <p:nvPr>
            <p:ph type="dt" sz="half" idx="10"/>
          </p:nvPr>
        </p:nvSpPr>
        <p:spPr/>
        <p:txBody>
          <a:bodyPr/>
          <a:lstStyle/>
          <a:p>
            <a:fld id="{96C89DA6-3EAD-4437-8756-AF296A8C39F9}" type="datetime1">
              <a:rPr lang="en-US" smtClean="0"/>
              <a:pPr/>
              <a:t>5/13/2019</a:t>
            </a:fld>
            <a:endParaRPr lang="en-US" dirty="0"/>
          </a:p>
        </p:txBody>
      </p:sp>
      <p:sp>
        <p:nvSpPr>
          <p:cNvPr id="5" name="Slide Number Placeholder 4"/>
          <p:cNvSpPr>
            <a:spLocks noGrp="1"/>
          </p:cNvSpPr>
          <p:nvPr>
            <p:ph type="sldNum" sz="quarter" idx="12"/>
          </p:nvPr>
        </p:nvSpPr>
        <p:spPr/>
        <p:txBody>
          <a:bodyPr/>
          <a:lstStyle/>
          <a:p>
            <a:fld id="{3864378F-DEBF-400F-B04A-06FE996E44C3}" type="slidenum">
              <a:rPr lang="en-US" smtClean="0"/>
              <a:pPr/>
              <a:t>6</a:t>
            </a:fld>
            <a:endParaRPr lang="en-US" dirty="0"/>
          </a:p>
        </p:txBody>
      </p:sp>
      <p:sp>
        <p:nvSpPr>
          <p:cNvPr id="6" name="Footer Placeholder 5"/>
          <p:cNvSpPr>
            <a:spLocks noGrp="1"/>
          </p:cNvSpPr>
          <p:nvPr>
            <p:ph type="ftr" sz="quarter" idx="11"/>
          </p:nvPr>
        </p:nvSpPr>
        <p:spPr/>
        <p:txBody>
          <a:bodyPr/>
          <a:lstStyle/>
          <a:p>
            <a:r>
              <a:rPr lang="en-US" smtClean="0"/>
              <a:t>Securing Information System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Security Challenges</a:t>
            </a:r>
          </a:p>
        </p:txBody>
      </p:sp>
      <p:sp>
        <p:nvSpPr>
          <p:cNvPr id="3" name="Content Placeholder 2"/>
          <p:cNvSpPr>
            <a:spLocks noGrp="1"/>
          </p:cNvSpPr>
          <p:nvPr>
            <p:ph sz="quarter" idx="1"/>
          </p:nvPr>
        </p:nvSpPr>
        <p:spPr/>
        <p:txBody>
          <a:bodyPr>
            <a:normAutofit/>
          </a:bodyPr>
          <a:lstStyle/>
          <a:p>
            <a:r>
              <a:rPr lang="en-US" dirty="0"/>
              <a:t>Wi-Fi transmission technology was designed to make it easy for stations </a:t>
            </a:r>
            <a:r>
              <a:rPr lang="en-US" dirty="0" smtClean="0"/>
              <a:t>to find </a:t>
            </a:r>
            <a:r>
              <a:rPr lang="en-US" dirty="0"/>
              <a:t>and hear one another. The </a:t>
            </a:r>
            <a:r>
              <a:rPr lang="en-US" i="1" dirty="0"/>
              <a:t>service set identifiers (SSIDs) identifying </a:t>
            </a:r>
            <a:r>
              <a:rPr lang="en-US" i="1" dirty="0" smtClean="0"/>
              <a:t>the </a:t>
            </a:r>
            <a:r>
              <a:rPr lang="en-US" dirty="0" smtClean="0"/>
              <a:t>access </a:t>
            </a:r>
            <a:r>
              <a:rPr lang="en-US" dirty="0"/>
              <a:t>points in a Wi-Fi network are broadcast multiple times and can be </a:t>
            </a:r>
            <a:r>
              <a:rPr lang="en-US" dirty="0" smtClean="0"/>
              <a:t>picked up </a:t>
            </a:r>
            <a:r>
              <a:rPr lang="en-US" dirty="0"/>
              <a:t>fairly easily by intruders’ sniffer </a:t>
            </a:r>
            <a:r>
              <a:rPr lang="en-US" dirty="0" smtClean="0"/>
              <a:t>programs. Wireless networks </a:t>
            </a:r>
            <a:r>
              <a:rPr lang="en-US" dirty="0"/>
              <a:t>in many locations do not have basic protections against </a:t>
            </a:r>
            <a:r>
              <a:rPr lang="en-US" b="1" dirty="0"/>
              <a:t>war </a:t>
            </a:r>
            <a:r>
              <a:rPr lang="en-US" b="1" dirty="0" smtClean="0"/>
              <a:t>driving.</a:t>
            </a:r>
            <a:endParaRPr lang="en-US" dirty="0"/>
          </a:p>
        </p:txBody>
      </p:sp>
      <p:sp>
        <p:nvSpPr>
          <p:cNvPr id="4" name="Date Placeholder 3"/>
          <p:cNvSpPr>
            <a:spLocks noGrp="1"/>
          </p:cNvSpPr>
          <p:nvPr>
            <p:ph type="dt" sz="half" idx="10"/>
          </p:nvPr>
        </p:nvSpPr>
        <p:spPr/>
        <p:txBody>
          <a:bodyPr/>
          <a:lstStyle/>
          <a:p>
            <a:fld id="{2125946F-0291-4A15-A372-2B00A3D4A388}" type="datetime1">
              <a:rPr lang="en-US" smtClean="0"/>
              <a:pPr/>
              <a:t>5/13/2019</a:t>
            </a:fld>
            <a:endParaRPr lang="en-US" dirty="0"/>
          </a:p>
        </p:txBody>
      </p:sp>
      <p:sp>
        <p:nvSpPr>
          <p:cNvPr id="5" name="Slide Number Placeholder 4"/>
          <p:cNvSpPr>
            <a:spLocks noGrp="1"/>
          </p:cNvSpPr>
          <p:nvPr>
            <p:ph type="sldNum" sz="quarter" idx="12"/>
          </p:nvPr>
        </p:nvSpPr>
        <p:spPr/>
        <p:txBody>
          <a:bodyPr/>
          <a:lstStyle/>
          <a:p>
            <a:fld id="{3864378F-DEBF-400F-B04A-06FE996E44C3}" type="slidenum">
              <a:rPr lang="en-US" smtClean="0"/>
              <a:pPr/>
              <a:t>7</a:t>
            </a:fld>
            <a:endParaRPr lang="en-US" dirty="0"/>
          </a:p>
        </p:txBody>
      </p:sp>
      <p:sp>
        <p:nvSpPr>
          <p:cNvPr id="6" name="Footer Placeholder 5"/>
          <p:cNvSpPr>
            <a:spLocks noGrp="1"/>
          </p:cNvSpPr>
          <p:nvPr>
            <p:ph type="ftr" sz="quarter" idx="11"/>
          </p:nvPr>
        </p:nvSpPr>
        <p:spPr/>
        <p:txBody>
          <a:bodyPr/>
          <a:lstStyle/>
          <a:p>
            <a:r>
              <a:rPr lang="en-US" smtClean="0"/>
              <a:t>Securing Information System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MALICIOUS SOFTWARE: VIRUSES, WORMS, TROJAN</a:t>
            </a:r>
            <a:br>
              <a:rPr lang="en-US" sz="2800" dirty="0"/>
            </a:br>
            <a:r>
              <a:rPr lang="en-US" sz="2800" dirty="0"/>
              <a:t>HORSES, AND SPYWARE</a:t>
            </a:r>
          </a:p>
        </p:txBody>
      </p:sp>
      <p:sp>
        <p:nvSpPr>
          <p:cNvPr id="3" name="Content Placeholder 2"/>
          <p:cNvSpPr>
            <a:spLocks noGrp="1"/>
          </p:cNvSpPr>
          <p:nvPr>
            <p:ph sz="quarter" idx="1"/>
          </p:nvPr>
        </p:nvSpPr>
        <p:spPr/>
        <p:txBody>
          <a:bodyPr>
            <a:normAutofit/>
          </a:bodyPr>
          <a:lstStyle/>
          <a:p>
            <a:r>
              <a:rPr lang="en-US" dirty="0" smtClean="0"/>
              <a:t>What is malware?</a:t>
            </a:r>
          </a:p>
          <a:p>
            <a:pPr>
              <a:buNone/>
            </a:pPr>
            <a:r>
              <a:rPr lang="en-US" dirty="0" smtClean="0"/>
              <a:t>	</a:t>
            </a:r>
            <a:r>
              <a:rPr lang="en-US" dirty="0"/>
              <a:t>Malware is a generic name given to all malicious software that can work individually or in group to infect computer systems with malicious code written by hackers in order to disturb user experience or destroy computer resources or data stored in a system. </a:t>
            </a:r>
            <a:r>
              <a:rPr lang="en-US" dirty="0" smtClean="0"/>
              <a:t>Examples of this software includes virus, worm, </a:t>
            </a:r>
            <a:r>
              <a:rPr lang="en-US" dirty="0" err="1" smtClean="0"/>
              <a:t>trojan</a:t>
            </a:r>
            <a:r>
              <a:rPr lang="en-US" dirty="0" smtClean="0"/>
              <a:t> horse, spyware </a:t>
            </a:r>
            <a:r>
              <a:rPr lang="en-US" dirty="0" err="1" smtClean="0"/>
              <a:t>e.t.c</a:t>
            </a:r>
            <a:endParaRPr lang="en-US" dirty="0"/>
          </a:p>
        </p:txBody>
      </p:sp>
      <p:sp>
        <p:nvSpPr>
          <p:cNvPr id="4" name="Date Placeholder 3"/>
          <p:cNvSpPr>
            <a:spLocks noGrp="1"/>
          </p:cNvSpPr>
          <p:nvPr>
            <p:ph type="dt" sz="half" idx="10"/>
          </p:nvPr>
        </p:nvSpPr>
        <p:spPr/>
        <p:txBody>
          <a:bodyPr/>
          <a:lstStyle/>
          <a:p>
            <a:fld id="{318739DB-D75D-4FD1-BBFD-32F7578BC682}" type="datetime1">
              <a:rPr lang="en-US" smtClean="0"/>
              <a:pPr/>
              <a:t>5/13/2019</a:t>
            </a:fld>
            <a:endParaRPr lang="en-US" dirty="0"/>
          </a:p>
        </p:txBody>
      </p:sp>
      <p:sp>
        <p:nvSpPr>
          <p:cNvPr id="5" name="Slide Number Placeholder 4"/>
          <p:cNvSpPr>
            <a:spLocks noGrp="1"/>
          </p:cNvSpPr>
          <p:nvPr>
            <p:ph type="sldNum" sz="quarter" idx="12"/>
          </p:nvPr>
        </p:nvSpPr>
        <p:spPr/>
        <p:txBody>
          <a:bodyPr/>
          <a:lstStyle/>
          <a:p>
            <a:fld id="{3864378F-DEBF-400F-B04A-06FE996E44C3}" type="slidenum">
              <a:rPr lang="en-US" smtClean="0"/>
              <a:pPr/>
              <a:t>8</a:t>
            </a:fld>
            <a:endParaRPr lang="en-US" dirty="0"/>
          </a:p>
        </p:txBody>
      </p:sp>
      <p:sp>
        <p:nvSpPr>
          <p:cNvPr id="6" name="Footer Placeholder 5"/>
          <p:cNvSpPr>
            <a:spLocks noGrp="1"/>
          </p:cNvSpPr>
          <p:nvPr>
            <p:ph type="ftr" sz="quarter" idx="11"/>
          </p:nvPr>
        </p:nvSpPr>
        <p:spPr/>
        <p:txBody>
          <a:bodyPr/>
          <a:lstStyle/>
          <a:p>
            <a:r>
              <a:rPr lang="en-US" smtClean="0"/>
              <a:t>Securing Information System</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MALICIOUS SOFTWARE </a:t>
            </a:r>
            <a:r>
              <a:rPr lang="en-US" dirty="0" err="1" smtClean="0"/>
              <a:t>conti</a:t>
            </a:r>
            <a:r>
              <a:rPr lang="en-US" dirty="0" smtClean="0"/>
              <a:t>….</a:t>
            </a:r>
            <a:endParaRPr lang="en-US" dirty="0"/>
          </a:p>
        </p:txBody>
      </p:sp>
      <p:sp>
        <p:nvSpPr>
          <p:cNvPr id="3" name="Content Placeholder 2"/>
          <p:cNvSpPr>
            <a:spLocks noGrp="1"/>
          </p:cNvSpPr>
          <p:nvPr>
            <p:ph sz="quarter" idx="1"/>
          </p:nvPr>
        </p:nvSpPr>
        <p:spPr/>
        <p:txBody>
          <a:bodyPr>
            <a:normAutofit/>
          </a:bodyPr>
          <a:lstStyle/>
          <a:p>
            <a:r>
              <a:rPr lang="en-US" dirty="0" smtClean="0"/>
              <a:t>Computer Virus:- It </a:t>
            </a:r>
            <a:r>
              <a:rPr lang="en-US" b="1" dirty="0" smtClean="0"/>
              <a:t> </a:t>
            </a:r>
            <a:r>
              <a:rPr lang="en-US" dirty="0"/>
              <a:t>is a rogue </a:t>
            </a:r>
            <a:r>
              <a:rPr lang="en-US" dirty="0" smtClean="0"/>
              <a:t>software program </a:t>
            </a:r>
            <a:r>
              <a:rPr lang="en-US" dirty="0"/>
              <a:t>that attaches itself to other </a:t>
            </a:r>
            <a:r>
              <a:rPr lang="en-US" dirty="0" smtClean="0"/>
              <a:t>software programs </a:t>
            </a:r>
            <a:r>
              <a:rPr lang="en-US" dirty="0"/>
              <a:t>or data files in order to be executed, usually without user </a:t>
            </a:r>
            <a:r>
              <a:rPr lang="en-US" dirty="0" smtClean="0"/>
              <a:t>knowledge</a:t>
            </a:r>
          </a:p>
          <a:p>
            <a:r>
              <a:rPr lang="en-US" dirty="0" smtClean="0"/>
              <a:t>Worms:- </a:t>
            </a:r>
            <a:r>
              <a:rPr lang="en-US" dirty="0"/>
              <a:t>A worm is similar to a virus by design and is considered to be a sub-class of virus. Worms spread from computer to computer, but unlike a virus, it has the capability to travel without any human action. a worm takes advantage of file or information transport features on your system, which is what allows it to travel unaided</a:t>
            </a:r>
            <a:r>
              <a:rPr lang="en-US" dirty="0" smtClean="0"/>
              <a:t>.</a:t>
            </a:r>
            <a:endParaRPr lang="en-US" dirty="0"/>
          </a:p>
        </p:txBody>
      </p:sp>
      <p:sp>
        <p:nvSpPr>
          <p:cNvPr id="4" name="Date Placeholder 3"/>
          <p:cNvSpPr>
            <a:spLocks noGrp="1"/>
          </p:cNvSpPr>
          <p:nvPr>
            <p:ph type="dt" sz="half" idx="10"/>
          </p:nvPr>
        </p:nvSpPr>
        <p:spPr/>
        <p:txBody>
          <a:bodyPr/>
          <a:lstStyle/>
          <a:p>
            <a:fld id="{33E07233-A745-44C2-B3CD-ED9D104A08E5}" type="datetime1">
              <a:rPr lang="en-US" smtClean="0"/>
              <a:pPr/>
              <a:t>5/13/2019</a:t>
            </a:fld>
            <a:endParaRPr lang="en-US" dirty="0"/>
          </a:p>
        </p:txBody>
      </p:sp>
      <p:sp>
        <p:nvSpPr>
          <p:cNvPr id="5" name="Slide Number Placeholder 4"/>
          <p:cNvSpPr>
            <a:spLocks noGrp="1"/>
          </p:cNvSpPr>
          <p:nvPr>
            <p:ph type="sldNum" sz="quarter" idx="12"/>
          </p:nvPr>
        </p:nvSpPr>
        <p:spPr/>
        <p:txBody>
          <a:bodyPr/>
          <a:lstStyle/>
          <a:p>
            <a:fld id="{3864378F-DEBF-400F-B04A-06FE996E44C3}" type="slidenum">
              <a:rPr lang="en-US" smtClean="0"/>
              <a:pPr/>
              <a:t>9</a:t>
            </a:fld>
            <a:endParaRPr lang="en-US" dirty="0"/>
          </a:p>
        </p:txBody>
      </p:sp>
      <p:sp>
        <p:nvSpPr>
          <p:cNvPr id="6" name="Footer Placeholder 5"/>
          <p:cNvSpPr>
            <a:spLocks noGrp="1"/>
          </p:cNvSpPr>
          <p:nvPr>
            <p:ph type="ftr" sz="quarter" idx="11"/>
          </p:nvPr>
        </p:nvSpPr>
        <p:spPr/>
        <p:txBody>
          <a:bodyPr/>
          <a:lstStyle/>
          <a:p>
            <a:r>
              <a:rPr lang="en-US" smtClean="0"/>
              <a:t>Securing Information System</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234</TotalTime>
  <Words>1663</Words>
  <Application>Microsoft Office PowerPoint</Application>
  <PresentationFormat>On-screen Show (4:3)</PresentationFormat>
  <Paragraphs>177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Equity</vt:lpstr>
      <vt:lpstr>Securing Information System</vt:lpstr>
      <vt:lpstr>Group Members</vt:lpstr>
      <vt:lpstr>Objectives</vt:lpstr>
      <vt:lpstr>SYSTEM VULNERABILITY AND ABUSE</vt:lpstr>
      <vt:lpstr>CONTEMPORARY SECURITY CHALLENGES AND VULNERABILITIES</vt:lpstr>
      <vt:lpstr>Internet Vulnerabilities</vt:lpstr>
      <vt:lpstr>Wireless Security Challenges</vt:lpstr>
      <vt:lpstr>MALICIOUS SOFTWARE: VIRUSES, WORMS, TROJAN HORSES, AND SPYWARE</vt:lpstr>
      <vt:lpstr>MALICIOUS SOFTWARE conti….</vt:lpstr>
      <vt:lpstr>MALICIOUS SOFTWARE conti….</vt:lpstr>
      <vt:lpstr>HACKERS AND COMPUTER CRIME</vt:lpstr>
      <vt:lpstr>Examples of Computer Crime </vt:lpstr>
      <vt:lpstr>Business value of Security and Control</vt:lpstr>
      <vt:lpstr> ELECTRONIC EVIDENCE AND COMPUTER FORENSICS </vt:lpstr>
      <vt:lpstr> ELECTRONIC EVIDENCE AND COMPUTER FORENSICS </vt:lpstr>
      <vt:lpstr>ESTABLISHING A FRAMEWORK FOR SECURITY AND CONTROL</vt:lpstr>
      <vt:lpstr>ESTABLISHING A FRAMEWORK FOR SECURITY AND CONTROL</vt:lpstr>
      <vt:lpstr>ESTABLISHING A FRAMEWORK FOR SECURITY AND CONTROL</vt:lpstr>
      <vt:lpstr>ESTABLISHING A FRAMEWORK FOR SECURITY AND CONTROL</vt:lpstr>
      <vt:lpstr> TECHNOLOGIES AND TOOLS FOR PROTECTING INFORMATION RESOURCES </vt:lpstr>
      <vt:lpstr>                         TECHNOLOGIES AND TOOLS FOR PROTECTING INFORMATION RESOURCES </vt:lpstr>
      <vt:lpstr>TECHNOLOGIES AND TOOLS FOR PROTECTING INFORMATION RESOURCES </vt:lpstr>
      <vt:lpstr> TECHNOLOGIES AND TOOLS FOR PROTECTING INFORMATION RESOURCES </vt:lpstr>
      <vt:lpstr>           TECHNOLOGIES AND TOOLS FOR PROTECTING INFORMATION RESOURCES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Information System</dc:title>
  <dc:creator>RASHIDAH</dc:creator>
  <cp:lastModifiedBy>RASHIDAH</cp:lastModifiedBy>
  <cp:revision>53</cp:revision>
  <dcterms:created xsi:type="dcterms:W3CDTF">2019-05-08T10:40:00Z</dcterms:created>
  <dcterms:modified xsi:type="dcterms:W3CDTF">2019-05-13T11:57:03Z</dcterms:modified>
</cp:coreProperties>
</file>