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91" r:id="rId1"/>
  </p:sldMasterIdLst>
  <p:sldIdLst>
    <p:sldId id="256" r:id="rId2"/>
    <p:sldId id="307" r:id="rId3"/>
    <p:sldId id="268" r:id="rId4"/>
    <p:sldId id="295" r:id="rId5"/>
    <p:sldId id="258" r:id="rId6"/>
    <p:sldId id="259" r:id="rId7"/>
    <p:sldId id="257" r:id="rId8"/>
    <p:sldId id="294" r:id="rId9"/>
    <p:sldId id="300" r:id="rId10"/>
    <p:sldId id="270" r:id="rId11"/>
    <p:sldId id="302" r:id="rId12"/>
    <p:sldId id="274" r:id="rId13"/>
    <p:sldId id="271" r:id="rId14"/>
    <p:sldId id="310" r:id="rId15"/>
    <p:sldId id="311" r:id="rId16"/>
    <p:sldId id="312" r:id="rId17"/>
    <p:sldId id="309" r:id="rId18"/>
    <p:sldId id="275" r:id="rId19"/>
    <p:sldId id="273" r:id="rId20"/>
    <p:sldId id="272" r:id="rId21"/>
    <p:sldId id="306" r:id="rId22"/>
    <p:sldId id="304" r:id="rId23"/>
    <p:sldId id="305" r:id="rId24"/>
    <p:sldId id="276" r:id="rId25"/>
    <p:sldId id="277" r:id="rId26"/>
    <p:sldId id="278" r:id="rId27"/>
    <p:sldId id="279" r:id="rId28"/>
    <p:sldId id="280" r:id="rId29"/>
    <p:sldId id="281" r:id="rId30"/>
    <p:sldId id="282" r:id="rId31"/>
    <p:sldId id="283" r:id="rId32"/>
    <p:sldId id="284" r:id="rId33"/>
    <p:sldId id="296" r:id="rId34"/>
    <p:sldId id="297" r:id="rId35"/>
    <p:sldId id="298" r:id="rId36"/>
    <p:sldId id="299" r:id="rId37"/>
    <p:sldId id="285" r:id="rId38"/>
    <p:sldId id="286" r:id="rId39"/>
    <p:sldId id="290" r:id="rId40"/>
    <p:sldId id="313" r:id="rId41"/>
    <p:sldId id="301" r:id="rId42"/>
    <p:sldId id="29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5226" autoAdjust="0"/>
  </p:normalViewPr>
  <p:slideViewPr>
    <p:cSldViewPr snapToGrid="0">
      <p:cViewPr varScale="1">
        <p:scale>
          <a:sx n="59" d="100"/>
          <a:sy n="59" d="100"/>
        </p:scale>
        <p:origin x="7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1A562-DB18-742B-E33C-F0D712D9FD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CC00FE-D4AF-3D13-A38C-81A819DD2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AADF53-4C3F-4EB8-A1C8-317180477791}"/>
              </a:ext>
            </a:extLst>
          </p:cNvPr>
          <p:cNvSpPr>
            <a:spLocks noGrp="1"/>
          </p:cNvSpPr>
          <p:nvPr>
            <p:ph type="dt" sz="half" idx="10"/>
          </p:nvPr>
        </p:nvSpPr>
        <p:spPr/>
        <p:txBody>
          <a:bodyPr/>
          <a:lstStyle/>
          <a:p>
            <a:fld id="{D208048B-57AF-4F53-BC84-8E0A1033FBEC}" type="datetimeFigureOut">
              <a:rPr lang="en-US" smtClean="0"/>
              <a:t>4/22/2023</a:t>
            </a:fld>
            <a:endParaRPr lang="en-US"/>
          </a:p>
        </p:txBody>
      </p:sp>
      <p:sp>
        <p:nvSpPr>
          <p:cNvPr id="5" name="Footer Placeholder 4">
            <a:extLst>
              <a:ext uri="{FF2B5EF4-FFF2-40B4-BE49-F238E27FC236}">
                <a16:creationId xmlns:a16="http://schemas.microsoft.com/office/drawing/2014/main" id="{76D670DF-962A-3829-0B81-B13C3CEAD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7BA6E-4AFA-A3F1-C64F-9D7B675F474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44563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A0C7-3C97-E504-8AAB-65D377C360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48B61D-6B63-49FB-6C02-7A8E99EE1D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3F7826-1A1C-BE83-05D3-F670940BF4D1}"/>
              </a:ext>
            </a:extLst>
          </p:cNvPr>
          <p:cNvSpPr>
            <a:spLocks noGrp="1"/>
          </p:cNvSpPr>
          <p:nvPr>
            <p:ph type="dt" sz="half" idx="10"/>
          </p:nvPr>
        </p:nvSpPr>
        <p:spPr/>
        <p:txBody>
          <a:bodyPr/>
          <a:lstStyle/>
          <a:p>
            <a:fld id="{D208048B-57AF-4F53-BC84-8E0A1033FBEC}" type="datetimeFigureOut">
              <a:rPr lang="en-US" smtClean="0"/>
              <a:t>4/22/2023</a:t>
            </a:fld>
            <a:endParaRPr lang="en-US"/>
          </a:p>
        </p:txBody>
      </p:sp>
      <p:sp>
        <p:nvSpPr>
          <p:cNvPr id="5" name="Footer Placeholder 4">
            <a:extLst>
              <a:ext uri="{FF2B5EF4-FFF2-40B4-BE49-F238E27FC236}">
                <a16:creationId xmlns:a16="http://schemas.microsoft.com/office/drawing/2014/main" id="{A0E04A54-9542-35D3-B9A8-FABEEE6E6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A629A-FD22-6198-7B3D-B21EFF5F193D}"/>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49525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9DE653-33D5-7339-F603-24DA9E3F3F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9CD1BA-5433-B8E0-F9E8-9D0A670E9E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8493CF-D35C-F37E-3500-385480AACA6E}"/>
              </a:ext>
            </a:extLst>
          </p:cNvPr>
          <p:cNvSpPr>
            <a:spLocks noGrp="1"/>
          </p:cNvSpPr>
          <p:nvPr>
            <p:ph type="dt" sz="half" idx="10"/>
          </p:nvPr>
        </p:nvSpPr>
        <p:spPr/>
        <p:txBody>
          <a:bodyPr/>
          <a:lstStyle/>
          <a:p>
            <a:fld id="{D208048B-57AF-4F53-BC84-8E0A1033FBEC}" type="datetimeFigureOut">
              <a:rPr lang="en-US" smtClean="0"/>
              <a:t>4/22/2023</a:t>
            </a:fld>
            <a:endParaRPr lang="en-US"/>
          </a:p>
        </p:txBody>
      </p:sp>
      <p:sp>
        <p:nvSpPr>
          <p:cNvPr id="5" name="Footer Placeholder 4">
            <a:extLst>
              <a:ext uri="{FF2B5EF4-FFF2-40B4-BE49-F238E27FC236}">
                <a16:creationId xmlns:a16="http://schemas.microsoft.com/office/drawing/2014/main" id="{587DDBDC-9594-70F7-4A30-69FA14DA6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609C1-C4B5-A2A2-EAF3-9B97887EC686}"/>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8303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66EA-7400-1A7A-B998-C68B184BE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B9DCF4-5D95-3F4C-94C0-244AA87268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A4652-BD6E-B54C-75DB-A2B358D5E51F}"/>
              </a:ext>
            </a:extLst>
          </p:cNvPr>
          <p:cNvSpPr>
            <a:spLocks noGrp="1"/>
          </p:cNvSpPr>
          <p:nvPr>
            <p:ph type="dt" sz="half" idx="10"/>
          </p:nvPr>
        </p:nvSpPr>
        <p:spPr/>
        <p:txBody>
          <a:bodyPr/>
          <a:lstStyle/>
          <a:p>
            <a:fld id="{D208048B-57AF-4F53-BC84-8E0A1033FBEC}" type="datetimeFigureOut">
              <a:rPr lang="en-US" smtClean="0"/>
              <a:t>4/22/2023</a:t>
            </a:fld>
            <a:endParaRPr lang="en-US"/>
          </a:p>
        </p:txBody>
      </p:sp>
      <p:sp>
        <p:nvSpPr>
          <p:cNvPr id="5" name="Footer Placeholder 4">
            <a:extLst>
              <a:ext uri="{FF2B5EF4-FFF2-40B4-BE49-F238E27FC236}">
                <a16:creationId xmlns:a16="http://schemas.microsoft.com/office/drawing/2014/main" id="{2DBA65C1-8500-69B8-7B6D-7570B7A76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A8FC4-ED35-5319-F4F5-7C276A19B38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7958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AB4C-997A-0F6B-A711-ED28DFB8F8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DF2542-2513-122A-8600-96A3ADB645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891796-5CCB-C8E2-D329-8FE079118A65}"/>
              </a:ext>
            </a:extLst>
          </p:cNvPr>
          <p:cNvSpPr>
            <a:spLocks noGrp="1"/>
          </p:cNvSpPr>
          <p:nvPr>
            <p:ph type="dt" sz="half" idx="10"/>
          </p:nvPr>
        </p:nvSpPr>
        <p:spPr/>
        <p:txBody>
          <a:bodyPr/>
          <a:lstStyle/>
          <a:p>
            <a:fld id="{D208048B-57AF-4F53-BC84-8E0A1033FBEC}" type="datetimeFigureOut">
              <a:rPr lang="en-US" smtClean="0"/>
              <a:t>4/22/2023</a:t>
            </a:fld>
            <a:endParaRPr lang="en-US"/>
          </a:p>
        </p:txBody>
      </p:sp>
      <p:sp>
        <p:nvSpPr>
          <p:cNvPr id="5" name="Footer Placeholder 4">
            <a:extLst>
              <a:ext uri="{FF2B5EF4-FFF2-40B4-BE49-F238E27FC236}">
                <a16:creationId xmlns:a16="http://schemas.microsoft.com/office/drawing/2014/main" id="{9CDD9D89-E58A-799A-B3CA-B701FA100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69312-2551-0E1E-3E0F-0FDB7DC29501}"/>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1150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BEC65-1004-F344-D6FC-38D1930946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8A7C4F-F848-F287-E3B1-69A94B8CBE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DF3C7B-46F6-50B5-17B3-054090810A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18D649-60F5-5716-639D-0B7CB47034D5}"/>
              </a:ext>
            </a:extLst>
          </p:cNvPr>
          <p:cNvSpPr>
            <a:spLocks noGrp="1"/>
          </p:cNvSpPr>
          <p:nvPr>
            <p:ph type="dt" sz="half" idx="10"/>
          </p:nvPr>
        </p:nvSpPr>
        <p:spPr/>
        <p:txBody>
          <a:bodyPr/>
          <a:lstStyle/>
          <a:p>
            <a:fld id="{D208048B-57AF-4F53-BC84-8E0A1033FBEC}" type="datetimeFigureOut">
              <a:rPr lang="en-US" smtClean="0"/>
              <a:t>4/22/2023</a:t>
            </a:fld>
            <a:endParaRPr lang="en-US"/>
          </a:p>
        </p:txBody>
      </p:sp>
      <p:sp>
        <p:nvSpPr>
          <p:cNvPr id="6" name="Footer Placeholder 5">
            <a:extLst>
              <a:ext uri="{FF2B5EF4-FFF2-40B4-BE49-F238E27FC236}">
                <a16:creationId xmlns:a16="http://schemas.microsoft.com/office/drawing/2014/main" id="{291091D5-FD99-61ED-77BC-D689A4A567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C0C3E-8A56-6D31-7ED0-1709FB814CED}"/>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0215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D0C2-D06E-7C6C-DE7D-5751778DFD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6DCDB3-143B-EDB9-2391-6EF7D18DD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6982D2-6005-B71A-3BB7-CC093723EB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19A6E9-4BAB-B748-6CB7-B09021373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DF6E15-5A6A-C796-80A0-79173D406E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6DBCB4-DD19-E3B6-5800-78CB7ED0BA3E}"/>
              </a:ext>
            </a:extLst>
          </p:cNvPr>
          <p:cNvSpPr>
            <a:spLocks noGrp="1"/>
          </p:cNvSpPr>
          <p:nvPr>
            <p:ph type="dt" sz="half" idx="10"/>
          </p:nvPr>
        </p:nvSpPr>
        <p:spPr/>
        <p:txBody>
          <a:bodyPr/>
          <a:lstStyle/>
          <a:p>
            <a:fld id="{D208048B-57AF-4F53-BC84-8E0A1033FBEC}" type="datetimeFigureOut">
              <a:rPr lang="en-US" smtClean="0"/>
              <a:t>4/22/2023</a:t>
            </a:fld>
            <a:endParaRPr lang="en-US"/>
          </a:p>
        </p:txBody>
      </p:sp>
      <p:sp>
        <p:nvSpPr>
          <p:cNvPr id="8" name="Footer Placeholder 7">
            <a:extLst>
              <a:ext uri="{FF2B5EF4-FFF2-40B4-BE49-F238E27FC236}">
                <a16:creationId xmlns:a16="http://schemas.microsoft.com/office/drawing/2014/main" id="{47BD5E0D-B7F7-01CD-2A8B-ADA41678E9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993E9E-80AC-13BF-B8D1-B131631ED8B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66130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56A9-A3C0-B8DB-DB7E-5B4FD7966D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623179-53E6-E6BB-360E-A0514A1E96A7}"/>
              </a:ext>
            </a:extLst>
          </p:cNvPr>
          <p:cNvSpPr>
            <a:spLocks noGrp="1"/>
          </p:cNvSpPr>
          <p:nvPr>
            <p:ph type="dt" sz="half" idx="10"/>
          </p:nvPr>
        </p:nvSpPr>
        <p:spPr/>
        <p:txBody>
          <a:bodyPr/>
          <a:lstStyle/>
          <a:p>
            <a:fld id="{D208048B-57AF-4F53-BC84-8E0A1033FBEC}" type="datetimeFigureOut">
              <a:rPr lang="en-US" smtClean="0"/>
              <a:t>4/22/2023</a:t>
            </a:fld>
            <a:endParaRPr lang="en-US"/>
          </a:p>
        </p:txBody>
      </p:sp>
      <p:sp>
        <p:nvSpPr>
          <p:cNvPr id="4" name="Footer Placeholder 3">
            <a:extLst>
              <a:ext uri="{FF2B5EF4-FFF2-40B4-BE49-F238E27FC236}">
                <a16:creationId xmlns:a16="http://schemas.microsoft.com/office/drawing/2014/main" id="{6DBD0DF2-07C6-DF2F-EBE7-B640C62FEC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22A1B6-DF74-9939-5A8C-1B3DE58BA1D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4162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A59754-2911-53B7-5C6A-C07F9EEC0C99}"/>
              </a:ext>
            </a:extLst>
          </p:cNvPr>
          <p:cNvSpPr>
            <a:spLocks noGrp="1"/>
          </p:cNvSpPr>
          <p:nvPr>
            <p:ph type="dt" sz="half" idx="10"/>
          </p:nvPr>
        </p:nvSpPr>
        <p:spPr/>
        <p:txBody>
          <a:bodyPr/>
          <a:lstStyle/>
          <a:p>
            <a:fld id="{D208048B-57AF-4F53-BC84-8E0A1033FBEC}" type="datetimeFigureOut">
              <a:rPr lang="en-US" smtClean="0"/>
              <a:t>4/22/2023</a:t>
            </a:fld>
            <a:endParaRPr lang="en-US"/>
          </a:p>
        </p:txBody>
      </p:sp>
      <p:sp>
        <p:nvSpPr>
          <p:cNvPr id="3" name="Footer Placeholder 2">
            <a:extLst>
              <a:ext uri="{FF2B5EF4-FFF2-40B4-BE49-F238E27FC236}">
                <a16:creationId xmlns:a16="http://schemas.microsoft.com/office/drawing/2014/main" id="{5D158C97-9F3B-443A-8EEB-4888D85ADA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3ADB2F-9174-870C-E975-ED0910E219F1}"/>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360231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BDF4-0487-A049-EAF5-9AD7B2F66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A1E44E-4436-B2C1-8ECA-56E30E3518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A9CFBF-0D70-C492-BB81-F1EC8CE99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5F36F-17DD-A3A3-C109-607DE9301868}"/>
              </a:ext>
            </a:extLst>
          </p:cNvPr>
          <p:cNvSpPr>
            <a:spLocks noGrp="1"/>
          </p:cNvSpPr>
          <p:nvPr>
            <p:ph type="dt" sz="half" idx="10"/>
          </p:nvPr>
        </p:nvSpPr>
        <p:spPr/>
        <p:txBody>
          <a:bodyPr/>
          <a:lstStyle/>
          <a:p>
            <a:fld id="{D208048B-57AF-4F53-BC84-8E0A1033FBEC}" type="datetimeFigureOut">
              <a:rPr lang="en-US" smtClean="0"/>
              <a:t>4/22/2023</a:t>
            </a:fld>
            <a:endParaRPr lang="en-US"/>
          </a:p>
        </p:txBody>
      </p:sp>
      <p:sp>
        <p:nvSpPr>
          <p:cNvPr id="6" name="Footer Placeholder 5">
            <a:extLst>
              <a:ext uri="{FF2B5EF4-FFF2-40B4-BE49-F238E27FC236}">
                <a16:creationId xmlns:a16="http://schemas.microsoft.com/office/drawing/2014/main" id="{7DEB7EDE-4468-B852-22B2-A77840AE0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1EEAF-E4C2-C0CF-68AB-85610DEC8AA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6707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6D88-FE09-7AB9-2722-28741060C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2AC0A0-0F6E-1ABC-F650-5F7AA1C3E0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9E4182-8C47-F5C4-F763-CA12B9C66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616DD-1C20-FDDA-5882-E12B8B1565F1}"/>
              </a:ext>
            </a:extLst>
          </p:cNvPr>
          <p:cNvSpPr>
            <a:spLocks noGrp="1"/>
          </p:cNvSpPr>
          <p:nvPr>
            <p:ph type="dt" sz="half" idx="10"/>
          </p:nvPr>
        </p:nvSpPr>
        <p:spPr/>
        <p:txBody>
          <a:bodyPr/>
          <a:lstStyle/>
          <a:p>
            <a:fld id="{D208048B-57AF-4F53-BC84-8E0A1033FBEC}" type="datetimeFigureOut">
              <a:rPr lang="en-US" smtClean="0"/>
              <a:t>4/22/2023</a:t>
            </a:fld>
            <a:endParaRPr lang="en-US"/>
          </a:p>
        </p:txBody>
      </p:sp>
      <p:sp>
        <p:nvSpPr>
          <p:cNvPr id="6" name="Footer Placeholder 5">
            <a:extLst>
              <a:ext uri="{FF2B5EF4-FFF2-40B4-BE49-F238E27FC236}">
                <a16:creationId xmlns:a16="http://schemas.microsoft.com/office/drawing/2014/main" id="{C49973CF-9DBC-64CB-DCA5-459146E620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8265E3-B121-2184-FD0A-3764F6EE87EE}"/>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8019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6209A0-FECB-B1AA-A7DC-670903F96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70FF88-5322-1F96-36BD-FCCB0C3AA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C7C29E-E927-1EDD-3802-37D3548A55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8048B-57AF-4F53-BC84-8E0A1033FBEC}" type="datetimeFigureOut">
              <a:rPr lang="en-US" smtClean="0"/>
              <a:pPr/>
              <a:t>4/22/2023</a:t>
            </a:fld>
            <a:endParaRPr lang="en-US" dirty="0"/>
          </a:p>
        </p:txBody>
      </p:sp>
      <p:sp>
        <p:nvSpPr>
          <p:cNvPr id="5" name="Footer Placeholder 4">
            <a:extLst>
              <a:ext uri="{FF2B5EF4-FFF2-40B4-BE49-F238E27FC236}">
                <a16:creationId xmlns:a16="http://schemas.microsoft.com/office/drawing/2014/main" id="{0A32BA4D-BDD1-BC19-F416-598B770D8F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04CBC2C-0237-C732-90D3-7FA6B2CE5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11360682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A73ADE-B12A-FC5D-0710-E557F72CAE4F}"/>
              </a:ext>
            </a:extLst>
          </p:cNvPr>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l="10667" r="-1" b="-1"/>
          <a:stretch/>
        </p:blipFill>
        <p:spPr>
          <a:xfrm>
            <a:off x="-2" y="10"/>
            <a:ext cx="12191999" cy="6857990"/>
          </a:xfrm>
          <a:prstGeom prst="rect">
            <a:avLst/>
          </a:prstGeom>
        </p:spPr>
      </p:pic>
      <p:sp>
        <p:nvSpPr>
          <p:cNvPr id="2" name="Title 1">
            <a:extLst>
              <a:ext uri="{FF2B5EF4-FFF2-40B4-BE49-F238E27FC236}">
                <a16:creationId xmlns:a16="http://schemas.microsoft.com/office/drawing/2014/main" id="{46393F40-3805-2EAF-F2BF-D2C54A4A1534}"/>
              </a:ext>
            </a:extLst>
          </p:cNvPr>
          <p:cNvSpPr>
            <a:spLocks noGrp="1"/>
          </p:cNvSpPr>
          <p:nvPr>
            <p:ph type="ctrTitle"/>
          </p:nvPr>
        </p:nvSpPr>
        <p:spPr>
          <a:xfrm>
            <a:off x="1" y="0"/>
            <a:ext cx="12120976" cy="1320800"/>
          </a:xfrm>
        </p:spPr>
        <p:txBody>
          <a:bodyPr vert="horz" lIns="91440" tIns="45720" rIns="91440" bIns="45720" rtlCol="0" anchor="t">
            <a:normAutofit/>
          </a:bodyPr>
          <a:lstStyle/>
          <a:p>
            <a:r>
              <a:rPr lang="en-US" sz="5000" b="1" dirty="0" err="1">
                <a:solidFill>
                  <a:schemeClr val="tx1"/>
                </a:solidFill>
                <a:latin typeface="Times      New Roman"/>
              </a:rPr>
              <a:t>Báo</a:t>
            </a:r>
            <a:r>
              <a:rPr lang="en-US" sz="5000" b="1" dirty="0">
                <a:solidFill>
                  <a:schemeClr val="tx1"/>
                </a:solidFill>
                <a:latin typeface="Times      New Roman"/>
              </a:rPr>
              <a:t> </a:t>
            </a:r>
            <a:r>
              <a:rPr lang="en-US" sz="5000" b="1" dirty="0" err="1">
                <a:solidFill>
                  <a:schemeClr val="tx1"/>
                </a:solidFill>
                <a:latin typeface="Times      New Roman"/>
              </a:rPr>
              <a:t>cáo</a:t>
            </a:r>
            <a:r>
              <a:rPr lang="en-US" sz="5000" b="1" dirty="0">
                <a:solidFill>
                  <a:schemeClr val="tx1"/>
                </a:solidFill>
                <a:latin typeface="Times      New Roman"/>
              </a:rPr>
              <a:t> </a:t>
            </a:r>
            <a:r>
              <a:rPr lang="en-US" sz="5000" b="1" dirty="0" err="1">
                <a:solidFill>
                  <a:schemeClr val="tx1"/>
                </a:solidFill>
                <a:latin typeface="Times      New Roman"/>
              </a:rPr>
              <a:t>môn</a:t>
            </a:r>
            <a:r>
              <a:rPr lang="en-US" sz="5000" b="1" dirty="0">
                <a:solidFill>
                  <a:schemeClr val="tx1"/>
                </a:solidFill>
                <a:latin typeface="Times      New Roman"/>
              </a:rPr>
              <a:t> khoa </a:t>
            </a:r>
            <a:r>
              <a:rPr lang="en-US" sz="5000" b="1" dirty="0" err="1">
                <a:solidFill>
                  <a:schemeClr val="tx1"/>
                </a:solidFill>
                <a:latin typeface="Times      New Roman"/>
              </a:rPr>
              <a:t>học</a:t>
            </a:r>
            <a:r>
              <a:rPr lang="en-US" sz="5000" b="1" dirty="0">
                <a:solidFill>
                  <a:schemeClr val="tx1"/>
                </a:solidFill>
                <a:latin typeface="Times      New Roman"/>
              </a:rPr>
              <a:t> </a:t>
            </a:r>
            <a:r>
              <a:rPr lang="en-US" sz="5000" b="1" dirty="0" err="1">
                <a:solidFill>
                  <a:schemeClr val="tx1"/>
                </a:solidFill>
                <a:latin typeface="Times      New Roman"/>
              </a:rPr>
              <a:t>dữ</a:t>
            </a:r>
            <a:r>
              <a:rPr lang="en-US" sz="5000" b="1" dirty="0">
                <a:solidFill>
                  <a:schemeClr val="tx1"/>
                </a:solidFill>
                <a:latin typeface="Times      New Roman"/>
              </a:rPr>
              <a:t> </a:t>
            </a:r>
            <a:r>
              <a:rPr lang="en-US" sz="5000" b="1" dirty="0" err="1">
                <a:solidFill>
                  <a:schemeClr val="tx1"/>
                </a:solidFill>
                <a:latin typeface="Times      New Roman"/>
              </a:rPr>
              <a:t>liệu</a:t>
            </a:r>
            <a:endParaRPr lang="en-US" sz="5000" b="1" dirty="0">
              <a:solidFill>
                <a:schemeClr val="tx1"/>
              </a:solidFill>
              <a:latin typeface="Times      New Roman"/>
            </a:endParaRPr>
          </a:p>
        </p:txBody>
      </p:sp>
      <p:sp>
        <p:nvSpPr>
          <p:cNvPr id="3" name="Subtitle 2">
            <a:extLst>
              <a:ext uri="{FF2B5EF4-FFF2-40B4-BE49-F238E27FC236}">
                <a16:creationId xmlns:a16="http://schemas.microsoft.com/office/drawing/2014/main" id="{F42FD75A-7AFC-E6AB-B840-7373CD6397EB}"/>
              </a:ext>
            </a:extLst>
          </p:cNvPr>
          <p:cNvSpPr>
            <a:spLocks noGrp="1"/>
          </p:cNvSpPr>
          <p:nvPr>
            <p:ph type="subTitle" idx="1"/>
          </p:nvPr>
        </p:nvSpPr>
        <p:spPr>
          <a:xfrm>
            <a:off x="0" y="3146265"/>
            <a:ext cx="12192000" cy="3088640"/>
          </a:xfrm>
        </p:spPr>
        <p:txBody>
          <a:bodyPr vert="horz" lIns="91440" tIns="45720" rIns="91440" bIns="45720" rtlCol="0">
            <a:noAutofit/>
          </a:bodyPr>
          <a:lstStyle/>
          <a:p>
            <a:r>
              <a:rPr lang="vi-VN" sz="3000" dirty="0">
                <a:solidFill>
                  <a:schemeClr val="tx1"/>
                </a:solidFill>
                <a:latin typeface="Times       New Roman"/>
              </a:rPr>
              <a:t>Giáo viên</a:t>
            </a:r>
            <a:r>
              <a:rPr lang="vi-VN" sz="3000" dirty="0">
                <a:latin typeface="Times       New Roman"/>
              </a:rPr>
              <a:t> hướng dẫn: Trần Thanh Nhã</a:t>
            </a:r>
          </a:p>
          <a:p>
            <a:r>
              <a:rPr lang="vi-VN" sz="3000" dirty="0">
                <a:solidFill>
                  <a:schemeClr val="tx1"/>
                </a:solidFill>
                <a:latin typeface="Times       New Roman"/>
              </a:rPr>
              <a:t>Sinh viên thực hiện:</a:t>
            </a:r>
          </a:p>
          <a:p>
            <a:r>
              <a:rPr lang="vi-VN" sz="3000" dirty="0">
                <a:latin typeface="Times       New Roman"/>
              </a:rPr>
              <a:t>Trần Thành Phố</a:t>
            </a:r>
          </a:p>
          <a:p>
            <a:r>
              <a:rPr lang="vi-VN" sz="3000" dirty="0">
                <a:solidFill>
                  <a:schemeClr val="tx1"/>
                </a:solidFill>
                <a:latin typeface="Times       New Roman"/>
              </a:rPr>
              <a:t>Vũ Nguyễn Thái Dương</a:t>
            </a:r>
          </a:p>
          <a:p>
            <a:r>
              <a:rPr lang="vi-VN" sz="3000" dirty="0">
                <a:latin typeface="Times       New Roman"/>
              </a:rPr>
              <a:t>Trần Chí Hài</a:t>
            </a:r>
          </a:p>
          <a:p>
            <a:r>
              <a:rPr lang="vi-VN" sz="3000" dirty="0">
                <a:solidFill>
                  <a:schemeClr val="tx1"/>
                </a:solidFill>
                <a:latin typeface="Times       New Roman"/>
              </a:rPr>
              <a:t>Nguyễn Minh Thuận</a:t>
            </a:r>
          </a:p>
        </p:txBody>
      </p:sp>
      <p:sp>
        <p:nvSpPr>
          <p:cNvPr id="5" name="Title 1">
            <a:extLst>
              <a:ext uri="{FF2B5EF4-FFF2-40B4-BE49-F238E27FC236}">
                <a16:creationId xmlns:a16="http://schemas.microsoft.com/office/drawing/2014/main" id="{CAC63579-14B6-AE97-2CA4-3CFDCF03F8E0}"/>
              </a:ext>
            </a:extLst>
          </p:cNvPr>
          <p:cNvSpPr txBox="1">
            <a:spLocks/>
          </p:cNvSpPr>
          <p:nvPr/>
        </p:nvSpPr>
        <p:spPr>
          <a:xfrm>
            <a:off x="0" y="1086746"/>
            <a:ext cx="12191999" cy="9459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spcAft>
                <a:spcPts val="600"/>
              </a:spcAft>
            </a:pPr>
            <a:r>
              <a:rPr lang="en-US" sz="3600" b="1" dirty="0" err="1">
                <a:latin typeface="Times    New Roman"/>
              </a:rPr>
              <a:t>Đề</a:t>
            </a:r>
            <a:r>
              <a:rPr lang="en-US" sz="3600" b="1" dirty="0">
                <a:latin typeface="Times    New Roman"/>
              </a:rPr>
              <a:t> </a:t>
            </a:r>
            <a:r>
              <a:rPr lang="en-US" sz="3600" b="1" dirty="0" err="1">
                <a:latin typeface="Times    New Roman"/>
              </a:rPr>
              <a:t>tài</a:t>
            </a:r>
            <a:r>
              <a:rPr lang="en-US" sz="3600" b="1" dirty="0">
                <a:latin typeface="Times    New Roman"/>
              </a:rPr>
              <a:t>: </a:t>
            </a:r>
            <a:r>
              <a:rPr lang="en-US" sz="3600" b="1" dirty="0" err="1">
                <a:latin typeface="Times    New Roman"/>
              </a:rPr>
              <a:t>Dự</a:t>
            </a:r>
            <a:r>
              <a:rPr lang="en-US" sz="3600" b="1" dirty="0">
                <a:latin typeface="Times    New Roman"/>
              </a:rPr>
              <a:t> </a:t>
            </a:r>
            <a:r>
              <a:rPr lang="en-US" sz="4000" b="1" dirty="0" err="1">
                <a:latin typeface="Times    New Roman"/>
              </a:rPr>
              <a:t>đoán</a:t>
            </a:r>
            <a:r>
              <a:rPr lang="en-US" sz="3600" b="1" dirty="0">
                <a:latin typeface="Times    New Roman"/>
              </a:rPr>
              <a:t> </a:t>
            </a:r>
            <a:r>
              <a:rPr lang="en-US" sz="3600" b="1" dirty="0" err="1">
                <a:latin typeface="Times    New Roman"/>
              </a:rPr>
              <a:t>lượng</a:t>
            </a:r>
            <a:r>
              <a:rPr lang="en-US" sz="3600" b="1" dirty="0">
                <a:latin typeface="Times    New Roman"/>
              </a:rPr>
              <a:t> </a:t>
            </a:r>
            <a:r>
              <a:rPr lang="en-US" sz="3600" b="1" dirty="0" err="1">
                <a:latin typeface="Times    New Roman"/>
              </a:rPr>
              <a:t>khách</a:t>
            </a:r>
            <a:r>
              <a:rPr lang="en-US" sz="3600" b="1" dirty="0">
                <a:latin typeface="Times    New Roman"/>
              </a:rPr>
              <a:t> </a:t>
            </a:r>
            <a:r>
              <a:rPr lang="en-US" sz="3600" b="1" dirty="0" err="1">
                <a:latin typeface="Times    New Roman"/>
              </a:rPr>
              <a:t>đến</a:t>
            </a:r>
            <a:r>
              <a:rPr lang="en-US" sz="3600" b="1" dirty="0">
                <a:latin typeface="Times    New Roman"/>
              </a:rPr>
              <a:t> </a:t>
            </a:r>
            <a:r>
              <a:rPr lang="en-US" sz="3600" b="1" dirty="0" err="1">
                <a:latin typeface="Times    New Roman"/>
              </a:rPr>
              <a:t>nhà</a:t>
            </a:r>
            <a:r>
              <a:rPr lang="en-US" sz="3600" b="1" dirty="0">
                <a:latin typeface="Times    New Roman"/>
              </a:rPr>
              <a:t> </a:t>
            </a:r>
            <a:r>
              <a:rPr lang="en-US" sz="3600" b="1" dirty="0" err="1">
                <a:latin typeface="Times    New Roman"/>
              </a:rPr>
              <a:t>hàng</a:t>
            </a:r>
            <a:r>
              <a:rPr lang="en-US" sz="3600" b="1" dirty="0">
                <a:latin typeface="Times    New Roman"/>
              </a:rPr>
              <a:t> </a:t>
            </a:r>
            <a:r>
              <a:rPr lang="en-US" sz="3600" b="1" dirty="0" err="1">
                <a:latin typeface="Times    New Roman"/>
              </a:rPr>
              <a:t>Nhật</a:t>
            </a:r>
            <a:r>
              <a:rPr lang="en-US" sz="3600" b="1" dirty="0">
                <a:latin typeface="Times    New Roman"/>
              </a:rPr>
              <a:t> </a:t>
            </a:r>
            <a:r>
              <a:rPr lang="en-US" sz="3600" b="1" dirty="0" err="1">
                <a:latin typeface="Times    New Roman"/>
              </a:rPr>
              <a:t>Bản</a:t>
            </a:r>
            <a:endParaRPr lang="en-US" sz="3600" b="1" dirty="0">
              <a:latin typeface="Times    New Roman"/>
            </a:endParaRPr>
          </a:p>
        </p:txBody>
      </p:sp>
      <p:sp>
        <p:nvSpPr>
          <p:cNvPr id="6" name="Subtitle 2">
            <a:extLst>
              <a:ext uri="{FF2B5EF4-FFF2-40B4-BE49-F238E27FC236}">
                <a16:creationId xmlns:a16="http://schemas.microsoft.com/office/drawing/2014/main" id="{E7289B6B-B59A-FBA8-8D03-5A60C024FAD5}"/>
              </a:ext>
            </a:extLst>
          </p:cNvPr>
          <p:cNvSpPr txBox="1">
            <a:spLocks/>
          </p:cNvSpPr>
          <p:nvPr/>
        </p:nvSpPr>
        <p:spPr>
          <a:xfrm>
            <a:off x="-1" y="2270427"/>
            <a:ext cx="12192000" cy="4246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vi-VN" sz="3000" dirty="0">
                <a:solidFill>
                  <a:schemeClr val="accent6">
                    <a:lumMod val="75000"/>
                  </a:schemeClr>
                </a:solidFill>
                <a:latin typeface="Times       New Roman"/>
              </a:rPr>
              <a:t>Nhóm: GPT TEAM</a:t>
            </a:r>
          </a:p>
        </p:txBody>
      </p:sp>
    </p:spTree>
    <p:extLst>
      <p:ext uri="{BB962C8B-B14F-4D97-AF65-F5344CB8AC3E}">
        <p14:creationId xmlns:p14="http://schemas.microsoft.com/office/powerpoint/2010/main" val="2403269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11" name="Hộp Văn bản 10">
            <a:extLst>
              <a:ext uri="{FF2B5EF4-FFF2-40B4-BE49-F238E27FC236}">
                <a16:creationId xmlns:a16="http://schemas.microsoft.com/office/drawing/2014/main" id="{8DC221DC-2DA5-7F8A-32E5-31631A8F182F}"/>
              </a:ext>
            </a:extLst>
          </p:cNvPr>
          <p:cNvSpPr txBox="1"/>
          <p:nvPr/>
        </p:nvSpPr>
        <p:spPr>
          <a:xfrm>
            <a:off x="1437422" y="2228671"/>
            <a:ext cx="8830614" cy="1200329"/>
          </a:xfrm>
          <a:prstGeom prst="rect">
            <a:avLst/>
          </a:prstGeom>
          <a:noFill/>
        </p:spPr>
        <p:txBody>
          <a:bodyPr wrap="square">
            <a:spAutoFit/>
          </a:bodyPr>
          <a:lstStyle/>
          <a:p>
            <a:pPr algn="ctr"/>
            <a:r>
              <a:rPr lang="vi-VN" sz="7200" b="1" dirty="0">
                <a:latin typeface="Times  New Roman"/>
              </a:rPr>
              <a:t>2.Cơ Sở Lý Thuyết</a:t>
            </a:r>
          </a:p>
        </p:txBody>
      </p:sp>
    </p:spTree>
    <p:extLst>
      <p:ext uri="{BB962C8B-B14F-4D97-AF65-F5344CB8AC3E}">
        <p14:creationId xmlns:p14="http://schemas.microsoft.com/office/powerpoint/2010/main" val="320922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3DBD5-6F72-5D9C-F53E-7E483EDDB395}"/>
              </a:ext>
            </a:extLst>
          </p:cNvPr>
          <p:cNvSpPr>
            <a:spLocks noGrp="1"/>
          </p:cNvSpPr>
          <p:nvPr>
            <p:ph type="title"/>
          </p:nvPr>
        </p:nvSpPr>
        <p:spPr>
          <a:xfrm>
            <a:off x="0" y="0"/>
            <a:ext cx="12192000" cy="774435"/>
          </a:xfrm>
        </p:spPr>
        <p:txBody>
          <a:bodyPr>
            <a:normAutofit/>
          </a:bodyPr>
          <a:lstStyle/>
          <a:p>
            <a:pPr algn="ctr"/>
            <a:r>
              <a:rPr lang="vi-VN" b="1" dirty="0"/>
              <a:t>Giới hạn phạm vi đề tài</a:t>
            </a:r>
            <a:endParaRPr lang="en-US" b="1" dirty="0"/>
          </a:p>
        </p:txBody>
      </p:sp>
      <p:sp>
        <p:nvSpPr>
          <p:cNvPr id="106" name="Content Placeholder 2">
            <a:extLst>
              <a:ext uri="{FF2B5EF4-FFF2-40B4-BE49-F238E27FC236}">
                <a16:creationId xmlns:a16="http://schemas.microsoft.com/office/drawing/2014/main" id="{18259308-E958-4601-42D8-90DC0786BD1D}"/>
              </a:ext>
            </a:extLst>
          </p:cNvPr>
          <p:cNvSpPr>
            <a:spLocks noGrp="1"/>
          </p:cNvSpPr>
          <p:nvPr>
            <p:ph idx="1"/>
          </p:nvPr>
        </p:nvSpPr>
        <p:spPr>
          <a:xfrm>
            <a:off x="1" y="1553592"/>
            <a:ext cx="12192000" cy="5069150"/>
          </a:xfrm>
        </p:spPr>
        <p:txBody>
          <a:bodyPr>
            <a:noAutofit/>
          </a:bodyPr>
          <a:lstStyle/>
          <a:p>
            <a:pPr algn="just">
              <a:buFont typeface="+mj-lt"/>
              <a:buAutoNum type="arabicPeriod"/>
            </a:pPr>
            <a:r>
              <a:rPr lang="vi-VN" dirty="0">
                <a:latin typeface="+mj-lt"/>
              </a:rPr>
              <a:t>Áp dụng mô hình:  Dữ liệu dự đoán </a:t>
            </a:r>
            <a:r>
              <a:rPr lang="vi-VN" dirty="0" err="1">
                <a:latin typeface="+mj-lt"/>
              </a:rPr>
              <a:t>đoán</a:t>
            </a:r>
            <a:r>
              <a:rPr lang="vi-VN" dirty="0">
                <a:latin typeface="+mj-lt"/>
              </a:rPr>
              <a:t> lượng khách chỉ áp dụng cho các nhà hàng ở Nhật Bản.</a:t>
            </a:r>
          </a:p>
          <a:p>
            <a:pPr algn="just">
              <a:buFont typeface="+mj-lt"/>
              <a:buAutoNum type="arabicPeriod"/>
            </a:pPr>
            <a:r>
              <a:rPr lang="vi-VN" dirty="0">
                <a:latin typeface="+mj-lt"/>
              </a:rPr>
              <a:t>Mô hình xử </a:t>
            </a:r>
            <a:r>
              <a:rPr lang="vi-VN" dirty="0" err="1">
                <a:latin typeface="+mj-lt"/>
              </a:rPr>
              <a:t>lý:XGBoost</a:t>
            </a:r>
            <a:r>
              <a:rPr lang="vi-VN" dirty="0">
                <a:latin typeface="+mj-lt"/>
              </a:rPr>
              <a:t> một trong những thuật toán học có hiệu suất tốt nhất và đạt được nhiều kết quả tốt trong các cuộc thi khoa học dữ liệu.</a:t>
            </a:r>
          </a:p>
          <a:p>
            <a:pPr marL="0" indent="0" algn="just">
              <a:buNone/>
            </a:pPr>
            <a:r>
              <a:rPr lang="vi-VN" dirty="0">
                <a:latin typeface="+mj-lt"/>
              </a:rPr>
              <a:t>Được xây dựng trên </a:t>
            </a:r>
            <a:r>
              <a:rPr lang="vi-VN" dirty="0" err="1">
                <a:latin typeface="+mj-lt"/>
              </a:rPr>
              <a:t>Gradient</a:t>
            </a:r>
            <a:r>
              <a:rPr lang="vi-VN" dirty="0">
                <a:latin typeface="+mj-lt"/>
              </a:rPr>
              <a:t> </a:t>
            </a:r>
            <a:r>
              <a:rPr lang="vi-VN" dirty="0" err="1">
                <a:latin typeface="+mj-lt"/>
              </a:rPr>
              <a:t>Boosting</a:t>
            </a:r>
            <a:r>
              <a:rPr lang="vi-VN" dirty="0">
                <a:latin typeface="+mj-lt"/>
              </a:rPr>
              <a:t> </a:t>
            </a:r>
            <a:r>
              <a:rPr lang="vi-VN" dirty="0" err="1">
                <a:latin typeface="+mj-lt"/>
              </a:rPr>
              <a:t>Framework</a:t>
            </a:r>
            <a:r>
              <a:rPr lang="vi-VN" dirty="0">
                <a:latin typeface="+mj-lt"/>
              </a:rPr>
              <a:t>, nó có khả năng xử lý cả các dữ liệu số và dữ liệu văn bản, hỗ trợ nhiều loại đầu vào và đầu ra.</a:t>
            </a:r>
          </a:p>
          <a:p>
            <a:pPr marL="0" indent="0" algn="just">
              <a:buNone/>
            </a:pPr>
            <a:r>
              <a:rPr lang="vi-VN" dirty="0">
                <a:latin typeface="+mj-lt"/>
              </a:rPr>
              <a:t>Sử dụng các cây quyết định để học mối quan hệ giữa các biến đầu vào và biến mục tiêu, cho phép tạo ra các dự đoán có độ chính xác cao. </a:t>
            </a:r>
          </a:p>
          <a:p>
            <a:pPr marL="0" indent="0" algn="just">
              <a:buNone/>
            </a:pPr>
            <a:r>
              <a:rPr lang="vi-VN" dirty="0" err="1">
                <a:latin typeface="+mj-lt"/>
              </a:rPr>
              <a:t>XGBoost</a:t>
            </a:r>
            <a:r>
              <a:rPr lang="vi-VN" dirty="0">
                <a:latin typeface="+mj-lt"/>
              </a:rPr>
              <a:t> cho phép tinh chỉnh các tham số để tối ưu </a:t>
            </a:r>
            <a:r>
              <a:rPr lang="vi-VN" dirty="0" err="1">
                <a:latin typeface="+mj-lt"/>
              </a:rPr>
              <a:t>hoá</a:t>
            </a:r>
            <a:r>
              <a:rPr lang="vi-VN" dirty="0">
                <a:latin typeface="+mj-lt"/>
              </a:rPr>
              <a:t> mô hình và đạt được kết quả tốt hơn.</a:t>
            </a:r>
          </a:p>
          <a:p>
            <a:pPr algn="just">
              <a:buFont typeface="+mj-lt"/>
              <a:buAutoNum type="arabicPeriod"/>
            </a:pPr>
            <a:endParaRPr lang="vi-VN" dirty="0">
              <a:latin typeface="+mj-lt"/>
            </a:endParaRPr>
          </a:p>
        </p:txBody>
      </p:sp>
    </p:spTree>
    <p:extLst>
      <p:ext uri="{BB962C8B-B14F-4D97-AF65-F5344CB8AC3E}">
        <p14:creationId xmlns:p14="http://schemas.microsoft.com/office/powerpoint/2010/main" val="4247591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11" name="Hộp Văn bản 10">
            <a:extLst>
              <a:ext uri="{FF2B5EF4-FFF2-40B4-BE49-F238E27FC236}">
                <a16:creationId xmlns:a16="http://schemas.microsoft.com/office/drawing/2014/main" id="{8DC221DC-2DA5-7F8A-32E5-31631A8F182F}"/>
              </a:ext>
            </a:extLst>
          </p:cNvPr>
          <p:cNvSpPr txBox="1"/>
          <p:nvPr/>
        </p:nvSpPr>
        <p:spPr>
          <a:xfrm>
            <a:off x="239696" y="2526609"/>
            <a:ext cx="10283302" cy="1169551"/>
          </a:xfrm>
          <a:prstGeom prst="rect">
            <a:avLst/>
          </a:prstGeom>
          <a:noFill/>
        </p:spPr>
        <p:txBody>
          <a:bodyPr wrap="square">
            <a:spAutoFit/>
          </a:bodyPr>
          <a:lstStyle/>
          <a:p>
            <a:pPr algn="ctr"/>
            <a:r>
              <a:rPr lang="vi-VN" sz="7000" b="1" dirty="0">
                <a:latin typeface="Times  New Roman"/>
              </a:rPr>
              <a:t>3.Xây dựng mô hình</a:t>
            </a:r>
          </a:p>
        </p:txBody>
      </p:sp>
    </p:spTree>
    <p:extLst>
      <p:ext uri="{BB962C8B-B14F-4D97-AF65-F5344CB8AC3E}">
        <p14:creationId xmlns:p14="http://schemas.microsoft.com/office/powerpoint/2010/main" val="3160971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11" name="Hộp Văn bản 10">
            <a:extLst>
              <a:ext uri="{FF2B5EF4-FFF2-40B4-BE49-F238E27FC236}">
                <a16:creationId xmlns:a16="http://schemas.microsoft.com/office/drawing/2014/main" id="{8DC221DC-2DA5-7F8A-32E5-31631A8F182F}"/>
              </a:ext>
            </a:extLst>
          </p:cNvPr>
          <p:cNvSpPr txBox="1"/>
          <p:nvPr/>
        </p:nvSpPr>
        <p:spPr>
          <a:xfrm>
            <a:off x="-716424" y="1105021"/>
            <a:ext cx="8830614" cy="861774"/>
          </a:xfrm>
          <a:prstGeom prst="rect">
            <a:avLst/>
          </a:prstGeom>
          <a:noFill/>
        </p:spPr>
        <p:txBody>
          <a:bodyPr wrap="square">
            <a:spAutoFit/>
          </a:bodyPr>
          <a:lstStyle/>
          <a:p>
            <a:pPr algn="ctr"/>
            <a:r>
              <a:rPr lang="vi-VN" sz="5000" dirty="0">
                <a:latin typeface="Times  New Roman"/>
              </a:rPr>
              <a:t>Cách thức thu thập dữ liệu</a:t>
            </a:r>
          </a:p>
        </p:txBody>
      </p:sp>
      <p:sp>
        <p:nvSpPr>
          <p:cNvPr id="4" name="Hộp Văn bản 3">
            <a:extLst>
              <a:ext uri="{FF2B5EF4-FFF2-40B4-BE49-F238E27FC236}">
                <a16:creationId xmlns:a16="http://schemas.microsoft.com/office/drawing/2014/main" id="{854F58A8-F9C1-CB40-75B3-929C8AA8F3A5}"/>
              </a:ext>
            </a:extLst>
          </p:cNvPr>
          <p:cNvSpPr txBox="1"/>
          <p:nvPr/>
        </p:nvSpPr>
        <p:spPr>
          <a:xfrm>
            <a:off x="332910" y="3166444"/>
            <a:ext cx="7896690" cy="1323439"/>
          </a:xfrm>
          <a:prstGeom prst="rect">
            <a:avLst/>
          </a:prstGeom>
          <a:noFill/>
        </p:spPr>
        <p:txBody>
          <a:bodyPr wrap="square" rtlCol="0">
            <a:spAutoFit/>
          </a:bodyPr>
          <a:lstStyle/>
          <a:p>
            <a:r>
              <a:rPr lang="en-US" sz="4000" dirty="0"/>
              <a:t>http://www.kaggle.com/c/recruit-restaurant-visitor-forecasting/data</a:t>
            </a:r>
            <a:endParaRPr lang="vi-VN" sz="4000" dirty="0"/>
          </a:p>
        </p:txBody>
      </p:sp>
    </p:spTree>
    <p:extLst>
      <p:ext uri="{BB962C8B-B14F-4D97-AF65-F5344CB8AC3E}">
        <p14:creationId xmlns:p14="http://schemas.microsoft.com/office/powerpoint/2010/main" val="78740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D7178-379F-F5C4-4C81-7BD7E3C15A13}"/>
              </a:ext>
            </a:extLst>
          </p:cNvPr>
          <p:cNvSpPr>
            <a:spLocks noGrp="1"/>
          </p:cNvSpPr>
          <p:nvPr>
            <p:ph type="title"/>
          </p:nvPr>
        </p:nvSpPr>
        <p:spPr/>
        <p:txBody>
          <a:bodyPr/>
          <a:lstStyle/>
          <a:p>
            <a:r>
              <a:rPr lang="vi-VN" dirty="0"/>
              <a:t>XGBOOST</a:t>
            </a:r>
            <a:endParaRPr lang="en-US" dirty="0"/>
          </a:p>
        </p:txBody>
      </p:sp>
      <p:sp>
        <p:nvSpPr>
          <p:cNvPr id="3" name="Content Placeholder 2">
            <a:extLst>
              <a:ext uri="{FF2B5EF4-FFF2-40B4-BE49-F238E27FC236}">
                <a16:creationId xmlns:a16="http://schemas.microsoft.com/office/drawing/2014/main" id="{C6BC7449-CD38-D08C-39E1-0174E3696628}"/>
              </a:ext>
            </a:extLst>
          </p:cNvPr>
          <p:cNvSpPr>
            <a:spLocks noGrp="1"/>
          </p:cNvSpPr>
          <p:nvPr>
            <p:ph idx="1"/>
          </p:nvPr>
        </p:nvSpPr>
        <p:spPr/>
        <p:txBody>
          <a:bodyPr>
            <a:normAutofit/>
          </a:bodyPr>
          <a:lstStyle/>
          <a:p>
            <a:pPr marL="0" indent="0">
              <a:buNone/>
            </a:pPr>
            <a:r>
              <a:rPr lang="en-US" sz="3600" dirty="0" err="1">
                <a:solidFill>
                  <a:srgbClr val="000000"/>
                </a:solidFill>
                <a:effectLst/>
                <a:latin typeface="Times New Roman" panose="02020603050405020304" pitchFamily="18" charset="0"/>
                <a:ea typeface="Times New Roman" panose="02020603050405020304" pitchFamily="18" charset="0"/>
              </a:rPr>
              <a:t>XGBoost</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là</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viết</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tắt</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của</a:t>
            </a:r>
            <a:r>
              <a:rPr lang="en-US" sz="3600" dirty="0">
                <a:solidFill>
                  <a:srgbClr val="000000"/>
                </a:solidFill>
                <a:effectLst/>
                <a:latin typeface="Times New Roman" panose="02020603050405020304" pitchFamily="18" charset="0"/>
                <a:ea typeface="Times New Roman" panose="02020603050405020304" pitchFamily="18" charset="0"/>
              </a:rPr>
              <a:t> Extreme Gradient Boosting. </a:t>
            </a:r>
            <a:r>
              <a:rPr lang="en-US" sz="3600" dirty="0" err="1">
                <a:solidFill>
                  <a:srgbClr val="000000"/>
                </a:solidFill>
                <a:effectLst/>
                <a:latin typeface="Times New Roman" panose="02020603050405020304" pitchFamily="18" charset="0"/>
                <a:ea typeface="Times New Roman" panose="02020603050405020304" pitchFamily="18" charset="0"/>
              </a:rPr>
              <a:t>Đây</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là</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thuật</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toán</a:t>
            </a:r>
            <a:r>
              <a:rPr lang="en-US" sz="3600" dirty="0">
                <a:solidFill>
                  <a:srgbClr val="000000"/>
                </a:solidFill>
                <a:effectLst/>
                <a:latin typeface="Times New Roman" panose="02020603050405020304" pitchFamily="18" charset="0"/>
                <a:ea typeface="Times New Roman" panose="02020603050405020304" pitchFamily="18" charset="0"/>
              </a:rPr>
              <a:t> state-of-the-art </a:t>
            </a:r>
            <a:r>
              <a:rPr lang="en-US" sz="3600" dirty="0" err="1">
                <a:solidFill>
                  <a:srgbClr val="000000"/>
                </a:solidFill>
                <a:effectLst/>
                <a:latin typeface="Times New Roman" panose="02020603050405020304" pitchFamily="18" charset="0"/>
                <a:ea typeface="Times New Roman" panose="02020603050405020304" pitchFamily="18" charset="0"/>
              </a:rPr>
              <a:t>nhằm</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giải</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quyết</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bài</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toán</a:t>
            </a:r>
            <a:r>
              <a:rPr lang="en-US" sz="3600" dirty="0">
                <a:solidFill>
                  <a:srgbClr val="000000"/>
                </a:solidFill>
                <a:effectLst/>
                <a:latin typeface="Times New Roman" panose="02020603050405020304" pitchFamily="18" charset="0"/>
                <a:ea typeface="Times New Roman" panose="02020603050405020304" pitchFamily="18" charset="0"/>
              </a:rPr>
              <a:t> supervised learning </a:t>
            </a:r>
            <a:r>
              <a:rPr lang="en-US" sz="3600" dirty="0" err="1">
                <a:solidFill>
                  <a:srgbClr val="000000"/>
                </a:solidFill>
                <a:effectLst/>
                <a:latin typeface="Times New Roman" panose="02020603050405020304" pitchFamily="18" charset="0"/>
                <a:ea typeface="Times New Roman" panose="02020603050405020304" pitchFamily="18" charset="0"/>
              </a:rPr>
              <a:t>cho</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độ</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chính</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xác</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khá</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cao</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bên</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cạnh</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mô</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hình</a:t>
            </a:r>
            <a:r>
              <a:rPr lang="en-US" sz="3600" dirty="0">
                <a:solidFill>
                  <a:srgbClr val="000000"/>
                </a:solidFill>
                <a:effectLst/>
                <a:latin typeface="Times New Roman" panose="02020603050405020304" pitchFamily="18" charset="0"/>
                <a:ea typeface="Times New Roman" panose="02020603050405020304" pitchFamily="18" charset="0"/>
              </a:rPr>
              <a:t> Deep learning </a:t>
            </a:r>
            <a:r>
              <a:rPr lang="en-US" sz="3600" dirty="0" err="1">
                <a:solidFill>
                  <a:srgbClr val="000000"/>
                </a:solidFill>
                <a:effectLst/>
                <a:latin typeface="Times New Roman" panose="02020603050405020304" pitchFamily="18" charset="0"/>
                <a:ea typeface="Times New Roman" panose="02020603050405020304" pitchFamily="18" charset="0"/>
              </a:rPr>
              <a:t>như</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chúng</a:t>
            </a:r>
            <a:r>
              <a:rPr lang="en-US" sz="3600" dirty="0">
                <a:solidFill>
                  <a:srgbClr val="000000"/>
                </a:solidFill>
                <a:effectLst/>
                <a:latin typeface="Times New Roman" panose="02020603050405020304" pitchFamily="18" charset="0"/>
                <a:ea typeface="Times New Roman" panose="02020603050405020304" pitchFamily="18" charset="0"/>
              </a:rPr>
              <a:t> ta </a:t>
            </a:r>
            <a:r>
              <a:rPr lang="en-US" sz="3600" dirty="0" err="1">
                <a:solidFill>
                  <a:srgbClr val="000000"/>
                </a:solidFill>
                <a:effectLst/>
                <a:latin typeface="Times New Roman" panose="02020603050405020304" pitchFamily="18" charset="0"/>
                <a:ea typeface="Times New Roman" panose="02020603050405020304" pitchFamily="18" charset="0"/>
              </a:rPr>
              <a:t>từng</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tìm</a:t>
            </a:r>
            <a:r>
              <a:rPr lang="en-US" sz="3600" dirty="0">
                <a:solidFill>
                  <a:srgbClr val="000000"/>
                </a:solidFill>
                <a:effectLst/>
                <a:latin typeface="Times New Roman" panose="02020603050405020304" pitchFamily="18" charset="0"/>
                <a:ea typeface="Times New Roman" panose="02020603050405020304" pitchFamily="18" charset="0"/>
              </a:rPr>
              <a:t> </a:t>
            </a:r>
            <a:r>
              <a:rPr lang="en-US" sz="3600" dirty="0" err="1">
                <a:solidFill>
                  <a:srgbClr val="000000"/>
                </a:solidFill>
                <a:effectLst/>
                <a:latin typeface="Times New Roman" panose="02020603050405020304" pitchFamily="18" charset="0"/>
                <a:ea typeface="Times New Roman" panose="02020603050405020304" pitchFamily="18" charset="0"/>
              </a:rPr>
              <a:t>hiểu</a:t>
            </a:r>
            <a:r>
              <a:rPr lang="en-US" sz="3600" dirty="0">
                <a:solidFill>
                  <a:srgbClr val="000000"/>
                </a:solidFill>
                <a:effectLst/>
                <a:latin typeface="Times New Roman" panose="02020603050405020304" pitchFamily="18" charset="0"/>
                <a:ea typeface="Times New Roman" panose="02020603050405020304" pitchFamily="18" charset="0"/>
              </a:rPr>
              <a:t>. </a:t>
            </a:r>
            <a:endParaRPr lang="en-US" sz="3600" dirty="0"/>
          </a:p>
        </p:txBody>
      </p:sp>
    </p:spTree>
    <p:extLst>
      <p:ext uri="{BB962C8B-B14F-4D97-AF65-F5344CB8AC3E}">
        <p14:creationId xmlns:p14="http://schemas.microsoft.com/office/powerpoint/2010/main" val="3788902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80D4-5B42-47F2-B853-99B7C321CF90}"/>
              </a:ext>
            </a:extLst>
          </p:cNvPr>
          <p:cNvSpPr>
            <a:spLocks noGrp="1"/>
          </p:cNvSpPr>
          <p:nvPr>
            <p:ph type="title"/>
          </p:nvPr>
        </p:nvSpPr>
        <p:spPr/>
        <p:txBody>
          <a:bodyPr/>
          <a:lstStyle/>
          <a:p>
            <a:r>
              <a:rPr lang="vi-VN" dirty="0"/>
              <a:t>Ưu điểm</a:t>
            </a:r>
            <a:endParaRPr lang="en-US" dirty="0"/>
          </a:p>
        </p:txBody>
      </p:sp>
      <p:sp>
        <p:nvSpPr>
          <p:cNvPr id="3" name="Content Placeholder 2">
            <a:extLst>
              <a:ext uri="{FF2B5EF4-FFF2-40B4-BE49-F238E27FC236}">
                <a16:creationId xmlns:a16="http://schemas.microsoft.com/office/drawing/2014/main" id="{91B40A4C-D91E-1186-DAA8-BE26BAC2F442}"/>
              </a:ext>
            </a:extLst>
          </p:cNvPr>
          <p:cNvSpPr>
            <a:spLocks noGrp="1"/>
          </p:cNvSpPr>
          <p:nvPr>
            <p:ph idx="1"/>
          </p:nvPr>
        </p:nvSpPr>
        <p:spPr/>
        <p:txBody>
          <a:bodyPr>
            <a:normAutofit lnSpcReduction="10000"/>
          </a:bodyPr>
          <a:lstStyle/>
          <a:p>
            <a:pPr algn="just"/>
            <a:r>
              <a:rPr lang="vi-VN" sz="2800" b="0" i="0" dirty="0">
                <a:effectLst/>
                <a:latin typeface="Times  New Roman"/>
              </a:rPr>
              <a:t>Ưu điểm của việc sử dụng thuật toán XGBoost để dự đoán lượng khách đến nhà hàng là:</a:t>
            </a:r>
          </a:p>
          <a:p>
            <a:pPr algn="just">
              <a:buFont typeface="Arial" panose="020B0604020202020204" pitchFamily="34" charset="0"/>
              <a:buChar char="•"/>
            </a:pPr>
            <a:r>
              <a:rPr lang="vi-VN" sz="2800" b="0" i="0" dirty="0">
                <a:effectLst/>
                <a:latin typeface="Times  New Roman"/>
              </a:rPr>
              <a:t>Hiệu quả cao: là một thuật toán dự đoán tốt nhất hiện nay, đặc biệt là với các bài toán có dữ liệu lớn và phức tạp.</a:t>
            </a:r>
          </a:p>
          <a:p>
            <a:pPr algn="just">
              <a:buFont typeface="Arial" panose="020B0604020202020204" pitchFamily="34" charset="0"/>
              <a:buChar char="•"/>
            </a:pPr>
            <a:r>
              <a:rPr lang="vi-VN" sz="2800" b="0" i="0" dirty="0">
                <a:effectLst/>
                <a:latin typeface="Times  New Roman"/>
              </a:rPr>
              <a:t>Khả năng xử lý dữ liệu thiếu: tự động xử lý các giá trị thiếu trong dữ liệu mà không cần phải thực hiện bước tiền xử lý riêng biệt.</a:t>
            </a:r>
          </a:p>
          <a:p>
            <a:pPr algn="just">
              <a:buFont typeface="Arial" panose="020B0604020202020204" pitchFamily="34" charset="0"/>
              <a:buChar char="•"/>
            </a:pPr>
            <a:r>
              <a:rPr lang="vi-VN" sz="2800" b="0" i="0" dirty="0">
                <a:effectLst/>
                <a:latin typeface="Times  New Roman"/>
              </a:rPr>
              <a:t>Độ ổn định cao: Có khả năng xử lý tốt các nhiễu trong dữ liệu và có khả năng chống overfitting.</a:t>
            </a:r>
          </a:p>
          <a:p>
            <a:pPr algn="just">
              <a:buFont typeface="Arial" panose="020B0604020202020204" pitchFamily="34" charset="0"/>
              <a:buChar char="•"/>
            </a:pPr>
            <a:r>
              <a:rPr lang="vi-VN" sz="2800" b="0" i="0" dirty="0">
                <a:effectLst/>
                <a:latin typeface="Times  New Roman"/>
              </a:rPr>
              <a:t>Đơn giản để sử dụng: Có API đơn giản và dễ hiểu, giúp người dùng có thể sử dụng và tinh chỉnh mô hình một cách dễ dàng.</a:t>
            </a:r>
          </a:p>
          <a:p>
            <a:pPr algn="just"/>
            <a:endParaRPr lang="en-US" sz="2800" dirty="0"/>
          </a:p>
          <a:p>
            <a:endParaRPr lang="en-US" dirty="0"/>
          </a:p>
        </p:txBody>
      </p:sp>
    </p:spTree>
    <p:extLst>
      <p:ext uri="{BB962C8B-B14F-4D97-AF65-F5344CB8AC3E}">
        <p14:creationId xmlns:p14="http://schemas.microsoft.com/office/powerpoint/2010/main" val="2116531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F4E6-0376-65A8-9E92-538F9008BC38}"/>
              </a:ext>
            </a:extLst>
          </p:cNvPr>
          <p:cNvSpPr>
            <a:spLocks noGrp="1"/>
          </p:cNvSpPr>
          <p:nvPr>
            <p:ph type="title"/>
          </p:nvPr>
        </p:nvSpPr>
        <p:spPr/>
        <p:txBody>
          <a:bodyPr/>
          <a:lstStyle/>
          <a:p>
            <a:r>
              <a:rPr lang="vi-VN" dirty="0"/>
              <a:t>Nhược điểm</a:t>
            </a:r>
            <a:endParaRPr lang="en-US" dirty="0"/>
          </a:p>
        </p:txBody>
      </p:sp>
      <p:sp>
        <p:nvSpPr>
          <p:cNvPr id="3" name="Content Placeholder 2">
            <a:extLst>
              <a:ext uri="{FF2B5EF4-FFF2-40B4-BE49-F238E27FC236}">
                <a16:creationId xmlns:a16="http://schemas.microsoft.com/office/drawing/2014/main" id="{F756F82F-591E-B657-FC6D-B37A610A0451}"/>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vi-VN" sz="2800" b="0" i="0" dirty="0">
                <a:effectLst/>
                <a:latin typeface="Times  New Roman"/>
              </a:rPr>
              <a:t>Thời gian huấn luyện lâu: </a:t>
            </a:r>
            <a:r>
              <a:rPr lang="vi-VN" sz="2800" dirty="0">
                <a:latin typeface="Times  New Roman"/>
              </a:rPr>
              <a:t>T</a:t>
            </a:r>
            <a:r>
              <a:rPr lang="vi-VN" sz="2800" b="0" i="0" dirty="0">
                <a:effectLst/>
                <a:latin typeface="Times  New Roman"/>
              </a:rPr>
              <a:t>hời gian huấn luyện lâu hơn so với các thuật toán khác khi xử lý các tập dữ liệu lớn hoặc phức tạp.</a:t>
            </a:r>
          </a:p>
          <a:p>
            <a:pPr algn="just">
              <a:buFont typeface="Arial" panose="020B0604020202020204" pitchFamily="34" charset="0"/>
              <a:buChar char="•"/>
            </a:pPr>
            <a:r>
              <a:rPr lang="vi-VN" sz="2800" b="0" i="0" dirty="0">
                <a:effectLst/>
                <a:latin typeface="Times  New Roman"/>
              </a:rPr>
              <a:t>Khả năng ứng dụng có hạn: Là một thuật toán đa nhiệm và chỉ có thể áp dụng cho các bài toán dự đoán với đầu vào là các đặc trưng dạng số.</a:t>
            </a:r>
          </a:p>
          <a:p>
            <a:pPr algn="just">
              <a:buFont typeface="Arial" panose="020B0604020202020204" pitchFamily="34" charset="0"/>
              <a:buChar char="•"/>
            </a:pPr>
            <a:r>
              <a:rPr lang="vi-VN" sz="2800" b="0" i="0" dirty="0">
                <a:effectLst/>
                <a:latin typeface="Times  New Roman"/>
              </a:rPr>
              <a:t>Độ chính xác phụ thuộc vào các tham số: </a:t>
            </a:r>
            <a:r>
              <a:rPr lang="vi-VN" sz="2800" dirty="0">
                <a:latin typeface="Times  New Roman"/>
              </a:rPr>
              <a:t>P</a:t>
            </a:r>
            <a:r>
              <a:rPr lang="vi-VN" sz="2800" b="0" i="0" dirty="0">
                <a:effectLst/>
                <a:latin typeface="Times  New Roman"/>
              </a:rPr>
              <a:t>hụ thuộc vào các tham số được chọn cho mô hình, việc chọn sai tham số có thể dẫn đến việc mô hình không hoạt động hiệu quả.</a:t>
            </a:r>
          </a:p>
          <a:p>
            <a:pPr algn="just"/>
            <a:r>
              <a:rPr lang="vi-VN" sz="2800" b="0" i="0" dirty="0">
                <a:effectLst/>
                <a:latin typeface="Times  New Roman"/>
              </a:rPr>
              <a:t>Tuy nhiên, với tập dữ liệu về lượng khách đến nhà hàng cụ thể, thuật toán XGBoost đã cho kết quả dự đoán chính xác và độ chính xác cao. Tuy thời gian huấn luyện không nhanh lắm nhưng có thể chấp nhận được với tập dữ liệu này. Do đó, XGBoost có thể là một lựa chọn hiệu quả để dự đoán lượng khách đến nhà hàng trong trường hợp này.</a:t>
            </a:r>
          </a:p>
          <a:p>
            <a:pPr algn="just"/>
            <a:endParaRPr lang="en-US" dirty="0"/>
          </a:p>
          <a:p>
            <a:endParaRPr lang="en-US" dirty="0"/>
          </a:p>
        </p:txBody>
      </p:sp>
    </p:spTree>
    <p:extLst>
      <p:ext uri="{BB962C8B-B14F-4D97-AF65-F5344CB8AC3E}">
        <p14:creationId xmlns:p14="http://schemas.microsoft.com/office/powerpoint/2010/main" val="3538524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1BF2A-10F8-53A2-D77F-E55A63BEE741}"/>
              </a:ext>
            </a:extLst>
          </p:cNvPr>
          <p:cNvSpPr>
            <a:spLocks noGrp="1"/>
          </p:cNvSpPr>
          <p:nvPr>
            <p:ph type="title"/>
          </p:nvPr>
        </p:nvSpPr>
        <p:spPr/>
        <p:txBody>
          <a:bodyPr/>
          <a:lstStyle/>
          <a:p>
            <a:r>
              <a:rPr lang="vi-VN" dirty="0"/>
              <a:t>RMSE là gì?</a:t>
            </a:r>
            <a:endParaRPr lang="en-US" dirty="0"/>
          </a:p>
        </p:txBody>
      </p:sp>
      <p:sp>
        <p:nvSpPr>
          <p:cNvPr id="3" name="Content Placeholder 2">
            <a:extLst>
              <a:ext uri="{FF2B5EF4-FFF2-40B4-BE49-F238E27FC236}">
                <a16:creationId xmlns:a16="http://schemas.microsoft.com/office/drawing/2014/main" id="{130E4195-0362-423C-42E2-99A40E8D54D4}"/>
              </a:ext>
            </a:extLst>
          </p:cNvPr>
          <p:cNvSpPr>
            <a:spLocks noGrp="1"/>
          </p:cNvSpPr>
          <p:nvPr>
            <p:ph idx="1"/>
          </p:nvPr>
        </p:nvSpPr>
        <p:spPr/>
        <p:txBody>
          <a:bodyPr>
            <a:normAutofit fontScale="77500" lnSpcReduction="20000"/>
          </a:bodyPr>
          <a:lstStyle/>
          <a:p>
            <a:pPr algn="l"/>
            <a:r>
              <a:rPr lang="vi-VN" b="0" i="0" dirty="0">
                <a:effectLst/>
                <a:latin typeface="Times  New Roman"/>
              </a:rPr>
              <a:t>RMSE là viết tắt của "Root Mean Square Error" trong tiếng Anh, có nghĩa là "sai số trung bình bình phương căn bậc hai". Đây là một thước đo để đánh giá sự chênh lệch giữa giá trị dự đoán và giá trị thực tế trong các bài toán dự đoán và phân tích số liệu.</a:t>
            </a:r>
          </a:p>
          <a:p>
            <a:pPr algn="l"/>
            <a:r>
              <a:rPr lang="vi-VN" b="0" i="0" dirty="0">
                <a:effectLst/>
                <a:latin typeface="Times  New Roman"/>
              </a:rPr>
              <a:t>RMSE được tính bằng cách lấy trung bình bình phương của các sai số giữa giá trị dự đoán và giá trị thực tế, sau đó lấy căn bậc hai của kết quả đó. Thông thường, giá trị RMSE càng thấp thì mô hình dự đoán càng chính xác.</a:t>
            </a:r>
          </a:p>
          <a:p>
            <a:pPr algn="l"/>
            <a:r>
              <a:rPr lang="vi-VN" b="0" i="0" dirty="0">
                <a:effectLst/>
                <a:latin typeface="Times  New Roman"/>
              </a:rPr>
              <a:t>Công thức tính RMSE như sau:</a:t>
            </a:r>
          </a:p>
          <a:p>
            <a:pPr algn="l"/>
            <a:r>
              <a:rPr lang="vi-VN" b="0" i="0" dirty="0">
                <a:effectLst/>
                <a:latin typeface="Times  New Roman"/>
              </a:rPr>
              <a:t>RMSE = sqrt((1/n)*sum((y_true - y_pred)^2))</a:t>
            </a:r>
          </a:p>
          <a:p>
            <a:pPr algn="l"/>
            <a:r>
              <a:rPr lang="vi-VN" b="0" i="0" dirty="0">
                <a:effectLst/>
                <a:latin typeface="Times  New Roman"/>
              </a:rPr>
              <a:t>Trong đó:</a:t>
            </a:r>
          </a:p>
          <a:p>
            <a:pPr algn="l">
              <a:buFont typeface="Arial" panose="020B0604020202020204" pitchFamily="34" charset="0"/>
              <a:buChar char="•"/>
            </a:pPr>
            <a:r>
              <a:rPr lang="vi-VN" b="0" i="0" dirty="0">
                <a:effectLst/>
                <a:latin typeface="Times  New Roman"/>
              </a:rPr>
              <a:t>y_true là giá trị thực tế</a:t>
            </a:r>
          </a:p>
          <a:p>
            <a:pPr algn="l">
              <a:buFont typeface="Arial" panose="020B0604020202020204" pitchFamily="34" charset="0"/>
              <a:buChar char="•"/>
            </a:pPr>
            <a:r>
              <a:rPr lang="vi-VN" b="0" i="0" dirty="0">
                <a:effectLst/>
                <a:latin typeface="Times  New Roman"/>
              </a:rPr>
              <a:t>y_pred là giá trị được dự đoán bởi mô hình</a:t>
            </a:r>
          </a:p>
          <a:p>
            <a:pPr algn="l">
              <a:buFont typeface="Arial" panose="020B0604020202020204" pitchFamily="34" charset="0"/>
              <a:buChar char="•"/>
            </a:pPr>
            <a:r>
              <a:rPr lang="vi-VN" b="0" i="0" dirty="0">
                <a:effectLst/>
                <a:latin typeface="Times  New Roman"/>
              </a:rPr>
              <a:t>n là số lượng mẫu dữ liệu</a:t>
            </a:r>
          </a:p>
          <a:p>
            <a:pPr algn="l">
              <a:buFont typeface="Arial" panose="020B0604020202020204" pitchFamily="34" charset="0"/>
              <a:buChar char="•"/>
            </a:pPr>
            <a:r>
              <a:rPr lang="vi-VN" b="0" i="0" dirty="0">
                <a:effectLst/>
                <a:latin typeface="Times  New Roman"/>
              </a:rPr>
              <a:t>sum là tổng của các giá trị trong dấu ngoặc đơn.</a:t>
            </a:r>
          </a:p>
          <a:p>
            <a:endParaRPr lang="en-US" dirty="0">
              <a:latin typeface="Times  New Roman"/>
            </a:endParaRPr>
          </a:p>
        </p:txBody>
      </p:sp>
    </p:spTree>
    <p:extLst>
      <p:ext uri="{BB962C8B-B14F-4D97-AF65-F5344CB8AC3E}">
        <p14:creationId xmlns:p14="http://schemas.microsoft.com/office/powerpoint/2010/main" val="1642448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mj-lt"/>
              <a:buAutoNum type="arabicPeriod"/>
            </a:pPr>
            <a:endParaRPr lang="vi-VN" dirty="0">
              <a:solidFill>
                <a:srgbClr val="D1D5DB"/>
              </a:solidFill>
              <a:latin typeface="Times  New Roman"/>
            </a:endParaRPr>
          </a:p>
        </p:txBody>
      </p:sp>
      <p:sp>
        <p:nvSpPr>
          <p:cNvPr id="11" name="Hộp Văn bản 10">
            <a:extLst>
              <a:ext uri="{FF2B5EF4-FFF2-40B4-BE49-F238E27FC236}">
                <a16:creationId xmlns:a16="http://schemas.microsoft.com/office/drawing/2014/main" id="{8DC221DC-2DA5-7F8A-32E5-31631A8F182F}"/>
              </a:ext>
            </a:extLst>
          </p:cNvPr>
          <p:cNvSpPr txBox="1"/>
          <p:nvPr/>
        </p:nvSpPr>
        <p:spPr>
          <a:xfrm>
            <a:off x="0" y="107501"/>
            <a:ext cx="5193437" cy="861774"/>
          </a:xfrm>
          <a:prstGeom prst="rect">
            <a:avLst/>
          </a:prstGeom>
          <a:noFill/>
        </p:spPr>
        <p:txBody>
          <a:bodyPr wrap="square">
            <a:spAutoFit/>
          </a:bodyPr>
          <a:lstStyle/>
          <a:p>
            <a:pPr algn="just"/>
            <a:r>
              <a:rPr lang="vi-VN" sz="5000" dirty="0">
                <a:latin typeface="Times  New Roman"/>
              </a:rPr>
              <a:t>Thông tin dữ liệu</a:t>
            </a:r>
          </a:p>
        </p:txBody>
      </p:sp>
      <p:sp>
        <p:nvSpPr>
          <p:cNvPr id="3" name="Hộp Văn bản 2">
            <a:extLst>
              <a:ext uri="{FF2B5EF4-FFF2-40B4-BE49-F238E27FC236}">
                <a16:creationId xmlns:a16="http://schemas.microsoft.com/office/drawing/2014/main" id="{AF0403A7-49A4-55A7-C4D1-DDD085B9546F}"/>
              </a:ext>
            </a:extLst>
          </p:cNvPr>
          <p:cNvSpPr txBox="1"/>
          <p:nvPr/>
        </p:nvSpPr>
        <p:spPr>
          <a:xfrm>
            <a:off x="0" y="1395062"/>
            <a:ext cx="12192000" cy="5078313"/>
          </a:xfrm>
          <a:prstGeom prst="rect">
            <a:avLst/>
          </a:prstGeom>
          <a:noFill/>
        </p:spPr>
        <p:txBody>
          <a:bodyPr wrap="square">
            <a:spAutoFit/>
          </a:bodyPr>
          <a:lstStyle/>
          <a:p>
            <a:pPr algn="just"/>
            <a:r>
              <a:rPr lang="vi-VN" sz="3600" dirty="0">
                <a:latin typeface="Times  New Roman"/>
              </a:rPr>
              <a:t>Dữ liệu đến từ hai trang </a:t>
            </a:r>
            <a:r>
              <a:rPr lang="vi-VN" sz="3600" dirty="0" err="1">
                <a:latin typeface="Times  New Roman"/>
              </a:rPr>
              <a:t>web</a:t>
            </a:r>
            <a:r>
              <a:rPr lang="vi-VN" sz="3600" dirty="0">
                <a:latin typeface="Times  New Roman"/>
              </a:rPr>
              <a:t> riêng biệt: </a:t>
            </a:r>
            <a:r>
              <a:rPr lang="vi-VN" sz="3600" dirty="0" err="1">
                <a:latin typeface="Times  New Roman"/>
              </a:rPr>
              <a:t>Hot</a:t>
            </a:r>
            <a:r>
              <a:rPr lang="vi-VN" sz="3600" dirty="0">
                <a:latin typeface="Times  New Roman"/>
              </a:rPr>
              <a:t> </a:t>
            </a:r>
            <a:r>
              <a:rPr lang="vi-VN" sz="3600" dirty="0" err="1">
                <a:latin typeface="Times  New Roman"/>
              </a:rPr>
              <a:t>Pepper</a:t>
            </a:r>
            <a:r>
              <a:rPr lang="vi-VN" sz="3600" dirty="0">
                <a:latin typeface="Times  New Roman"/>
              </a:rPr>
              <a:t> </a:t>
            </a:r>
            <a:r>
              <a:rPr lang="vi-VN" sz="3600" dirty="0" err="1">
                <a:latin typeface="Times  New Roman"/>
              </a:rPr>
              <a:t>Gourmet</a:t>
            </a:r>
            <a:r>
              <a:rPr lang="vi-VN" sz="3600" dirty="0">
                <a:latin typeface="Times  New Roman"/>
              </a:rPr>
              <a:t> (</a:t>
            </a:r>
            <a:r>
              <a:rPr lang="vi-VN" sz="3600" dirty="0" err="1">
                <a:latin typeface="Times  New Roman"/>
              </a:rPr>
              <a:t>hpg</a:t>
            </a:r>
            <a:r>
              <a:rPr lang="vi-VN" sz="3600" dirty="0">
                <a:latin typeface="Times  New Roman"/>
              </a:rPr>
              <a:t>): tìm kiếm nhà hàng và đặt chỗ trực tuyến.</a:t>
            </a:r>
          </a:p>
          <a:p>
            <a:pPr algn="just"/>
            <a:r>
              <a:rPr lang="vi-VN" sz="3600" dirty="0" err="1">
                <a:latin typeface="Times  New Roman"/>
              </a:rPr>
              <a:t>AirREGI</a:t>
            </a:r>
            <a:r>
              <a:rPr lang="vi-VN" sz="3600" dirty="0">
                <a:latin typeface="Times  New Roman"/>
              </a:rPr>
              <a:t> / </a:t>
            </a:r>
            <a:r>
              <a:rPr lang="vi-VN" sz="3600" dirty="0" err="1">
                <a:latin typeface="Times  New Roman"/>
              </a:rPr>
              <a:t>Restaurant</a:t>
            </a:r>
            <a:r>
              <a:rPr lang="vi-VN" sz="3600" dirty="0">
                <a:latin typeface="Times  New Roman"/>
              </a:rPr>
              <a:t> </a:t>
            </a:r>
            <a:r>
              <a:rPr lang="vi-VN" sz="3600" dirty="0" err="1">
                <a:latin typeface="Times  New Roman"/>
              </a:rPr>
              <a:t>Board</a:t>
            </a:r>
            <a:r>
              <a:rPr lang="vi-VN" sz="3600" dirty="0">
                <a:latin typeface="Times  New Roman"/>
              </a:rPr>
              <a:t> (</a:t>
            </a:r>
            <a:r>
              <a:rPr lang="vi-VN" sz="3600" dirty="0" err="1">
                <a:latin typeface="Times  New Roman"/>
              </a:rPr>
              <a:t>air</a:t>
            </a:r>
            <a:r>
              <a:rPr lang="vi-VN" sz="3600" dirty="0">
                <a:latin typeface="Times  New Roman"/>
              </a:rPr>
              <a:t>): thệ thống điều khiển đặt chỗ và máy tính tiền.</a:t>
            </a:r>
          </a:p>
          <a:p>
            <a:pPr algn="just"/>
            <a:r>
              <a:rPr lang="vi-VN" sz="3600" dirty="0">
                <a:latin typeface="Times  New Roman"/>
              </a:rPr>
              <a:t>Dữ liệu bao gồm các ngày từ tháng 1 năm 2016 cho đến tháng 4 năm 2017.</a:t>
            </a:r>
          </a:p>
          <a:p>
            <a:pPr algn="just"/>
            <a:r>
              <a:rPr lang="vi-VN" sz="3600" dirty="0">
                <a:latin typeface="Times  New Roman"/>
              </a:rPr>
              <a:t>Dữ liệu sẽ có một tuần lễ </a:t>
            </a:r>
            <a:r>
              <a:rPr lang="vi-VN" sz="3600" dirty="0" err="1">
                <a:latin typeface="Times  New Roman"/>
              </a:rPr>
              <a:t>lễ</a:t>
            </a:r>
            <a:r>
              <a:rPr lang="vi-VN" sz="3600" dirty="0">
                <a:latin typeface="Times  New Roman"/>
              </a:rPr>
              <a:t> lớn ở Nhật Bản gọi là "Tuần vàng".</a:t>
            </a:r>
          </a:p>
          <a:p>
            <a:pPr algn="just"/>
            <a:r>
              <a:rPr lang="vi-VN" sz="3600" dirty="0">
                <a:latin typeface="Times  New Roman"/>
              </a:rPr>
              <a:t>Dữ liệu huấn luyện bỏ qua những ngày nhà hàng đóng cửa.</a:t>
            </a:r>
          </a:p>
          <a:p>
            <a:pPr algn="just"/>
            <a:r>
              <a:rPr lang="vi-VN" sz="3600" dirty="0">
                <a:latin typeface="Times  New Roman"/>
              </a:rPr>
              <a:t>Dữ liệu vị trí không chính xác.</a:t>
            </a:r>
          </a:p>
        </p:txBody>
      </p:sp>
    </p:spTree>
    <p:extLst>
      <p:ext uri="{BB962C8B-B14F-4D97-AF65-F5344CB8AC3E}">
        <p14:creationId xmlns:p14="http://schemas.microsoft.com/office/powerpoint/2010/main" val="1462801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11" name="Hộp Văn bản 10">
            <a:extLst>
              <a:ext uri="{FF2B5EF4-FFF2-40B4-BE49-F238E27FC236}">
                <a16:creationId xmlns:a16="http://schemas.microsoft.com/office/drawing/2014/main" id="{8DC221DC-2DA5-7F8A-32E5-31631A8F182F}"/>
              </a:ext>
            </a:extLst>
          </p:cNvPr>
          <p:cNvSpPr txBox="1"/>
          <p:nvPr/>
        </p:nvSpPr>
        <p:spPr>
          <a:xfrm>
            <a:off x="0" y="1859622"/>
            <a:ext cx="12192000" cy="2246769"/>
          </a:xfrm>
          <a:prstGeom prst="rect">
            <a:avLst/>
          </a:prstGeom>
          <a:noFill/>
        </p:spPr>
        <p:txBody>
          <a:bodyPr wrap="square">
            <a:spAutoFit/>
          </a:bodyPr>
          <a:lstStyle/>
          <a:p>
            <a:pPr algn="ctr"/>
            <a:r>
              <a:rPr lang="vi-VN" sz="7000" dirty="0">
                <a:latin typeface="Times  New Roman"/>
              </a:rPr>
              <a:t>Phân tích các thuộc tính của dữ liệu</a:t>
            </a:r>
          </a:p>
        </p:txBody>
      </p:sp>
    </p:spTree>
    <p:extLst>
      <p:ext uri="{BB962C8B-B14F-4D97-AF65-F5344CB8AC3E}">
        <p14:creationId xmlns:p14="http://schemas.microsoft.com/office/powerpoint/2010/main" val="49268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Bảng 3">
            <a:extLst>
              <a:ext uri="{FF2B5EF4-FFF2-40B4-BE49-F238E27FC236}">
                <a16:creationId xmlns:a16="http://schemas.microsoft.com/office/drawing/2014/main" id="{3DFB9E22-7790-BBA8-C9B9-C6C06513A3FF}"/>
              </a:ext>
            </a:extLst>
          </p:cNvPr>
          <p:cNvGraphicFramePr>
            <a:graphicFrameLocks noGrp="1"/>
          </p:cNvGraphicFramePr>
          <p:nvPr>
            <p:extLst>
              <p:ext uri="{D42A27DB-BD31-4B8C-83A1-F6EECF244321}">
                <p14:modId xmlns:p14="http://schemas.microsoft.com/office/powerpoint/2010/main" val="4035310918"/>
              </p:ext>
            </p:extLst>
          </p:nvPr>
        </p:nvGraphicFramePr>
        <p:xfrm>
          <a:off x="2083749" y="1978649"/>
          <a:ext cx="9073286" cy="3881179"/>
        </p:xfrm>
        <a:graphic>
          <a:graphicData uri="http://schemas.openxmlformats.org/drawingml/2006/table">
            <a:tbl>
              <a:tblPr firstRow="1" firstCol="1" bandRow="1">
                <a:tableStyleId>{5C22544A-7EE6-4342-B048-85BDC9FD1C3A}</a:tableStyleId>
              </a:tblPr>
              <a:tblGrid>
                <a:gridCol w="4536643">
                  <a:extLst>
                    <a:ext uri="{9D8B030D-6E8A-4147-A177-3AD203B41FA5}">
                      <a16:colId xmlns:a16="http://schemas.microsoft.com/office/drawing/2014/main" val="538316047"/>
                    </a:ext>
                  </a:extLst>
                </a:gridCol>
                <a:gridCol w="4536643">
                  <a:extLst>
                    <a:ext uri="{9D8B030D-6E8A-4147-A177-3AD203B41FA5}">
                      <a16:colId xmlns:a16="http://schemas.microsoft.com/office/drawing/2014/main" val="3987531402"/>
                    </a:ext>
                  </a:extLst>
                </a:gridCol>
              </a:tblGrid>
              <a:tr h="0">
                <a:tc>
                  <a:txBody>
                    <a:bodyPr/>
                    <a:lstStyle/>
                    <a:p>
                      <a:pPr marL="0" marR="0" algn="ctr">
                        <a:lnSpc>
                          <a:spcPct val="115000"/>
                        </a:lnSpc>
                        <a:spcBef>
                          <a:spcPts val="0"/>
                        </a:spcBef>
                        <a:spcAft>
                          <a:spcPts val="0"/>
                        </a:spcAft>
                      </a:pPr>
                      <a:r>
                        <a:rPr lang="en-US" sz="2800" dirty="0" err="1">
                          <a:effectLst/>
                          <a:latin typeface="Times       New Roman"/>
                        </a:rPr>
                        <a:t>Tên</a:t>
                      </a:r>
                      <a:r>
                        <a:rPr lang="en-US" sz="2800" dirty="0">
                          <a:effectLst/>
                          <a:latin typeface="Times       New Roman"/>
                        </a:rPr>
                        <a:t> </a:t>
                      </a:r>
                      <a:endParaRPr lang="vi-VN" sz="2800" dirty="0">
                        <a:effectLst/>
                        <a:latin typeface="Times       New Roman"/>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a:effectLst/>
                          <a:latin typeface="Times       New Roman"/>
                        </a:rPr>
                        <a:t>Nhiệm Vụ</a:t>
                      </a:r>
                      <a:endParaRPr lang="vi-VN" sz="2800">
                        <a:effectLst/>
                        <a:latin typeface="Times       New Roman"/>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6145923"/>
                  </a:ext>
                </a:extLst>
              </a:tr>
              <a:tr h="829245">
                <a:tc>
                  <a:txBody>
                    <a:bodyPr/>
                    <a:lstStyle/>
                    <a:p>
                      <a:pPr marL="0" marR="0" algn="ctr">
                        <a:lnSpc>
                          <a:spcPct val="115000"/>
                        </a:lnSpc>
                        <a:spcBef>
                          <a:spcPts val="0"/>
                        </a:spcBef>
                        <a:spcAft>
                          <a:spcPts val="0"/>
                        </a:spcAft>
                      </a:pPr>
                      <a:r>
                        <a:rPr lang="en-US" sz="2800" dirty="0">
                          <a:effectLst/>
                          <a:latin typeface="Times       New Roman"/>
                        </a:rPr>
                        <a:t>Trần Thành Phố</a:t>
                      </a:r>
                      <a:endParaRPr lang="vi-VN" sz="2800" dirty="0">
                        <a:effectLst/>
                        <a:latin typeface="Times       New Roman"/>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dirty="0">
                          <a:effectLst/>
                          <a:latin typeface="Times       New Roman"/>
                        </a:rPr>
                        <a:t>Coder, PowerPoint</a:t>
                      </a:r>
                      <a:endParaRPr lang="vi-VN" sz="2800" dirty="0">
                        <a:effectLst/>
                        <a:latin typeface="Times       New Roman"/>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7544620"/>
                  </a:ext>
                </a:extLst>
              </a:tr>
              <a:tr h="829245">
                <a:tc>
                  <a:txBody>
                    <a:bodyPr/>
                    <a:lstStyle/>
                    <a:p>
                      <a:pPr marL="0" marR="0" algn="ctr">
                        <a:lnSpc>
                          <a:spcPct val="115000"/>
                        </a:lnSpc>
                        <a:spcBef>
                          <a:spcPts val="0"/>
                        </a:spcBef>
                        <a:spcAft>
                          <a:spcPts val="0"/>
                        </a:spcAft>
                      </a:pPr>
                      <a:r>
                        <a:rPr lang="en-US" sz="2800">
                          <a:effectLst/>
                          <a:latin typeface="Times       New Roman"/>
                        </a:rPr>
                        <a:t>Vũ Nguyễn Thái Dương</a:t>
                      </a:r>
                      <a:endParaRPr lang="vi-VN" sz="2800">
                        <a:effectLst/>
                        <a:latin typeface="Times       New Roman"/>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dirty="0" err="1">
                          <a:effectLst/>
                          <a:latin typeface="Times       New Roman"/>
                        </a:rPr>
                        <a:t>Chỉnh</a:t>
                      </a:r>
                      <a:r>
                        <a:rPr lang="en-US" sz="2800" dirty="0">
                          <a:effectLst/>
                          <a:latin typeface="Times       New Roman"/>
                        </a:rPr>
                        <a:t> </a:t>
                      </a:r>
                      <a:r>
                        <a:rPr lang="en-US" sz="2800" dirty="0" err="1">
                          <a:effectLst/>
                          <a:latin typeface="Times       New Roman"/>
                        </a:rPr>
                        <a:t>sửa</a:t>
                      </a:r>
                      <a:r>
                        <a:rPr lang="en-US" sz="2800" dirty="0">
                          <a:effectLst/>
                          <a:latin typeface="Times       New Roman"/>
                        </a:rPr>
                        <a:t> Word, </a:t>
                      </a:r>
                      <a:r>
                        <a:rPr lang="en-US" sz="2800" dirty="0" err="1">
                          <a:effectLst/>
                          <a:latin typeface="Times       New Roman"/>
                        </a:rPr>
                        <a:t>Thiết</a:t>
                      </a:r>
                      <a:r>
                        <a:rPr lang="en-US" sz="2800" dirty="0">
                          <a:effectLst/>
                          <a:latin typeface="Times       New Roman"/>
                        </a:rPr>
                        <a:t> </a:t>
                      </a:r>
                      <a:r>
                        <a:rPr lang="en-US" sz="2800" dirty="0" err="1">
                          <a:effectLst/>
                          <a:latin typeface="Times       New Roman"/>
                        </a:rPr>
                        <a:t>Kế</a:t>
                      </a:r>
                      <a:r>
                        <a:rPr lang="en-US" sz="2800" dirty="0">
                          <a:effectLst/>
                          <a:latin typeface="Times       New Roman"/>
                        </a:rPr>
                        <a:t> PowerPoint</a:t>
                      </a:r>
                      <a:endParaRPr lang="vi-VN" sz="2800" dirty="0">
                        <a:effectLst/>
                        <a:latin typeface="Times       New Roman"/>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5621268"/>
                  </a:ext>
                </a:extLst>
              </a:tr>
              <a:tr h="829245">
                <a:tc>
                  <a:txBody>
                    <a:bodyPr/>
                    <a:lstStyle/>
                    <a:p>
                      <a:pPr marL="0" marR="0" algn="ctr">
                        <a:lnSpc>
                          <a:spcPct val="115000"/>
                        </a:lnSpc>
                        <a:spcBef>
                          <a:spcPts val="0"/>
                        </a:spcBef>
                        <a:spcAft>
                          <a:spcPts val="0"/>
                        </a:spcAft>
                      </a:pPr>
                      <a:r>
                        <a:rPr lang="en-US" sz="2800">
                          <a:effectLst/>
                          <a:latin typeface="Times       New Roman"/>
                        </a:rPr>
                        <a:t>Trần Chí Hài</a:t>
                      </a:r>
                      <a:endParaRPr lang="vi-VN" sz="2800">
                        <a:effectLst/>
                        <a:latin typeface="Times       New Roman"/>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dirty="0" err="1">
                          <a:effectLst/>
                          <a:latin typeface="Times       New Roman"/>
                        </a:rPr>
                        <a:t>Tìm</a:t>
                      </a:r>
                      <a:r>
                        <a:rPr lang="en-US" sz="2800" dirty="0">
                          <a:effectLst/>
                          <a:latin typeface="Times       New Roman"/>
                        </a:rPr>
                        <a:t> </a:t>
                      </a:r>
                      <a:r>
                        <a:rPr lang="en-US" sz="2800" dirty="0" err="1">
                          <a:effectLst/>
                          <a:latin typeface="Times       New Roman"/>
                        </a:rPr>
                        <a:t>Tài</a:t>
                      </a:r>
                      <a:r>
                        <a:rPr lang="en-US" sz="2800" dirty="0">
                          <a:effectLst/>
                          <a:latin typeface="Times       New Roman"/>
                        </a:rPr>
                        <a:t> </a:t>
                      </a:r>
                      <a:r>
                        <a:rPr lang="en-US" sz="2800" dirty="0" err="1">
                          <a:effectLst/>
                          <a:latin typeface="Times       New Roman"/>
                        </a:rPr>
                        <a:t>Liệu</a:t>
                      </a:r>
                      <a:r>
                        <a:rPr lang="en-US" sz="2800" dirty="0">
                          <a:effectLst/>
                          <a:latin typeface="Times       New Roman"/>
                        </a:rPr>
                        <a:t> , </a:t>
                      </a:r>
                      <a:r>
                        <a:rPr lang="en-US" sz="2800" dirty="0" err="1">
                          <a:effectLst/>
                          <a:latin typeface="Times       New Roman"/>
                        </a:rPr>
                        <a:t>hỗ</a:t>
                      </a:r>
                      <a:r>
                        <a:rPr lang="en-US" sz="2800" dirty="0">
                          <a:effectLst/>
                          <a:latin typeface="Times       New Roman"/>
                        </a:rPr>
                        <a:t> </a:t>
                      </a:r>
                      <a:r>
                        <a:rPr lang="en-US" sz="2800" dirty="0" err="1">
                          <a:effectLst/>
                          <a:latin typeface="Times       New Roman"/>
                        </a:rPr>
                        <a:t>trợ</a:t>
                      </a:r>
                      <a:r>
                        <a:rPr lang="en-US" sz="2800" dirty="0">
                          <a:effectLst/>
                          <a:latin typeface="Times       New Roman"/>
                        </a:rPr>
                        <a:t> Word</a:t>
                      </a:r>
                      <a:endParaRPr lang="vi-VN" sz="2800" dirty="0">
                        <a:effectLst/>
                        <a:latin typeface="Times       New Roman"/>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2269567"/>
                  </a:ext>
                </a:extLst>
              </a:tr>
              <a:tr h="829245">
                <a:tc>
                  <a:txBody>
                    <a:bodyPr/>
                    <a:lstStyle/>
                    <a:p>
                      <a:pPr marL="0" marR="0" algn="ctr">
                        <a:lnSpc>
                          <a:spcPct val="115000"/>
                        </a:lnSpc>
                        <a:spcBef>
                          <a:spcPts val="0"/>
                        </a:spcBef>
                        <a:spcAft>
                          <a:spcPts val="0"/>
                        </a:spcAft>
                      </a:pPr>
                      <a:r>
                        <a:rPr lang="en-US" sz="2800">
                          <a:effectLst/>
                          <a:latin typeface="Times       New Roman"/>
                        </a:rPr>
                        <a:t>Nguyễn Minh Thuận</a:t>
                      </a:r>
                      <a:endParaRPr lang="vi-VN" sz="2800">
                        <a:effectLst/>
                        <a:latin typeface="Times       New Roman"/>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dirty="0" err="1">
                          <a:effectLst/>
                          <a:latin typeface="Times       New Roman"/>
                        </a:rPr>
                        <a:t>Tìm</a:t>
                      </a:r>
                      <a:r>
                        <a:rPr lang="en-US" sz="2800" dirty="0">
                          <a:effectLst/>
                          <a:latin typeface="Times       New Roman"/>
                        </a:rPr>
                        <a:t> </a:t>
                      </a:r>
                      <a:r>
                        <a:rPr lang="en-US" sz="2800" dirty="0" err="1">
                          <a:effectLst/>
                          <a:latin typeface="Times       New Roman"/>
                        </a:rPr>
                        <a:t>Tài</a:t>
                      </a:r>
                      <a:r>
                        <a:rPr lang="en-US" sz="2800" dirty="0">
                          <a:effectLst/>
                          <a:latin typeface="Times       New Roman"/>
                        </a:rPr>
                        <a:t> </a:t>
                      </a:r>
                      <a:r>
                        <a:rPr lang="en-US" sz="2800" dirty="0" err="1">
                          <a:effectLst/>
                          <a:latin typeface="Times       New Roman"/>
                        </a:rPr>
                        <a:t>Liệu</a:t>
                      </a:r>
                      <a:r>
                        <a:rPr lang="en-US" sz="2800" dirty="0">
                          <a:effectLst/>
                          <a:latin typeface="Times       New Roman"/>
                        </a:rPr>
                        <a:t> , Coder</a:t>
                      </a:r>
                      <a:endParaRPr lang="vi-VN" sz="2800" dirty="0">
                        <a:effectLst/>
                        <a:latin typeface="Times       New Roman"/>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5144080"/>
                  </a:ext>
                </a:extLst>
              </a:tr>
            </a:tbl>
          </a:graphicData>
        </a:graphic>
      </p:graphicFrame>
      <p:sp>
        <p:nvSpPr>
          <p:cNvPr id="6" name="Rectangle 1">
            <a:extLst>
              <a:ext uri="{FF2B5EF4-FFF2-40B4-BE49-F238E27FC236}">
                <a16:creationId xmlns:a16="http://schemas.microsoft.com/office/drawing/2014/main" id="{31059F78-0BC0-BE81-4233-9336BEB1CBD3}"/>
              </a:ext>
            </a:extLst>
          </p:cNvPr>
          <p:cNvSpPr>
            <a:spLocks noChangeArrowheads="1"/>
          </p:cNvSpPr>
          <p:nvPr/>
        </p:nvSpPr>
        <p:spPr bwMode="auto">
          <a:xfrm>
            <a:off x="0" y="85922"/>
            <a:ext cx="12192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vi-VN" altLang="vi-VN" sz="4000" b="1" i="0" u="none" strike="noStrike" cap="none" normalizeH="0" baseline="0" dirty="0" bmk="_Toc122100112">
                <a:ln>
                  <a:noFill/>
                </a:ln>
                <a:solidFill>
                  <a:srgbClr val="000000"/>
                </a:solidFill>
                <a:effectLst/>
                <a:latin typeface="+mj-lt"/>
                <a:ea typeface="Arial" panose="020B0604020202020204" pitchFamily="34" charset="0"/>
                <a:cs typeface="Times New Roman" panose="02020603050405020304" pitchFamily="18" charset="0"/>
              </a:rPr>
              <a:t>PHÂN CÔNG THÀNH VIÊN TRONG NHÓM</a:t>
            </a:r>
            <a:endParaRPr kumimoji="0" lang="vi-VN" altLang="vi-VN" sz="40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vi-VN" altLang="vi-VN" sz="4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44964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graphicFrame>
        <p:nvGraphicFramePr>
          <p:cNvPr id="3" name="Bảng 4">
            <a:extLst>
              <a:ext uri="{FF2B5EF4-FFF2-40B4-BE49-F238E27FC236}">
                <a16:creationId xmlns:a16="http://schemas.microsoft.com/office/drawing/2014/main" id="{A181262C-8E09-0351-1D01-5D1A49B57F5E}"/>
              </a:ext>
            </a:extLst>
          </p:cNvPr>
          <p:cNvGraphicFramePr>
            <a:graphicFrameLocks noGrp="1"/>
          </p:cNvGraphicFramePr>
          <p:nvPr>
            <p:extLst>
              <p:ext uri="{D42A27DB-BD31-4B8C-83A1-F6EECF244321}">
                <p14:modId xmlns:p14="http://schemas.microsoft.com/office/powerpoint/2010/main" val="744439717"/>
              </p:ext>
            </p:extLst>
          </p:nvPr>
        </p:nvGraphicFramePr>
        <p:xfrm>
          <a:off x="0" y="0"/>
          <a:ext cx="12192001" cy="6937221"/>
        </p:xfrm>
        <a:graphic>
          <a:graphicData uri="http://schemas.openxmlformats.org/drawingml/2006/table">
            <a:tbl>
              <a:tblPr firstRow="1" bandRow="1">
                <a:tableStyleId>{5C22544A-7EE6-4342-B048-85BDC9FD1C3A}</a:tableStyleId>
              </a:tblPr>
              <a:tblGrid>
                <a:gridCol w="2891741">
                  <a:extLst>
                    <a:ext uri="{9D8B030D-6E8A-4147-A177-3AD203B41FA5}">
                      <a16:colId xmlns:a16="http://schemas.microsoft.com/office/drawing/2014/main" val="573653910"/>
                    </a:ext>
                  </a:extLst>
                </a:gridCol>
                <a:gridCol w="2891741">
                  <a:extLst>
                    <a:ext uri="{9D8B030D-6E8A-4147-A177-3AD203B41FA5}">
                      <a16:colId xmlns:a16="http://schemas.microsoft.com/office/drawing/2014/main" val="1228147120"/>
                    </a:ext>
                  </a:extLst>
                </a:gridCol>
                <a:gridCol w="2891741">
                  <a:extLst>
                    <a:ext uri="{9D8B030D-6E8A-4147-A177-3AD203B41FA5}">
                      <a16:colId xmlns:a16="http://schemas.microsoft.com/office/drawing/2014/main" val="3091136304"/>
                    </a:ext>
                  </a:extLst>
                </a:gridCol>
                <a:gridCol w="3516778">
                  <a:extLst>
                    <a:ext uri="{9D8B030D-6E8A-4147-A177-3AD203B41FA5}">
                      <a16:colId xmlns:a16="http://schemas.microsoft.com/office/drawing/2014/main" val="1287246908"/>
                    </a:ext>
                  </a:extLst>
                </a:gridCol>
              </a:tblGrid>
              <a:tr h="381284">
                <a:tc>
                  <a:txBody>
                    <a:bodyPr/>
                    <a:lstStyle/>
                    <a:p>
                      <a:pPr algn="just"/>
                      <a:r>
                        <a:rPr lang="en-US" sz="2000" dirty="0" err="1">
                          <a:latin typeface="Times       New Roman"/>
                        </a:rPr>
                        <a:t>Tên</a:t>
                      </a:r>
                      <a:r>
                        <a:rPr lang="en-US" sz="2000" dirty="0">
                          <a:latin typeface="Times       New Roman"/>
                        </a:rPr>
                        <a:t> </a:t>
                      </a:r>
                      <a:r>
                        <a:rPr lang="en-US" sz="2000" dirty="0" err="1">
                          <a:latin typeface="Times       New Roman"/>
                        </a:rPr>
                        <a:t>thuộc</a:t>
                      </a:r>
                      <a:r>
                        <a:rPr lang="en-US" sz="2000" dirty="0">
                          <a:latin typeface="Times       New Roman"/>
                        </a:rPr>
                        <a:t> </a:t>
                      </a:r>
                      <a:r>
                        <a:rPr lang="en-US" sz="2000" dirty="0" err="1">
                          <a:latin typeface="Times       New Roman"/>
                        </a:rPr>
                        <a:t>tính</a:t>
                      </a:r>
                      <a:endParaRPr lang="vi-VN" sz="2000" dirty="0">
                        <a:latin typeface="Times       New Roman"/>
                      </a:endParaRPr>
                    </a:p>
                  </a:txBody>
                  <a:tcPr/>
                </a:tc>
                <a:tc>
                  <a:txBody>
                    <a:bodyPr/>
                    <a:lstStyle/>
                    <a:p>
                      <a:pPr algn="just"/>
                      <a:r>
                        <a:rPr lang="en-US" sz="2000" dirty="0" err="1">
                          <a:latin typeface="Times       New Roman"/>
                        </a:rPr>
                        <a:t>Mô</a:t>
                      </a:r>
                      <a:r>
                        <a:rPr lang="en-US" sz="2000" dirty="0">
                          <a:latin typeface="Times       New Roman"/>
                        </a:rPr>
                        <a:t> </a:t>
                      </a:r>
                      <a:r>
                        <a:rPr lang="en-US" sz="2000" dirty="0" err="1">
                          <a:latin typeface="Times       New Roman"/>
                        </a:rPr>
                        <a:t>tả</a:t>
                      </a:r>
                      <a:r>
                        <a:rPr lang="en-US" sz="2000" dirty="0">
                          <a:latin typeface="Times       New Roman"/>
                        </a:rPr>
                        <a:t> </a:t>
                      </a:r>
                      <a:r>
                        <a:rPr lang="en-US" sz="2000" dirty="0" err="1">
                          <a:latin typeface="Times       New Roman"/>
                        </a:rPr>
                        <a:t>thuộc</a:t>
                      </a:r>
                      <a:r>
                        <a:rPr lang="en-US" sz="2000" dirty="0">
                          <a:latin typeface="Times       New Roman"/>
                        </a:rPr>
                        <a:t> </a:t>
                      </a:r>
                      <a:r>
                        <a:rPr lang="en-US" sz="2000" dirty="0" err="1">
                          <a:latin typeface="Times       New Roman"/>
                        </a:rPr>
                        <a:t>tính</a:t>
                      </a:r>
                      <a:endParaRPr lang="vi-VN" sz="2000" dirty="0">
                        <a:latin typeface="Times       New Roman"/>
                      </a:endParaRPr>
                    </a:p>
                  </a:txBody>
                  <a:tcPr/>
                </a:tc>
                <a:tc>
                  <a:txBody>
                    <a:bodyPr/>
                    <a:lstStyle/>
                    <a:p>
                      <a:pPr algn="just"/>
                      <a:r>
                        <a:rPr lang="en-US" sz="2000" dirty="0" err="1">
                          <a:latin typeface="Times       New Roman"/>
                        </a:rPr>
                        <a:t>Kiểu</a:t>
                      </a:r>
                      <a:r>
                        <a:rPr lang="en-US" sz="2000" dirty="0">
                          <a:latin typeface="Times       New Roman"/>
                        </a:rPr>
                        <a:t> </a:t>
                      </a:r>
                      <a:r>
                        <a:rPr lang="en-US" sz="2000" dirty="0" err="1">
                          <a:latin typeface="Times       New Roman"/>
                        </a:rPr>
                        <a:t>dữ</a:t>
                      </a:r>
                      <a:r>
                        <a:rPr lang="en-US" sz="2000" dirty="0">
                          <a:latin typeface="Times       New Roman"/>
                        </a:rPr>
                        <a:t> </a:t>
                      </a:r>
                      <a:r>
                        <a:rPr lang="en-US" sz="2000" dirty="0" err="1">
                          <a:latin typeface="Times       New Roman"/>
                        </a:rPr>
                        <a:t>liệu</a:t>
                      </a:r>
                      <a:endParaRPr lang="vi-VN" sz="2000" dirty="0">
                        <a:latin typeface="Times       New Roman"/>
                      </a:endParaRPr>
                    </a:p>
                  </a:txBody>
                  <a:tcPr/>
                </a:tc>
                <a:tc>
                  <a:txBody>
                    <a:bodyPr/>
                    <a:lstStyle/>
                    <a:p>
                      <a:pPr algn="just"/>
                      <a:r>
                        <a:rPr lang="en-US" sz="2000">
                          <a:latin typeface="Times       New Roman"/>
                        </a:rPr>
                        <a:t>Giá trị minh họa</a:t>
                      </a:r>
                      <a:endParaRPr lang="vi-VN" sz="2000" dirty="0">
                        <a:latin typeface="Times       New Roman"/>
                      </a:endParaRPr>
                    </a:p>
                  </a:txBody>
                  <a:tcPr/>
                </a:tc>
                <a:extLst>
                  <a:ext uri="{0D108BD9-81ED-4DB2-BD59-A6C34878D82A}">
                    <a16:rowId xmlns:a16="http://schemas.microsoft.com/office/drawing/2014/main" val="4078204725"/>
                  </a:ext>
                </a:extLst>
              </a:tr>
              <a:tr h="725034">
                <a:tc>
                  <a:txBody>
                    <a:bodyPr/>
                    <a:lstStyle/>
                    <a:p>
                      <a:pPr algn="just"/>
                      <a:r>
                        <a:rPr lang="en-US" sz="2000" dirty="0">
                          <a:latin typeface="Times       New Roman"/>
                        </a:rPr>
                        <a:t>id</a:t>
                      </a:r>
                      <a:endParaRPr lang="vi-VN" sz="2000" dirty="0">
                        <a:latin typeface="Times       New Roman"/>
                      </a:endParaRPr>
                    </a:p>
                  </a:txBody>
                  <a:tcPr/>
                </a:tc>
                <a:tc>
                  <a:txBody>
                    <a:bodyPr/>
                    <a:lstStyle/>
                    <a:p>
                      <a:pPr algn="just"/>
                      <a:r>
                        <a:rPr lang="vi-VN" sz="2000" b="0" i="0" kern="1200" dirty="0">
                          <a:solidFill>
                            <a:schemeClr val="dk1"/>
                          </a:solidFill>
                          <a:effectLst/>
                          <a:latin typeface="Times       New Roman"/>
                          <a:ea typeface="+mn-ea"/>
                          <a:cs typeface="+mn-cs"/>
                        </a:rPr>
                        <a:t>ID của nhà hàng</a:t>
                      </a:r>
                      <a:endParaRPr lang="vi-VN" sz="2000" dirty="0">
                        <a:latin typeface="Times       New Roman"/>
                      </a:endParaRPr>
                    </a:p>
                  </a:txBody>
                  <a:tcPr/>
                </a:tc>
                <a:tc>
                  <a:txBody>
                    <a:bodyPr/>
                    <a:lstStyle/>
                    <a:p>
                      <a:pPr algn="just"/>
                      <a:r>
                        <a:rPr lang="en-US" sz="2000">
                          <a:latin typeface="Times       New Roman"/>
                        </a:rPr>
                        <a:t>String</a:t>
                      </a:r>
                      <a:endParaRPr lang="vi-VN" sz="2000" dirty="0">
                        <a:latin typeface="Times       New Roman"/>
                      </a:endParaRPr>
                    </a:p>
                  </a:txBody>
                  <a:tcPr/>
                </a:tc>
                <a:tc>
                  <a:txBody>
                    <a:bodyPr/>
                    <a:lstStyle/>
                    <a:p>
                      <a:pPr algn="just"/>
                      <a:r>
                        <a:rPr lang="vi-VN" sz="2000">
                          <a:latin typeface="Times       New Roman"/>
                        </a:rPr>
                        <a:t>hpg_6622b62385aec8bf</a:t>
                      </a:r>
                      <a:endParaRPr lang="en-US" sz="2000">
                        <a:latin typeface="Times       New Roman"/>
                      </a:endParaRPr>
                    </a:p>
                    <a:p>
                      <a:pPr algn="just"/>
                      <a:r>
                        <a:rPr lang="vi-VN" sz="2000">
                          <a:latin typeface="Times       New Roman"/>
                        </a:rPr>
                        <a:t>air_877f79706adbfb06</a:t>
                      </a:r>
                      <a:endParaRPr lang="vi-VN" sz="2000" dirty="0">
                        <a:latin typeface="Times       New Roman"/>
                      </a:endParaRPr>
                    </a:p>
                  </a:txBody>
                  <a:tcPr/>
                </a:tc>
                <a:extLst>
                  <a:ext uri="{0D108BD9-81ED-4DB2-BD59-A6C34878D82A}">
                    <a16:rowId xmlns:a16="http://schemas.microsoft.com/office/drawing/2014/main" val="534952455"/>
                  </a:ext>
                </a:extLst>
              </a:tr>
              <a:tr h="381284">
                <a:tc>
                  <a:txBody>
                    <a:bodyPr/>
                    <a:lstStyle/>
                    <a:p>
                      <a:pPr algn="just"/>
                      <a:r>
                        <a:rPr lang="vi-VN" sz="2000" dirty="0" err="1">
                          <a:latin typeface="Times       New Roman"/>
                        </a:rPr>
                        <a:t>visitors</a:t>
                      </a:r>
                      <a:r>
                        <a:rPr lang="vi-VN" sz="2000" dirty="0">
                          <a:latin typeface="Times       New Roman"/>
                        </a:rPr>
                        <a:t> </a:t>
                      </a:r>
                    </a:p>
                  </a:txBody>
                  <a:tcPr/>
                </a:tc>
                <a:tc>
                  <a:txBody>
                    <a:bodyPr/>
                    <a:lstStyle/>
                    <a:p>
                      <a:pPr algn="just"/>
                      <a:r>
                        <a:rPr lang="vi-VN" sz="2000" b="0" i="0" kern="1200">
                          <a:solidFill>
                            <a:schemeClr val="dk1"/>
                          </a:solidFill>
                          <a:effectLst/>
                          <a:latin typeface="Times       New Roman"/>
                          <a:ea typeface="+mn-ea"/>
                          <a:cs typeface="+mn-cs"/>
                        </a:rPr>
                        <a:t>Số lượng khách đến</a:t>
                      </a:r>
                      <a:endParaRPr lang="vi-VN" sz="2000" dirty="0">
                        <a:latin typeface="Times       New Roman"/>
                      </a:endParaRPr>
                    </a:p>
                  </a:txBody>
                  <a:tcPr/>
                </a:tc>
                <a:tc>
                  <a:txBody>
                    <a:bodyPr/>
                    <a:lstStyle/>
                    <a:p>
                      <a:pPr algn="just"/>
                      <a:r>
                        <a:rPr lang="en-US" sz="2000" dirty="0">
                          <a:latin typeface="Times       New Roman"/>
                        </a:rPr>
                        <a:t>int</a:t>
                      </a:r>
                      <a:endParaRPr lang="vi-VN" sz="2000" dirty="0">
                        <a:latin typeface="Times       New Roman"/>
                      </a:endParaRPr>
                    </a:p>
                  </a:txBody>
                  <a:tcPr/>
                </a:tc>
                <a:tc>
                  <a:txBody>
                    <a:bodyPr/>
                    <a:lstStyle/>
                    <a:p>
                      <a:pPr algn="just"/>
                      <a:r>
                        <a:rPr lang="en-US" sz="2000" dirty="0">
                          <a:latin typeface="Times       New Roman"/>
                        </a:rPr>
                        <a:t>0,1,2,3</a:t>
                      </a:r>
                      <a:endParaRPr lang="vi-VN" sz="2000" dirty="0">
                        <a:latin typeface="Times       New Roman"/>
                      </a:endParaRPr>
                    </a:p>
                  </a:txBody>
                  <a:tcPr/>
                </a:tc>
                <a:extLst>
                  <a:ext uri="{0D108BD9-81ED-4DB2-BD59-A6C34878D82A}">
                    <a16:rowId xmlns:a16="http://schemas.microsoft.com/office/drawing/2014/main" val="1265990434"/>
                  </a:ext>
                </a:extLst>
              </a:tr>
              <a:tr h="390402">
                <a:tc>
                  <a:txBody>
                    <a:bodyPr/>
                    <a:lstStyle/>
                    <a:p>
                      <a:pPr algn="just"/>
                      <a:r>
                        <a:rPr lang="vi-VN" sz="2000" dirty="0" err="1">
                          <a:latin typeface="Times       New Roman"/>
                        </a:rPr>
                        <a:t>visit_datetime</a:t>
                      </a:r>
                      <a:endParaRPr lang="vi-VN" sz="2000" dirty="0">
                        <a:latin typeface="Times       New Roman"/>
                      </a:endParaRPr>
                    </a:p>
                  </a:txBody>
                  <a:tcPr/>
                </a:tc>
                <a:tc>
                  <a:txBody>
                    <a:bodyPr/>
                    <a:lstStyle/>
                    <a:p>
                      <a:pPr algn="just"/>
                      <a:r>
                        <a:rPr lang="vi-VN" sz="2000" b="0" i="0" kern="1200">
                          <a:solidFill>
                            <a:schemeClr val="dk1"/>
                          </a:solidFill>
                          <a:effectLst/>
                          <a:latin typeface="Times       New Roman"/>
                          <a:ea typeface="+mn-ea"/>
                          <a:cs typeface="+mn-cs"/>
                        </a:rPr>
                        <a:t>Ngày và giờ đặt bàn</a:t>
                      </a:r>
                      <a:endParaRPr lang="vi-VN" sz="2000" dirty="0">
                        <a:latin typeface="Times       New Roman"/>
                      </a:endParaRPr>
                    </a:p>
                  </a:txBody>
                  <a:tcPr/>
                </a:tc>
                <a:tc>
                  <a:txBody>
                    <a:bodyPr/>
                    <a:lstStyle/>
                    <a:p>
                      <a:pPr algn="just"/>
                      <a:r>
                        <a:rPr lang="vi-VN" sz="2000" dirty="0" err="1">
                          <a:latin typeface="Times       New Roman"/>
                        </a:rPr>
                        <a:t>String</a:t>
                      </a:r>
                      <a:endParaRPr lang="vi-VN" sz="2000" dirty="0">
                        <a:latin typeface="Times       New Roman"/>
                      </a:endParaRPr>
                    </a:p>
                  </a:txBody>
                  <a:tcPr/>
                </a:tc>
                <a:tc>
                  <a:txBody>
                    <a:bodyPr/>
                    <a:lstStyle/>
                    <a:p>
                      <a:pPr algn="just"/>
                      <a:r>
                        <a:rPr lang="vi-VN" sz="2000">
                          <a:latin typeface="Times       New Roman"/>
                        </a:rPr>
                        <a:t>1/1/2016  7:00:00 PM</a:t>
                      </a:r>
                      <a:endParaRPr lang="vi-VN" sz="2000" dirty="0">
                        <a:latin typeface="Times       New Roman"/>
                      </a:endParaRPr>
                    </a:p>
                  </a:txBody>
                  <a:tcPr/>
                </a:tc>
                <a:extLst>
                  <a:ext uri="{0D108BD9-81ED-4DB2-BD59-A6C34878D82A}">
                    <a16:rowId xmlns:a16="http://schemas.microsoft.com/office/drawing/2014/main" val="2335917263"/>
                  </a:ext>
                </a:extLst>
              </a:tr>
              <a:tr h="390402">
                <a:tc>
                  <a:txBody>
                    <a:bodyPr/>
                    <a:lstStyle/>
                    <a:p>
                      <a:pPr algn="just"/>
                      <a:r>
                        <a:rPr lang="vi-VN" sz="2000" dirty="0" err="1">
                          <a:latin typeface="Times       New Roman"/>
                        </a:rPr>
                        <a:t>reserve_datetime</a:t>
                      </a:r>
                      <a:endParaRPr lang="vi-VN" sz="2000" dirty="0">
                        <a:latin typeface="Times       New Roman"/>
                      </a:endParaRPr>
                    </a:p>
                  </a:txBody>
                  <a:tcPr/>
                </a:tc>
                <a:tc>
                  <a:txBody>
                    <a:bodyPr/>
                    <a:lstStyle/>
                    <a:p>
                      <a:pPr algn="just"/>
                      <a:r>
                        <a:rPr lang="vi-VN" sz="2000" b="0" i="0" kern="1200">
                          <a:solidFill>
                            <a:schemeClr val="dk1"/>
                          </a:solidFill>
                          <a:effectLst/>
                          <a:latin typeface="Times       New Roman"/>
                          <a:ea typeface="+mn-ea"/>
                          <a:cs typeface="+mn-cs"/>
                        </a:rPr>
                        <a:t>Ngày và giờ đặt trước bàn</a:t>
                      </a:r>
                      <a:endParaRPr lang="vi-VN" sz="2000" dirty="0">
                        <a:latin typeface="Times       New Roman"/>
                      </a:endParaRPr>
                    </a:p>
                  </a:txBody>
                  <a:tcPr/>
                </a:tc>
                <a:tc>
                  <a:txBody>
                    <a:bodyPr/>
                    <a:lstStyle/>
                    <a:p>
                      <a:pPr algn="just"/>
                      <a:r>
                        <a:rPr lang="vi-VN" sz="2000">
                          <a:latin typeface="Times       New Roman"/>
                        </a:rPr>
                        <a:t>String</a:t>
                      </a:r>
                      <a:endParaRPr lang="vi-VN" sz="2000" dirty="0">
                        <a:latin typeface="Times       New Roman"/>
                      </a:endParaRPr>
                    </a:p>
                  </a:txBody>
                  <a:tcPr/>
                </a:tc>
                <a:tc>
                  <a:txBody>
                    <a:bodyPr/>
                    <a:lstStyle/>
                    <a:p>
                      <a:pPr algn="just"/>
                      <a:r>
                        <a:rPr lang="vi-VN" sz="2000">
                          <a:latin typeface="Times       New Roman"/>
                        </a:rPr>
                        <a:t>1/1/2016  4:00:00 PM</a:t>
                      </a:r>
                      <a:endParaRPr lang="vi-VN" sz="2000" dirty="0">
                        <a:latin typeface="Times       New Roman"/>
                      </a:endParaRPr>
                    </a:p>
                  </a:txBody>
                  <a:tcPr/>
                </a:tc>
                <a:extLst>
                  <a:ext uri="{0D108BD9-81ED-4DB2-BD59-A6C34878D82A}">
                    <a16:rowId xmlns:a16="http://schemas.microsoft.com/office/drawing/2014/main" val="220175971"/>
                  </a:ext>
                </a:extLst>
              </a:tr>
              <a:tr h="1030428">
                <a:tc>
                  <a:txBody>
                    <a:bodyPr/>
                    <a:lstStyle/>
                    <a:p>
                      <a:pPr algn="just"/>
                      <a:r>
                        <a:rPr lang="vi-VN" sz="2000" dirty="0" err="1">
                          <a:latin typeface="Times       New Roman"/>
                        </a:rPr>
                        <a:t>genre_name</a:t>
                      </a:r>
                      <a:endParaRPr lang="vi-VN" sz="2000" dirty="0">
                        <a:latin typeface="Times       New Roman"/>
                      </a:endParaRPr>
                    </a:p>
                    <a:p>
                      <a:pPr algn="just"/>
                      <a:endParaRPr lang="vi-VN" sz="2000" dirty="0">
                        <a:latin typeface="Times       New Roman"/>
                      </a:endParaRPr>
                    </a:p>
                  </a:txBody>
                  <a:tcPr/>
                </a:tc>
                <a:tc>
                  <a:txBody>
                    <a:bodyPr/>
                    <a:lstStyle/>
                    <a:p>
                      <a:pPr algn="just"/>
                      <a:r>
                        <a:rPr lang="vi-VN" sz="2000">
                          <a:latin typeface="Times       New Roman"/>
                        </a:rPr>
                        <a:t>Tên nhà hàng</a:t>
                      </a:r>
                      <a:endParaRPr lang="vi-VN" sz="2000" dirty="0">
                        <a:latin typeface="Times       New Roman"/>
                      </a:endParaRPr>
                    </a:p>
                  </a:txBody>
                  <a:tcPr/>
                </a:tc>
                <a:tc>
                  <a:txBody>
                    <a:bodyPr/>
                    <a:lstStyle/>
                    <a:p>
                      <a:pPr algn="just"/>
                      <a:r>
                        <a:rPr lang="vi-VN" sz="2000">
                          <a:latin typeface="Times       New Roman"/>
                        </a:rPr>
                        <a:t>String</a:t>
                      </a:r>
                      <a:endParaRPr lang="vi-VN" sz="2000" dirty="0">
                        <a:latin typeface="Times       New Roman"/>
                      </a:endParaRPr>
                    </a:p>
                  </a:txBody>
                  <a:tcPr/>
                </a:tc>
                <a:tc>
                  <a:txBody>
                    <a:bodyPr/>
                    <a:lstStyle/>
                    <a:p>
                      <a:pPr algn="just"/>
                      <a:r>
                        <a:rPr lang="vi-VN" sz="2000" b="0" i="0" kern="1200" dirty="0" err="1">
                          <a:solidFill>
                            <a:schemeClr val="dk1"/>
                          </a:solidFill>
                          <a:effectLst/>
                          <a:latin typeface="Times       New Roman"/>
                          <a:ea typeface="+mn-ea"/>
                          <a:cs typeface="+mn-cs"/>
                        </a:rPr>
                        <a:t>Italian</a:t>
                      </a:r>
                      <a:endParaRPr lang="vi-VN" sz="2000" b="0" i="0" kern="1200" dirty="0">
                        <a:solidFill>
                          <a:schemeClr val="dk1"/>
                        </a:solidFill>
                        <a:effectLst/>
                        <a:latin typeface="Times       New Roman"/>
                        <a:ea typeface="+mn-ea"/>
                        <a:cs typeface="+mn-cs"/>
                      </a:endParaRPr>
                    </a:p>
                    <a:p>
                      <a:pPr algn="just"/>
                      <a:r>
                        <a:rPr lang="vi-VN" sz="2000" b="0" i="0" kern="1200" dirty="0" err="1">
                          <a:solidFill>
                            <a:schemeClr val="dk1"/>
                          </a:solidFill>
                          <a:effectLst/>
                          <a:latin typeface="Times       New Roman"/>
                          <a:ea typeface="+mn-ea"/>
                          <a:cs typeface="+mn-cs"/>
                        </a:rPr>
                        <a:t>French</a:t>
                      </a:r>
                      <a:endParaRPr lang="vi-VN" sz="2000" dirty="0">
                        <a:effectLst/>
                        <a:latin typeface="Times       New Roman"/>
                      </a:endParaRPr>
                    </a:p>
                  </a:txBody>
                  <a:tcPr anchor="ctr"/>
                </a:tc>
                <a:extLst>
                  <a:ext uri="{0D108BD9-81ED-4DB2-BD59-A6C34878D82A}">
                    <a16:rowId xmlns:a16="http://schemas.microsoft.com/office/drawing/2014/main" val="3675330189"/>
                  </a:ext>
                </a:extLst>
              </a:tr>
              <a:tr h="792639">
                <a:tc>
                  <a:txBody>
                    <a:bodyPr/>
                    <a:lstStyle/>
                    <a:p>
                      <a:pPr algn="just"/>
                      <a:r>
                        <a:rPr lang="vi-VN" sz="2000" dirty="0" err="1">
                          <a:latin typeface="Times       New Roman"/>
                        </a:rPr>
                        <a:t>area_name</a:t>
                      </a:r>
                      <a:endParaRPr lang="vi-VN" sz="2000" dirty="0">
                        <a:latin typeface="Times       New Roman"/>
                      </a:endParaRPr>
                    </a:p>
                  </a:txBody>
                  <a:tcPr/>
                </a:tc>
                <a:tc>
                  <a:txBody>
                    <a:bodyPr/>
                    <a:lstStyle/>
                    <a:p>
                      <a:pPr algn="just"/>
                      <a:r>
                        <a:rPr lang="vi-VN" sz="2000" b="0" i="0" kern="1200" dirty="0">
                          <a:solidFill>
                            <a:schemeClr val="dk1"/>
                          </a:solidFill>
                          <a:effectLst/>
                          <a:latin typeface="Times       New Roman"/>
                          <a:ea typeface="+mn-ea"/>
                          <a:cs typeface="+mn-cs"/>
                        </a:rPr>
                        <a:t>Vị trí của nhà hàng</a:t>
                      </a:r>
                      <a:endParaRPr lang="vi-VN" sz="2000" dirty="0">
                        <a:latin typeface="Times       New Roman"/>
                      </a:endParaRPr>
                    </a:p>
                  </a:txBody>
                  <a:tcPr/>
                </a:tc>
                <a:tc>
                  <a:txBody>
                    <a:bodyPr/>
                    <a:lstStyle/>
                    <a:p>
                      <a:pPr algn="just"/>
                      <a:r>
                        <a:rPr lang="vi-VN" sz="2000" dirty="0" err="1">
                          <a:latin typeface="Times       New Roman"/>
                        </a:rPr>
                        <a:t>String</a:t>
                      </a:r>
                      <a:endParaRPr lang="vi-VN" sz="2000" dirty="0">
                        <a:latin typeface="Times       New Roman"/>
                      </a:endParaRPr>
                    </a:p>
                  </a:txBody>
                  <a:tcPr/>
                </a:tc>
                <a:tc>
                  <a:txBody>
                    <a:bodyPr/>
                    <a:lstStyle/>
                    <a:p>
                      <a:pPr algn="just"/>
                      <a:r>
                        <a:rPr lang="vi-VN" sz="2000" dirty="0" err="1">
                          <a:effectLst/>
                          <a:latin typeface="Times       New Roman"/>
                        </a:rPr>
                        <a:t>Hyōgo</a:t>
                      </a:r>
                      <a:r>
                        <a:rPr lang="vi-VN" sz="2000" dirty="0">
                          <a:effectLst/>
                          <a:latin typeface="Times       New Roman"/>
                        </a:rPr>
                        <a:t>-ken </a:t>
                      </a:r>
                      <a:r>
                        <a:rPr lang="vi-VN" sz="2000" dirty="0" err="1">
                          <a:effectLst/>
                          <a:latin typeface="Times       New Roman"/>
                        </a:rPr>
                        <a:t>Kōbe-shi</a:t>
                      </a:r>
                      <a:r>
                        <a:rPr lang="vi-VN" sz="2000" dirty="0">
                          <a:effectLst/>
                          <a:latin typeface="Times       New Roman"/>
                        </a:rPr>
                        <a:t> </a:t>
                      </a:r>
                      <a:r>
                        <a:rPr lang="vi-VN" sz="2000" dirty="0" err="1">
                          <a:effectLst/>
                          <a:latin typeface="Times       New Roman"/>
                        </a:rPr>
                        <a:t>Kumoidōri</a:t>
                      </a:r>
                      <a:endParaRPr lang="vi-VN" sz="2000" dirty="0">
                        <a:effectLst/>
                        <a:latin typeface="Times       New Roman"/>
                      </a:endParaRPr>
                    </a:p>
                    <a:p>
                      <a:pPr algn="just"/>
                      <a:r>
                        <a:rPr lang="vi-VN" sz="2000" b="0" i="0" kern="1200" dirty="0" err="1">
                          <a:solidFill>
                            <a:schemeClr val="dk1"/>
                          </a:solidFill>
                          <a:effectLst/>
                          <a:latin typeface="Times       New Roman"/>
                          <a:ea typeface="+mn-ea"/>
                          <a:cs typeface="+mn-cs"/>
                        </a:rPr>
                        <a:t>Tōkyō</a:t>
                      </a:r>
                      <a:r>
                        <a:rPr lang="vi-VN" sz="2000" b="0" i="0" kern="1200" dirty="0">
                          <a:solidFill>
                            <a:schemeClr val="dk1"/>
                          </a:solidFill>
                          <a:effectLst/>
                          <a:latin typeface="Times       New Roman"/>
                          <a:ea typeface="+mn-ea"/>
                          <a:cs typeface="+mn-cs"/>
                        </a:rPr>
                        <a:t>-to </a:t>
                      </a:r>
                      <a:r>
                        <a:rPr lang="vi-VN" sz="2000" b="0" i="0" kern="1200" dirty="0" err="1">
                          <a:solidFill>
                            <a:schemeClr val="dk1"/>
                          </a:solidFill>
                          <a:effectLst/>
                          <a:latin typeface="Times       New Roman"/>
                          <a:ea typeface="+mn-ea"/>
                          <a:cs typeface="+mn-cs"/>
                        </a:rPr>
                        <a:t>Minato-ku</a:t>
                      </a:r>
                      <a:r>
                        <a:rPr lang="vi-VN" sz="2000" b="0" i="0" kern="1200" dirty="0">
                          <a:solidFill>
                            <a:schemeClr val="dk1"/>
                          </a:solidFill>
                          <a:effectLst/>
                          <a:latin typeface="Times       New Roman"/>
                          <a:ea typeface="+mn-ea"/>
                          <a:cs typeface="+mn-cs"/>
                        </a:rPr>
                        <a:t> </a:t>
                      </a:r>
                      <a:r>
                        <a:rPr lang="vi-VN" sz="2000" b="0" i="0" kern="1200" dirty="0" err="1">
                          <a:solidFill>
                            <a:schemeClr val="dk1"/>
                          </a:solidFill>
                          <a:effectLst/>
                          <a:latin typeface="Times       New Roman"/>
                          <a:ea typeface="+mn-ea"/>
                          <a:cs typeface="+mn-cs"/>
                        </a:rPr>
                        <a:t>Shibakōen</a:t>
                      </a:r>
                      <a:endParaRPr lang="vi-VN" sz="2000" b="0" i="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1975109862"/>
                  </a:ext>
                </a:extLst>
              </a:tr>
              <a:tr h="126117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br>
                        <a:rPr lang="vi-VN" sz="2000" dirty="0">
                          <a:latin typeface="Times       New Roman"/>
                        </a:rPr>
                      </a:br>
                      <a:r>
                        <a:rPr lang="vi-VN" sz="2000" b="0" i="0" kern="1200" dirty="0" err="1">
                          <a:solidFill>
                            <a:schemeClr val="dk1"/>
                          </a:solidFill>
                          <a:effectLst/>
                          <a:latin typeface="Times       New Roman"/>
                          <a:ea typeface="+mn-ea"/>
                          <a:cs typeface="+mn-cs"/>
                        </a:rPr>
                        <a:t>location</a:t>
                      </a:r>
                      <a:endParaRPr lang="vi-VN" sz="2000" b="0" i="0" kern="1200" dirty="0">
                        <a:solidFill>
                          <a:schemeClr val="dk1"/>
                        </a:solidFill>
                        <a:effectLst/>
                        <a:latin typeface="Times       New Roman"/>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vi-VN" sz="2000" b="0" i="0" kern="1200" dirty="0">
                          <a:solidFill>
                            <a:schemeClr val="dk1"/>
                          </a:solidFill>
                          <a:effectLst/>
                          <a:latin typeface="Times       New Roman"/>
                          <a:ea typeface="+mn-ea"/>
                          <a:cs typeface="+mn-cs"/>
                        </a:rPr>
                        <a:t>(</a:t>
                      </a:r>
                      <a:r>
                        <a:rPr lang="vi-VN" sz="2000" dirty="0" err="1">
                          <a:latin typeface="Times       New Roman"/>
                        </a:rPr>
                        <a:t>Latitude,Longitude</a:t>
                      </a:r>
                      <a:r>
                        <a:rPr lang="vi-VN" sz="2000" dirty="0">
                          <a:latin typeface="Times       New Roman"/>
                        </a:rPr>
                        <a:t>)</a:t>
                      </a:r>
                    </a:p>
                    <a:p>
                      <a:pPr algn="just"/>
                      <a:endParaRPr lang="vi-VN" sz="2000" dirty="0">
                        <a:latin typeface="Times       New Roman"/>
                      </a:endParaRPr>
                    </a:p>
                  </a:txBody>
                  <a:tcPr/>
                </a:tc>
                <a:tc>
                  <a:txBody>
                    <a:bodyPr/>
                    <a:lstStyle/>
                    <a:p>
                      <a:pPr algn="just"/>
                      <a:r>
                        <a:rPr lang="vi-VN" sz="2000" dirty="0">
                          <a:latin typeface="Times       New Roman"/>
                        </a:rPr>
                        <a:t>Tọa độ vĩ độ của nhà hàng(Kinh độ, Vĩ độ)</a:t>
                      </a:r>
                    </a:p>
                  </a:txBody>
                  <a:tcPr/>
                </a:tc>
                <a:tc>
                  <a:txBody>
                    <a:bodyPr/>
                    <a:lstStyle/>
                    <a:p>
                      <a:pPr algn="just"/>
                      <a:r>
                        <a:rPr lang="vi-VN" sz="2000" dirty="0" err="1">
                          <a:latin typeface="Times       New Roman"/>
                        </a:rPr>
                        <a:t>Float</a:t>
                      </a:r>
                      <a:r>
                        <a:rPr lang="vi-VN" sz="2000" dirty="0">
                          <a:latin typeface="Times       New Roman"/>
                        </a:rPr>
                        <a:t> ( số thực)</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vi-VN" sz="2000" b="0" i="0" kern="1200" dirty="0">
                          <a:solidFill>
                            <a:schemeClr val="dk1"/>
                          </a:solidFill>
                          <a:effectLst/>
                          <a:latin typeface="Times       New Roman"/>
                          <a:ea typeface="+mn-ea"/>
                          <a:cs typeface="+mn-cs"/>
                        </a:rPr>
                        <a:t>34.695124, 135.197853</a:t>
                      </a:r>
                      <a:endParaRPr lang="vi-VN" sz="2000" dirty="0">
                        <a:latin typeface="Times       New Roman"/>
                      </a:endParaRPr>
                    </a:p>
                  </a:txBody>
                  <a:tcPr/>
                </a:tc>
                <a:extLst>
                  <a:ext uri="{0D108BD9-81ED-4DB2-BD59-A6C34878D82A}">
                    <a16:rowId xmlns:a16="http://schemas.microsoft.com/office/drawing/2014/main" val="661491195"/>
                  </a:ext>
                </a:extLst>
              </a:tr>
              <a:tr h="381284">
                <a:tc>
                  <a:txBody>
                    <a:bodyPr/>
                    <a:lstStyle/>
                    <a:p>
                      <a:pPr algn="just"/>
                      <a:r>
                        <a:rPr lang="vi-VN" sz="2000" dirty="0" err="1">
                          <a:latin typeface="Times       New Roman"/>
                        </a:rPr>
                        <a:t>calendar_date</a:t>
                      </a:r>
                      <a:endParaRPr lang="vi-VN" sz="2000" dirty="0">
                        <a:latin typeface="Times       New Roman"/>
                      </a:endParaRPr>
                    </a:p>
                  </a:txBody>
                  <a:tcPr/>
                </a:tc>
                <a:tc>
                  <a:txBody>
                    <a:bodyPr/>
                    <a:lstStyle/>
                    <a:p>
                      <a:pPr algn="just"/>
                      <a:r>
                        <a:rPr lang="vi-VN" sz="2000" b="0" i="0" kern="1200" dirty="0">
                          <a:solidFill>
                            <a:schemeClr val="dk1"/>
                          </a:solidFill>
                          <a:effectLst/>
                          <a:latin typeface="Times       New Roman"/>
                          <a:ea typeface="+mn-ea"/>
                          <a:cs typeface="+mn-cs"/>
                        </a:rPr>
                        <a:t>Ngày tháng năm</a:t>
                      </a:r>
                      <a:endParaRPr lang="vi-VN" sz="2000" dirty="0">
                        <a:latin typeface="Times       New Roman"/>
                      </a:endParaRPr>
                    </a:p>
                  </a:txBody>
                  <a:tcPr/>
                </a:tc>
                <a:tc>
                  <a:txBody>
                    <a:bodyPr/>
                    <a:lstStyle/>
                    <a:p>
                      <a:pPr algn="just"/>
                      <a:r>
                        <a:rPr lang="vi-VN" sz="2000" b="0" i="0" kern="1200" dirty="0" err="1">
                          <a:solidFill>
                            <a:schemeClr val="dk1"/>
                          </a:solidFill>
                          <a:effectLst/>
                          <a:latin typeface="Times       New Roman"/>
                          <a:ea typeface="+mn-ea"/>
                          <a:cs typeface="+mn-cs"/>
                        </a:rPr>
                        <a:t>datetime</a:t>
                      </a:r>
                      <a:endParaRPr lang="vi-VN" sz="2000" dirty="0">
                        <a:latin typeface="Times       New Roman"/>
                      </a:endParaRPr>
                    </a:p>
                  </a:txBody>
                  <a:tcPr/>
                </a:tc>
                <a:tc>
                  <a:txBody>
                    <a:bodyPr/>
                    <a:lstStyle/>
                    <a:p>
                      <a:pPr algn="just"/>
                      <a:r>
                        <a:rPr lang="vi-VN" sz="2000" b="0" i="0" kern="1200" dirty="0">
                          <a:solidFill>
                            <a:schemeClr val="dk1"/>
                          </a:solidFill>
                          <a:effectLst/>
                          <a:latin typeface="Times       New Roman"/>
                          <a:ea typeface="+mn-ea"/>
                          <a:cs typeface="+mn-cs"/>
                        </a:rPr>
                        <a:t>2016-01-01</a:t>
                      </a:r>
                      <a:endParaRPr lang="vi-VN" sz="2000" dirty="0">
                        <a:latin typeface="Times       New Roman"/>
                      </a:endParaRPr>
                    </a:p>
                  </a:txBody>
                  <a:tcPr/>
                </a:tc>
                <a:extLst>
                  <a:ext uri="{0D108BD9-81ED-4DB2-BD59-A6C34878D82A}">
                    <a16:rowId xmlns:a16="http://schemas.microsoft.com/office/drawing/2014/main" val="778387035"/>
                  </a:ext>
                </a:extLst>
              </a:tr>
              <a:tr h="381284">
                <a:tc>
                  <a:txBody>
                    <a:bodyPr/>
                    <a:lstStyle/>
                    <a:p>
                      <a:pPr algn="just"/>
                      <a:r>
                        <a:rPr lang="vi-VN" sz="2000" b="0" i="0" kern="1200" dirty="0" err="1">
                          <a:solidFill>
                            <a:schemeClr val="dk1"/>
                          </a:solidFill>
                          <a:effectLst/>
                          <a:latin typeface="Times       New Roman"/>
                          <a:ea typeface="+mn-ea"/>
                          <a:cs typeface="+mn-cs"/>
                        </a:rPr>
                        <a:t>day_of_week</a:t>
                      </a:r>
                      <a:endParaRPr lang="vi-VN" sz="2000" dirty="0">
                        <a:latin typeface="Times       New Roman"/>
                      </a:endParaRPr>
                    </a:p>
                  </a:txBody>
                  <a:tcPr/>
                </a:tc>
                <a:tc>
                  <a:txBody>
                    <a:bodyPr/>
                    <a:lstStyle/>
                    <a:p>
                      <a:pPr algn="just"/>
                      <a:r>
                        <a:rPr lang="vi-VN" sz="2000" b="0" i="0" kern="1200" dirty="0">
                          <a:solidFill>
                            <a:schemeClr val="dk1"/>
                          </a:solidFill>
                          <a:effectLst/>
                          <a:latin typeface="Times       New Roman"/>
                          <a:ea typeface="+mn-ea"/>
                          <a:cs typeface="+mn-cs"/>
                        </a:rPr>
                        <a:t>Thứ trong tuần</a:t>
                      </a:r>
                      <a:endParaRPr lang="vi-VN" sz="2000" dirty="0">
                        <a:latin typeface="Times       New Roman"/>
                      </a:endParaRPr>
                    </a:p>
                  </a:txBody>
                  <a:tcPr/>
                </a:tc>
                <a:tc>
                  <a:txBody>
                    <a:bodyPr/>
                    <a:lstStyle/>
                    <a:p>
                      <a:pPr algn="just"/>
                      <a:r>
                        <a:rPr lang="vi-VN" sz="2000" dirty="0" err="1">
                          <a:latin typeface="Times       New Roman"/>
                        </a:rPr>
                        <a:t>String</a:t>
                      </a:r>
                      <a:endParaRPr lang="vi-VN" sz="2000" dirty="0">
                        <a:latin typeface="Times       New Roman"/>
                      </a:endParaRPr>
                    </a:p>
                  </a:txBody>
                  <a:tcPr/>
                </a:tc>
                <a:tc>
                  <a:txBody>
                    <a:bodyPr/>
                    <a:lstStyle/>
                    <a:p>
                      <a:pPr algn="just"/>
                      <a:r>
                        <a:rPr lang="vi-VN" sz="2000" b="0" i="0" kern="1200" dirty="0" err="1">
                          <a:solidFill>
                            <a:schemeClr val="dk1"/>
                          </a:solidFill>
                          <a:effectLst/>
                          <a:latin typeface="Times       New Roman"/>
                          <a:ea typeface="+mn-ea"/>
                          <a:cs typeface="+mn-cs"/>
                        </a:rPr>
                        <a:t>Friday</a:t>
                      </a:r>
                      <a:r>
                        <a:rPr lang="vi-VN" sz="2000" b="0" i="0" kern="1200" dirty="0">
                          <a:solidFill>
                            <a:schemeClr val="dk1"/>
                          </a:solidFill>
                          <a:effectLst/>
                          <a:latin typeface="Times       New Roman"/>
                          <a:ea typeface="+mn-ea"/>
                          <a:cs typeface="+mn-cs"/>
                        </a:rPr>
                        <a:t>, </a:t>
                      </a:r>
                      <a:r>
                        <a:rPr lang="vi-VN" sz="2000" b="0" i="0" kern="1200" dirty="0" err="1">
                          <a:solidFill>
                            <a:schemeClr val="dk1"/>
                          </a:solidFill>
                          <a:effectLst/>
                          <a:latin typeface="Times       New Roman"/>
                          <a:ea typeface="+mn-ea"/>
                          <a:cs typeface="+mn-cs"/>
                        </a:rPr>
                        <a:t>Saturday</a:t>
                      </a:r>
                      <a:r>
                        <a:rPr lang="vi-VN" sz="2000" b="0" i="0" kern="1200" dirty="0">
                          <a:solidFill>
                            <a:schemeClr val="dk1"/>
                          </a:solidFill>
                          <a:effectLst/>
                          <a:latin typeface="Times       New Roman"/>
                          <a:ea typeface="+mn-ea"/>
                          <a:cs typeface="+mn-cs"/>
                        </a:rPr>
                        <a:t>, </a:t>
                      </a:r>
                      <a:r>
                        <a:rPr lang="vi-VN" sz="2000" b="0" i="0" kern="1200" dirty="0" err="1">
                          <a:solidFill>
                            <a:schemeClr val="dk1"/>
                          </a:solidFill>
                          <a:effectLst/>
                          <a:latin typeface="Times       New Roman"/>
                          <a:ea typeface="+mn-ea"/>
                          <a:cs typeface="+mn-cs"/>
                        </a:rPr>
                        <a:t>Sunday</a:t>
                      </a:r>
                      <a:endParaRPr lang="vi-VN" sz="2000" dirty="0">
                        <a:latin typeface="Times       New Roman"/>
                      </a:endParaRPr>
                    </a:p>
                  </a:txBody>
                  <a:tcPr/>
                </a:tc>
                <a:extLst>
                  <a:ext uri="{0D108BD9-81ED-4DB2-BD59-A6C34878D82A}">
                    <a16:rowId xmlns:a16="http://schemas.microsoft.com/office/drawing/2014/main" val="3178040768"/>
                  </a:ext>
                </a:extLst>
              </a:tr>
              <a:tr h="674580">
                <a:tc>
                  <a:txBody>
                    <a:bodyPr/>
                    <a:lstStyle/>
                    <a:p>
                      <a:pPr algn="just"/>
                      <a:r>
                        <a:rPr lang="vi-VN" sz="2000" dirty="0" err="1">
                          <a:latin typeface="Times       New Roman"/>
                        </a:rPr>
                        <a:t>holiday_flg</a:t>
                      </a:r>
                      <a:endParaRPr lang="vi-VN" sz="2000" dirty="0">
                        <a:latin typeface="Times       New Roman"/>
                      </a:endParaRPr>
                    </a:p>
                  </a:txBody>
                  <a:tcPr/>
                </a:tc>
                <a:tc>
                  <a:txBody>
                    <a:bodyPr/>
                    <a:lstStyle/>
                    <a:p>
                      <a:pPr algn="just"/>
                      <a:r>
                        <a:rPr lang="vi-VN" sz="2000" b="0" i="0" kern="1200" dirty="0">
                          <a:solidFill>
                            <a:schemeClr val="dk1"/>
                          </a:solidFill>
                          <a:effectLst/>
                          <a:latin typeface="Times       New Roman"/>
                          <a:ea typeface="+mn-ea"/>
                          <a:cs typeface="+mn-cs"/>
                        </a:rPr>
                        <a:t>Cho biết ngày đó có phải là ngày lễ hay không</a:t>
                      </a:r>
                      <a:endParaRPr lang="vi-VN" sz="2000" dirty="0">
                        <a:latin typeface="Times       New Roman"/>
                      </a:endParaRPr>
                    </a:p>
                  </a:txBody>
                  <a:tcPr/>
                </a:tc>
                <a:tc>
                  <a:txBody>
                    <a:bodyPr/>
                    <a:lstStyle/>
                    <a:p>
                      <a:pPr algn="just"/>
                      <a:r>
                        <a:rPr lang="vi-VN" sz="2000" b="0" i="0" kern="1200" dirty="0" err="1">
                          <a:solidFill>
                            <a:schemeClr val="dk1"/>
                          </a:solidFill>
                          <a:effectLst/>
                          <a:latin typeface="Times       New Roman"/>
                          <a:ea typeface="+mn-ea"/>
                          <a:cs typeface="+mn-cs"/>
                        </a:rPr>
                        <a:t>boolean</a:t>
                      </a:r>
                      <a:r>
                        <a:rPr lang="vi-VN" sz="2000" b="0" i="0" kern="1200" dirty="0">
                          <a:solidFill>
                            <a:schemeClr val="dk1"/>
                          </a:solidFill>
                          <a:effectLst/>
                          <a:latin typeface="Times       New Roman"/>
                          <a:ea typeface="+mn-ea"/>
                          <a:cs typeface="+mn-cs"/>
                        </a:rPr>
                        <a:t> </a:t>
                      </a:r>
                      <a:endParaRPr lang="vi-VN" sz="2000" dirty="0">
                        <a:latin typeface="Times       New Roman"/>
                      </a:endParaRPr>
                    </a:p>
                  </a:txBody>
                  <a:tcPr/>
                </a:tc>
                <a:tc>
                  <a:txBody>
                    <a:bodyPr/>
                    <a:lstStyle/>
                    <a:p>
                      <a:pPr algn="just"/>
                      <a:r>
                        <a:rPr lang="vi-VN" sz="2000" dirty="0">
                          <a:latin typeface="Times       New Roman"/>
                        </a:rPr>
                        <a:t>1,0,1,0</a:t>
                      </a:r>
                    </a:p>
                  </a:txBody>
                  <a:tcPr/>
                </a:tc>
                <a:extLst>
                  <a:ext uri="{0D108BD9-81ED-4DB2-BD59-A6C34878D82A}">
                    <a16:rowId xmlns:a16="http://schemas.microsoft.com/office/drawing/2014/main" val="1795470129"/>
                  </a:ext>
                </a:extLst>
              </a:tr>
            </a:tbl>
          </a:graphicData>
        </a:graphic>
      </p:graphicFrame>
    </p:spTree>
    <p:extLst>
      <p:ext uri="{BB962C8B-B14F-4D97-AF65-F5344CB8AC3E}">
        <p14:creationId xmlns:p14="http://schemas.microsoft.com/office/powerpoint/2010/main" val="177188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2" name="Content Placeholder 8">
            <a:extLst>
              <a:ext uri="{FF2B5EF4-FFF2-40B4-BE49-F238E27FC236}">
                <a16:creationId xmlns:a16="http://schemas.microsoft.com/office/drawing/2014/main" id="{6202488B-739B-DF7C-BEF5-0715A2777D3E}"/>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mj-lt"/>
              <a:buAutoNum type="arabicPeriod"/>
            </a:pPr>
            <a:endParaRPr lang="vi-VN" dirty="0">
              <a:solidFill>
                <a:srgbClr val="D1D5DB"/>
              </a:solidFill>
              <a:latin typeface="Times  New Roman"/>
            </a:endParaRPr>
          </a:p>
        </p:txBody>
      </p:sp>
      <p:sp>
        <p:nvSpPr>
          <p:cNvPr id="4" name="Hộp Văn bản 3">
            <a:extLst>
              <a:ext uri="{FF2B5EF4-FFF2-40B4-BE49-F238E27FC236}">
                <a16:creationId xmlns:a16="http://schemas.microsoft.com/office/drawing/2014/main" id="{A446CC7C-3202-7665-BAD5-F6DAFC54CD46}"/>
              </a:ext>
            </a:extLst>
          </p:cNvPr>
          <p:cNvSpPr txBox="1"/>
          <p:nvPr/>
        </p:nvSpPr>
        <p:spPr>
          <a:xfrm>
            <a:off x="405809" y="55536"/>
            <a:ext cx="11786191" cy="861774"/>
          </a:xfrm>
          <a:prstGeom prst="rect">
            <a:avLst/>
          </a:prstGeom>
          <a:noFill/>
        </p:spPr>
        <p:txBody>
          <a:bodyPr wrap="square">
            <a:spAutoFit/>
          </a:bodyPr>
          <a:lstStyle/>
          <a:p>
            <a:pPr algn="ctr"/>
            <a:r>
              <a:rPr lang="vi-VN" sz="5000" dirty="0">
                <a:latin typeface="Times  New Roman"/>
              </a:rPr>
              <a:t>Xác định thuộc tính  </a:t>
            </a:r>
          </a:p>
        </p:txBody>
      </p:sp>
      <p:sp>
        <p:nvSpPr>
          <p:cNvPr id="5" name="Hộp Văn bản 4">
            <a:extLst>
              <a:ext uri="{FF2B5EF4-FFF2-40B4-BE49-F238E27FC236}">
                <a16:creationId xmlns:a16="http://schemas.microsoft.com/office/drawing/2014/main" id="{1F794385-B429-9E96-B23D-AAA4C515AAAA}"/>
              </a:ext>
            </a:extLst>
          </p:cNvPr>
          <p:cNvSpPr txBox="1"/>
          <p:nvPr/>
        </p:nvSpPr>
        <p:spPr>
          <a:xfrm>
            <a:off x="213666" y="1395062"/>
            <a:ext cx="11572525" cy="5016758"/>
          </a:xfrm>
          <a:prstGeom prst="rect">
            <a:avLst/>
          </a:prstGeom>
          <a:noFill/>
        </p:spPr>
        <p:txBody>
          <a:bodyPr wrap="square">
            <a:spAutoFit/>
          </a:bodyPr>
          <a:lstStyle/>
          <a:p>
            <a:pPr algn="l">
              <a:buFont typeface="Arial" panose="020B0604020202020204" pitchFamily="34" charset="0"/>
              <a:buChar char="•"/>
            </a:pPr>
            <a:r>
              <a:rPr lang="vi-VN" sz="4000" dirty="0">
                <a:latin typeface="+mj-lt"/>
              </a:rPr>
              <a:t>Thuộc tính độc lập: Tập dữ liệu đầu vào bao gồm các thuộc tính như </a:t>
            </a:r>
            <a:r>
              <a:rPr lang="vi-VN" sz="4000" dirty="0" err="1">
                <a:latin typeface="+mj-lt"/>
              </a:rPr>
              <a:t>id</a:t>
            </a:r>
            <a:r>
              <a:rPr lang="vi-VN" sz="4000" dirty="0">
                <a:latin typeface="+mj-lt"/>
              </a:rPr>
              <a:t>, ngày, cửa hàng, khu vực, tên nhà hàng, ngày nghỉ lễ, </a:t>
            </a:r>
            <a:r>
              <a:rPr lang="vi-VN" sz="4000" dirty="0" err="1">
                <a:latin typeface="+mj-lt"/>
              </a:rPr>
              <a:t>v.v</a:t>
            </a:r>
            <a:r>
              <a:rPr lang="vi-VN" sz="4000" dirty="0">
                <a:latin typeface="+mj-lt"/>
              </a:rPr>
              <a:t>. Các thuộc tính này sẽ được sử dụng để dự đoán thuộc tính phụ thuộc, tức là lượng khách hàng ghé thăm cửa hàng trong ngày đó.</a:t>
            </a:r>
          </a:p>
          <a:p>
            <a:pPr algn="l">
              <a:buFont typeface="Arial" panose="020B0604020202020204" pitchFamily="34" charset="0"/>
              <a:buChar char="•"/>
            </a:pPr>
            <a:r>
              <a:rPr lang="vi-VN" sz="4000" dirty="0">
                <a:latin typeface="+mj-lt"/>
              </a:rPr>
              <a:t>Thuộc tính phụ thuộc: Thuộc tính phụ thuộc trong bài toán này là lượng khách hàng ghé thăm cửa hàng trong một ngày cụ thể.</a:t>
            </a:r>
          </a:p>
        </p:txBody>
      </p:sp>
    </p:spTree>
    <p:extLst>
      <p:ext uri="{BB962C8B-B14F-4D97-AF65-F5344CB8AC3E}">
        <p14:creationId xmlns:p14="http://schemas.microsoft.com/office/powerpoint/2010/main" val="571443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11" name="Hộp Văn bản 10">
            <a:extLst>
              <a:ext uri="{FF2B5EF4-FFF2-40B4-BE49-F238E27FC236}">
                <a16:creationId xmlns:a16="http://schemas.microsoft.com/office/drawing/2014/main" id="{8DC221DC-2DA5-7F8A-32E5-31631A8F182F}"/>
              </a:ext>
            </a:extLst>
          </p:cNvPr>
          <p:cNvSpPr txBox="1"/>
          <p:nvPr/>
        </p:nvSpPr>
        <p:spPr>
          <a:xfrm>
            <a:off x="1" y="0"/>
            <a:ext cx="12191999" cy="1323439"/>
          </a:xfrm>
          <a:prstGeom prst="rect">
            <a:avLst/>
          </a:prstGeom>
          <a:noFill/>
        </p:spPr>
        <p:txBody>
          <a:bodyPr wrap="square">
            <a:spAutoFit/>
          </a:bodyPr>
          <a:lstStyle/>
          <a:p>
            <a:pPr algn="ctr"/>
            <a:r>
              <a:rPr lang="vi-VN" sz="4000" dirty="0">
                <a:latin typeface="+mj-lt"/>
              </a:rPr>
              <a:t>Mô hình học máy XGBOOST (</a:t>
            </a:r>
            <a:r>
              <a:rPr lang="vi-VN" sz="4000" dirty="0" err="1">
                <a:latin typeface="+mj-lt"/>
              </a:rPr>
              <a:t>Extreme</a:t>
            </a:r>
            <a:r>
              <a:rPr lang="vi-VN" sz="4000" dirty="0">
                <a:latin typeface="+mj-lt"/>
              </a:rPr>
              <a:t> </a:t>
            </a:r>
            <a:r>
              <a:rPr lang="vi-VN" sz="4000" dirty="0" err="1">
                <a:latin typeface="+mj-lt"/>
              </a:rPr>
              <a:t>Gradient</a:t>
            </a:r>
            <a:r>
              <a:rPr lang="vi-VN" sz="4000" dirty="0">
                <a:latin typeface="+mj-lt"/>
              </a:rPr>
              <a:t> </a:t>
            </a:r>
            <a:r>
              <a:rPr lang="vi-VN" sz="4000" dirty="0" err="1">
                <a:latin typeface="+mj-lt"/>
              </a:rPr>
              <a:t>Boosting</a:t>
            </a:r>
            <a:r>
              <a:rPr lang="vi-VN" sz="4000" dirty="0">
                <a:latin typeface="+mj-lt"/>
              </a:rPr>
              <a:t>) , Mô hình hồi quy tuyến tính</a:t>
            </a:r>
          </a:p>
        </p:txBody>
      </p:sp>
      <p:sp>
        <p:nvSpPr>
          <p:cNvPr id="6" name="Hộp Văn bản 5">
            <a:extLst>
              <a:ext uri="{FF2B5EF4-FFF2-40B4-BE49-F238E27FC236}">
                <a16:creationId xmlns:a16="http://schemas.microsoft.com/office/drawing/2014/main" id="{727AFB78-FDD2-25C9-8D56-B50A6FE808D7}"/>
              </a:ext>
            </a:extLst>
          </p:cNvPr>
          <p:cNvSpPr txBox="1"/>
          <p:nvPr/>
        </p:nvSpPr>
        <p:spPr>
          <a:xfrm>
            <a:off x="1" y="3005947"/>
            <a:ext cx="12192000" cy="1323439"/>
          </a:xfrm>
          <a:prstGeom prst="rect">
            <a:avLst/>
          </a:prstGeom>
          <a:noFill/>
        </p:spPr>
        <p:txBody>
          <a:bodyPr wrap="square" rtlCol="0">
            <a:spAutoFit/>
          </a:bodyPr>
          <a:lstStyle/>
          <a:p>
            <a:pPr algn="just"/>
            <a:r>
              <a:rPr lang="vi-VN" sz="4000" dirty="0">
                <a:solidFill>
                  <a:srgbClr val="000000"/>
                </a:solidFill>
                <a:latin typeface="Times New Roman" panose="02020603050405020304" pitchFamily="18" charset="0"/>
                <a:ea typeface="Arial" panose="020B0604020202020204" pitchFamily="34" charset="0"/>
              </a:rPr>
              <a:t>X</a:t>
            </a:r>
            <a:r>
              <a:rPr lang="vi-VN" sz="4000" dirty="0">
                <a:solidFill>
                  <a:srgbClr val="000000"/>
                </a:solidFill>
                <a:effectLst/>
                <a:latin typeface="Times New Roman" panose="02020603050405020304" pitchFamily="18" charset="0"/>
                <a:ea typeface="Arial" panose="020B0604020202020204" pitchFamily="34" charset="0"/>
              </a:rPr>
              <a:t>ử lý dữ liệu trước khi đưa vào mô hình </a:t>
            </a:r>
            <a:r>
              <a:rPr lang="vi-VN" sz="4000" dirty="0" err="1">
                <a:solidFill>
                  <a:srgbClr val="000000"/>
                </a:solidFill>
                <a:effectLst/>
                <a:latin typeface="Times New Roman" panose="02020603050405020304" pitchFamily="18" charset="0"/>
                <a:ea typeface="Arial" panose="020B0604020202020204" pitchFamily="34" charset="0"/>
              </a:rPr>
              <a:t>XGBoost</a:t>
            </a:r>
            <a:r>
              <a:rPr lang="vi-VN" sz="4000" dirty="0">
                <a:solidFill>
                  <a:srgbClr val="000000"/>
                </a:solidFill>
                <a:effectLst/>
                <a:latin typeface="Times New Roman" panose="02020603050405020304" pitchFamily="18" charset="0"/>
                <a:ea typeface="Arial" panose="020B0604020202020204" pitchFamily="34" charset="0"/>
              </a:rPr>
              <a:t> giúp cải thiện độ chính xác của mô hình dự đoán</a:t>
            </a:r>
            <a:endParaRPr lang="vi-VN" sz="4000" dirty="0"/>
          </a:p>
        </p:txBody>
      </p:sp>
    </p:spTree>
    <p:extLst>
      <p:ext uri="{BB962C8B-B14F-4D97-AF65-F5344CB8AC3E}">
        <p14:creationId xmlns:p14="http://schemas.microsoft.com/office/powerpoint/2010/main" val="413749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11" name="Hộp Văn bản 10">
            <a:extLst>
              <a:ext uri="{FF2B5EF4-FFF2-40B4-BE49-F238E27FC236}">
                <a16:creationId xmlns:a16="http://schemas.microsoft.com/office/drawing/2014/main" id="{8DC221DC-2DA5-7F8A-32E5-31631A8F182F}"/>
              </a:ext>
            </a:extLst>
          </p:cNvPr>
          <p:cNvSpPr txBox="1"/>
          <p:nvPr/>
        </p:nvSpPr>
        <p:spPr>
          <a:xfrm>
            <a:off x="106532" y="2046053"/>
            <a:ext cx="12085468" cy="1169551"/>
          </a:xfrm>
          <a:prstGeom prst="rect">
            <a:avLst/>
          </a:prstGeom>
          <a:noFill/>
        </p:spPr>
        <p:txBody>
          <a:bodyPr wrap="square">
            <a:spAutoFit/>
          </a:bodyPr>
          <a:lstStyle/>
          <a:p>
            <a:pPr algn="ctr"/>
            <a:r>
              <a:rPr lang="vi-VN" sz="7000" b="1" dirty="0">
                <a:latin typeface="Times  New Roman"/>
              </a:rPr>
              <a:t>Trực quan hóa dữ liệu</a:t>
            </a:r>
          </a:p>
        </p:txBody>
      </p:sp>
    </p:spTree>
    <p:extLst>
      <p:ext uri="{BB962C8B-B14F-4D97-AF65-F5344CB8AC3E}">
        <p14:creationId xmlns:p14="http://schemas.microsoft.com/office/powerpoint/2010/main" val="3069143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pic>
        <p:nvPicPr>
          <p:cNvPr id="4" name="Hình ảnh 3">
            <a:extLst>
              <a:ext uri="{FF2B5EF4-FFF2-40B4-BE49-F238E27FC236}">
                <a16:creationId xmlns:a16="http://schemas.microsoft.com/office/drawing/2014/main" id="{242B1882-3A6B-FF06-6285-9C5C9A59D9DE}"/>
              </a:ext>
            </a:extLst>
          </p:cNvPr>
          <p:cNvPicPr>
            <a:picLocks noChangeAspect="1"/>
          </p:cNvPicPr>
          <p:nvPr/>
        </p:nvPicPr>
        <p:blipFill>
          <a:blip r:embed="rId2"/>
          <a:stretch>
            <a:fillRect/>
          </a:stretch>
        </p:blipFill>
        <p:spPr>
          <a:xfrm>
            <a:off x="3255542" y="1375476"/>
            <a:ext cx="6562725" cy="4905375"/>
          </a:xfrm>
          <a:prstGeom prst="rect">
            <a:avLst/>
          </a:prstGeom>
        </p:spPr>
      </p:pic>
      <p:sp>
        <p:nvSpPr>
          <p:cNvPr id="6" name="Hộp Văn bản 5">
            <a:extLst>
              <a:ext uri="{FF2B5EF4-FFF2-40B4-BE49-F238E27FC236}">
                <a16:creationId xmlns:a16="http://schemas.microsoft.com/office/drawing/2014/main" id="{99B3C063-AF6B-A587-6E74-48B7CEA7769B}"/>
              </a:ext>
            </a:extLst>
          </p:cNvPr>
          <p:cNvSpPr txBox="1"/>
          <p:nvPr/>
        </p:nvSpPr>
        <p:spPr>
          <a:xfrm>
            <a:off x="0" y="6842"/>
            <a:ext cx="12192000" cy="1246495"/>
          </a:xfrm>
          <a:prstGeom prst="rect">
            <a:avLst/>
          </a:prstGeom>
          <a:noFill/>
        </p:spPr>
        <p:txBody>
          <a:bodyPr wrap="square">
            <a:spAutoFit/>
          </a:bodyPr>
          <a:lstStyle/>
          <a:p>
            <a:pPr algn="just"/>
            <a:r>
              <a:rPr lang="vi-VN" sz="2500" dirty="0">
                <a:latin typeface="Times  New Roman"/>
              </a:rPr>
              <a:t>Sử dụng để tạo biểu đồ cột (</a:t>
            </a:r>
            <a:r>
              <a:rPr lang="vi-VN" sz="2500" dirty="0" err="1">
                <a:latin typeface="Times  New Roman"/>
              </a:rPr>
              <a:t>bar</a:t>
            </a:r>
            <a:r>
              <a:rPr lang="vi-VN" sz="2500" dirty="0">
                <a:latin typeface="Times  New Roman"/>
              </a:rPr>
              <a:t> </a:t>
            </a:r>
            <a:r>
              <a:rPr lang="vi-VN" sz="2500" dirty="0" err="1">
                <a:latin typeface="Times  New Roman"/>
              </a:rPr>
              <a:t>chart</a:t>
            </a:r>
            <a:r>
              <a:rPr lang="vi-VN" sz="2500" dirty="0">
                <a:latin typeface="Times  New Roman"/>
              </a:rPr>
              <a:t>) thể hiện số lượng khách hàng đến một nhà hàng theo từng ngày trong tuần. Biểu đồ này giúp cho người dùng có thể xem được các ngày trong tuần mà số lượng khách hàng đến nhà hàng nhiều nhất hoặc ít nhất.</a:t>
            </a:r>
          </a:p>
        </p:txBody>
      </p:sp>
    </p:spTree>
    <p:extLst>
      <p:ext uri="{BB962C8B-B14F-4D97-AF65-F5344CB8AC3E}">
        <p14:creationId xmlns:p14="http://schemas.microsoft.com/office/powerpoint/2010/main" val="2805265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6" name="Hộp Văn bản 5">
            <a:extLst>
              <a:ext uri="{FF2B5EF4-FFF2-40B4-BE49-F238E27FC236}">
                <a16:creationId xmlns:a16="http://schemas.microsoft.com/office/drawing/2014/main" id="{99B3C063-AF6B-A587-6E74-48B7CEA7769B}"/>
              </a:ext>
            </a:extLst>
          </p:cNvPr>
          <p:cNvSpPr txBox="1"/>
          <p:nvPr/>
        </p:nvSpPr>
        <p:spPr>
          <a:xfrm>
            <a:off x="0" y="72396"/>
            <a:ext cx="12191999" cy="1477328"/>
          </a:xfrm>
          <a:prstGeom prst="rect">
            <a:avLst/>
          </a:prstGeom>
          <a:noFill/>
        </p:spPr>
        <p:txBody>
          <a:bodyPr wrap="square">
            <a:spAutoFit/>
          </a:bodyPr>
          <a:lstStyle/>
          <a:p>
            <a:pPr algn="just"/>
            <a:r>
              <a:rPr lang="vi-VN" sz="3000" dirty="0">
                <a:latin typeface="Times  New Roman"/>
              </a:rPr>
              <a:t>Trực quan hóa dữ liệu trong tập tin </a:t>
            </a:r>
            <a:r>
              <a:rPr lang="vi-VN" sz="3000" dirty="0" err="1">
                <a:latin typeface="Times  New Roman"/>
              </a:rPr>
              <a:t>air_visit_data</a:t>
            </a:r>
            <a:r>
              <a:rPr lang="vi-VN" sz="3000" dirty="0">
                <a:latin typeface="Times  New Roman"/>
              </a:rPr>
              <a:t> bằng cách tạo một biểu đồ cột dọc để biểu thị giá trị trung vị của số lượng khách du lịch (</a:t>
            </a:r>
            <a:r>
              <a:rPr lang="vi-VN" sz="3000" dirty="0" err="1">
                <a:latin typeface="Times  New Roman"/>
              </a:rPr>
              <a:t>visitors</a:t>
            </a:r>
            <a:r>
              <a:rPr lang="vi-VN" sz="3000" dirty="0">
                <a:latin typeface="Times  New Roman"/>
              </a:rPr>
              <a:t>) vào các ngày trong tháng</a:t>
            </a:r>
          </a:p>
        </p:txBody>
      </p:sp>
      <p:pic>
        <p:nvPicPr>
          <p:cNvPr id="3" name="Hình ảnh 2">
            <a:extLst>
              <a:ext uri="{FF2B5EF4-FFF2-40B4-BE49-F238E27FC236}">
                <a16:creationId xmlns:a16="http://schemas.microsoft.com/office/drawing/2014/main" id="{EDE1A026-F232-787D-84F3-79103DD1044C}"/>
              </a:ext>
            </a:extLst>
          </p:cNvPr>
          <p:cNvPicPr>
            <a:picLocks noChangeAspect="1"/>
          </p:cNvPicPr>
          <p:nvPr/>
        </p:nvPicPr>
        <p:blipFill>
          <a:blip r:embed="rId2"/>
          <a:stretch>
            <a:fillRect/>
          </a:stretch>
        </p:blipFill>
        <p:spPr>
          <a:xfrm>
            <a:off x="3345310" y="1615606"/>
            <a:ext cx="6229350" cy="4705350"/>
          </a:xfrm>
          <a:prstGeom prst="rect">
            <a:avLst/>
          </a:prstGeom>
        </p:spPr>
      </p:pic>
    </p:spTree>
    <p:extLst>
      <p:ext uri="{BB962C8B-B14F-4D97-AF65-F5344CB8AC3E}">
        <p14:creationId xmlns:p14="http://schemas.microsoft.com/office/powerpoint/2010/main" val="932189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6" name="Hộp Văn bản 5">
            <a:extLst>
              <a:ext uri="{FF2B5EF4-FFF2-40B4-BE49-F238E27FC236}">
                <a16:creationId xmlns:a16="http://schemas.microsoft.com/office/drawing/2014/main" id="{99B3C063-AF6B-A587-6E74-48B7CEA7769B}"/>
              </a:ext>
            </a:extLst>
          </p:cNvPr>
          <p:cNvSpPr txBox="1"/>
          <p:nvPr/>
        </p:nvSpPr>
        <p:spPr>
          <a:xfrm>
            <a:off x="145742" y="65491"/>
            <a:ext cx="11900516" cy="1477328"/>
          </a:xfrm>
          <a:prstGeom prst="rect">
            <a:avLst/>
          </a:prstGeom>
          <a:noFill/>
        </p:spPr>
        <p:txBody>
          <a:bodyPr wrap="square">
            <a:spAutoFit/>
          </a:bodyPr>
          <a:lstStyle/>
          <a:p>
            <a:pPr algn="just"/>
            <a:r>
              <a:rPr lang="vi-VN" sz="3000" dirty="0">
                <a:latin typeface="Times  New Roman"/>
              </a:rPr>
              <a:t>Trực quan hóa dữ liệu trong tập tin </a:t>
            </a:r>
            <a:r>
              <a:rPr lang="vi-VN" sz="3000" dirty="0" err="1">
                <a:latin typeface="Times  New Roman"/>
              </a:rPr>
              <a:t>air_visit_data</a:t>
            </a:r>
            <a:r>
              <a:rPr lang="vi-VN" sz="3000" dirty="0">
                <a:latin typeface="Times  New Roman"/>
              </a:rPr>
              <a:t> bằng cách tạo một biểu đồ cột dọc để biểu thị giá trị trung vị của số lượng khách du lịch (</a:t>
            </a:r>
            <a:r>
              <a:rPr lang="vi-VN" sz="3000" dirty="0" err="1">
                <a:latin typeface="Times  New Roman"/>
              </a:rPr>
              <a:t>visitors</a:t>
            </a:r>
            <a:r>
              <a:rPr lang="vi-VN" sz="3000" dirty="0">
                <a:latin typeface="Times  New Roman"/>
              </a:rPr>
              <a:t>) vào các ngày trong tháng</a:t>
            </a:r>
          </a:p>
        </p:txBody>
      </p:sp>
      <p:pic>
        <p:nvPicPr>
          <p:cNvPr id="3" name="Hình ảnh 2">
            <a:extLst>
              <a:ext uri="{FF2B5EF4-FFF2-40B4-BE49-F238E27FC236}">
                <a16:creationId xmlns:a16="http://schemas.microsoft.com/office/drawing/2014/main" id="{EDE1A026-F232-787D-84F3-79103DD1044C}"/>
              </a:ext>
            </a:extLst>
          </p:cNvPr>
          <p:cNvPicPr>
            <a:picLocks noChangeAspect="1"/>
          </p:cNvPicPr>
          <p:nvPr/>
        </p:nvPicPr>
        <p:blipFill>
          <a:blip r:embed="rId2"/>
          <a:stretch>
            <a:fillRect/>
          </a:stretch>
        </p:blipFill>
        <p:spPr>
          <a:xfrm>
            <a:off x="2770042" y="1662214"/>
            <a:ext cx="6229350" cy="4705350"/>
          </a:xfrm>
          <a:prstGeom prst="rect">
            <a:avLst/>
          </a:prstGeom>
        </p:spPr>
      </p:pic>
    </p:spTree>
    <p:extLst>
      <p:ext uri="{BB962C8B-B14F-4D97-AF65-F5344CB8AC3E}">
        <p14:creationId xmlns:p14="http://schemas.microsoft.com/office/powerpoint/2010/main" val="4206210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6" name="Hộp Văn bản 5">
            <a:extLst>
              <a:ext uri="{FF2B5EF4-FFF2-40B4-BE49-F238E27FC236}">
                <a16:creationId xmlns:a16="http://schemas.microsoft.com/office/drawing/2014/main" id="{99B3C063-AF6B-A587-6E74-48B7CEA7769B}"/>
              </a:ext>
            </a:extLst>
          </p:cNvPr>
          <p:cNvSpPr txBox="1"/>
          <p:nvPr/>
        </p:nvSpPr>
        <p:spPr>
          <a:xfrm>
            <a:off x="88777" y="0"/>
            <a:ext cx="12306325" cy="1015663"/>
          </a:xfrm>
          <a:prstGeom prst="rect">
            <a:avLst/>
          </a:prstGeom>
          <a:noFill/>
        </p:spPr>
        <p:txBody>
          <a:bodyPr wrap="square">
            <a:spAutoFit/>
          </a:bodyPr>
          <a:lstStyle/>
          <a:p>
            <a:pPr algn="just"/>
            <a:r>
              <a:rPr lang="vi-VN" sz="3000" dirty="0">
                <a:latin typeface="Times  New Roman"/>
              </a:rPr>
              <a:t>Trực quan hóa dữ liệu trong tập tin </a:t>
            </a:r>
            <a:r>
              <a:rPr lang="vi-VN" sz="3000" dirty="0" err="1">
                <a:latin typeface="Times  New Roman"/>
              </a:rPr>
              <a:t>air_visit_data</a:t>
            </a:r>
            <a:r>
              <a:rPr lang="vi-VN" sz="3000" dirty="0">
                <a:latin typeface="Times  New Roman"/>
              </a:rPr>
              <a:t> bằng cách tạo một biểu đồ đường để biểu thị tổng số lượng khách du lịch (</a:t>
            </a:r>
            <a:r>
              <a:rPr lang="vi-VN" sz="3000" dirty="0" err="1">
                <a:latin typeface="Times  New Roman"/>
              </a:rPr>
              <a:t>visitors</a:t>
            </a:r>
            <a:r>
              <a:rPr lang="vi-VN" sz="3000" dirty="0">
                <a:latin typeface="Times  New Roman"/>
              </a:rPr>
              <a:t>)</a:t>
            </a:r>
          </a:p>
        </p:txBody>
      </p:sp>
      <p:pic>
        <p:nvPicPr>
          <p:cNvPr id="4" name="Hình ảnh 3">
            <a:extLst>
              <a:ext uri="{FF2B5EF4-FFF2-40B4-BE49-F238E27FC236}">
                <a16:creationId xmlns:a16="http://schemas.microsoft.com/office/drawing/2014/main" id="{77D71E59-87BB-21DA-EA06-C06D53274484}"/>
              </a:ext>
            </a:extLst>
          </p:cNvPr>
          <p:cNvPicPr>
            <a:picLocks noChangeAspect="1"/>
          </p:cNvPicPr>
          <p:nvPr/>
        </p:nvPicPr>
        <p:blipFill>
          <a:blip r:embed="rId2"/>
          <a:stretch>
            <a:fillRect/>
          </a:stretch>
        </p:blipFill>
        <p:spPr>
          <a:xfrm>
            <a:off x="2608324" y="1706127"/>
            <a:ext cx="6975352" cy="4244073"/>
          </a:xfrm>
          <a:prstGeom prst="rect">
            <a:avLst/>
          </a:prstGeom>
        </p:spPr>
      </p:pic>
    </p:spTree>
    <p:extLst>
      <p:ext uri="{BB962C8B-B14F-4D97-AF65-F5344CB8AC3E}">
        <p14:creationId xmlns:p14="http://schemas.microsoft.com/office/powerpoint/2010/main" val="1238480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6" name="Hộp Văn bản 5">
            <a:extLst>
              <a:ext uri="{FF2B5EF4-FFF2-40B4-BE49-F238E27FC236}">
                <a16:creationId xmlns:a16="http://schemas.microsoft.com/office/drawing/2014/main" id="{99B3C063-AF6B-A587-6E74-48B7CEA7769B}"/>
              </a:ext>
            </a:extLst>
          </p:cNvPr>
          <p:cNvSpPr txBox="1"/>
          <p:nvPr/>
        </p:nvSpPr>
        <p:spPr>
          <a:xfrm>
            <a:off x="0" y="-221"/>
            <a:ext cx="12191999" cy="1938992"/>
          </a:xfrm>
          <a:prstGeom prst="rect">
            <a:avLst/>
          </a:prstGeom>
          <a:noFill/>
        </p:spPr>
        <p:txBody>
          <a:bodyPr wrap="square">
            <a:spAutoFit/>
          </a:bodyPr>
          <a:lstStyle/>
          <a:p>
            <a:pPr algn="just"/>
            <a:r>
              <a:rPr lang="vi-VN" sz="3000" dirty="0">
                <a:latin typeface="Times  New Roman"/>
              </a:rPr>
              <a:t>Trực quan hóa dữ liệu số lượng khách thăm quan vào các ngày trong khoảng thời gian từ ngày 15/4/2016 đến ngày 15/6/2016.  </a:t>
            </a:r>
            <a:r>
              <a:rPr lang="vi-VN" sz="3000" dirty="0" err="1">
                <a:latin typeface="Times  New Roman"/>
              </a:rPr>
              <a:t>Xữ</a:t>
            </a:r>
            <a:r>
              <a:rPr lang="vi-VN" sz="3000" dirty="0">
                <a:latin typeface="Times  New Roman"/>
              </a:rPr>
              <a:t> lý nhóm dữ liệu trong tập tin </a:t>
            </a:r>
            <a:r>
              <a:rPr lang="vi-VN" sz="3000" dirty="0" err="1">
                <a:latin typeface="Times  New Roman"/>
              </a:rPr>
              <a:t>air_visit_data</a:t>
            </a:r>
            <a:r>
              <a:rPr lang="vi-VN" sz="3000" dirty="0">
                <a:latin typeface="Times  New Roman"/>
              </a:rPr>
              <a:t> theo ngày thăm quan (</a:t>
            </a:r>
            <a:r>
              <a:rPr lang="vi-VN" sz="3000" dirty="0" err="1">
                <a:latin typeface="Times  New Roman"/>
              </a:rPr>
              <a:t>visit_date</a:t>
            </a:r>
            <a:r>
              <a:rPr lang="vi-VN" sz="3000" dirty="0">
                <a:latin typeface="Times  New Roman"/>
              </a:rPr>
              <a:t>) và tính tổng số lượng khách du lịch trong mỗi ngày</a:t>
            </a:r>
          </a:p>
        </p:txBody>
      </p:sp>
      <p:pic>
        <p:nvPicPr>
          <p:cNvPr id="3" name="Hình ảnh 2">
            <a:extLst>
              <a:ext uri="{FF2B5EF4-FFF2-40B4-BE49-F238E27FC236}">
                <a16:creationId xmlns:a16="http://schemas.microsoft.com/office/drawing/2014/main" id="{0861F45B-5C60-7157-5469-7D9DBF62A2DF}"/>
              </a:ext>
            </a:extLst>
          </p:cNvPr>
          <p:cNvPicPr>
            <a:picLocks noChangeAspect="1"/>
          </p:cNvPicPr>
          <p:nvPr/>
        </p:nvPicPr>
        <p:blipFill>
          <a:blip r:embed="rId2"/>
          <a:stretch>
            <a:fillRect/>
          </a:stretch>
        </p:blipFill>
        <p:spPr>
          <a:xfrm>
            <a:off x="2914649" y="2098350"/>
            <a:ext cx="6362700" cy="4429125"/>
          </a:xfrm>
          <a:prstGeom prst="rect">
            <a:avLst/>
          </a:prstGeom>
        </p:spPr>
      </p:pic>
    </p:spTree>
    <p:extLst>
      <p:ext uri="{BB962C8B-B14F-4D97-AF65-F5344CB8AC3E}">
        <p14:creationId xmlns:p14="http://schemas.microsoft.com/office/powerpoint/2010/main" val="2537761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6" name="Hộp Văn bản 5">
            <a:extLst>
              <a:ext uri="{FF2B5EF4-FFF2-40B4-BE49-F238E27FC236}">
                <a16:creationId xmlns:a16="http://schemas.microsoft.com/office/drawing/2014/main" id="{99B3C063-AF6B-A587-6E74-48B7CEA7769B}"/>
              </a:ext>
            </a:extLst>
          </p:cNvPr>
          <p:cNvSpPr txBox="1"/>
          <p:nvPr/>
        </p:nvSpPr>
        <p:spPr>
          <a:xfrm>
            <a:off x="0" y="0"/>
            <a:ext cx="12192000" cy="1477328"/>
          </a:xfrm>
          <a:prstGeom prst="rect">
            <a:avLst/>
          </a:prstGeom>
          <a:noFill/>
        </p:spPr>
        <p:txBody>
          <a:bodyPr wrap="square">
            <a:spAutoFit/>
          </a:bodyPr>
          <a:lstStyle/>
          <a:p>
            <a:pPr algn="just"/>
            <a:r>
              <a:rPr lang="vi-VN" sz="3000" dirty="0">
                <a:latin typeface="Times  New Roman"/>
              </a:rPr>
              <a:t>Trực quan hóa dữ liệu trong tập tin air_reserve.csv bằng cách tạo một biểu đồ đường để biểu thị tổng số lượng khách đặt chỗ (</a:t>
            </a:r>
            <a:r>
              <a:rPr lang="vi-VN" sz="3000" dirty="0" err="1">
                <a:latin typeface="Times  New Roman"/>
              </a:rPr>
              <a:t>reserve</a:t>
            </a:r>
            <a:r>
              <a:rPr lang="vi-VN" sz="3000" dirty="0">
                <a:latin typeface="Times  New Roman"/>
              </a:rPr>
              <a:t> </a:t>
            </a:r>
            <a:r>
              <a:rPr lang="vi-VN" sz="3000" dirty="0" err="1">
                <a:latin typeface="Times  New Roman"/>
              </a:rPr>
              <a:t>visitors</a:t>
            </a:r>
            <a:r>
              <a:rPr lang="vi-VN" sz="3000" dirty="0">
                <a:latin typeface="Times  New Roman"/>
              </a:rPr>
              <a:t>) vào các ngày khác nhau.</a:t>
            </a:r>
          </a:p>
        </p:txBody>
      </p:sp>
      <p:pic>
        <p:nvPicPr>
          <p:cNvPr id="4" name="Hình ảnh 3">
            <a:extLst>
              <a:ext uri="{FF2B5EF4-FFF2-40B4-BE49-F238E27FC236}">
                <a16:creationId xmlns:a16="http://schemas.microsoft.com/office/drawing/2014/main" id="{B2EE727E-5111-A373-9AB8-B165354CAB98}"/>
              </a:ext>
            </a:extLst>
          </p:cNvPr>
          <p:cNvPicPr>
            <a:picLocks noChangeAspect="1"/>
          </p:cNvPicPr>
          <p:nvPr/>
        </p:nvPicPr>
        <p:blipFill>
          <a:blip r:embed="rId2"/>
          <a:stretch>
            <a:fillRect/>
          </a:stretch>
        </p:blipFill>
        <p:spPr>
          <a:xfrm>
            <a:off x="2974759" y="1850663"/>
            <a:ext cx="6577613" cy="3955002"/>
          </a:xfrm>
          <a:prstGeom prst="rect">
            <a:avLst/>
          </a:prstGeom>
        </p:spPr>
      </p:pic>
    </p:spTree>
    <p:extLst>
      <p:ext uri="{BB962C8B-B14F-4D97-AF65-F5344CB8AC3E}">
        <p14:creationId xmlns:p14="http://schemas.microsoft.com/office/powerpoint/2010/main" val="178920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buFont typeface="+mj-lt"/>
              <a:buAutoNum type="arabicPeriod"/>
            </a:pPr>
            <a:endParaRPr lang="vi-VN" b="1" dirty="0">
              <a:solidFill>
                <a:srgbClr val="D1D5DB"/>
              </a:solidFill>
              <a:latin typeface="Times  New Roman"/>
            </a:endParaRPr>
          </a:p>
        </p:txBody>
      </p:sp>
      <p:sp>
        <p:nvSpPr>
          <p:cNvPr id="11" name="Hộp Văn bản 10">
            <a:extLst>
              <a:ext uri="{FF2B5EF4-FFF2-40B4-BE49-F238E27FC236}">
                <a16:creationId xmlns:a16="http://schemas.microsoft.com/office/drawing/2014/main" id="{8DC221DC-2DA5-7F8A-32E5-31631A8F182F}"/>
              </a:ext>
            </a:extLst>
          </p:cNvPr>
          <p:cNvSpPr txBox="1"/>
          <p:nvPr/>
        </p:nvSpPr>
        <p:spPr>
          <a:xfrm>
            <a:off x="185975" y="3119937"/>
            <a:ext cx="2742282" cy="1323439"/>
          </a:xfrm>
          <a:prstGeom prst="rect">
            <a:avLst/>
          </a:prstGeom>
          <a:noFill/>
        </p:spPr>
        <p:txBody>
          <a:bodyPr wrap="square">
            <a:spAutoFit/>
          </a:bodyPr>
          <a:lstStyle/>
          <a:p>
            <a:pPr algn="ctr"/>
            <a:r>
              <a:rPr lang="vi-VN" sz="4000" b="1" dirty="0">
                <a:latin typeface="Times  New Roman"/>
              </a:rPr>
              <a:t>Tổng quan bài toán</a:t>
            </a:r>
          </a:p>
        </p:txBody>
      </p:sp>
      <p:sp>
        <p:nvSpPr>
          <p:cNvPr id="12" name="Hộp Văn bản 11">
            <a:extLst>
              <a:ext uri="{FF2B5EF4-FFF2-40B4-BE49-F238E27FC236}">
                <a16:creationId xmlns:a16="http://schemas.microsoft.com/office/drawing/2014/main" id="{6E370EC3-01B6-AF43-0CD4-7FECE3CB7A80}"/>
              </a:ext>
            </a:extLst>
          </p:cNvPr>
          <p:cNvSpPr txBox="1"/>
          <p:nvPr/>
        </p:nvSpPr>
        <p:spPr>
          <a:xfrm>
            <a:off x="316204" y="2181528"/>
            <a:ext cx="2072936" cy="707886"/>
          </a:xfrm>
          <a:prstGeom prst="rect">
            <a:avLst/>
          </a:prstGeom>
          <a:noFill/>
        </p:spPr>
        <p:txBody>
          <a:bodyPr wrap="square">
            <a:spAutoFit/>
          </a:bodyPr>
          <a:lstStyle/>
          <a:p>
            <a:pPr algn="ctr"/>
            <a:r>
              <a:rPr lang="vi-VN" sz="4000" b="1" dirty="0">
                <a:latin typeface="Times  New Roman"/>
              </a:rPr>
              <a:t>1</a:t>
            </a:r>
          </a:p>
        </p:txBody>
      </p:sp>
      <p:sp>
        <p:nvSpPr>
          <p:cNvPr id="13" name="Hộp Văn bản 12">
            <a:extLst>
              <a:ext uri="{FF2B5EF4-FFF2-40B4-BE49-F238E27FC236}">
                <a16:creationId xmlns:a16="http://schemas.microsoft.com/office/drawing/2014/main" id="{09E33979-AB0F-FC9F-F474-E59025F2D09C}"/>
              </a:ext>
            </a:extLst>
          </p:cNvPr>
          <p:cNvSpPr txBox="1"/>
          <p:nvPr/>
        </p:nvSpPr>
        <p:spPr>
          <a:xfrm>
            <a:off x="2399826" y="3110741"/>
            <a:ext cx="3456688" cy="1323439"/>
          </a:xfrm>
          <a:prstGeom prst="rect">
            <a:avLst/>
          </a:prstGeom>
          <a:noFill/>
        </p:spPr>
        <p:txBody>
          <a:bodyPr wrap="square">
            <a:spAutoFit/>
          </a:bodyPr>
          <a:lstStyle/>
          <a:p>
            <a:pPr algn="ctr"/>
            <a:r>
              <a:rPr lang="vi-VN" sz="4000" b="1" dirty="0">
                <a:latin typeface="Times  New Roman"/>
              </a:rPr>
              <a:t>Cơ sở lý thuyết</a:t>
            </a:r>
          </a:p>
        </p:txBody>
      </p:sp>
      <p:sp>
        <p:nvSpPr>
          <p:cNvPr id="14" name="Hộp Văn bản 13">
            <a:extLst>
              <a:ext uri="{FF2B5EF4-FFF2-40B4-BE49-F238E27FC236}">
                <a16:creationId xmlns:a16="http://schemas.microsoft.com/office/drawing/2014/main" id="{47743DA7-5C0B-E873-23B8-C5E7EE487BF3}"/>
              </a:ext>
            </a:extLst>
          </p:cNvPr>
          <p:cNvSpPr txBox="1"/>
          <p:nvPr/>
        </p:nvSpPr>
        <p:spPr>
          <a:xfrm>
            <a:off x="3198074" y="2336421"/>
            <a:ext cx="2072936" cy="707886"/>
          </a:xfrm>
          <a:prstGeom prst="rect">
            <a:avLst/>
          </a:prstGeom>
          <a:noFill/>
        </p:spPr>
        <p:txBody>
          <a:bodyPr wrap="square">
            <a:spAutoFit/>
          </a:bodyPr>
          <a:lstStyle/>
          <a:p>
            <a:pPr algn="ctr"/>
            <a:r>
              <a:rPr lang="vi-VN" sz="4000" b="1" dirty="0">
                <a:latin typeface="Times  New Roman"/>
              </a:rPr>
              <a:t>2</a:t>
            </a:r>
          </a:p>
        </p:txBody>
      </p:sp>
      <p:sp>
        <p:nvSpPr>
          <p:cNvPr id="15" name="Hộp Văn bản 14">
            <a:extLst>
              <a:ext uri="{FF2B5EF4-FFF2-40B4-BE49-F238E27FC236}">
                <a16:creationId xmlns:a16="http://schemas.microsoft.com/office/drawing/2014/main" id="{F6935232-E795-0244-70D1-BEE06BCBE168}"/>
              </a:ext>
            </a:extLst>
          </p:cNvPr>
          <p:cNvSpPr txBox="1"/>
          <p:nvPr/>
        </p:nvSpPr>
        <p:spPr>
          <a:xfrm>
            <a:off x="5856514" y="3044307"/>
            <a:ext cx="2324373" cy="1323439"/>
          </a:xfrm>
          <a:prstGeom prst="rect">
            <a:avLst/>
          </a:prstGeom>
          <a:noFill/>
        </p:spPr>
        <p:txBody>
          <a:bodyPr wrap="square">
            <a:spAutoFit/>
          </a:bodyPr>
          <a:lstStyle/>
          <a:p>
            <a:pPr algn="ctr"/>
            <a:r>
              <a:rPr lang="vi-VN" sz="4000" b="1" dirty="0">
                <a:latin typeface="Times  New Roman"/>
              </a:rPr>
              <a:t>Xây dựng</a:t>
            </a:r>
          </a:p>
          <a:p>
            <a:pPr algn="ctr"/>
            <a:r>
              <a:rPr lang="vi-VN" sz="4000" b="1">
                <a:latin typeface="Times  New Roman"/>
              </a:rPr>
              <a:t>Mô hình</a:t>
            </a:r>
            <a:endParaRPr lang="vi-VN" sz="4000" b="1" dirty="0">
              <a:latin typeface="Times  New Roman"/>
            </a:endParaRPr>
          </a:p>
        </p:txBody>
      </p:sp>
      <p:sp>
        <p:nvSpPr>
          <p:cNvPr id="16" name="Hộp Văn bản 15">
            <a:extLst>
              <a:ext uri="{FF2B5EF4-FFF2-40B4-BE49-F238E27FC236}">
                <a16:creationId xmlns:a16="http://schemas.microsoft.com/office/drawing/2014/main" id="{628DD12F-5020-B426-BA78-FB1320032776}"/>
              </a:ext>
            </a:extLst>
          </p:cNvPr>
          <p:cNvSpPr txBox="1"/>
          <p:nvPr/>
        </p:nvSpPr>
        <p:spPr>
          <a:xfrm>
            <a:off x="6085113" y="2336421"/>
            <a:ext cx="2072936" cy="707886"/>
          </a:xfrm>
          <a:prstGeom prst="rect">
            <a:avLst/>
          </a:prstGeom>
          <a:noFill/>
        </p:spPr>
        <p:txBody>
          <a:bodyPr wrap="square">
            <a:spAutoFit/>
          </a:bodyPr>
          <a:lstStyle/>
          <a:p>
            <a:pPr algn="ctr"/>
            <a:r>
              <a:rPr lang="vi-VN" sz="4000" b="1" dirty="0">
                <a:latin typeface="Times  New Roman"/>
              </a:rPr>
              <a:t>3</a:t>
            </a:r>
          </a:p>
        </p:txBody>
      </p:sp>
      <p:sp>
        <p:nvSpPr>
          <p:cNvPr id="19" name="Hộp Văn bản 18">
            <a:extLst>
              <a:ext uri="{FF2B5EF4-FFF2-40B4-BE49-F238E27FC236}">
                <a16:creationId xmlns:a16="http://schemas.microsoft.com/office/drawing/2014/main" id="{142D0D41-BA98-2B49-037E-5C820749488B}"/>
              </a:ext>
            </a:extLst>
          </p:cNvPr>
          <p:cNvSpPr txBox="1"/>
          <p:nvPr/>
        </p:nvSpPr>
        <p:spPr>
          <a:xfrm>
            <a:off x="7493620" y="3119937"/>
            <a:ext cx="5032540" cy="1323439"/>
          </a:xfrm>
          <a:prstGeom prst="rect">
            <a:avLst/>
          </a:prstGeom>
          <a:noFill/>
        </p:spPr>
        <p:txBody>
          <a:bodyPr wrap="square">
            <a:spAutoFit/>
          </a:bodyPr>
          <a:lstStyle/>
          <a:p>
            <a:pPr algn="ctr"/>
            <a:r>
              <a:rPr lang="vi-VN" sz="4000" b="1" dirty="0">
                <a:latin typeface="Times  New Roman"/>
              </a:rPr>
              <a:t>Đánh giá</a:t>
            </a:r>
          </a:p>
          <a:p>
            <a:pPr algn="ctr"/>
            <a:r>
              <a:rPr lang="vi-VN" sz="4000" b="1" dirty="0">
                <a:latin typeface="Times  New Roman"/>
              </a:rPr>
              <a:t>kết quả</a:t>
            </a:r>
          </a:p>
        </p:txBody>
      </p:sp>
      <p:sp>
        <p:nvSpPr>
          <p:cNvPr id="20" name="Hộp Văn bản 19">
            <a:extLst>
              <a:ext uri="{FF2B5EF4-FFF2-40B4-BE49-F238E27FC236}">
                <a16:creationId xmlns:a16="http://schemas.microsoft.com/office/drawing/2014/main" id="{8957176D-444E-8D21-4C56-8794BE76689C}"/>
              </a:ext>
            </a:extLst>
          </p:cNvPr>
          <p:cNvSpPr txBox="1"/>
          <p:nvPr/>
        </p:nvSpPr>
        <p:spPr>
          <a:xfrm>
            <a:off x="8972152" y="2535471"/>
            <a:ext cx="1759152" cy="707886"/>
          </a:xfrm>
          <a:prstGeom prst="rect">
            <a:avLst/>
          </a:prstGeom>
          <a:noFill/>
        </p:spPr>
        <p:txBody>
          <a:bodyPr wrap="square">
            <a:spAutoFit/>
          </a:bodyPr>
          <a:lstStyle/>
          <a:p>
            <a:pPr algn="ctr"/>
            <a:r>
              <a:rPr lang="vi-VN" sz="4000" b="1" dirty="0">
                <a:latin typeface="Times  New Roman"/>
              </a:rPr>
              <a:t>4</a:t>
            </a:r>
          </a:p>
        </p:txBody>
      </p:sp>
      <p:sp>
        <p:nvSpPr>
          <p:cNvPr id="5" name="Hộp Văn bản 4">
            <a:extLst>
              <a:ext uri="{FF2B5EF4-FFF2-40B4-BE49-F238E27FC236}">
                <a16:creationId xmlns:a16="http://schemas.microsoft.com/office/drawing/2014/main" id="{C7F82A22-7FF6-B298-DD29-B0E1FC93DDCC}"/>
              </a:ext>
            </a:extLst>
          </p:cNvPr>
          <p:cNvSpPr txBox="1"/>
          <p:nvPr/>
        </p:nvSpPr>
        <p:spPr>
          <a:xfrm>
            <a:off x="0" y="274736"/>
            <a:ext cx="12191999" cy="1107996"/>
          </a:xfrm>
          <a:prstGeom prst="rect">
            <a:avLst/>
          </a:prstGeom>
          <a:noFill/>
        </p:spPr>
        <p:txBody>
          <a:bodyPr wrap="square">
            <a:spAutoFit/>
          </a:bodyPr>
          <a:lstStyle/>
          <a:p>
            <a:pPr algn="ctr">
              <a:spcBef>
                <a:spcPct val="0"/>
              </a:spcBef>
              <a:spcAft>
                <a:spcPts val="600"/>
              </a:spcAft>
            </a:pPr>
            <a:r>
              <a:rPr lang="en-US" sz="6600" dirty="0" err="1">
                <a:latin typeface="Times       New Roman"/>
                <a:ea typeface="+mj-ea"/>
                <a:cs typeface="+mj-cs"/>
              </a:rPr>
              <a:t>Nội</a:t>
            </a:r>
            <a:r>
              <a:rPr lang="en-US" sz="6600" dirty="0">
                <a:latin typeface="Times       New Roman"/>
                <a:ea typeface="+mj-ea"/>
                <a:cs typeface="+mj-cs"/>
              </a:rPr>
              <a:t> dung </a:t>
            </a:r>
            <a:r>
              <a:rPr lang="en-US" sz="6600" dirty="0" err="1">
                <a:latin typeface="Times       New Roman"/>
                <a:ea typeface="+mj-ea"/>
                <a:cs typeface="+mj-cs"/>
              </a:rPr>
              <a:t>thuyết</a:t>
            </a:r>
            <a:r>
              <a:rPr lang="en-US" sz="6600" dirty="0">
                <a:latin typeface="Times       New Roman"/>
                <a:ea typeface="+mj-ea"/>
                <a:cs typeface="+mj-cs"/>
              </a:rPr>
              <a:t> </a:t>
            </a:r>
            <a:r>
              <a:rPr lang="en-US" sz="6600" dirty="0" err="1">
                <a:latin typeface="Times       New Roman"/>
                <a:ea typeface="+mj-ea"/>
                <a:cs typeface="+mj-cs"/>
              </a:rPr>
              <a:t>trình</a:t>
            </a:r>
            <a:endParaRPr lang="en-US" sz="6600" dirty="0">
              <a:latin typeface="Times       New Roman"/>
              <a:ea typeface="+mj-ea"/>
              <a:cs typeface="+mj-cs"/>
            </a:endParaRPr>
          </a:p>
        </p:txBody>
      </p:sp>
    </p:spTree>
    <p:extLst>
      <p:ext uri="{BB962C8B-B14F-4D97-AF65-F5344CB8AC3E}">
        <p14:creationId xmlns:p14="http://schemas.microsoft.com/office/powerpoint/2010/main" val="1671772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mj-lt"/>
              <a:buAutoNum type="arabicPeriod"/>
            </a:pPr>
            <a:endParaRPr lang="vi-VN" sz="3000" dirty="0">
              <a:solidFill>
                <a:srgbClr val="D1D5DB"/>
              </a:solidFill>
              <a:latin typeface="Times  New Roman"/>
            </a:endParaRPr>
          </a:p>
        </p:txBody>
      </p:sp>
      <p:sp>
        <p:nvSpPr>
          <p:cNvPr id="6" name="Hộp Văn bản 5">
            <a:extLst>
              <a:ext uri="{FF2B5EF4-FFF2-40B4-BE49-F238E27FC236}">
                <a16:creationId xmlns:a16="http://schemas.microsoft.com/office/drawing/2014/main" id="{99B3C063-AF6B-A587-6E74-48B7CEA7769B}"/>
              </a:ext>
            </a:extLst>
          </p:cNvPr>
          <p:cNvSpPr txBox="1"/>
          <p:nvPr/>
        </p:nvSpPr>
        <p:spPr>
          <a:xfrm>
            <a:off x="0" y="0"/>
            <a:ext cx="12192000" cy="1477328"/>
          </a:xfrm>
          <a:prstGeom prst="rect">
            <a:avLst/>
          </a:prstGeom>
          <a:noFill/>
        </p:spPr>
        <p:txBody>
          <a:bodyPr wrap="square">
            <a:spAutoFit/>
          </a:bodyPr>
          <a:lstStyle/>
          <a:p>
            <a:pPr algn="just"/>
            <a:r>
              <a:rPr lang="vi-VN" sz="3000" dirty="0">
                <a:latin typeface="Times  New Roman"/>
              </a:rPr>
              <a:t>Trực quan hóa dữ liệu trong tập tin </a:t>
            </a:r>
            <a:r>
              <a:rPr lang="vi-VN" sz="3000" dirty="0" err="1">
                <a:latin typeface="Times  New Roman"/>
              </a:rPr>
              <a:t>air_reserve</a:t>
            </a:r>
            <a:r>
              <a:rPr lang="vi-VN" sz="3000" dirty="0">
                <a:latin typeface="Times  New Roman"/>
              </a:rPr>
              <a:t> bằng cách tạo một biểu đồ cột dọc để biểu thị tổng số lượng khách đặt chỗ (</a:t>
            </a:r>
            <a:r>
              <a:rPr lang="vi-VN" sz="3000" dirty="0" err="1">
                <a:latin typeface="Times  New Roman"/>
              </a:rPr>
              <a:t>reserve</a:t>
            </a:r>
            <a:r>
              <a:rPr lang="vi-VN" sz="3000" dirty="0">
                <a:latin typeface="Times  New Roman"/>
              </a:rPr>
              <a:t> </a:t>
            </a:r>
            <a:r>
              <a:rPr lang="vi-VN" sz="3000" dirty="0" err="1">
                <a:latin typeface="Times  New Roman"/>
              </a:rPr>
              <a:t>visitors</a:t>
            </a:r>
            <a:r>
              <a:rPr lang="vi-VN" sz="3000" dirty="0">
                <a:latin typeface="Times  New Roman"/>
              </a:rPr>
              <a:t>) vào mỗi giờ của ngày.</a:t>
            </a:r>
          </a:p>
        </p:txBody>
      </p:sp>
      <p:pic>
        <p:nvPicPr>
          <p:cNvPr id="7" name="Hình ảnh 6">
            <a:extLst>
              <a:ext uri="{FF2B5EF4-FFF2-40B4-BE49-F238E27FC236}">
                <a16:creationId xmlns:a16="http://schemas.microsoft.com/office/drawing/2014/main" id="{C13B1A2A-271F-EE61-570E-B8EB0C7B4FD0}"/>
              </a:ext>
            </a:extLst>
          </p:cNvPr>
          <p:cNvPicPr>
            <a:picLocks noChangeAspect="1"/>
          </p:cNvPicPr>
          <p:nvPr/>
        </p:nvPicPr>
        <p:blipFill>
          <a:blip r:embed="rId2"/>
          <a:stretch>
            <a:fillRect/>
          </a:stretch>
        </p:blipFill>
        <p:spPr>
          <a:xfrm>
            <a:off x="2716764" y="1813181"/>
            <a:ext cx="6758471" cy="4075544"/>
          </a:xfrm>
          <a:prstGeom prst="rect">
            <a:avLst/>
          </a:prstGeom>
        </p:spPr>
      </p:pic>
    </p:spTree>
    <p:extLst>
      <p:ext uri="{BB962C8B-B14F-4D97-AF65-F5344CB8AC3E}">
        <p14:creationId xmlns:p14="http://schemas.microsoft.com/office/powerpoint/2010/main" val="266674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6" name="Hộp Văn bản 5">
            <a:extLst>
              <a:ext uri="{FF2B5EF4-FFF2-40B4-BE49-F238E27FC236}">
                <a16:creationId xmlns:a16="http://schemas.microsoft.com/office/drawing/2014/main" id="{99B3C063-AF6B-A587-6E74-48B7CEA7769B}"/>
              </a:ext>
            </a:extLst>
          </p:cNvPr>
          <p:cNvSpPr txBox="1"/>
          <p:nvPr/>
        </p:nvSpPr>
        <p:spPr>
          <a:xfrm>
            <a:off x="233631" y="0"/>
            <a:ext cx="11958369" cy="1015663"/>
          </a:xfrm>
          <a:prstGeom prst="rect">
            <a:avLst/>
          </a:prstGeom>
          <a:noFill/>
        </p:spPr>
        <p:txBody>
          <a:bodyPr wrap="square">
            <a:spAutoFit/>
          </a:bodyPr>
          <a:lstStyle/>
          <a:p>
            <a:pPr algn="just"/>
            <a:r>
              <a:rPr lang="vi-VN" sz="3000" dirty="0">
                <a:latin typeface="Times  New Roman"/>
              </a:rPr>
              <a:t>Trực quan hóa dữ liệu trong tập tin </a:t>
            </a:r>
            <a:r>
              <a:rPr lang="vi-VN" sz="3000" dirty="0" err="1">
                <a:latin typeface="Times  New Roman"/>
              </a:rPr>
              <a:t>hpg_reserve</a:t>
            </a:r>
            <a:r>
              <a:rPr lang="vi-VN" sz="3000" dirty="0">
                <a:latin typeface="Times  New Roman"/>
              </a:rPr>
              <a:t> bằng cách tạo một biểu đồ đường để biểu thị tổng số lượng khách (</a:t>
            </a:r>
            <a:r>
              <a:rPr lang="vi-VN" sz="3000" dirty="0" err="1">
                <a:latin typeface="Times  New Roman"/>
              </a:rPr>
              <a:t>all</a:t>
            </a:r>
            <a:r>
              <a:rPr lang="vi-VN" sz="3000" dirty="0">
                <a:latin typeface="Times  New Roman"/>
              </a:rPr>
              <a:t> </a:t>
            </a:r>
            <a:r>
              <a:rPr lang="vi-VN" sz="3000" dirty="0" err="1">
                <a:latin typeface="Times  New Roman"/>
              </a:rPr>
              <a:t>visitors</a:t>
            </a:r>
            <a:r>
              <a:rPr lang="vi-VN" sz="3000" dirty="0">
                <a:latin typeface="Times  New Roman"/>
              </a:rPr>
              <a:t>) đặt bàn trong từng ngày.</a:t>
            </a:r>
          </a:p>
        </p:txBody>
      </p:sp>
      <p:pic>
        <p:nvPicPr>
          <p:cNvPr id="3" name="Hình ảnh 2">
            <a:extLst>
              <a:ext uri="{FF2B5EF4-FFF2-40B4-BE49-F238E27FC236}">
                <a16:creationId xmlns:a16="http://schemas.microsoft.com/office/drawing/2014/main" id="{08290D03-48EF-DE0D-37BE-D0E5C9E28EFC}"/>
              </a:ext>
            </a:extLst>
          </p:cNvPr>
          <p:cNvPicPr>
            <a:picLocks noChangeAspect="1"/>
          </p:cNvPicPr>
          <p:nvPr/>
        </p:nvPicPr>
        <p:blipFill>
          <a:blip r:embed="rId2"/>
          <a:stretch>
            <a:fillRect/>
          </a:stretch>
        </p:blipFill>
        <p:spPr>
          <a:xfrm>
            <a:off x="3166369" y="1558439"/>
            <a:ext cx="5859262" cy="4592014"/>
          </a:xfrm>
          <a:prstGeom prst="rect">
            <a:avLst/>
          </a:prstGeom>
        </p:spPr>
      </p:pic>
    </p:spTree>
    <p:extLst>
      <p:ext uri="{BB962C8B-B14F-4D97-AF65-F5344CB8AC3E}">
        <p14:creationId xmlns:p14="http://schemas.microsoft.com/office/powerpoint/2010/main" val="3787904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6" name="Hộp Văn bản 5">
            <a:extLst>
              <a:ext uri="{FF2B5EF4-FFF2-40B4-BE49-F238E27FC236}">
                <a16:creationId xmlns:a16="http://schemas.microsoft.com/office/drawing/2014/main" id="{99B3C063-AF6B-A587-6E74-48B7CEA7769B}"/>
              </a:ext>
            </a:extLst>
          </p:cNvPr>
          <p:cNvSpPr txBox="1"/>
          <p:nvPr/>
        </p:nvSpPr>
        <p:spPr>
          <a:xfrm>
            <a:off x="71021" y="134745"/>
            <a:ext cx="12120979" cy="1015663"/>
          </a:xfrm>
          <a:prstGeom prst="rect">
            <a:avLst/>
          </a:prstGeom>
          <a:noFill/>
        </p:spPr>
        <p:txBody>
          <a:bodyPr wrap="square">
            <a:spAutoFit/>
          </a:bodyPr>
          <a:lstStyle/>
          <a:p>
            <a:pPr algn="just"/>
            <a:r>
              <a:rPr lang="vi-VN" sz="3000" dirty="0">
                <a:latin typeface="Times  New Roman"/>
              </a:rPr>
              <a:t>Biểu thị tổng số lượng khách đặt chỗ (</a:t>
            </a:r>
            <a:r>
              <a:rPr lang="vi-VN" sz="3000" dirty="0" err="1">
                <a:latin typeface="Times  New Roman"/>
              </a:rPr>
              <a:t>reserve</a:t>
            </a:r>
            <a:r>
              <a:rPr lang="vi-VN" sz="3000" dirty="0">
                <a:latin typeface="Times  New Roman"/>
              </a:rPr>
              <a:t> </a:t>
            </a:r>
            <a:r>
              <a:rPr lang="vi-VN" sz="3000" dirty="0" err="1">
                <a:latin typeface="Times  New Roman"/>
              </a:rPr>
              <a:t>visitors</a:t>
            </a:r>
            <a:r>
              <a:rPr lang="vi-VN" sz="3000" dirty="0">
                <a:latin typeface="Times  New Roman"/>
              </a:rPr>
              <a:t>) trong từng giờ trong ngày (</a:t>
            </a:r>
            <a:r>
              <a:rPr lang="vi-VN" sz="3000" dirty="0" err="1">
                <a:latin typeface="Times  New Roman"/>
              </a:rPr>
              <a:t>visit</a:t>
            </a:r>
            <a:r>
              <a:rPr lang="vi-VN" sz="3000" dirty="0">
                <a:latin typeface="Times  New Roman"/>
              </a:rPr>
              <a:t> </a:t>
            </a:r>
            <a:r>
              <a:rPr lang="vi-VN" sz="3000" dirty="0" err="1">
                <a:latin typeface="Times  New Roman"/>
              </a:rPr>
              <a:t>hour</a:t>
            </a:r>
            <a:r>
              <a:rPr lang="vi-VN" sz="3000" dirty="0">
                <a:latin typeface="Times  New Roman"/>
              </a:rPr>
              <a:t>), dựa trên dữ liệu trong tập tin hpg_reserve.csv</a:t>
            </a:r>
          </a:p>
        </p:txBody>
      </p:sp>
      <p:pic>
        <p:nvPicPr>
          <p:cNvPr id="4" name="Hình ảnh 3">
            <a:extLst>
              <a:ext uri="{FF2B5EF4-FFF2-40B4-BE49-F238E27FC236}">
                <a16:creationId xmlns:a16="http://schemas.microsoft.com/office/drawing/2014/main" id="{DA089596-D382-ED97-59BE-C0B0A06BEAB3}"/>
              </a:ext>
            </a:extLst>
          </p:cNvPr>
          <p:cNvPicPr>
            <a:picLocks noChangeAspect="1"/>
          </p:cNvPicPr>
          <p:nvPr/>
        </p:nvPicPr>
        <p:blipFill>
          <a:blip r:embed="rId2"/>
          <a:stretch>
            <a:fillRect/>
          </a:stretch>
        </p:blipFill>
        <p:spPr>
          <a:xfrm>
            <a:off x="2871718" y="1331542"/>
            <a:ext cx="6448564" cy="4464905"/>
          </a:xfrm>
          <a:prstGeom prst="rect">
            <a:avLst/>
          </a:prstGeom>
        </p:spPr>
      </p:pic>
    </p:spTree>
    <p:extLst>
      <p:ext uri="{BB962C8B-B14F-4D97-AF65-F5344CB8AC3E}">
        <p14:creationId xmlns:p14="http://schemas.microsoft.com/office/powerpoint/2010/main" val="3845025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14687" y="1140221"/>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6" name="Hộp Văn bản 5">
            <a:extLst>
              <a:ext uri="{FF2B5EF4-FFF2-40B4-BE49-F238E27FC236}">
                <a16:creationId xmlns:a16="http://schemas.microsoft.com/office/drawing/2014/main" id="{99B3C063-AF6B-A587-6E74-48B7CEA7769B}"/>
              </a:ext>
            </a:extLst>
          </p:cNvPr>
          <p:cNvSpPr txBox="1"/>
          <p:nvPr/>
        </p:nvSpPr>
        <p:spPr>
          <a:xfrm>
            <a:off x="0" y="13538"/>
            <a:ext cx="12192000" cy="1477328"/>
          </a:xfrm>
          <a:prstGeom prst="rect">
            <a:avLst/>
          </a:prstGeom>
          <a:noFill/>
        </p:spPr>
        <p:txBody>
          <a:bodyPr wrap="square">
            <a:spAutoFit/>
          </a:bodyPr>
          <a:lstStyle/>
          <a:p>
            <a:pPr algn="just"/>
            <a:r>
              <a:rPr lang="vi-VN" sz="3000" dirty="0" err="1">
                <a:latin typeface="Times  New Roman"/>
              </a:rPr>
              <a:t>BIều</a:t>
            </a:r>
            <a:r>
              <a:rPr lang="vi-VN" sz="3000" dirty="0">
                <a:latin typeface="Times  New Roman"/>
              </a:rPr>
              <a:t> đổ hiển thị số lượng nhà hàng của các thể loại ẩm thực khác nhau trên một biểu đồ cột ngang. "</a:t>
            </a:r>
            <a:r>
              <a:rPr lang="vi-VN" sz="3000" dirty="0" err="1">
                <a:latin typeface="Times  New Roman"/>
              </a:rPr>
              <a:t>Number</a:t>
            </a:r>
            <a:r>
              <a:rPr lang="vi-VN" sz="3000" dirty="0">
                <a:latin typeface="Times  New Roman"/>
              </a:rPr>
              <a:t> </a:t>
            </a:r>
            <a:r>
              <a:rPr lang="vi-VN" sz="3000" dirty="0" err="1">
                <a:latin typeface="Times  New Roman"/>
              </a:rPr>
              <a:t>of</a:t>
            </a:r>
            <a:r>
              <a:rPr lang="vi-VN" sz="3000" dirty="0">
                <a:latin typeface="Times  New Roman"/>
              </a:rPr>
              <a:t> </a:t>
            </a:r>
            <a:r>
              <a:rPr lang="vi-VN" sz="3000" dirty="0" err="1">
                <a:latin typeface="Times  New Roman"/>
              </a:rPr>
              <a:t>restaurants</a:t>
            </a:r>
            <a:r>
              <a:rPr lang="vi-VN" sz="3000" dirty="0">
                <a:latin typeface="Times  New Roman"/>
              </a:rPr>
              <a:t> in </a:t>
            </a:r>
            <a:r>
              <a:rPr lang="vi-VN" sz="3000" dirty="0" err="1">
                <a:latin typeface="Times  New Roman"/>
              </a:rPr>
              <a:t>air</a:t>
            </a:r>
            <a:r>
              <a:rPr lang="vi-VN" sz="3000" dirty="0">
                <a:latin typeface="Times  New Roman"/>
              </a:rPr>
              <a:t>" để chỉ ra rằng đây là số lượng nhà hàng</a:t>
            </a:r>
          </a:p>
        </p:txBody>
      </p:sp>
      <p:pic>
        <p:nvPicPr>
          <p:cNvPr id="4" name="Hình ảnh 3">
            <a:extLst>
              <a:ext uri="{FF2B5EF4-FFF2-40B4-BE49-F238E27FC236}">
                <a16:creationId xmlns:a16="http://schemas.microsoft.com/office/drawing/2014/main" id="{171E8C7C-CC51-2514-7B41-436B30DA14C7}"/>
              </a:ext>
            </a:extLst>
          </p:cNvPr>
          <p:cNvPicPr>
            <a:picLocks noChangeAspect="1"/>
          </p:cNvPicPr>
          <p:nvPr/>
        </p:nvPicPr>
        <p:blipFill>
          <a:blip r:embed="rId2"/>
          <a:stretch>
            <a:fillRect/>
          </a:stretch>
        </p:blipFill>
        <p:spPr>
          <a:xfrm>
            <a:off x="2194015" y="1457598"/>
            <a:ext cx="8039100" cy="4648200"/>
          </a:xfrm>
          <a:prstGeom prst="rect">
            <a:avLst/>
          </a:prstGeom>
        </p:spPr>
      </p:pic>
    </p:spTree>
    <p:extLst>
      <p:ext uri="{BB962C8B-B14F-4D97-AF65-F5344CB8AC3E}">
        <p14:creationId xmlns:p14="http://schemas.microsoft.com/office/powerpoint/2010/main" val="3463000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14687" y="1140221"/>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6" name="Hộp Văn bản 5">
            <a:extLst>
              <a:ext uri="{FF2B5EF4-FFF2-40B4-BE49-F238E27FC236}">
                <a16:creationId xmlns:a16="http://schemas.microsoft.com/office/drawing/2014/main" id="{99B3C063-AF6B-A587-6E74-48B7CEA7769B}"/>
              </a:ext>
            </a:extLst>
          </p:cNvPr>
          <p:cNvSpPr txBox="1"/>
          <p:nvPr/>
        </p:nvSpPr>
        <p:spPr>
          <a:xfrm>
            <a:off x="0" y="41612"/>
            <a:ext cx="12192000" cy="1015663"/>
          </a:xfrm>
          <a:prstGeom prst="rect">
            <a:avLst/>
          </a:prstGeom>
          <a:noFill/>
        </p:spPr>
        <p:txBody>
          <a:bodyPr wrap="square">
            <a:spAutoFit/>
          </a:bodyPr>
          <a:lstStyle/>
          <a:p>
            <a:pPr algn="just"/>
            <a:r>
              <a:rPr lang="vi-VN" sz="3000" dirty="0" err="1">
                <a:latin typeface="Times  New Roman"/>
              </a:rPr>
              <a:t>Biều</a:t>
            </a:r>
            <a:r>
              <a:rPr lang="vi-VN" sz="3000" dirty="0">
                <a:latin typeface="Times  New Roman"/>
              </a:rPr>
              <a:t> đồ hiển thị số lượng nhà hàng (</a:t>
            </a:r>
            <a:r>
              <a:rPr lang="vi-VN" sz="3000" dirty="0" err="1">
                <a:latin typeface="Times  New Roman"/>
              </a:rPr>
              <a:t>air_store_id</a:t>
            </a:r>
            <a:r>
              <a:rPr lang="vi-VN" sz="3000" dirty="0">
                <a:latin typeface="Times  New Roman"/>
              </a:rPr>
              <a:t>) của từng khu vực (</a:t>
            </a:r>
            <a:r>
              <a:rPr lang="vi-VN" sz="3000" dirty="0" err="1">
                <a:latin typeface="Times  New Roman"/>
              </a:rPr>
              <a:t>air_area_name</a:t>
            </a:r>
            <a:r>
              <a:rPr lang="vi-VN" sz="3000" dirty="0">
                <a:latin typeface="Times  New Roman"/>
              </a:rPr>
              <a:t>) bằng cách tạo một biểu đồ cột ngang</a:t>
            </a:r>
          </a:p>
        </p:txBody>
      </p:sp>
      <p:pic>
        <p:nvPicPr>
          <p:cNvPr id="3" name="Hình ảnh 2">
            <a:extLst>
              <a:ext uri="{FF2B5EF4-FFF2-40B4-BE49-F238E27FC236}">
                <a16:creationId xmlns:a16="http://schemas.microsoft.com/office/drawing/2014/main" id="{B29F6B1D-C61A-D029-7D27-FDC10EFC6771}"/>
              </a:ext>
            </a:extLst>
          </p:cNvPr>
          <p:cNvPicPr>
            <a:picLocks noChangeAspect="1"/>
          </p:cNvPicPr>
          <p:nvPr/>
        </p:nvPicPr>
        <p:blipFill>
          <a:blip r:embed="rId2"/>
          <a:stretch>
            <a:fillRect/>
          </a:stretch>
        </p:blipFill>
        <p:spPr>
          <a:xfrm>
            <a:off x="1638300" y="1367994"/>
            <a:ext cx="8915400" cy="4743450"/>
          </a:xfrm>
          <a:prstGeom prst="rect">
            <a:avLst/>
          </a:prstGeom>
        </p:spPr>
      </p:pic>
    </p:spTree>
    <p:extLst>
      <p:ext uri="{BB962C8B-B14F-4D97-AF65-F5344CB8AC3E}">
        <p14:creationId xmlns:p14="http://schemas.microsoft.com/office/powerpoint/2010/main" val="3357807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14687" y="1140221"/>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6" name="Hộp Văn bản 5">
            <a:extLst>
              <a:ext uri="{FF2B5EF4-FFF2-40B4-BE49-F238E27FC236}">
                <a16:creationId xmlns:a16="http://schemas.microsoft.com/office/drawing/2014/main" id="{99B3C063-AF6B-A587-6E74-48B7CEA7769B}"/>
              </a:ext>
            </a:extLst>
          </p:cNvPr>
          <p:cNvSpPr txBox="1"/>
          <p:nvPr/>
        </p:nvSpPr>
        <p:spPr>
          <a:xfrm>
            <a:off x="0" y="0"/>
            <a:ext cx="12192000" cy="1477328"/>
          </a:xfrm>
          <a:prstGeom prst="rect">
            <a:avLst/>
          </a:prstGeom>
          <a:noFill/>
        </p:spPr>
        <p:txBody>
          <a:bodyPr wrap="square">
            <a:spAutoFit/>
          </a:bodyPr>
          <a:lstStyle/>
          <a:p>
            <a:pPr algn="just"/>
            <a:r>
              <a:rPr lang="vi-VN" sz="3000" b="0" i="0" dirty="0">
                <a:solidFill>
                  <a:srgbClr val="081C36"/>
                </a:solidFill>
                <a:effectLst/>
                <a:latin typeface="+mj-lt"/>
              </a:rPr>
              <a:t>Biểu đồ trực quan hóa dữ liệu trong tệp </a:t>
            </a:r>
            <a:r>
              <a:rPr lang="vi-VN" sz="3000" b="0" i="0" dirty="0" err="1">
                <a:solidFill>
                  <a:srgbClr val="081C36"/>
                </a:solidFill>
                <a:effectLst/>
                <a:latin typeface="+mj-lt"/>
              </a:rPr>
              <a:t>hpg_store_info</a:t>
            </a:r>
            <a:r>
              <a:rPr lang="vi-VN" sz="3000" b="0" i="0" dirty="0">
                <a:solidFill>
                  <a:srgbClr val="081C36"/>
                </a:solidFill>
                <a:effectLst/>
                <a:latin typeface="+mj-lt"/>
              </a:rPr>
              <a:t> bằng cách tạo một biểu đồ cột ngang để thể hiện số lượng các nhà hàng theo thể loại ẩm thực HPG.</a:t>
            </a:r>
            <a:endParaRPr lang="vi-VN" sz="3000" dirty="0">
              <a:latin typeface="+mj-lt"/>
            </a:endParaRPr>
          </a:p>
        </p:txBody>
      </p:sp>
      <p:pic>
        <p:nvPicPr>
          <p:cNvPr id="4" name="Hình ảnh 3">
            <a:extLst>
              <a:ext uri="{FF2B5EF4-FFF2-40B4-BE49-F238E27FC236}">
                <a16:creationId xmlns:a16="http://schemas.microsoft.com/office/drawing/2014/main" id="{0EF13479-9A5C-A346-0FDE-5D16998907D6}"/>
              </a:ext>
            </a:extLst>
          </p:cNvPr>
          <p:cNvPicPr>
            <a:picLocks noChangeAspect="1"/>
          </p:cNvPicPr>
          <p:nvPr/>
        </p:nvPicPr>
        <p:blipFill>
          <a:blip r:embed="rId2"/>
          <a:stretch>
            <a:fillRect/>
          </a:stretch>
        </p:blipFill>
        <p:spPr>
          <a:xfrm>
            <a:off x="1213076" y="1224957"/>
            <a:ext cx="10303737" cy="5548305"/>
          </a:xfrm>
          <a:prstGeom prst="rect">
            <a:avLst/>
          </a:prstGeom>
        </p:spPr>
      </p:pic>
    </p:spTree>
    <p:extLst>
      <p:ext uri="{BB962C8B-B14F-4D97-AF65-F5344CB8AC3E}">
        <p14:creationId xmlns:p14="http://schemas.microsoft.com/office/powerpoint/2010/main" val="1980209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14687" y="1140221"/>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6" name="Hộp Văn bản 5">
            <a:extLst>
              <a:ext uri="{FF2B5EF4-FFF2-40B4-BE49-F238E27FC236}">
                <a16:creationId xmlns:a16="http://schemas.microsoft.com/office/drawing/2014/main" id="{99B3C063-AF6B-A587-6E74-48B7CEA7769B}"/>
              </a:ext>
            </a:extLst>
          </p:cNvPr>
          <p:cNvSpPr txBox="1"/>
          <p:nvPr/>
        </p:nvSpPr>
        <p:spPr>
          <a:xfrm>
            <a:off x="123204" y="0"/>
            <a:ext cx="12192000" cy="1477328"/>
          </a:xfrm>
          <a:prstGeom prst="rect">
            <a:avLst/>
          </a:prstGeom>
          <a:noFill/>
        </p:spPr>
        <p:txBody>
          <a:bodyPr wrap="square">
            <a:spAutoFit/>
          </a:bodyPr>
          <a:lstStyle/>
          <a:p>
            <a:pPr algn="just"/>
            <a:r>
              <a:rPr lang="vi-VN" sz="3000" b="0" i="0" dirty="0">
                <a:solidFill>
                  <a:srgbClr val="081C36"/>
                </a:solidFill>
                <a:effectLst/>
                <a:latin typeface="+mj-lt"/>
              </a:rPr>
              <a:t>Biểu đồ trực quan hóa dữ liệu trong tệp </a:t>
            </a:r>
            <a:r>
              <a:rPr lang="vi-VN" sz="3000" b="0" i="0" dirty="0" err="1">
                <a:solidFill>
                  <a:srgbClr val="081C36"/>
                </a:solidFill>
                <a:effectLst/>
                <a:latin typeface="+mj-lt"/>
              </a:rPr>
              <a:t>hpg_store_info</a:t>
            </a:r>
            <a:r>
              <a:rPr lang="vi-VN" sz="3000" b="0" i="0" dirty="0">
                <a:solidFill>
                  <a:srgbClr val="081C36"/>
                </a:solidFill>
                <a:effectLst/>
                <a:latin typeface="+mj-lt"/>
              </a:rPr>
              <a:t> bằng cách tạo một biểu đồ cột ngang để thể hiện số lượng các nhà hàng theo thể loại ẩm thực HPG.</a:t>
            </a:r>
            <a:endParaRPr lang="vi-VN" sz="3000" dirty="0">
              <a:latin typeface="+mj-lt"/>
            </a:endParaRPr>
          </a:p>
        </p:txBody>
      </p:sp>
      <p:pic>
        <p:nvPicPr>
          <p:cNvPr id="4" name="Hình ảnh 3">
            <a:extLst>
              <a:ext uri="{FF2B5EF4-FFF2-40B4-BE49-F238E27FC236}">
                <a16:creationId xmlns:a16="http://schemas.microsoft.com/office/drawing/2014/main" id="{0EF13479-9A5C-A346-0FDE-5D16998907D6}"/>
              </a:ext>
            </a:extLst>
          </p:cNvPr>
          <p:cNvPicPr>
            <a:picLocks noChangeAspect="1"/>
          </p:cNvPicPr>
          <p:nvPr/>
        </p:nvPicPr>
        <p:blipFill>
          <a:blip r:embed="rId2"/>
          <a:stretch>
            <a:fillRect/>
          </a:stretch>
        </p:blipFill>
        <p:spPr>
          <a:xfrm>
            <a:off x="1213076" y="1224957"/>
            <a:ext cx="10303737" cy="5548305"/>
          </a:xfrm>
          <a:prstGeom prst="rect">
            <a:avLst/>
          </a:prstGeom>
        </p:spPr>
      </p:pic>
    </p:spTree>
    <p:extLst>
      <p:ext uri="{BB962C8B-B14F-4D97-AF65-F5344CB8AC3E}">
        <p14:creationId xmlns:p14="http://schemas.microsoft.com/office/powerpoint/2010/main" val="2489178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14687" y="1140221"/>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6" name="Hộp Văn bản 5">
            <a:extLst>
              <a:ext uri="{FF2B5EF4-FFF2-40B4-BE49-F238E27FC236}">
                <a16:creationId xmlns:a16="http://schemas.microsoft.com/office/drawing/2014/main" id="{99B3C063-AF6B-A587-6E74-48B7CEA7769B}"/>
              </a:ext>
            </a:extLst>
          </p:cNvPr>
          <p:cNvSpPr txBox="1"/>
          <p:nvPr/>
        </p:nvSpPr>
        <p:spPr>
          <a:xfrm>
            <a:off x="0" y="124558"/>
            <a:ext cx="12192000" cy="1015663"/>
          </a:xfrm>
          <a:prstGeom prst="rect">
            <a:avLst/>
          </a:prstGeom>
          <a:noFill/>
        </p:spPr>
        <p:txBody>
          <a:bodyPr wrap="square">
            <a:spAutoFit/>
          </a:bodyPr>
          <a:lstStyle/>
          <a:p>
            <a:pPr algn="just"/>
            <a:r>
              <a:rPr lang="vi-VN" sz="3000" dirty="0">
                <a:latin typeface="Times  New Roman"/>
              </a:rPr>
              <a:t>Trực quan hóa dữ liệu trong tập tin </a:t>
            </a:r>
            <a:r>
              <a:rPr lang="vi-VN" sz="3000" dirty="0" err="1">
                <a:latin typeface="Times  New Roman"/>
              </a:rPr>
              <a:t>date_info</a:t>
            </a:r>
            <a:r>
              <a:rPr lang="vi-VN" sz="3000" dirty="0">
                <a:latin typeface="Times  New Roman"/>
              </a:rPr>
              <a:t> bằng cách tạo một biểu đồ cột dọc, để hiển thị số lượng ngày là ngày lễ</a:t>
            </a:r>
          </a:p>
        </p:txBody>
      </p:sp>
      <p:pic>
        <p:nvPicPr>
          <p:cNvPr id="3" name="Hình ảnh 2">
            <a:extLst>
              <a:ext uri="{FF2B5EF4-FFF2-40B4-BE49-F238E27FC236}">
                <a16:creationId xmlns:a16="http://schemas.microsoft.com/office/drawing/2014/main" id="{935F192F-8CF9-DC29-2464-A3BC0D5D8669}"/>
              </a:ext>
            </a:extLst>
          </p:cNvPr>
          <p:cNvPicPr>
            <a:picLocks noChangeAspect="1"/>
          </p:cNvPicPr>
          <p:nvPr/>
        </p:nvPicPr>
        <p:blipFill>
          <a:blip r:embed="rId2"/>
          <a:stretch>
            <a:fillRect/>
          </a:stretch>
        </p:blipFill>
        <p:spPr>
          <a:xfrm>
            <a:off x="2785808" y="1631822"/>
            <a:ext cx="6620384" cy="3937432"/>
          </a:xfrm>
          <a:prstGeom prst="rect">
            <a:avLst/>
          </a:prstGeom>
        </p:spPr>
      </p:pic>
    </p:spTree>
    <p:extLst>
      <p:ext uri="{BB962C8B-B14F-4D97-AF65-F5344CB8AC3E}">
        <p14:creationId xmlns:p14="http://schemas.microsoft.com/office/powerpoint/2010/main" val="740843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6" name="Hộp Văn bản 5">
            <a:extLst>
              <a:ext uri="{FF2B5EF4-FFF2-40B4-BE49-F238E27FC236}">
                <a16:creationId xmlns:a16="http://schemas.microsoft.com/office/drawing/2014/main" id="{99B3C063-AF6B-A587-6E74-48B7CEA7769B}"/>
              </a:ext>
            </a:extLst>
          </p:cNvPr>
          <p:cNvSpPr txBox="1"/>
          <p:nvPr/>
        </p:nvSpPr>
        <p:spPr>
          <a:xfrm>
            <a:off x="0" y="-8878"/>
            <a:ext cx="12192000" cy="1477328"/>
          </a:xfrm>
          <a:prstGeom prst="rect">
            <a:avLst/>
          </a:prstGeom>
          <a:noFill/>
        </p:spPr>
        <p:txBody>
          <a:bodyPr wrap="square">
            <a:spAutoFit/>
          </a:bodyPr>
          <a:lstStyle/>
          <a:p>
            <a:pPr algn="just"/>
            <a:r>
              <a:rPr lang="vi-VN" sz="3000" dirty="0">
                <a:latin typeface="Times  New Roman"/>
              </a:rPr>
              <a:t>Trực quan hóa dữ liệu trong tập tin </a:t>
            </a:r>
            <a:r>
              <a:rPr lang="vi-VN" sz="3000" dirty="0" err="1">
                <a:latin typeface="Times  New Roman"/>
              </a:rPr>
              <a:t>air_visit</a:t>
            </a:r>
            <a:r>
              <a:rPr lang="vi-VN" sz="3000" dirty="0">
                <a:latin typeface="Times  New Roman"/>
              </a:rPr>
              <a:t> bằng cách tạo một biểu đồ phân tán để biểu thị giá trị trung bình số lượng khách du lịch (</a:t>
            </a:r>
            <a:r>
              <a:rPr lang="vi-VN" sz="3000" dirty="0" err="1">
                <a:latin typeface="Times  New Roman"/>
              </a:rPr>
              <a:t>visitors</a:t>
            </a:r>
            <a:r>
              <a:rPr lang="vi-VN" sz="3000" dirty="0">
                <a:latin typeface="Times  New Roman"/>
              </a:rPr>
              <a:t>) vào các ngày trong tuần và trong các ngày lễ (</a:t>
            </a:r>
            <a:r>
              <a:rPr lang="vi-VN" sz="3000" dirty="0" err="1">
                <a:latin typeface="Times  New Roman"/>
              </a:rPr>
              <a:t>holiday_flg</a:t>
            </a:r>
            <a:r>
              <a:rPr lang="vi-VN" sz="3000" dirty="0">
                <a:latin typeface="Times  New Roman"/>
              </a:rPr>
              <a:t>).</a:t>
            </a:r>
          </a:p>
        </p:txBody>
      </p:sp>
      <p:pic>
        <p:nvPicPr>
          <p:cNvPr id="4" name="Hình ảnh 3">
            <a:extLst>
              <a:ext uri="{FF2B5EF4-FFF2-40B4-BE49-F238E27FC236}">
                <a16:creationId xmlns:a16="http://schemas.microsoft.com/office/drawing/2014/main" id="{BE552D9E-761A-B451-1AD6-D4E363E7776C}"/>
              </a:ext>
            </a:extLst>
          </p:cNvPr>
          <p:cNvPicPr>
            <a:picLocks noChangeAspect="1"/>
          </p:cNvPicPr>
          <p:nvPr/>
        </p:nvPicPr>
        <p:blipFill>
          <a:blip r:embed="rId2"/>
          <a:stretch>
            <a:fillRect/>
          </a:stretch>
        </p:blipFill>
        <p:spPr>
          <a:xfrm>
            <a:off x="2637105" y="1867581"/>
            <a:ext cx="6535050" cy="3921165"/>
          </a:xfrm>
          <a:prstGeom prst="rect">
            <a:avLst/>
          </a:prstGeom>
        </p:spPr>
      </p:pic>
    </p:spTree>
    <p:extLst>
      <p:ext uri="{BB962C8B-B14F-4D97-AF65-F5344CB8AC3E}">
        <p14:creationId xmlns:p14="http://schemas.microsoft.com/office/powerpoint/2010/main" val="4163291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11" name="Hộp Văn bản 10">
            <a:extLst>
              <a:ext uri="{FF2B5EF4-FFF2-40B4-BE49-F238E27FC236}">
                <a16:creationId xmlns:a16="http://schemas.microsoft.com/office/drawing/2014/main" id="{8DC221DC-2DA5-7F8A-32E5-31631A8F182F}"/>
              </a:ext>
            </a:extLst>
          </p:cNvPr>
          <p:cNvSpPr txBox="1"/>
          <p:nvPr/>
        </p:nvSpPr>
        <p:spPr>
          <a:xfrm>
            <a:off x="1680693" y="2087861"/>
            <a:ext cx="8830614" cy="1169551"/>
          </a:xfrm>
          <a:prstGeom prst="rect">
            <a:avLst/>
          </a:prstGeom>
          <a:noFill/>
        </p:spPr>
        <p:txBody>
          <a:bodyPr wrap="square">
            <a:spAutoFit/>
          </a:bodyPr>
          <a:lstStyle/>
          <a:p>
            <a:pPr algn="ctr"/>
            <a:r>
              <a:rPr lang="vi-VN" sz="7000" b="1">
                <a:latin typeface="Times  New Roman"/>
              </a:rPr>
              <a:t>4.</a:t>
            </a:r>
            <a:r>
              <a:rPr lang="vi-VN" sz="7000" b="1" dirty="0">
                <a:latin typeface="Times  New Roman"/>
              </a:rPr>
              <a:t>Đánh giá kết quả</a:t>
            </a:r>
          </a:p>
        </p:txBody>
      </p:sp>
    </p:spTree>
    <p:extLst>
      <p:ext uri="{BB962C8B-B14F-4D97-AF65-F5344CB8AC3E}">
        <p14:creationId xmlns:p14="http://schemas.microsoft.com/office/powerpoint/2010/main" val="311726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885203" y="2793040"/>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spcBef>
                <a:spcPct val="0"/>
              </a:spcBef>
              <a:spcAft>
                <a:spcPts val="600"/>
              </a:spcAft>
            </a:pPr>
            <a:r>
              <a:rPr lang="en-US" sz="2400">
                <a:solidFill>
                  <a:srgbClr val="FFFFFF"/>
                </a:solidFill>
                <a:latin typeface="+mj-lt"/>
                <a:ea typeface="+mj-ea"/>
                <a:cs typeface="+mj-cs"/>
              </a:rPr>
              <a:t>1.Tổng quan bài toán</a:t>
            </a:r>
            <a:endParaRPr lang="en-US" sz="2400" dirty="0">
              <a:solidFill>
                <a:srgbClr val="FFFFFF"/>
              </a:solidFill>
              <a:latin typeface="+mj-lt"/>
              <a:ea typeface="+mj-ea"/>
              <a:cs typeface="+mj-cs"/>
            </a:endParaRPr>
          </a:p>
        </p:txBody>
      </p:sp>
      <p:sp>
        <p:nvSpPr>
          <p:cNvPr id="4" name="Hộp Văn bản 3">
            <a:extLst>
              <a:ext uri="{FF2B5EF4-FFF2-40B4-BE49-F238E27FC236}">
                <a16:creationId xmlns:a16="http://schemas.microsoft.com/office/drawing/2014/main" id="{AC5A770E-05AB-EC22-56E0-9C3B710A67D9}"/>
              </a:ext>
            </a:extLst>
          </p:cNvPr>
          <p:cNvSpPr txBox="1"/>
          <p:nvPr/>
        </p:nvSpPr>
        <p:spPr>
          <a:xfrm>
            <a:off x="491231" y="2321004"/>
            <a:ext cx="10815566" cy="1107996"/>
          </a:xfrm>
          <a:prstGeom prst="rect">
            <a:avLst/>
          </a:prstGeom>
          <a:noFill/>
        </p:spPr>
        <p:txBody>
          <a:bodyPr wrap="square">
            <a:spAutoFit/>
          </a:bodyPr>
          <a:lstStyle/>
          <a:p>
            <a:pPr algn="ctr">
              <a:spcBef>
                <a:spcPct val="0"/>
              </a:spcBef>
              <a:spcAft>
                <a:spcPts val="600"/>
              </a:spcAft>
            </a:pPr>
            <a:r>
              <a:rPr lang="en-US" sz="6600" b="1" dirty="0">
                <a:latin typeface="Times       New Roman"/>
                <a:ea typeface="+mj-ea"/>
                <a:cs typeface="+mj-cs"/>
              </a:rPr>
              <a:t>1.Tổng </a:t>
            </a:r>
            <a:r>
              <a:rPr lang="en-US" sz="6600" b="1" dirty="0" err="1">
                <a:latin typeface="Times       New Roman"/>
                <a:ea typeface="+mj-ea"/>
                <a:cs typeface="+mj-cs"/>
              </a:rPr>
              <a:t>quan</a:t>
            </a:r>
            <a:r>
              <a:rPr lang="en-US" sz="6600" b="1" dirty="0">
                <a:latin typeface="Times       New Roman"/>
                <a:ea typeface="+mj-ea"/>
                <a:cs typeface="+mj-cs"/>
              </a:rPr>
              <a:t> </a:t>
            </a:r>
            <a:r>
              <a:rPr lang="en-US" sz="6600" b="1" dirty="0" err="1">
                <a:latin typeface="Times       New Roman"/>
                <a:ea typeface="+mj-ea"/>
                <a:cs typeface="+mj-cs"/>
              </a:rPr>
              <a:t>bài</a:t>
            </a:r>
            <a:r>
              <a:rPr lang="en-US" sz="6600" b="1" dirty="0">
                <a:latin typeface="Times       New Roman"/>
                <a:ea typeface="+mj-ea"/>
                <a:cs typeface="+mj-cs"/>
              </a:rPr>
              <a:t> </a:t>
            </a:r>
            <a:r>
              <a:rPr lang="en-US" sz="6600" b="1" dirty="0" err="1">
                <a:latin typeface="Times       New Roman"/>
                <a:ea typeface="+mj-ea"/>
                <a:cs typeface="+mj-cs"/>
              </a:rPr>
              <a:t>toán</a:t>
            </a:r>
            <a:endParaRPr lang="en-US" sz="6600" b="1" dirty="0">
              <a:latin typeface="Times       New Roman"/>
              <a:ea typeface="+mj-ea"/>
              <a:cs typeface="+mj-cs"/>
            </a:endParaRPr>
          </a:p>
        </p:txBody>
      </p:sp>
    </p:spTree>
    <p:extLst>
      <p:ext uri="{BB962C8B-B14F-4D97-AF65-F5344CB8AC3E}">
        <p14:creationId xmlns:p14="http://schemas.microsoft.com/office/powerpoint/2010/main" val="1915345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E880-E729-22BD-6D6E-2C0EA85939AC}"/>
              </a:ext>
            </a:extLst>
          </p:cNvPr>
          <p:cNvSpPr>
            <a:spLocks noGrp="1"/>
          </p:cNvSpPr>
          <p:nvPr>
            <p:ph type="title"/>
          </p:nvPr>
        </p:nvSpPr>
        <p:spPr/>
        <p:txBody>
          <a:bodyPr/>
          <a:lstStyle/>
          <a:p>
            <a:r>
              <a:rPr lang="vi-VN" dirty="0"/>
              <a:t>Kết luận</a:t>
            </a:r>
            <a:endParaRPr lang="en-US" dirty="0"/>
          </a:p>
        </p:txBody>
      </p:sp>
      <p:sp>
        <p:nvSpPr>
          <p:cNvPr id="3" name="Content Placeholder 2">
            <a:extLst>
              <a:ext uri="{FF2B5EF4-FFF2-40B4-BE49-F238E27FC236}">
                <a16:creationId xmlns:a16="http://schemas.microsoft.com/office/drawing/2014/main" id="{AFEFD0EB-3D13-D5CA-478E-288E29AA1288}"/>
              </a:ext>
            </a:extLst>
          </p:cNvPr>
          <p:cNvSpPr>
            <a:spLocks noGrp="1"/>
          </p:cNvSpPr>
          <p:nvPr>
            <p:ph idx="1"/>
          </p:nvPr>
        </p:nvSpPr>
        <p:spPr/>
        <p:txBody>
          <a:bodyPr>
            <a:normAutofit/>
          </a:bodyPr>
          <a:lstStyle/>
          <a:p>
            <a:r>
              <a:rPr lang="en-US" sz="3200" dirty="0">
                <a:solidFill>
                  <a:srgbClr val="000000"/>
                </a:solidFill>
                <a:effectLst/>
                <a:latin typeface="Times   New Roman"/>
                <a:ea typeface="Arial" panose="020B0604020202020204" pitchFamily="34" charset="0"/>
              </a:rPr>
              <a:t>Trong </a:t>
            </a:r>
            <a:r>
              <a:rPr lang="en-US" sz="3200" dirty="0" err="1">
                <a:solidFill>
                  <a:srgbClr val="000000"/>
                </a:solidFill>
                <a:effectLst/>
                <a:latin typeface="Times   New Roman"/>
                <a:ea typeface="Arial" panose="020B0604020202020204" pitchFamily="34" charset="0"/>
              </a:rPr>
              <a:t>nghiên</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cứu</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dự</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đoán</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lượng</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khách</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hàng</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đến</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nhà</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hàng</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Nhật</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Bản</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rất</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khả</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thi</a:t>
            </a:r>
            <a:r>
              <a:rPr lang="en-US" sz="3200" dirty="0">
                <a:solidFill>
                  <a:srgbClr val="000000"/>
                </a:solidFill>
                <a:effectLst/>
                <a:latin typeface="Times   New Roman"/>
                <a:ea typeface="Arial" panose="020B0604020202020204" pitchFamily="34" charset="0"/>
              </a:rPr>
              <a:t> , </a:t>
            </a:r>
            <a:r>
              <a:rPr lang="en-US" sz="3200" dirty="0" err="1">
                <a:solidFill>
                  <a:srgbClr val="000000"/>
                </a:solidFill>
                <a:effectLst/>
                <a:latin typeface="Times   New Roman"/>
                <a:ea typeface="Arial" panose="020B0604020202020204" pitchFamily="34" charset="0"/>
              </a:rPr>
              <a:t>giúp</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chủ</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nhà</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hàng</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biết</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được</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số</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lượng</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khách</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hàng</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đến</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tháng</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có</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lượng</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khách</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nhiều</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nhất</a:t>
            </a:r>
            <a:r>
              <a:rPr lang="en-US" sz="3200" dirty="0">
                <a:solidFill>
                  <a:srgbClr val="000000"/>
                </a:solidFill>
                <a:effectLst/>
                <a:latin typeface="Times   New Roman"/>
                <a:ea typeface="Arial" panose="020B0604020202020204" pitchFamily="34" charset="0"/>
              </a:rPr>
              <a:t> . </a:t>
            </a:r>
            <a:r>
              <a:rPr lang="en-US" sz="3200" dirty="0" err="1">
                <a:solidFill>
                  <a:srgbClr val="000000"/>
                </a:solidFill>
                <a:effectLst/>
                <a:latin typeface="Times   New Roman"/>
                <a:ea typeface="Arial" panose="020B0604020202020204" pitchFamily="34" charset="0"/>
              </a:rPr>
              <a:t>Tuy</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nhiên</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còn</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nhiều</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điều</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hạn</a:t>
            </a:r>
            <a:r>
              <a:rPr lang="en-US" sz="3200" dirty="0">
                <a:solidFill>
                  <a:srgbClr val="000000"/>
                </a:solidFill>
                <a:effectLst/>
                <a:latin typeface="Times   New Roman"/>
                <a:ea typeface="Arial" panose="020B0604020202020204" pitchFamily="34" charset="0"/>
              </a:rPr>
              <a:t> </a:t>
            </a:r>
            <a:r>
              <a:rPr lang="en-US" sz="3200" dirty="0" err="1">
                <a:solidFill>
                  <a:srgbClr val="000000"/>
                </a:solidFill>
                <a:effectLst/>
                <a:latin typeface="Times   New Roman"/>
                <a:ea typeface="Arial" panose="020B0604020202020204" pitchFamily="34" charset="0"/>
              </a:rPr>
              <a:t>chế</a:t>
            </a:r>
            <a:r>
              <a:rPr lang="en-US" sz="3200" dirty="0">
                <a:solidFill>
                  <a:srgbClr val="000000"/>
                </a:solidFill>
                <a:effectLst/>
                <a:latin typeface="Times   New Roman"/>
                <a:ea typeface="Arial" panose="020B0604020202020204" pitchFamily="34" charset="0"/>
              </a:rPr>
              <a:t> .</a:t>
            </a:r>
            <a:endParaRPr lang="en-US" sz="3200" dirty="0">
              <a:effectLst/>
              <a:latin typeface="Times   New Roman"/>
              <a:ea typeface="Arial" panose="020B0604020202020204" pitchFamily="34" charset="0"/>
            </a:endParaRPr>
          </a:p>
          <a:p>
            <a:endParaRPr lang="en-US" sz="3200" dirty="0">
              <a:latin typeface="Times   New Roman"/>
            </a:endParaRPr>
          </a:p>
        </p:txBody>
      </p:sp>
    </p:spTree>
    <p:extLst>
      <p:ext uri="{BB962C8B-B14F-4D97-AF65-F5344CB8AC3E}">
        <p14:creationId xmlns:p14="http://schemas.microsoft.com/office/powerpoint/2010/main" val="1561680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08DE-0839-1F47-FD17-A1C71A96E7E7}"/>
              </a:ext>
            </a:extLst>
          </p:cNvPr>
          <p:cNvSpPr>
            <a:spLocks noGrp="1"/>
          </p:cNvSpPr>
          <p:nvPr>
            <p:ph type="title"/>
          </p:nvPr>
        </p:nvSpPr>
        <p:spPr>
          <a:xfrm>
            <a:off x="0" y="18256"/>
            <a:ext cx="12192000" cy="700201"/>
          </a:xfrm>
        </p:spPr>
        <p:txBody>
          <a:bodyPr>
            <a:noAutofit/>
          </a:bodyPr>
          <a:lstStyle/>
          <a:p>
            <a:pPr algn="ctr"/>
            <a:r>
              <a:rPr lang="vi-VN" sz="5000" dirty="0"/>
              <a:t>Định hướng trong tương lai</a:t>
            </a:r>
            <a:endParaRPr lang="en-US" sz="5000" dirty="0"/>
          </a:p>
        </p:txBody>
      </p:sp>
      <p:sp>
        <p:nvSpPr>
          <p:cNvPr id="3" name="Content Placeholder 2">
            <a:extLst>
              <a:ext uri="{FF2B5EF4-FFF2-40B4-BE49-F238E27FC236}">
                <a16:creationId xmlns:a16="http://schemas.microsoft.com/office/drawing/2014/main" id="{090D7666-2915-1D10-071F-4C51317BFD72}"/>
              </a:ext>
            </a:extLst>
          </p:cNvPr>
          <p:cNvSpPr>
            <a:spLocks noGrp="1"/>
          </p:cNvSpPr>
          <p:nvPr>
            <p:ph idx="1"/>
          </p:nvPr>
        </p:nvSpPr>
        <p:spPr>
          <a:xfrm>
            <a:off x="0" y="1334278"/>
            <a:ext cx="12192000" cy="5505466"/>
          </a:xfrm>
        </p:spPr>
        <p:txBody>
          <a:bodyPr>
            <a:noAutofit/>
          </a:bodyPr>
          <a:lstStyle/>
          <a:p>
            <a:pPr algn="just"/>
            <a:r>
              <a:rPr lang="vi-VN" sz="3500" dirty="0">
                <a:latin typeface="+mj-lt"/>
              </a:rPr>
              <a:t>Nghiên cứu thêm về các yếu tố ảnh hưởng đến lượng khách đến nhà hàng: </a:t>
            </a:r>
          </a:p>
          <a:p>
            <a:pPr algn="just"/>
            <a:r>
              <a:rPr lang="vi-VN" sz="3500" dirty="0">
                <a:latin typeface="+mj-lt"/>
              </a:rPr>
              <a:t>Tăng cường quá trình tiền xử lý dữ liệu: </a:t>
            </a:r>
          </a:p>
          <a:p>
            <a:pPr algn="just"/>
            <a:r>
              <a:rPr lang="vi-VN" sz="3500" dirty="0">
                <a:latin typeface="+mj-lt"/>
              </a:rPr>
              <a:t>Sử dụng mô hình học sâu (</a:t>
            </a:r>
            <a:r>
              <a:rPr lang="vi-VN" sz="3500" dirty="0" err="1">
                <a:latin typeface="+mj-lt"/>
              </a:rPr>
              <a:t>Deep</a:t>
            </a:r>
            <a:r>
              <a:rPr lang="vi-VN" sz="3500" dirty="0">
                <a:latin typeface="+mj-lt"/>
              </a:rPr>
              <a:t> </a:t>
            </a:r>
            <a:r>
              <a:rPr lang="vi-VN" sz="3500" dirty="0" err="1">
                <a:latin typeface="+mj-lt"/>
              </a:rPr>
              <a:t>Learning</a:t>
            </a:r>
            <a:r>
              <a:rPr lang="vi-VN" sz="3500" dirty="0">
                <a:latin typeface="+mj-lt"/>
              </a:rPr>
              <a:t>): Mô hình LSTM đã được sử dụng trong đề tài này để dự đoán lượng khách đến nhà hàng trong tương lai</a:t>
            </a:r>
          </a:p>
          <a:p>
            <a:pPr algn="just"/>
            <a:r>
              <a:rPr lang="vi-VN" sz="3500" dirty="0">
                <a:latin typeface="+mj-lt"/>
              </a:rPr>
              <a:t> Kết hợp nhiều mô hình: Sử dụng kỹ thuật </a:t>
            </a:r>
            <a:r>
              <a:rPr lang="vi-VN" sz="3500" dirty="0" err="1">
                <a:latin typeface="+mj-lt"/>
              </a:rPr>
              <a:t>Ensemble</a:t>
            </a:r>
            <a:r>
              <a:rPr lang="vi-VN" sz="3500" dirty="0">
                <a:latin typeface="+mj-lt"/>
              </a:rPr>
              <a:t> </a:t>
            </a:r>
            <a:r>
              <a:rPr lang="vi-VN" sz="3500" dirty="0" err="1">
                <a:latin typeface="+mj-lt"/>
              </a:rPr>
              <a:t>Learning</a:t>
            </a:r>
            <a:r>
              <a:rPr lang="vi-VN" sz="3500" dirty="0">
                <a:latin typeface="+mj-lt"/>
              </a:rPr>
              <a:t> để kết hợp nhiều mô hình dự đoán khác nhau, ví dụ như mô hình </a:t>
            </a:r>
            <a:r>
              <a:rPr lang="vi-VN" sz="3500" dirty="0" err="1">
                <a:latin typeface="+mj-lt"/>
              </a:rPr>
              <a:t>XGBoost</a:t>
            </a:r>
            <a:r>
              <a:rPr lang="vi-VN" sz="3500" dirty="0">
                <a:latin typeface="+mj-lt"/>
              </a:rPr>
              <a:t> và LSTM, có thể giúp cải thiện độ chính xác của mô hình dự đoán. </a:t>
            </a:r>
            <a:endParaRPr lang="en-US" sz="3500" dirty="0">
              <a:latin typeface="+mj-lt"/>
            </a:endParaRPr>
          </a:p>
        </p:txBody>
      </p:sp>
    </p:spTree>
    <p:extLst>
      <p:ext uri="{BB962C8B-B14F-4D97-AF65-F5344CB8AC3E}">
        <p14:creationId xmlns:p14="http://schemas.microsoft.com/office/powerpoint/2010/main" val="3001666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B24D8072-BAD3-125B-1176-60F6D8D17F8F}"/>
              </a:ext>
            </a:extLst>
          </p:cNvPr>
          <p:cNvSpPr txBox="1">
            <a:spLocks/>
          </p:cNvSpPr>
          <p:nvPr/>
        </p:nvSpPr>
        <p:spPr>
          <a:xfrm>
            <a:off x="405809" y="969275"/>
            <a:ext cx="11900517" cy="57177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mj-lt"/>
              <a:buAutoNum type="arabicPeriod"/>
            </a:pPr>
            <a:endParaRPr lang="vi-VN" dirty="0">
              <a:solidFill>
                <a:srgbClr val="D1D5DB"/>
              </a:solidFill>
              <a:latin typeface="Times  New Roman"/>
            </a:endParaRPr>
          </a:p>
        </p:txBody>
      </p:sp>
      <p:sp>
        <p:nvSpPr>
          <p:cNvPr id="11" name="Hộp Văn bản 10">
            <a:extLst>
              <a:ext uri="{FF2B5EF4-FFF2-40B4-BE49-F238E27FC236}">
                <a16:creationId xmlns:a16="http://schemas.microsoft.com/office/drawing/2014/main" id="{8DC221DC-2DA5-7F8A-32E5-31631A8F182F}"/>
              </a:ext>
            </a:extLst>
          </p:cNvPr>
          <p:cNvSpPr txBox="1"/>
          <p:nvPr/>
        </p:nvSpPr>
        <p:spPr>
          <a:xfrm>
            <a:off x="1603554" y="2450236"/>
            <a:ext cx="8830614" cy="1169551"/>
          </a:xfrm>
          <a:prstGeom prst="rect">
            <a:avLst/>
          </a:prstGeom>
          <a:noFill/>
        </p:spPr>
        <p:txBody>
          <a:bodyPr wrap="square">
            <a:spAutoFit/>
          </a:bodyPr>
          <a:lstStyle/>
          <a:p>
            <a:pPr algn="ctr"/>
            <a:r>
              <a:rPr lang="vi-VN" sz="7000" b="1" dirty="0">
                <a:latin typeface="Times  New Roman"/>
              </a:rPr>
              <a:t>Thank you</a:t>
            </a:r>
          </a:p>
        </p:txBody>
      </p:sp>
    </p:spTree>
    <p:extLst>
      <p:ext uri="{BB962C8B-B14F-4D97-AF65-F5344CB8AC3E}">
        <p14:creationId xmlns:p14="http://schemas.microsoft.com/office/powerpoint/2010/main" val="118919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520E-4C31-8728-56C4-E87CF0C3E51D}"/>
              </a:ext>
            </a:extLst>
          </p:cNvPr>
          <p:cNvSpPr>
            <a:spLocks noGrp="1"/>
          </p:cNvSpPr>
          <p:nvPr>
            <p:ph type="title"/>
          </p:nvPr>
        </p:nvSpPr>
        <p:spPr>
          <a:xfrm>
            <a:off x="200419" y="176764"/>
            <a:ext cx="5895581" cy="774435"/>
          </a:xfrm>
        </p:spPr>
        <p:txBody>
          <a:bodyPr>
            <a:normAutofit/>
          </a:bodyPr>
          <a:lstStyle/>
          <a:p>
            <a:pPr algn="just"/>
            <a:r>
              <a:rPr lang="vi-VN" dirty="0"/>
              <a:t>Lí do chọn đề tài</a:t>
            </a:r>
            <a:endParaRPr lang="en-US" dirty="0"/>
          </a:p>
        </p:txBody>
      </p:sp>
      <p:sp>
        <p:nvSpPr>
          <p:cNvPr id="131" name="Content Placeholder 8">
            <a:extLst>
              <a:ext uri="{FF2B5EF4-FFF2-40B4-BE49-F238E27FC236}">
                <a16:creationId xmlns:a16="http://schemas.microsoft.com/office/drawing/2014/main" id="{2DC0BA40-C0F9-AE90-FB2F-4B532A692544}"/>
              </a:ext>
            </a:extLst>
          </p:cNvPr>
          <p:cNvSpPr>
            <a:spLocks noGrp="1"/>
          </p:cNvSpPr>
          <p:nvPr>
            <p:ph idx="1"/>
          </p:nvPr>
        </p:nvSpPr>
        <p:spPr>
          <a:xfrm>
            <a:off x="-3048" y="951199"/>
            <a:ext cx="11900517" cy="6392392"/>
          </a:xfrm>
        </p:spPr>
        <p:txBody>
          <a:bodyPr>
            <a:noAutofit/>
          </a:bodyPr>
          <a:lstStyle/>
          <a:p>
            <a:pPr marL="0" indent="0" algn="just">
              <a:buNone/>
            </a:pPr>
            <a:r>
              <a:rPr lang="vi-VN" sz="2500" b="1" i="0" dirty="0">
                <a:solidFill>
                  <a:schemeClr val="tx1"/>
                </a:solidFill>
                <a:effectLst/>
                <a:latin typeface="+mj-lt"/>
              </a:rPr>
              <a:t>1. Tính ứng dụng cao: </a:t>
            </a:r>
          </a:p>
          <a:p>
            <a:pPr marL="0" indent="0" algn="just">
              <a:buNone/>
            </a:pPr>
            <a:r>
              <a:rPr lang="vi-VN" sz="2500" i="0" dirty="0">
                <a:solidFill>
                  <a:schemeClr val="tx1"/>
                </a:solidFill>
                <a:effectLst/>
                <a:latin typeface="+mj-lt"/>
              </a:rPr>
              <a:t>Dự đoán lượng khách đến nhà hàng là một vấn đề rất quan trọng trong ngành ẩm thực và du lịch giúp cho các nhà hàng có thể chuẩn bị tốt hơn về lượng thực phẩm, số lượng nhân viên, phục vụ khách hàng tốt hơn và cải thiện hiệu quả kinh doanh.</a:t>
            </a:r>
          </a:p>
          <a:p>
            <a:pPr marL="0" indent="0" algn="just">
              <a:buNone/>
            </a:pPr>
            <a:r>
              <a:rPr lang="vi-VN" sz="2500" b="1" i="0" dirty="0">
                <a:solidFill>
                  <a:schemeClr val="tx1"/>
                </a:solidFill>
                <a:effectLst/>
                <a:latin typeface="+mj-lt"/>
              </a:rPr>
              <a:t>2. Dữ liệu đa dạng và phong phú: </a:t>
            </a:r>
          </a:p>
          <a:p>
            <a:pPr marL="0" indent="0" algn="just">
              <a:buNone/>
            </a:pPr>
            <a:r>
              <a:rPr lang="vi-VN" sz="2500" i="0" dirty="0">
                <a:solidFill>
                  <a:schemeClr val="tx1"/>
                </a:solidFill>
                <a:effectLst/>
                <a:latin typeface="+mj-lt"/>
              </a:rPr>
              <a:t>Dữ liệu đến từ hai nguồn trên cung cấp thông tin về lượng khách đến nhà hàng trong suốt một khoảng thời gian dài và từ nhiều quán ăn khác nhau. </a:t>
            </a:r>
          </a:p>
          <a:p>
            <a:pPr marL="0" indent="0" algn="just">
              <a:buNone/>
            </a:pPr>
            <a:r>
              <a:rPr lang="vi-VN" sz="2500" b="1" i="0" dirty="0">
                <a:solidFill>
                  <a:schemeClr val="tx1"/>
                </a:solidFill>
                <a:effectLst/>
                <a:latin typeface="+mj-lt"/>
              </a:rPr>
              <a:t>3. Nhiều tiềm năng cho việc phân tích</a:t>
            </a:r>
            <a:r>
              <a:rPr lang="vi-VN" sz="2500" i="0" dirty="0">
                <a:solidFill>
                  <a:schemeClr val="tx1"/>
                </a:solidFill>
                <a:effectLst/>
                <a:latin typeface="+mj-lt"/>
              </a:rPr>
              <a:t>: </a:t>
            </a:r>
          </a:p>
          <a:p>
            <a:pPr marL="0" indent="0" algn="just">
              <a:buNone/>
            </a:pPr>
            <a:r>
              <a:rPr lang="vi-VN" sz="2500" i="0" dirty="0">
                <a:solidFill>
                  <a:schemeClr val="tx1"/>
                </a:solidFill>
                <a:effectLst/>
                <a:latin typeface="+mj-lt"/>
              </a:rPr>
              <a:t>Bộ dữ liệu cũng cung cấp nhiều thông tin liên quan đến các hoạt động của nhà hàng. </a:t>
            </a:r>
            <a:r>
              <a:rPr lang="vi-VN" sz="2500" dirty="0">
                <a:latin typeface="+mj-lt"/>
              </a:rPr>
              <a:t>C</a:t>
            </a:r>
            <a:r>
              <a:rPr lang="vi-VN" sz="2500" i="0" dirty="0">
                <a:solidFill>
                  <a:schemeClr val="tx1"/>
                </a:solidFill>
                <a:effectLst/>
                <a:latin typeface="+mj-lt"/>
              </a:rPr>
              <a:t>ải thiện hiệu quả kinh doanh.</a:t>
            </a:r>
          </a:p>
          <a:p>
            <a:pPr marL="0" indent="0" algn="just">
              <a:buNone/>
            </a:pPr>
            <a:r>
              <a:rPr lang="vi-VN" sz="2500" b="1" i="0" dirty="0">
                <a:solidFill>
                  <a:schemeClr val="tx1"/>
                </a:solidFill>
                <a:effectLst/>
                <a:latin typeface="+mj-lt"/>
              </a:rPr>
              <a:t>4. Đội ngũ đầy đủ và sự hỗ trợ từ cộng đồng</a:t>
            </a:r>
            <a:r>
              <a:rPr lang="vi-VN" sz="2500" i="0" dirty="0">
                <a:solidFill>
                  <a:schemeClr val="tx1"/>
                </a:solidFill>
                <a:effectLst/>
                <a:latin typeface="+mj-lt"/>
              </a:rPr>
              <a:t>: </a:t>
            </a:r>
          </a:p>
          <a:p>
            <a:pPr marL="0" indent="0" algn="just">
              <a:buNone/>
            </a:pPr>
            <a:r>
              <a:rPr lang="vi-VN" sz="2500" i="0" dirty="0">
                <a:solidFill>
                  <a:schemeClr val="tx1"/>
                </a:solidFill>
                <a:effectLst/>
                <a:latin typeface="+mj-lt"/>
              </a:rPr>
              <a:t>Để giải quyết vấn đề dự đoán lượng khách đến nhà hàng, chúng ta cần sự hỗ trợ từ đội ngũ chuyên gia trong lĩnh vực phân tích dữ liệu. </a:t>
            </a:r>
          </a:p>
        </p:txBody>
      </p:sp>
    </p:spTree>
    <p:extLst>
      <p:ext uri="{BB962C8B-B14F-4D97-AF65-F5344CB8AC3E}">
        <p14:creationId xmlns:p14="http://schemas.microsoft.com/office/powerpoint/2010/main" val="396994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3DBD5-6F72-5D9C-F53E-7E483EDDB395}"/>
              </a:ext>
            </a:extLst>
          </p:cNvPr>
          <p:cNvSpPr>
            <a:spLocks noGrp="1"/>
          </p:cNvSpPr>
          <p:nvPr>
            <p:ph type="title"/>
          </p:nvPr>
        </p:nvSpPr>
        <p:spPr>
          <a:xfrm>
            <a:off x="-1807055" y="44939"/>
            <a:ext cx="5895581" cy="774435"/>
          </a:xfrm>
        </p:spPr>
        <p:txBody>
          <a:bodyPr>
            <a:normAutofit/>
          </a:bodyPr>
          <a:lstStyle/>
          <a:p>
            <a:pPr algn="ctr"/>
            <a:r>
              <a:rPr lang="vi-VN" b="1" dirty="0"/>
              <a:t>Mục tiêu</a:t>
            </a:r>
            <a:endParaRPr lang="en-US" b="1" dirty="0"/>
          </a:p>
        </p:txBody>
      </p:sp>
      <p:sp>
        <p:nvSpPr>
          <p:cNvPr id="106" name="Content Placeholder 2">
            <a:extLst>
              <a:ext uri="{FF2B5EF4-FFF2-40B4-BE49-F238E27FC236}">
                <a16:creationId xmlns:a16="http://schemas.microsoft.com/office/drawing/2014/main" id="{18259308-E958-4601-42D8-90DC0786BD1D}"/>
              </a:ext>
            </a:extLst>
          </p:cNvPr>
          <p:cNvSpPr>
            <a:spLocks noGrp="1"/>
          </p:cNvSpPr>
          <p:nvPr>
            <p:ph idx="1"/>
          </p:nvPr>
        </p:nvSpPr>
        <p:spPr>
          <a:xfrm>
            <a:off x="0" y="1190885"/>
            <a:ext cx="11602865" cy="5890804"/>
          </a:xfrm>
        </p:spPr>
        <p:txBody>
          <a:bodyPr>
            <a:noAutofit/>
          </a:bodyPr>
          <a:lstStyle/>
          <a:p>
            <a:pPr marL="0" indent="0" algn="just">
              <a:buNone/>
            </a:pPr>
            <a:r>
              <a:rPr lang="vi-VN" sz="3000" b="1" i="0" dirty="0">
                <a:solidFill>
                  <a:schemeClr val="tx1"/>
                </a:solidFill>
                <a:effectLst/>
                <a:latin typeface="Times   New Roman"/>
              </a:rPr>
              <a:t>Xây dựng một mô hình dự đoán:  </a:t>
            </a:r>
            <a:r>
              <a:rPr lang="vi-VN" sz="3000" dirty="0">
                <a:latin typeface="Times   New Roman"/>
              </a:rPr>
              <a:t>X</a:t>
            </a:r>
            <a:r>
              <a:rPr lang="vi-VN" sz="3000" i="0" dirty="0">
                <a:solidFill>
                  <a:schemeClr val="tx1"/>
                </a:solidFill>
                <a:effectLst/>
                <a:latin typeface="Times   New Roman"/>
              </a:rPr>
              <a:t>ây dựng một mô hình dự đoán lượng khách đến của một nhà hàng trong tương lai dựa trên các thông tin có sẵn. Dùng phương pháp phân tích dữ liệu và mô hình hóa phù hợp.</a:t>
            </a:r>
          </a:p>
        </p:txBody>
      </p:sp>
    </p:spTree>
    <p:extLst>
      <p:ext uri="{BB962C8B-B14F-4D97-AF65-F5344CB8AC3E}">
        <p14:creationId xmlns:p14="http://schemas.microsoft.com/office/powerpoint/2010/main" val="10242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C0C2F-02CC-5BA3-AB6F-E542971FC61D}"/>
              </a:ext>
            </a:extLst>
          </p:cNvPr>
          <p:cNvSpPr>
            <a:spLocks noGrp="1"/>
          </p:cNvSpPr>
          <p:nvPr>
            <p:ph type="title"/>
          </p:nvPr>
        </p:nvSpPr>
        <p:spPr>
          <a:xfrm>
            <a:off x="171061" y="14781"/>
            <a:ext cx="5895581" cy="670839"/>
          </a:xfrm>
        </p:spPr>
        <p:txBody>
          <a:bodyPr>
            <a:noAutofit/>
          </a:bodyPr>
          <a:lstStyle/>
          <a:p>
            <a:pPr algn="just"/>
            <a:r>
              <a:rPr lang="en-US" b="1" dirty="0" err="1">
                <a:latin typeface="Times       New Roman"/>
              </a:rPr>
              <a:t>Đặc</a:t>
            </a:r>
            <a:r>
              <a:rPr lang="en-US" b="1" dirty="0">
                <a:latin typeface="Times       New Roman"/>
              </a:rPr>
              <a:t> </a:t>
            </a:r>
            <a:r>
              <a:rPr lang="en-US" b="1" dirty="0" err="1">
                <a:latin typeface="Times       New Roman"/>
              </a:rPr>
              <a:t>tả</a:t>
            </a:r>
            <a:r>
              <a:rPr lang="en-US" b="1" dirty="0">
                <a:latin typeface="Times       New Roman"/>
              </a:rPr>
              <a:t> </a:t>
            </a:r>
            <a:r>
              <a:rPr lang="en-US" b="1" dirty="0" err="1">
                <a:latin typeface="Times       New Roman"/>
              </a:rPr>
              <a:t>bài</a:t>
            </a:r>
            <a:r>
              <a:rPr lang="en-US" b="1" dirty="0">
                <a:latin typeface="Times       New Roman"/>
              </a:rPr>
              <a:t> </a:t>
            </a:r>
            <a:r>
              <a:rPr lang="en-US" b="1" dirty="0" err="1">
                <a:latin typeface="Times       New Roman"/>
              </a:rPr>
              <a:t>toán</a:t>
            </a:r>
            <a:endParaRPr lang="en-US" dirty="0">
              <a:latin typeface="Times       New Roman"/>
            </a:endParaRPr>
          </a:p>
        </p:txBody>
      </p:sp>
      <p:sp>
        <p:nvSpPr>
          <p:cNvPr id="21" name="Hộp Văn bản 20">
            <a:extLst>
              <a:ext uri="{FF2B5EF4-FFF2-40B4-BE49-F238E27FC236}">
                <a16:creationId xmlns:a16="http://schemas.microsoft.com/office/drawing/2014/main" id="{43579506-B386-6219-8247-CC5C58F55859}"/>
              </a:ext>
            </a:extLst>
          </p:cNvPr>
          <p:cNvSpPr txBox="1"/>
          <p:nvPr/>
        </p:nvSpPr>
        <p:spPr>
          <a:xfrm>
            <a:off x="171061" y="880238"/>
            <a:ext cx="11509299" cy="5863144"/>
          </a:xfrm>
          <a:prstGeom prst="rect">
            <a:avLst/>
          </a:prstGeom>
          <a:noFill/>
        </p:spPr>
        <p:txBody>
          <a:bodyPr wrap="square">
            <a:spAutoFit/>
          </a:bodyPr>
          <a:lstStyle/>
          <a:p>
            <a:pPr algn="just"/>
            <a:r>
              <a:rPr lang="vi-VN" sz="2500" i="0" dirty="0">
                <a:effectLst/>
                <a:latin typeface="+mj-lt"/>
              </a:rPr>
              <a:t>Bài toán cần xây dựng một mô hình dự đoán lượng khách đến nhà hàng dựa trên các thông tin về ngày, thời gian, địa điểm và các thông tin khác liên quan.</a:t>
            </a:r>
          </a:p>
          <a:p>
            <a:pPr algn="just"/>
            <a:endParaRPr lang="vi-VN" sz="2500" i="0" dirty="0">
              <a:effectLst/>
              <a:latin typeface="+mj-lt"/>
            </a:endParaRPr>
          </a:p>
          <a:p>
            <a:pPr algn="just"/>
            <a:r>
              <a:rPr lang="vi-VN" sz="2500" i="0" dirty="0">
                <a:effectLst/>
                <a:latin typeface="+mj-lt"/>
              </a:rPr>
              <a:t>Để giải quyết bài toán này, ta sẽ sử dụng tập dữ liệu về lượng khách đến của một số nhà hàng tại Nhật Bản. Tập dữ liệu bao gồm thông tin về ngày, thời gian, địa điểm, số lượng khách đến…</a:t>
            </a:r>
          </a:p>
          <a:p>
            <a:pPr algn="just"/>
            <a:endParaRPr lang="vi-VN" sz="2500" dirty="0">
              <a:latin typeface="+mj-lt"/>
            </a:endParaRPr>
          </a:p>
          <a:p>
            <a:pPr algn="just"/>
            <a:r>
              <a:rPr lang="vi-VN" sz="2500" dirty="0">
                <a:latin typeface="+mj-lt"/>
              </a:rPr>
              <a:t>Sử dụng </a:t>
            </a:r>
            <a:r>
              <a:rPr lang="vi-VN" sz="2500" dirty="0" err="1">
                <a:latin typeface="+mj-lt"/>
              </a:rPr>
              <a:t>python</a:t>
            </a:r>
            <a:r>
              <a:rPr lang="vi-VN" sz="2500" dirty="0">
                <a:latin typeface="+mj-lt"/>
              </a:rPr>
              <a:t> và một số thư viện(</a:t>
            </a:r>
            <a:r>
              <a:rPr lang="vi-VN" sz="2500" dirty="0" err="1">
                <a:latin typeface="+mj-lt"/>
              </a:rPr>
              <a:t>numpy</a:t>
            </a:r>
            <a:r>
              <a:rPr lang="vi-VN" sz="2500" dirty="0">
                <a:latin typeface="+mj-lt"/>
              </a:rPr>
              <a:t>, </a:t>
            </a:r>
            <a:r>
              <a:rPr lang="vi-VN" sz="2500" dirty="0" err="1">
                <a:latin typeface="+mj-lt"/>
              </a:rPr>
              <a:t>pandas</a:t>
            </a:r>
            <a:r>
              <a:rPr lang="vi-VN" sz="2500" dirty="0">
                <a:latin typeface="+mj-lt"/>
              </a:rPr>
              <a:t>, </a:t>
            </a:r>
            <a:r>
              <a:rPr lang="vi-VN" sz="2500" dirty="0" err="1">
                <a:latin typeface="+mj-lt"/>
              </a:rPr>
              <a:t>sklearn</a:t>
            </a:r>
            <a:r>
              <a:rPr lang="vi-VN" sz="2500" dirty="0">
                <a:latin typeface="+mj-lt"/>
              </a:rPr>
              <a:t>, </a:t>
            </a:r>
            <a:r>
              <a:rPr lang="vi-VN" sz="2500" dirty="0" err="1">
                <a:latin typeface="+mj-lt"/>
              </a:rPr>
              <a:t>xgboost</a:t>
            </a:r>
            <a:r>
              <a:rPr lang="vi-VN" sz="2500" dirty="0">
                <a:latin typeface="+mj-lt"/>
              </a:rPr>
              <a:t>, </a:t>
            </a:r>
            <a:r>
              <a:rPr lang="vi-VN" sz="2500" dirty="0" err="1">
                <a:latin typeface="+mj-lt"/>
              </a:rPr>
              <a:t>matplotlib</a:t>
            </a:r>
            <a:r>
              <a:rPr lang="vi-VN" sz="2500" dirty="0">
                <a:latin typeface="+mj-lt"/>
              </a:rPr>
              <a:t>, </a:t>
            </a:r>
            <a:r>
              <a:rPr lang="vi-VN" sz="2500" dirty="0" err="1">
                <a:latin typeface="+mj-lt"/>
              </a:rPr>
              <a:t>math</a:t>
            </a:r>
            <a:r>
              <a:rPr lang="vi-VN" sz="2500" dirty="0">
                <a:latin typeface="+mj-lt"/>
              </a:rPr>
              <a:t>)</a:t>
            </a:r>
          </a:p>
          <a:p>
            <a:pPr algn="just"/>
            <a:r>
              <a:rPr lang="vi-VN" sz="2500" dirty="0" err="1">
                <a:latin typeface="+mj-lt"/>
              </a:rPr>
              <a:t>Jupyter</a:t>
            </a:r>
            <a:r>
              <a:rPr lang="vi-VN" sz="2500" dirty="0">
                <a:latin typeface="+mj-lt"/>
              </a:rPr>
              <a:t> </a:t>
            </a:r>
            <a:r>
              <a:rPr lang="vi-VN" sz="2500" dirty="0" err="1">
                <a:latin typeface="+mj-lt"/>
              </a:rPr>
              <a:t>Notebook</a:t>
            </a:r>
            <a:r>
              <a:rPr lang="vi-VN" sz="2500" dirty="0">
                <a:latin typeface="+mj-lt"/>
              </a:rPr>
              <a:t> </a:t>
            </a:r>
            <a:r>
              <a:rPr lang="vi-VN" sz="2500" dirty="0" err="1">
                <a:latin typeface="+mj-lt"/>
              </a:rPr>
              <a:t>Colab</a:t>
            </a:r>
            <a:r>
              <a:rPr lang="vi-VN" sz="2500" dirty="0">
                <a:latin typeface="+mj-lt"/>
              </a:rPr>
              <a:t>.</a:t>
            </a:r>
          </a:p>
          <a:p>
            <a:pPr algn="just"/>
            <a:endParaRPr lang="vi-VN" sz="2500" dirty="0">
              <a:latin typeface="+mj-lt"/>
            </a:endParaRPr>
          </a:p>
          <a:p>
            <a:pPr algn="just"/>
            <a:r>
              <a:rPr lang="vi-VN" sz="2500" i="0" dirty="0">
                <a:effectLst/>
                <a:latin typeface="+mj-lt"/>
              </a:rPr>
              <a:t>Mô hình: sử dụng mô hình hồi quy tuyến </a:t>
            </a:r>
            <a:r>
              <a:rPr lang="vi-VN" sz="2500" dirty="0">
                <a:latin typeface="+mj-lt"/>
              </a:rPr>
              <a:t>tính để xử lý dữ liệu trước khi đưa vào mô hình huấn luyện để cải thiện độ chính xác.</a:t>
            </a:r>
          </a:p>
          <a:p>
            <a:pPr algn="just"/>
            <a:endParaRPr lang="vi-VN" sz="2500" dirty="0">
              <a:latin typeface="+mj-lt"/>
            </a:endParaRPr>
          </a:p>
          <a:p>
            <a:pPr algn="just"/>
            <a:r>
              <a:rPr lang="vi-VN" sz="2500" dirty="0">
                <a:latin typeface="+mj-lt"/>
              </a:rPr>
              <a:t>S</a:t>
            </a:r>
            <a:r>
              <a:rPr lang="vi-VN" sz="2500" i="0" dirty="0">
                <a:effectLst/>
                <a:latin typeface="+mj-lt"/>
              </a:rPr>
              <a:t>ử dụng thuật toán </a:t>
            </a:r>
            <a:r>
              <a:rPr lang="vi-VN" sz="2500" i="0" dirty="0" err="1">
                <a:effectLst/>
                <a:latin typeface="+mj-lt"/>
              </a:rPr>
              <a:t>XGBoost</a:t>
            </a:r>
            <a:r>
              <a:rPr lang="vi-VN" sz="2500" i="0" dirty="0">
                <a:effectLst/>
                <a:latin typeface="+mj-lt"/>
              </a:rPr>
              <a:t> để huấn luyện và dự đoán.</a:t>
            </a:r>
          </a:p>
          <a:p>
            <a:pPr algn="just"/>
            <a:endParaRPr lang="vi-VN" sz="2500" dirty="0">
              <a:latin typeface="+mj-lt"/>
            </a:endParaRPr>
          </a:p>
        </p:txBody>
      </p:sp>
    </p:spTree>
    <p:extLst>
      <p:ext uri="{BB962C8B-B14F-4D97-AF65-F5344CB8AC3E}">
        <p14:creationId xmlns:p14="http://schemas.microsoft.com/office/powerpoint/2010/main" val="5713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CB11-1092-7DA4-C637-B11ECC45268F}"/>
              </a:ext>
            </a:extLst>
          </p:cNvPr>
          <p:cNvSpPr>
            <a:spLocks noGrp="1"/>
          </p:cNvSpPr>
          <p:nvPr>
            <p:ph type="title"/>
          </p:nvPr>
        </p:nvSpPr>
        <p:spPr>
          <a:xfrm>
            <a:off x="-1" y="1"/>
            <a:ext cx="12191999" cy="958787"/>
          </a:xfrm>
        </p:spPr>
        <p:txBody>
          <a:bodyPr>
            <a:normAutofit/>
          </a:bodyPr>
          <a:lstStyle/>
          <a:p>
            <a:pPr algn="ctr"/>
            <a:r>
              <a:rPr lang="vi-VN" sz="4400" b="1" i="0" dirty="0">
                <a:effectLst/>
                <a:latin typeface="Times  New Roman"/>
              </a:rPr>
              <a:t>Quá trình giải quyết bài toán</a:t>
            </a:r>
            <a:endParaRPr lang="en-US" dirty="0"/>
          </a:p>
        </p:txBody>
      </p:sp>
      <p:sp>
        <p:nvSpPr>
          <p:cNvPr id="3" name="Content Placeholder 2">
            <a:extLst>
              <a:ext uri="{FF2B5EF4-FFF2-40B4-BE49-F238E27FC236}">
                <a16:creationId xmlns:a16="http://schemas.microsoft.com/office/drawing/2014/main" id="{87A4CD72-D378-49EB-93D4-9F8F50E376EF}"/>
              </a:ext>
            </a:extLst>
          </p:cNvPr>
          <p:cNvSpPr>
            <a:spLocks noGrp="1"/>
          </p:cNvSpPr>
          <p:nvPr>
            <p:ph idx="1"/>
          </p:nvPr>
        </p:nvSpPr>
        <p:spPr>
          <a:xfrm>
            <a:off x="1" y="873176"/>
            <a:ext cx="12191999" cy="5984824"/>
          </a:xfrm>
        </p:spPr>
        <p:txBody>
          <a:bodyPr>
            <a:noAutofit/>
          </a:bodyPr>
          <a:lstStyle/>
          <a:p>
            <a:pPr algn="just">
              <a:buFont typeface="+mj-lt"/>
              <a:buAutoNum type="arabicPeriod"/>
            </a:pPr>
            <a:r>
              <a:rPr lang="vi-VN" sz="2300" b="1" i="0" dirty="0">
                <a:effectLst/>
                <a:latin typeface="Times  New Roman"/>
              </a:rPr>
              <a:t>Tiền xử lý dữ liệu:</a:t>
            </a:r>
          </a:p>
          <a:p>
            <a:pPr marL="457200" lvl="1" indent="0" algn="just">
              <a:buNone/>
            </a:pPr>
            <a:r>
              <a:rPr lang="vi-VN" sz="2300" i="0" dirty="0">
                <a:effectLst/>
                <a:latin typeface="Times  New Roman"/>
              </a:rPr>
              <a:t>Loại bỏ các dữ liệu cột không cần thiết hoặc có giá trị thiếu.</a:t>
            </a:r>
          </a:p>
          <a:p>
            <a:pPr marL="457200" lvl="1" indent="0" algn="just">
              <a:buNone/>
            </a:pPr>
            <a:r>
              <a:rPr lang="vi-VN" sz="2300" i="0" dirty="0">
                <a:effectLst/>
                <a:latin typeface="Times  New Roman"/>
              </a:rPr>
              <a:t>Chuyển đổi các đặc trưng dạng chuỗi sang số và các giá trị datetime sang định dạng thời gian để dể dàng xử lý dữ liệu.</a:t>
            </a:r>
          </a:p>
          <a:p>
            <a:pPr marL="457200" lvl="1" indent="0" algn="just">
              <a:buNone/>
            </a:pPr>
            <a:r>
              <a:rPr lang="vi-VN" sz="2300" i="0" dirty="0">
                <a:effectLst/>
                <a:latin typeface="Times  New Roman"/>
              </a:rPr>
              <a:t>Tách tập dữ liệu thành tập huấn luyện và tập kiểm tra.</a:t>
            </a:r>
          </a:p>
          <a:p>
            <a:pPr marL="457200" lvl="1" indent="0" algn="just">
              <a:buNone/>
            </a:pPr>
            <a:r>
              <a:rPr lang="vi-VN" sz="2300" i="0" dirty="0">
                <a:effectLst/>
                <a:latin typeface="Times  New Roman"/>
              </a:rPr>
              <a:t>Xác định biến độc lập và biến phụ thuộc sau khi phân tích dữ liệu được sử dụng để dự đoán biến phụ thuộc</a:t>
            </a:r>
          </a:p>
          <a:p>
            <a:pPr algn="just">
              <a:buFont typeface="+mj-lt"/>
              <a:buAutoNum type="arabicPeriod"/>
            </a:pPr>
            <a:r>
              <a:rPr lang="vi-VN" sz="2300" b="1" i="0" dirty="0">
                <a:effectLst/>
                <a:latin typeface="Times  New Roman"/>
              </a:rPr>
              <a:t>Huấn luyện mô hình:</a:t>
            </a:r>
          </a:p>
          <a:p>
            <a:pPr marL="457200" lvl="1" indent="0" algn="just">
              <a:buNone/>
            </a:pPr>
            <a:r>
              <a:rPr lang="vi-VN" sz="2300" i="0" dirty="0">
                <a:effectLst/>
                <a:latin typeface="Times  New Roman"/>
              </a:rPr>
              <a:t>Sử dụng thuật toán XGBoost để huấn luyện mô hình dự đoán lượng khách đến.</a:t>
            </a:r>
          </a:p>
          <a:p>
            <a:pPr marL="457200" lvl="1" indent="0" algn="just">
              <a:buNone/>
            </a:pPr>
            <a:r>
              <a:rPr lang="vi-VN" sz="2300" i="0" dirty="0">
                <a:effectLst/>
                <a:latin typeface="Times  New Roman"/>
              </a:rPr>
              <a:t>Điều chỉnh các tham số của mô hình để tối ưu hóa độ chính xác.</a:t>
            </a:r>
          </a:p>
          <a:p>
            <a:pPr marL="0" indent="0" algn="just">
              <a:buNone/>
            </a:pPr>
            <a:r>
              <a:rPr lang="vi-VN" sz="2300" b="1" dirty="0">
                <a:latin typeface="Times  New Roman"/>
              </a:rPr>
              <a:t>3</a:t>
            </a:r>
            <a:r>
              <a:rPr lang="vi-VN" sz="2300" b="1" i="0" dirty="0">
                <a:effectLst/>
                <a:latin typeface="Times  New Roman"/>
              </a:rPr>
              <a:t>.Kết quả mong đợi:</a:t>
            </a:r>
          </a:p>
          <a:p>
            <a:pPr marL="457200" lvl="1" indent="0" algn="just">
              <a:buNone/>
            </a:pPr>
            <a:r>
              <a:rPr lang="vi-VN" sz="2300" i="0" dirty="0">
                <a:effectLst/>
                <a:latin typeface="Times  New Roman"/>
              </a:rPr>
              <a:t>Sử dụng mô hình đã huấn luyện để dự đoán lượng khách đến của nhà hàng trong tương lai.</a:t>
            </a:r>
          </a:p>
          <a:p>
            <a:pPr marL="457200" lvl="1" indent="0" algn="just">
              <a:buNone/>
            </a:pPr>
            <a:r>
              <a:rPr lang="vi-VN" sz="2300" i="0" dirty="0">
                <a:effectLst/>
                <a:latin typeface="Times  New Roman"/>
              </a:rPr>
              <a:t>Kết quả cuối cùng của bài toán sẽ  tạo thành công mô hình và dự đoán được lượng khách đến nhà hàng từ dữ liệu.</a:t>
            </a:r>
          </a:p>
          <a:p>
            <a:pPr marL="457200" lvl="1" indent="0" algn="just">
              <a:buNone/>
            </a:pPr>
            <a:r>
              <a:rPr lang="vi-VN" sz="2300" dirty="0">
                <a:latin typeface="Times  New Roman"/>
              </a:rPr>
              <a:t>G</a:t>
            </a:r>
            <a:r>
              <a:rPr lang="vi-VN" sz="2300" i="0" dirty="0">
                <a:effectLst/>
                <a:latin typeface="Times  New Roman"/>
              </a:rPr>
              <a:t>iúp các quản lý nhà hàng có thể lên kế hoạch về việc cung ứng dịch vụ và quản lý nhân lực để đáp ứng nhu cầu của khách hàng.</a:t>
            </a:r>
          </a:p>
          <a:p>
            <a:pPr marL="0" indent="0" algn="just">
              <a:buNone/>
            </a:pPr>
            <a:endParaRPr lang="en-US" sz="2300" dirty="0">
              <a:latin typeface="Times  New Roman"/>
            </a:endParaRPr>
          </a:p>
        </p:txBody>
      </p:sp>
    </p:spTree>
    <p:extLst>
      <p:ext uri="{BB962C8B-B14F-4D97-AF65-F5344CB8AC3E}">
        <p14:creationId xmlns:p14="http://schemas.microsoft.com/office/powerpoint/2010/main" val="3710907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3DBD5-6F72-5D9C-F53E-7E483EDDB395}"/>
              </a:ext>
            </a:extLst>
          </p:cNvPr>
          <p:cNvSpPr>
            <a:spLocks noGrp="1"/>
          </p:cNvSpPr>
          <p:nvPr>
            <p:ph type="title"/>
          </p:nvPr>
        </p:nvSpPr>
        <p:spPr>
          <a:xfrm>
            <a:off x="0" y="0"/>
            <a:ext cx="12192000" cy="774435"/>
          </a:xfrm>
        </p:spPr>
        <p:txBody>
          <a:bodyPr>
            <a:normAutofit/>
          </a:bodyPr>
          <a:lstStyle/>
          <a:p>
            <a:pPr algn="ctr"/>
            <a:r>
              <a:rPr lang="vi-VN" b="1" dirty="0"/>
              <a:t>Giới hạn phạm vi đề tài</a:t>
            </a:r>
            <a:endParaRPr lang="en-US" b="1" dirty="0"/>
          </a:p>
        </p:txBody>
      </p:sp>
      <p:sp>
        <p:nvSpPr>
          <p:cNvPr id="106" name="Content Placeholder 2">
            <a:extLst>
              <a:ext uri="{FF2B5EF4-FFF2-40B4-BE49-F238E27FC236}">
                <a16:creationId xmlns:a16="http://schemas.microsoft.com/office/drawing/2014/main" id="{18259308-E958-4601-42D8-90DC0786BD1D}"/>
              </a:ext>
            </a:extLst>
          </p:cNvPr>
          <p:cNvSpPr>
            <a:spLocks noGrp="1"/>
          </p:cNvSpPr>
          <p:nvPr>
            <p:ph idx="1"/>
          </p:nvPr>
        </p:nvSpPr>
        <p:spPr>
          <a:xfrm>
            <a:off x="350219" y="2054945"/>
            <a:ext cx="11602865" cy="4328099"/>
          </a:xfrm>
        </p:spPr>
        <p:txBody>
          <a:bodyPr>
            <a:noAutofit/>
          </a:bodyPr>
          <a:lstStyle/>
          <a:p>
            <a:pPr>
              <a:buFont typeface="+mj-lt"/>
              <a:buAutoNum type="arabicPeriod"/>
            </a:pPr>
            <a:r>
              <a:rPr lang="vi-VN" sz="3000" b="1" dirty="0">
                <a:latin typeface="+mj-lt"/>
              </a:rPr>
              <a:t>Áp dụng mô hình</a:t>
            </a:r>
            <a:r>
              <a:rPr lang="vi-VN" sz="3000" b="1" i="0" dirty="0">
                <a:solidFill>
                  <a:schemeClr val="tx1"/>
                </a:solidFill>
                <a:effectLst/>
                <a:latin typeface="+mj-lt"/>
              </a:rPr>
              <a:t>:  </a:t>
            </a:r>
            <a:r>
              <a:rPr lang="vi-VN" sz="3000" i="0" dirty="0">
                <a:solidFill>
                  <a:schemeClr val="tx1"/>
                </a:solidFill>
                <a:effectLst/>
                <a:latin typeface="+mj-lt"/>
              </a:rPr>
              <a:t>Dữ liệu dự đoán </a:t>
            </a:r>
            <a:r>
              <a:rPr lang="vi-VN" sz="3000" dirty="0" err="1">
                <a:latin typeface="+mj-lt"/>
              </a:rPr>
              <a:t>đoán</a:t>
            </a:r>
            <a:r>
              <a:rPr lang="vi-VN" sz="3000" dirty="0">
                <a:latin typeface="+mj-lt"/>
              </a:rPr>
              <a:t> lượng khách</a:t>
            </a:r>
            <a:r>
              <a:rPr lang="vi-VN" sz="3000" i="0" dirty="0">
                <a:solidFill>
                  <a:schemeClr val="tx1"/>
                </a:solidFill>
                <a:effectLst/>
                <a:latin typeface="+mj-lt"/>
              </a:rPr>
              <a:t> ch</a:t>
            </a:r>
            <a:r>
              <a:rPr lang="vi-VN" sz="3000" dirty="0">
                <a:latin typeface="+mj-lt"/>
              </a:rPr>
              <a:t>ỉ áp dụng cho các nhà hàng ở Nhật Bản.</a:t>
            </a:r>
          </a:p>
          <a:p>
            <a:pPr>
              <a:buFont typeface="+mj-lt"/>
              <a:buAutoNum type="arabicPeriod"/>
            </a:pPr>
            <a:endParaRPr lang="vi-VN" sz="3000" dirty="0">
              <a:latin typeface="+mj-lt"/>
            </a:endParaRPr>
          </a:p>
          <a:p>
            <a:pPr>
              <a:buFont typeface="+mj-lt"/>
              <a:buAutoNum type="arabicPeriod"/>
            </a:pPr>
            <a:endParaRPr lang="vi-VN" sz="3000" dirty="0">
              <a:latin typeface="+mj-lt"/>
            </a:endParaRPr>
          </a:p>
          <a:p>
            <a:pPr>
              <a:buFont typeface="+mj-lt"/>
              <a:buAutoNum type="arabicPeriod"/>
            </a:pPr>
            <a:r>
              <a:rPr lang="vi-VN" sz="3000" b="1" dirty="0">
                <a:latin typeface="+mj-lt"/>
              </a:rPr>
              <a:t>Mô hình xử lý: </a:t>
            </a:r>
            <a:r>
              <a:rPr lang="vi-VN" sz="3000" dirty="0" err="1">
                <a:latin typeface="+mj-lt"/>
              </a:rPr>
              <a:t>XGBoost</a:t>
            </a:r>
            <a:r>
              <a:rPr lang="vi-VN" sz="3000" dirty="0">
                <a:latin typeface="+mj-lt"/>
              </a:rPr>
              <a:t> thay vì </a:t>
            </a:r>
            <a:r>
              <a:rPr lang="vi-VN" sz="2000" b="0" i="0" dirty="0">
                <a:solidFill>
                  <a:srgbClr val="D1D5DB"/>
                </a:solidFill>
                <a:effectLst/>
                <a:latin typeface="Söhne"/>
              </a:rPr>
              <a:t> </a:t>
            </a:r>
            <a:r>
              <a:rPr lang="vi-VN" dirty="0"/>
              <a:t>LSTM </a:t>
            </a:r>
            <a:r>
              <a:rPr lang="vi-VN" dirty="0" err="1"/>
              <a:t>Data</a:t>
            </a:r>
            <a:r>
              <a:rPr lang="vi-VN" dirty="0"/>
              <a:t> </a:t>
            </a:r>
            <a:r>
              <a:rPr lang="vi-VN" dirty="0" err="1"/>
              <a:t>Preparation</a:t>
            </a:r>
            <a:r>
              <a:rPr lang="vi-VN" sz="3000" b="0" i="0" u="none" strike="noStrike" dirty="0">
                <a:effectLst/>
                <a:latin typeface="+mj-lt"/>
              </a:rPr>
              <a:t>, </a:t>
            </a:r>
            <a:r>
              <a:rPr lang="vi-VN" sz="3000" b="0" i="0" u="none" strike="noStrike" dirty="0" err="1">
                <a:effectLst/>
                <a:latin typeface="-apple-system"/>
              </a:rPr>
              <a:t>S</a:t>
            </a:r>
            <a:r>
              <a:rPr lang="vi-VN" dirty="0" err="1">
                <a:latin typeface="-apple-system"/>
              </a:rPr>
              <a:t>arimax</a:t>
            </a:r>
            <a:r>
              <a:rPr lang="vi-VN" b="0" i="0" u="none" strike="noStrike" dirty="0">
                <a:effectLst/>
                <a:latin typeface="-apple-system"/>
              </a:rPr>
              <a:t>, </a:t>
            </a:r>
            <a:r>
              <a:rPr lang="vi-VN" dirty="0" err="1">
                <a:latin typeface="-apple-system"/>
              </a:rPr>
              <a:t>KNeighborsRegressor</a:t>
            </a:r>
            <a:r>
              <a:rPr lang="vi-VN" dirty="0">
                <a:latin typeface="-apple-system"/>
              </a:rPr>
              <a:t>.</a:t>
            </a:r>
            <a:endParaRPr lang="vi-VN" dirty="0">
              <a:latin typeface="+mj-lt"/>
            </a:endParaRPr>
          </a:p>
        </p:txBody>
      </p:sp>
    </p:spTree>
    <p:extLst>
      <p:ext uri="{BB962C8B-B14F-4D97-AF65-F5344CB8AC3E}">
        <p14:creationId xmlns:p14="http://schemas.microsoft.com/office/powerpoint/2010/main" val="2837194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849</TotalTime>
  <Words>2685</Words>
  <Application>Microsoft Office PowerPoint</Application>
  <PresentationFormat>Widescreen</PresentationFormat>
  <Paragraphs>192</Paragraphs>
  <Slides>42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-apple-system</vt:lpstr>
      <vt:lpstr>Arial</vt:lpstr>
      <vt:lpstr>Calibri</vt:lpstr>
      <vt:lpstr>Calibri Light</vt:lpstr>
      <vt:lpstr>Söhne</vt:lpstr>
      <vt:lpstr>Times       New Roman</vt:lpstr>
      <vt:lpstr>Times      New Roman</vt:lpstr>
      <vt:lpstr>Times    New Roman</vt:lpstr>
      <vt:lpstr>Times   New Roman</vt:lpstr>
      <vt:lpstr>Times  New Roman</vt:lpstr>
      <vt:lpstr>Times New Roman</vt:lpstr>
      <vt:lpstr>Office Theme</vt:lpstr>
      <vt:lpstr>Báo cáo môn khoa học dữ liệu</vt:lpstr>
      <vt:lpstr>PowerPoint Presentation</vt:lpstr>
      <vt:lpstr>PowerPoint Presentation</vt:lpstr>
      <vt:lpstr>PowerPoint Presentation</vt:lpstr>
      <vt:lpstr>Lí do chọn đề tài</vt:lpstr>
      <vt:lpstr>Mục tiêu</vt:lpstr>
      <vt:lpstr>Đặc tả bài toán</vt:lpstr>
      <vt:lpstr>Quá trình giải quyết bài toán</vt:lpstr>
      <vt:lpstr>Giới hạn phạm vi đề tài</vt:lpstr>
      <vt:lpstr>PowerPoint Presentation</vt:lpstr>
      <vt:lpstr>Giới hạn phạm vi đề tài</vt:lpstr>
      <vt:lpstr>PowerPoint Presentation</vt:lpstr>
      <vt:lpstr>PowerPoint Presentation</vt:lpstr>
      <vt:lpstr>XGBOOST</vt:lpstr>
      <vt:lpstr>Ưu điểm</vt:lpstr>
      <vt:lpstr>Nhược điểm</vt:lpstr>
      <vt:lpstr>RMSE là gì?</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vt:lpstr>
      <vt:lpstr>Định hướng trong tương lai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giữa kì Khoa học dữ liệu</dc:title>
  <dc:creator>Tran Hai</dc:creator>
  <cp:lastModifiedBy>Tran Hai</cp:lastModifiedBy>
  <cp:revision>67</cp:revision>
  <dcterms:created xsi:type="dcterms:W3CDTF">2023-04-20T01:37:51Z</dcterms:created>
  <dcterms:modified xsi:type="dcterms:W3CDTF">2023-04-22T09:16:15Z</dcterms:modified>
</cp:coreProperties>
</file>