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5" r:id="rId6"/>
    <p:sldId id="282" r:id="rId7"/>
    <p:sldId id="262" r:id="rId8"/>
    <p:sldId id="261" r:id="rId9"/>
    <p:sldId id="277" r:id="rId10"/>
    <p:sldId id="275" r:id="rId11"/>
    <p:sldId id="283" r:id="rId12"/>
    <p:sldId id="264" r:id="rId13"/>
    <p:sldId id="265" r:id="rId14"/>
    <p:sldId id="278" r:id="rId15"/>
    <p:sldId id="279" r:id="rId16"/>
    <p:sldId id="280" r:id="rId17"/>
    <p:sldId id="266" r:id="rId18"/>
    <p:sldId id="286" r:id="rId19"/>
    <p:sldId id="271" r:id="rId20"/>
    <p:sldId id="276" r:id="rId21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orient="horz" pos="3007">
          <p15:clr>
            <a:srgbClr val="A4A3A4"/>
          </p15:clr>
        </p15:guide>
        <p15:guide id="3" orient="horz" pos="437">
          <p15:clr>
            <a:srgbClr val="A4A3A4"/>
          </p15:clr>
        </p15:guide>
        <p15:guide id="4" pos="3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99CC"/>
    <a:srgbClr val="0000FF"/>
    <a:srgbClr val="BBCED8"/>
    <a:srgbClr val="006699"/>
    <a:srgbClr val="FFCC66"/>
    <a:srgbClr val="71879A"/>
    <a:srgbClr val="B2B2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56" autoAdjust="0"/>
    <p:restoredTop sz="86426" autoAdjust="0"/>
  </p:normalViewPr>
  <p:slideViewPr>
    <p:cSldViewPr snapToGrid="0">
      <p:cViewPr varScale="1">
        <p:scale>
          <a:sx n="145" d="100"/>
          <a:sy n="145" d="100"/>
        </p:scale>
        <p:origin x="246" y="102"/>
      </p:cViewPr>
      <p:guideLst>
        <p:guide orient="horz" pos="1207"/>
        <p:guide orient="horz" pos="3007"/>
        <p:guide orient="horz" pos="437"/>
        <p:guide pos="369"/>
      </p:guideLst>
    </p:cSldViewPr>
  </p:slideViewPr>
  <p:outlineViewPr>
    <p:cViewPr>
      <p:scale>
        <a:sx n="30" d="100"/>
        <a:sy n="30" d="100"/>
      </p:scale>
      <p:origin x="0" y="0"/>
    </p:cViewPr>
    <p:sldLst>
      <p:sld r:id="rId1" collapse="1"/>
    </p:sldLst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1884" y="-84"/>
      </p:cViewPr>
      <p:guideLst>
        <p:guide orient="horz" pos="2932"/>
        <p:guide pos="221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l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545" y="0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545" y="8841242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b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6F58C4-C183-4741-A02B-5B185428A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533" name="Picture 6" descr="RAT_18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7" y="8938980"/>
            <a:ext cx="1260720" cy="20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00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23100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ctr" defTabSz="931436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Speaker Notes</a:t>
            </a:r>
          </a:p>
        </p:txBody>
      </p:sp>
      <p:sp>
        <p:nvSpPr>
          <p:cNvPr id="2048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2963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2036" y="4422223"/>
            <a:ext cx="6341802" cy="418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4730" y="8841242"/>
            <a:ext cx="3041963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b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5E0618-75CF-461C-930F-45DD3F5D4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1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7705" indent="-287579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50315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10441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70567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30693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90820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50946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911072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smtClean="0">
                <a:solidFill>
                  <a:schemeClr val="tx1"/>
                </a:solidFill>
              </a:rPr>
              <a:t>Speaker Notes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7705" indent="-287579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50315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10441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70567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30693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90820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50946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911072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6A8B8C-9685-476D-A7FF-E2EE44AE1326}" type="slidenum">
              <a:rPr lang="en-US" sz="1200" b="0">
                <a:solidFill>
                  <a:schemeClr val="tx1"/>
                </a:solidFill>
              </a:rPr>
              <a:pPr eaLnBrk="1" hangingPunct="1"/>
              <a:t>1</a:t>
            </a:fld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9788" cy="3487738"/>
          </a:xfrm>
          <a:ln w="12700" cap="flat"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067" tIns="47034" rIns="94067" bIns="47034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975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ustingraphic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5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425450" y="3327400"/>
            <a:ext cx="8293100" cy="455613"/>
          </a:xfrm>
        </p:spPr>
        <p:txBody>
          <a:bodyPr lIns="91440"/>
          <a:lstStyle>
            <a:lvl1pPr algn="ctr">
              <a:lnSpc>
                <a:spcPct val="85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5180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0837"/>
          </a:xfrm>
        </p:spPr>
        <p:txBody>
          <a:bodyPr lIns="91440"/>
          <a:lstStyle>
            <a:lvl1pPr marL="0" indent="0" algn="ctr">
              <a:spcBef>
                <a:spcPct val="0"/>
              </a:spcBef>
              <a:buFont typeface="Wingdings 3" pitchFamily="18" charset="2"/>
              <a:buNone/>
              <a:defRPr sz="2000" i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429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4038" y="622300"/>
            <a:ext cx="2239962" cy="214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622300"/>
            <a:ext cx="6569075" cy="214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6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1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252538"/>
            <a:ext cx="4089400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252538"/>
            <a:ext cx="4090987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48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2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6" descr="austingraphic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231775"/>
            <a:ext cx="89614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589088"/>
            <a:ext cx="8332787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9pPr>
    </p:titleStyle>
    <p:bodyStyle>
      <a:lvl1pPr marL="346075" indent="-346075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rgbClr val="FF9900"/>
        </a:buClr>
        <a:buFont typeface="Wingdings 3" pitchFamily="18" charset="2"/>
        <a:buChar char=""/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marL="579438" indent="-231775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Char char="•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3pPr>
      <a:lvl4pPr marL="1041400" indent="-230188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4pPr>
      <a:lvl5pPr marL="1271588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5pPr>
      <a:lvl6pPr marL="17287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6pPr>
      <a:lvl7pPr marL="21859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7pPr>
      <a:lvl8pPr marL="26431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8pPr>
      <a:lvl9pPr marL="31003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ustinea.org/definitio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awss3a/sites/CTM/EA/Shared%20Documents/HRSA/index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818" name="Rectangle 50"/>
          <p:cNvSpPr>
            <a:spLocks noGrp="1" noChangeArrowheads="1"/>
          </p:cNvSpPr>
          <p:nvPr>
            <p:ph type="ctrTitle"/>
          </p:nvPr>
        </p:nvSpPr>
        <p:spPr>
          <a:xfrm>
            <a:off x="425450" y="2944813"/>
            <a:ext cx="8293100" cy="82484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Overview of Enterprise Architecture Artifacts</a:t>
            </a:r>
            <a:endParaRPr lang="en-US" dirty="0"/>
          </a:p>
        </p:txBody>
      </p:sp>
      <p:sp>
        <p:nvSpPr>
          <p:cNvPr id="3075" name="Rectangle 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3943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2"/>
          <a:stretch/>
        </p:blipFill>
        <p:spPr bwMode="auto">
          <a:xfrm>
            <a:off x="3312160" y="830029"/>
            <a:ext cx="5600700" cy="5459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 bwMode="auto">
          <a:xfrm>
            <a:off x="1788160" y="812800"/>
            <a:ext cx="1544320" cy="5476240"/>
          </a:xfrm>
          <a:custGeom>
            <a:avLst/>
            <a:gdLst>
              <a:gd name="connsiteX0" fmla="*/ 0 w 1544320"/>
              <a:gd name="connsiteY0" fmla="*/ 2570480 h 5476240"/>
              <a:gd name="connsiteX1" fmla="*/ 1544320 w 1544320"/>
              <a:gd name="connsiteY1" fmla="*/ 0 h 5476240"/>
              <a:gd name="connsiteX2" fmla="*/ 1544320 w 1544320"/>
              <a:gd name="connsiteY2" fmla="*/ 5476240 h 5476240"/>
              <a:gd name="connsiteX3" fmla="*/ 0 w 1544320"/>
              <a:gd name="connsiteY3" fmla="*/ 2570480 h 547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4320" h="5476240">
                <a:moveTo>
                  <a:pt x="0" y="2570480"/>
                </a:moveTo>
                <a:lnTo>
                  <a:pt x="1544320" y="0"/>
                </a:lnTo>
                <a:lnTo>
                  <a:pt x="1544320" y="5476240"/>
                </a:lnTo>
                <a:lnTo>
                  <a:pt x="0" y="2570480"/>
                </a:lnTo>
                <a:close/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Realization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" y="1733233"/>
            <a:ext cx="25908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2533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3" y="90488"/>
            <a:ext cx="4897437" cy="6659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8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Interface</a:t>
            </a:r>
            <a:br>
              <a:rPr lang="en-US" dirty="0" smtClean="0"/>
            </a:br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212975"/>
            <a:ext cx="25908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41663" y="1735138"/>
            <a:ext cx="2078037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Arrow points to responsible entity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(not necessarily information flow)</a:t>
            </a:r>
          </a:p>
        </p:txBody>
      </p:sp>
    </p:spTree>
    <p:extLst>
      <p:ext uri="{BB962C8B-B14F-4D97-AF65-F5344CB8AC3E}">
        <p14:creationId xmlns:p14="http://schemas.microsoft.com/office/powerpoint/2010/main" val="36935186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8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Interface Realization and Specification</a:t>
            </a:r>
            <a:br>
              <a:rPr lang="en-US" dirty="0" smtClean="0"/>
            </a:br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098675"/>
            <a:ext cx="647700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4" name="Freeform 12"/>
          <p:cNvSpPr>
            <a:spLocks/>
          </p:cNvSpPr>
          <p:nvPr/>
        </p:nvSpPr>
        <p:spPr bwMode="auto">
          <a:xfrm>
            <a:off x="3906838" y="2370138"/>
            <a:ext cx="1446212" cy="2921000"/>
          </a:xfrm>
          <a:custGeom>
            <a:avLst/>
            <a:gdLst>
              <a:gd name="T0" fmla="*/ 0 w 1447060"/>
              <a:gd name="T1" fmla="*/ 0 h 2920753"/>
              <a:gd name="T2" fmla="*/ 1446212 w 1447060"/>
              <a:gd name="T3" fmla="*/ 0 h 2920753"/>
              <a:gd name="T4" fmla="*/ 1446212 w 1447060"/>
              <a:gd name="T5" fmla="*/ 2921000 h 29207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7060" h="2920753">
                <a:moveTo>
                  <a:pt x="0" y="0"/>
                </a:moveTo>
                <a:lnTo>
                  <a:pt x="1447060" y="0"/>
                </a:lnTo>
                <a:lnTo>
                  <a:pt x="1447060" y="2920753"/>
                </a:ln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71950" y="1989138"/>
            <a:ext cx="2425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Makes service request</a:t>
            </a:r>
          </a:p>
        </p:txBody>
      </p:sp>
    </p:spTree>
    <p:extLst>
      <p:ext uri="{BB962C8B-B14F-4D97-AF65-F5344CB8AC3E}">
        <p14:creationId xmlns:p14="http://schemas.microsoft.com/office/powerpoint/2010/main" val="1762716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25" y="141288"/>
            <a:ext cx="3248025" cy="1033462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System Functional</a:t>
            </a:r>
            <a:br>
              <a:rPr lang="en-US" sz="2400" dirty="0" smtClean="0"/>
            </a:br>
            <a:r>
              <a:rPr lang="en-US" sz="2400" dirty="0" smtClean="0"/>
              <a:t>Requirements</a:t>
            </a:r>
            <a:br>
              <a:rPr lang="en-US" sz="2400" dirty="0" smtClean="0"/>
            </a:br>
            <a:r>
              <a:rPr lang="en-US" sz="2000" dirty="0" smtClean="0"/>
              <a:t>(example)</a:t>
            </a:r>
            <a:endParaRPr lang="en-US" sz="2400" dirty="0"/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1" y="1422400"/>
            <a:ext cx="3814763" cy="5186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86138" y="46038"/>
            <a:ext cx="5617698" cy="6688137"/>
            <a:chOff x="3386138" y="46038"/>
            <a:chExt cx="5617698" cy="6688137"/>
          </a:xfrm>
        </p:grpSpPr>
        <p:pic>
          <p:nvPicPr>
            <p:cNvPr id="1126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548" y="46038"/>
              <a:ext cx="5475288" cy="66881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386138" y="1755775"/>
              <a:ext cx="2208212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Capability Interfaces</a:t>
              </a:r>
            </a:p>
          </p:txBody>
        </p:sp>
        <p:cxnSp>
          <p:nvCxnSpPr>
            <p:cNvPr id="11270" name="Straight Arrow Connector 10"/>
            <p:cNvCxnSpPr>
              <a:cxnSpLocks noChangeShapeType="1"/>
            </p:cNvCxnSpPr>
            <p:nvPr/>
          </p:nvCxnSpPr>
          <p:spPr bwMode="auto">
            <a:xfrm flipV="1">
              <a:off x="4816475" y="1295400"/>
              <a:ext cx="877888" cy="46037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71" name="Straight Arrow Connector 10"/>
            <p:cNvCxnSpPr>
              <a:cxnSpLocks noChangeShapeType="1"/>
            </p:cNvCxnSpPr>
            <p:nvPr/>
          </p:nvCxnSpPr>
          <p:spPr bwMode="auto">
            <a:xfrm>
              <a:off x="4816475" y="2279650"/>
              <a:ext cx="877888" cy="925513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393291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907223"/>
            <a:ext cx="593407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18846" y="3861744"/>
            <a:ext cx="3150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Reviewer ensures adequate response</a:t>
            </a:r>
            <a:endParaRPr lang="en-US" sz="1100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865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UML/UPIA System Diagram</a:t>
            </a:r>
            <a:endParaRPr lang="en-US" dirty="0"/>
          </a:p>
        </p:txBody>
      </p:sp>
      <p:pic>
        <p:nvPicPr>
          <p:cNvPr id="1026" name="Picture 2" descr="http://austinea.org/arch/awu/ESBWithCS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73" y="1029491"/>
            <a:ext cx="7364242" cy="5576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2385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3850" y="2939587"/>
            <a:ext cx="8332787" cy="406265"/>
          </a:xfrm>
        </p:spPr>
        <p:txBody>
          <a:bodyPr/>
          <a:lstStyle/>
          <a:p>
            <a:r>
              <a:rPr lang="en-US" dirty="0" smtClean="0"/>
              <a:t>Follow link to the </a:t>
            </a:r>
            <a:r>
              <a:rPr lang="en-US" dirty="0" smtClean="0">
                <a:hlinkClick r:id="rId2"/>
              </a:rPr>
              <a:t>Austin Data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823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4188" y="2260724"/>
            <a:ext cx="8332787" cy="3914918"/>
          </a:xfrm>
        </p:spPr>
        <p:txBody>
          <a:bodyPr/>
          <a:lstStyle/>
          <a:p>
            <a:r>
              <a:rPr lang="en-US" dirty="0" smtClean="0"/>
              <a:t>Strategic Viewpoints provide a means to understand complex relationships – assists in decision-making – identifies measurable goals and milestones</a:t>
            </a:r>
          </a:p>
          <a:p>
            <a:r>
              <a:rPr lang="en-US" dirty="0" smtClean="0"/>
              <a:t>The Use Case provides a process to perform business analysis to derive business needs, identify interfaces and develop system solutions</a:t>
            </a:r>
          </a:p>
          <a:p>
            <a:r>
              <a:rPr lang="en-US" dirty="0" smtClean="0"/>
              <a:t>EA provides a comprehensive </a:t>
            </a:r>
            <a:r>
              <a:rPr lang="en-US" dirty="0" smtClean="0">
                <a:solidFill>
                  <a:srgbClr val="0000FF"/>
                </a:solidFill>
              </a:rPr>
              <a:t>critical mass of understanding</a:t>
            </a:r>
            <a:r>
              <a:rPr lang="en-US" dirty="0" smtClean="0"/>
              <a:t> to maintain project momentum</a:t>
            </a:r>
          </a:p>
        </p:txBody>
      </p:sp>
    </p:spTree>
    <p:extLst>
      <p:ext uri="{BB962C8B-B14F-4D97-AF65-F5344CB8AC3E}">
        <p14:creationId xmlns:p14="http://schemas.microsoft.com/office/powerpoint/2010/main" val="29394337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526454" y="3486268"/>
            <a:ext cx="7541038" cy="2960779"/>
            <a:chOff x="526454" y="3486268"/>
            <a:chExt cx="7541038" cy="2960779"/>
          </a:xfrm>
        </p:grpSpPr>
        <p:pic>
          <p:nvPicPr>
            <p:cNvPr id="98" name="Picture 9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99536" y="5030468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49592" y="4029614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62544" y="4225956"/>
              <a:ext cx="943239" cy="92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72580" y="4029614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26454" y="4831612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50199" y="4471326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94641" y="4057315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96195" y="3588012"/>
              <a:ext cx="1812481" cy="1766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357822" y="3486268"/>
              <a:ext cx="2174023" cy="949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26807" y="4835794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914960" y="5030469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827491" y="5030469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84074" y="5521943"/>
              <a:ext cx="943239" cy="92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4685" y="5263105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76386" y="5262308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421785" y="5616846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229664" y="5841262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206217" y="3588012"/>
              <a:ext cx="1861275" cy="1694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76624" y="4077561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046528" y="4990401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81676" y="5314614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364210" y="5196099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59725" y="5106260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241086" y="5522018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659096" y="4545275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310106" y="4128941"/>
              <a:ext cx="1448114" cy="142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Group 46"/>
          <p:cNvGrpSpPr/>
          <p:nvPr/>
        </p:nvGrpSpPr>
        <p:grpSpPr>
          <a:xfrm>
            <a:off x="1135632" y="2270700"/>
            <a:ext cx="6245929" cy="1731432"/>
            <a:chOff x="1135632" y="2270700"/>
            <a:chExt cx="6245929" cy="1731432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458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618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632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" name="Straight Connector 50"/>
            <p:cNvCxnSpPr>
              <a:stCxn id="54" idx="0"/>
            </p:cNvCxnSpPr>
            <p:nvPr/>
          </p:nvCxnSpPr>
          <p:spPr bwMode="auto">
            <a:xfrm flipV="1">
              <a:off x="1710062" y="2837638"/>
              <a:ext cx="61388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endCxn id="69" idx="0"/>
            </p:cNvCxnSpPr>
            <p:nvPr/>
          </p:nvCxnSpPr>
          <p:spPr bwMode="auto">
            <a:xfrm>
              <a:off x="2128897" y="2315119"/>
              <a:ext cx="177759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endCxn id="49" idx="0"/>
            </p:cNvCxnSpPr>
            <p:nvPr/>
          </p:nvCxnSpPr>
          <p:spPr bwMode="auto">
            <a:xfrm flipH="1">
              <a:off x="1818670" y="2315119"/>
              <a:ext cx="250738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010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233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679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8348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2794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902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017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243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571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3472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48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7501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51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531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125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604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589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9456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54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560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574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5" name="Straight Connector 74"/>
            <p:cNvCxnSpPr>
              <a:endCxn id="71" idx="0"/>
            </p:cNvCxnSpPr>
            <p:nvPr/>
          </p:nvCxnSpPr>
          <p:spPr bwMode="auto">
            <a:xfrm>
              <a:off x="2369571" y="2837637"/>
              <a:ext cx="364937" cy="830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endCxn id="74" idx="0"/>
            </p:cNvCxnSpPr>
            <p:nvPr/>
          </p:nvCxnSpPr>
          <p:spPr bwMode="auto">
            <a:xfrm flipH="1">
              <a:off x="3282626" y="2315120"/>
              <a:ext cx="364681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endCxn id="73" idx="0"/>
            </p:cNvCxnSpPr>
            <p:nvPr/>
          </p:nvCxnSpPr>
          <p:spPr bwMode="auto">
            <a:xfrm>
              <a:off x="3647915" y="2315120"/>
              <a:ext cx="122697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endCxn id="50" idx="0"/>
            </p:cNvCxnSpPr>
            <p:nvPr/>
          </p:nvCxnSpPr>
          <p:spPr bwMode="auto">
            <a:xfrm flipH="1">
              <a:off x="1330684" y="2315119"/>
              <a:ext cx="671955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78"/>
            <p:cNvCxnSpPr>
              <a:endCxn id="55" idx="0"/>
            </p:cNvCxnSpPr>
            <p:nvPr/>
          </p:nvCxnSpPr>
          <p:spPr bwMode="auto">
            <a:xfrm flipH="1">
              <a:off x="2222285" y="2837637"/>
              <a:ext cx="101665" cy="830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79"/>
            <p:cNvCxnSpPr>
              <a:stCxn id="70" idx="0"/>
            </p:cNvCxnSpPr>
            <p:nvPr/>
          </p:nvCxnSpPr>
          <p:spPr bwMode="auto">
            <a:xfrm flipV="1">
              <a:off x="2794641" y="2315120"/>
              <a:ext cx="809564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>
              <a:endCxn id="59" idx="0"/>
            </p:cNvCxnSpPr>
            <p:nvPr/>
          </p:nvCxnSpPr>
          <p:spPr bwMode="auto">
            <a:xfrm>
              <a:off x="3701310" y="2837638"/>
              <a:ext cx="57644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/>
            <p:cNvCxnSpPr/>
            <p:nvPr/>
          </p:nvCxnSpPr>
          <p:spPr bwMode="auto">
            <a:xfrm flipH="1" flipV="1">
              <a:off x="6646937" y="2837637"/>
              <a:ext cx="35452" cy="366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Straight Connector 82"/>
            <p:cNvCxnSpPr>
              <a:endCxn id="67" idx="0"/>
            </p:cNvCxnSpPr>
            <p:nvPr/>
          </p:nvCxnSpPr>
          <p:spPr bwMode="auto">
            <a:xfrm flipH="1">
              <a:off x="4746583" y="2315119"/>
              <a:ext cx="237515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/>
            <p:cNvCxnSpPr>
              <a:endCxn id="64" idx="0"/>
            </p:cNvCxnSpPr>
            <p:nvPr/>
          </p:nvCxnSpPr>
          <p:spPr bwMode="auto">
            <a:xfrm flipH="1">
              <a:off x="6210538" y="2315120"/>
              <a:ext cx="347654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Straight Connector 84"/>
            <p:cNvCxnSpPr>
              <a:endCxn id="65" idx="0"/>
            </p:cNvCxnSpPr>
            <p:nvPr/>
          </p:nvCxnSpPr>
          <p:spPr bwMode="auto">
            <a:xfrm flipH="1">
              <a:off x="5722553" y="2310527"/>
              <a:ext cx="800187" cy="8965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Straight Connector 85"/>
            <p:cNvCxnSpPr>
              <a:endCxn id="58" idx="0"/>
            </p:cNvCxnSpPr>
            <p:nvPr/>
          </p:nvCxnSpPr>
          <p:spPr bwMode="auto">
            <a:xfrm>
              <a:off x="5234568" y="2837639"/>
              <a:ext cx="573278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Straight Connector 86"/>
            <p:cNvCxnSpPr>
              <a:endCxn id="61" idx="0"/>
            </p:cNvCxnSpPr>
            <p:nvPr/>
          </p:nvCxnSpPr>
          <p:spPr bwMode="auto">
            <a:xfrm>
              <a:off x="6619018" y="2837639"/>
              <a:ext cx="213277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Straight Connector 87"/>
            <p:cNvCxnSpPr>
              <a:endCxn id="48" idx="0"/>
            </p:cNvCxnSpPr>
            <p:nvPr/>
          </p:nvCxnSpPr>
          <p:spPr bwMode="auto">
            <a:xfrm>
              <a:off x="6503472" y="2315120"/>
              <a:ext cx="683038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Straight Connector 88"/>
            <p:cNvCxnSpPr>
              <a:endCxn id="60" idx="0"/>
            </p:cNvCxnSpPr>
            <p:nvPr/>
          </p:nvCxnSpPr>
          <p:spPr bwMode="auto">
            <a:xfrm flipH="1">
              <a:off x="6320069" y="2837639"/>
              <a:ext cx="298950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Straight Connector 89"/>
            <p:cNvCxnSpPr>
              <a:stCxn id="72" idx="0"/>
            </p:cNvCxnSpPr>
            <p:nvPr/>
          </p:nvCxnSpPr>
          <p:spPr bwMode="auto">
            <a:xfrm flipV="1">
              <a:off x="4258598" y="2310527"/>
              <a:ext cx="725500" cy="8965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Straight Connector 90"/>
            <p:cNvCxnSpPr>
              <a:stCxn id="56" idx="0"/>
            </p:cNvCxnSpPr>
            <p:nvPr/>
          </p:nvCxnSpPr>
          <p:spPr bwMode="auto">
            <a:xfrm flipV="1">
              <a:off x="3246731" y="2837638"/>
              <a:ext cx="40057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Straight Connector 91"/>
            <p:cNvCxnSpPr>
              <a:stCxn id="68" idx="0"/>
            </p:cNvCxnSpPr>
            <p:nvPr/>
          </p:nvCxnSpPr>
          <p:spPr bwMode="auto">
            <a:xfrm flipH="1" flipV="1">
              <a:off x="3772140" y="2837638"/>
              <a:ext cx="49903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Straight Connector 92"/>
            <p:cNvCxnSpPr>
              <a:stCxn id="66" idx="0"/>
            </p:cNvCxnSpPr>
            <p:nvPr/>
          </p:nvCxnSpPr>
          <p:spPr bwMode="auto">
            <a:xfrm flipH="1" flipV="1">
              <a:off x="5202274" y="2837639"/>
              <a:ext cx="32294" cy="369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Straight Connector 93"/>
            <p:cNvCxnSpPr>
              <a:stCxn id="62" idx="0"/>
            </p:cNvCxnSpPr>
            <p:nvPr/>
          </p:nvCxnSpPr>
          <p:spPr bwMode="auto">
            <a:xfrm flipH="1" flipV="1">
              <a:off x="5202274" y="2837640"/>
              <a:ext cx="93349" cy="8306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Straight Connector 94"/>
            <p:cNvCxnSpPr>
              <a:stCxn id="57" idx="0"/>
            </p:cNvCxnSpPr>
            <p:nvPr/>
          </p:nvCxnSpPr>
          <p:spPr bwMode="auto">
            <a:xfrm flipV="1">
              <a:off x="4783400" y="2270700"/>
              <a:ext cx="200698" cy="13975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 Identifies Common Elements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155488" y="5566786"/>
            <a:ext cx="7144304" cy="854773"/>
            <a:chOff x="1155488" y="5566786"/>
            <a:chExt cx="7144304" cy="854773"/>
          </a:xfrm>
        </p:grpSpPr>
        <p:sp>
          <p:nvSpPr>
            <p:cNvPr id="3" name="TextBox 2"/>
            <p:cNvSpPr txBox="1"/>
            <p:nvPr/>
          </p:nvSpPr>
          <p:spPr>
            <a:xfrm>
              <a:off x="1155488" y="6059922"/>
              <a:ext cx="1499129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Optimize Operations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4786" y="6059922"/>
              <a:ext cx="2032929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Respond to Customer Needs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9919" y="6059922"/>
              <a:ext cx="2109873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Define Mobile User Processes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81361" y="5566786"/>
              <a:ext cx="152958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Sustain Environment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8650" y="5566786"/>
              <a:ext cx="265649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Integrate Case and Asset Management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06155" y="6059922"/>
              <a:ext cx="133241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Increase Revenue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4916" y="5566786"/>
              <a:ext cx="1939955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Conserve Water Resources</a:t>
              </a:r>
              <a:endParaRPr lang="en-US" sz="1050" b="1" dirty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6732" y="1703757"/>
            <a:ext cx="5963970" cy="1314699"/>
            <a:chOff x="1366732" y="1703757"/>
            <a:chExt cx="5963970" cy="1314699"/>
          </a:xfrm>
        </p:grpSpPr>
        <p:cxnSp>
          <p:nvCxnSpPr>
            <p:cNvPr id="11" name="Straight Connector 10"/>
            <p:cNvCxnSpPr/>
            <p:nvPr/>
          </p:nvCxnSpPr>
          <p:spPr bwMode="auto">
            <a:xfrm flipV="1">
              <a:off x="2369571" y="1703758"/>
              <a:ext cx="2019588" cy="113387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225310" y="1703757"/>
              <a:ext cx="2097201" cy="6067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604205" y="1703758"/>
              <a:ext cx="784954" cy="6113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 flipV="1">
              <a:off x="4389159" y="1703759"/>
              <a:ext cx="687849" cy="6113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4445942" y="1703758"/>
              <a:ext cx="2043297" cy="6113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445942" y="1703759"/>
              <a:ext cx="788626" cy="1133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4389159" y="1703757"/>
              <a:ext cx="2248084" cy="11338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3721224" y="1703759"/>
              <a:ext cx="667935" cy="1133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1914960" y="2656819"/>
              <a:ext cx="909223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 Public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66732" y="2129710"/>
              <a:ext cx="160011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Manage Infrastructure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8998" y="2129709"/>
              <a:ext cx="963726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/>
                <a:t>&lt;&lt;capability&gt;&gt;</a:t>
              </a:r>
            </a:p>
            <a:p>
              <a:r>
                <a:rPr lang="en-US" sz="1050" b="1" dirty="0">
                  <a:latin typeface="Arial" charset="0"/>
                  <a:ea typeface="+mn-ea"/>
                  <a:cs typeface="Arial" charset="0"/>
                </a:rPr>
                <a:t>Clean Water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0564" y="2129710"/>
              <a:ext cx="1467069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Equal Opportunities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37289" y="2656819"/>
              <a:ext cx="119455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Reliable Energy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96506" y="2656819"/>
              <a:ext cx="1449436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Healthy Community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31847" y="2134301"/>
              <a:ext cx="1314784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Healthy Economy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43784" y="2656819"/>
              <a:ext cx="138691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Mobile Community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694097" y="1522939"/>
            <a:ext cx="1390125" cy="361637"/>
          </a:xfrm>
          <a:prstGeom prst="rect">
            <a:avLst/>
          </a:prstGeom>
          <a:solidFill>
            <a:srgbClr val="FFFF66"/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&lt;&lt;vision&gt;&gt;</a:t>
            </a:r>
          </a:p>
          <a:p>
            <a:r>
              <a:rPr lang="en-US" sz="1050" b="1" dirty="0">
                <a:latin typeface="+mn-lt"/>
              </a:rPr>
              <a:t>Best </a:t>
            </a:r>
            <a:r>
              <a:rPr lang="en-US" sz="1050" b="1" dirty="0" smtClean="0">
                <a:latin typeface="+mn-lt"/>
              </a:rPr>
              <a:t>Managed City</a:t>
            </a:r>
            <a:endParaRPr lang="en-US" sz="1050" b="1" dirty="0">
              <a:latin typeface="+mn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665823" y="2512043"/>
            <a:ext cx="5520793" cy="369332"/>
            <a:chOff x="1581931" y="2468305"/>
            <a:chExt cx="5520793" cy="369332"/>
          </a:xfrm>
        </p:grpSpPr>
        <p:cxnSp>
          <p:nvCxnSpPr>
            <p:cNvPr id="36" name="Straight Arrow Connector 35"/>
            <p:cNvCxnSpPr/>
            <p:nvPr/>
          </p:nvCxnSpPr>
          <p:spPr bwMode="auto">
            <a:xfrm>
              <a:off x="1581931" y="2485090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2691043" y="2468305"/>
              <a:ext cx="4027064" cy="369332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Capabilities</a:t>
              </a:r>
              <a:endPara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665823" y="5941381"/>
            <a:ext cx="5520793" cy="369332"/>
            <a:chOff x="1581931" y="2468305"/>
            <a:chExt cx="5520793" cy="369332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>
              <a:off x="1581931" y="2485090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Box 42"/>
            <p:cNvSpPr txBox="1"/>
            <p:nvPr/>
          </p:nvSpPr>
          <p:spPr>
            <a:xfrm>
              <a:off x="2691043" y="2468305"/>
              <a:ext cx="3233578" cy="369332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Goals</a:t>
              </a:r>
              <a:endPara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398412" y="2582808"/>
            <a:ext cx="425196" cy="3668099"/>
            <a:chOff x="8398412" y="2582808"/>
            <a:chExt cx="425196" cy="3668099"/>
          </a:xfrm>
        </p:grpSpPr>
        <p:cxnSp>
          <p:nvCxnSpPr>
            <p:cNvPr id="45" name="Straight Arrow Connector 44"/>
            <p:cNvCxnSpPr/>
            <p:nvPr/>
          </p:nvCxnSpPr>
          <p:spPr bwMode="auto">
            <a:xfrm>
              <a:off x="8398412" y="2582808"/>
              <a:ext cx="0" cy="36680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TextBox 45"/>
            <p:cNvSpPr txBox="1"/>
            <p:nvPr/>
          </p:nvSpPr>
          <p:spPr>
            <a:xfrm rot="16200000">
              <a:off x="7230704" y="4239188"/>
              <a:ext cx="28472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Top Down – Bottom Up</a:t>
              </a:r>
              <a:endPara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63925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38" y="1014413"/>
            <a:ext cx="742950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757238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Goal setting…</a:t>
            </a:r>
            <a:br>
              <a:rPr lang="en-US" sz="2400" dirty="0" smtClean="0"/>
            </a:br>
            <a:r>
              <a:rPr lang="en-US" sz="2400" dirty="0" smtClean="0"/>
              <a:t>Concentration and Dependency Analysis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85763" y="1158875"/>
            <a:ext cx="3382962" cy="3535363"/>
            <a:chOff x="385763" y="1158875"/>
            <a:chExt cx="3382962" cy="3535363"/>
          </a:xfrm>
        </p:grpSpPr>
        <p:sp>
          <p:nvSpPr>
            <p:cNvPr id="14343" name="Oval 7"/>
            <p:cNvSpPr>
              <a:spLocks noChangeArrowheads="1"/>
            </p:cNvSpPr>
            <p:nvPr/>
          </p:nvSpPr>
          <p:spPr bwMode="auto">
            <a:xfrm>
              <a:off x="3078163" y="1158875"/>
              <a:ext cx="690562" cy="679450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344" name="Oval 8"/>
            <p:cNvSpPr>
              <a:spLocks noChangeArrowheads="1"/>
            </p:cNvSpPr>
            <p:nvPr/>
          </p:nvSpPr>
          <p:spPr bwMode="auto">
            <a:xfrm>
              <a:off x="3078163" y="4013200"/>
              <a:ext cx="690562" cy="681038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763" y="2916238"/>
              <a:ext cx="2428875" cy="307975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Has the greatest need</a:t>
              </a:r>
              <a:endParaRPr lang="en-US" dirty="0"/>
            </a:p>
          </p:txBody>
        </p:sp>
        <p:cxnSp>
          <p:nvCxnSpPr>
            <p:cNvPr id="14347" name="Straight Arrow Connector 11"/>
            <p:cNvCxnSpPr>
              <a:cxnSpLocks noChangeShapeType="1"/>
            </p:cNvCxnSpPr>
            <p:nvPr/>
          </p:nvCxnSpPr>
          <p:spPr bwMode="auto">
            <a:xfrm>
              <a:off x="2814638" y="3070225"/>
              <a:ext cx="487362" cy="94297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8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2814638" y="1838325"/>
              <a:ext cx="487362" cy="123190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Group 5"/>
          <p:cNvGrpSpPr/>
          <p:nvPr/>
        </p:nvGrpSpPr>
        <p:grpSpPr>
          <a:xfrm>
            <a:off x="385763" y="5016500"/>
            <a:ext cx="4511675" cy="1120775"/>
            <a:chOff x="385763" y="5016500"/>
            <a:chExt cx="4511675" cy="1120775"/>
          </a:xfrm>
        </p:grpSpPr>
        <p:sp>
          <p:nvSpPr>
            <p:cNvPr id="28" name="TextBox 27"/>
            <p:cNvSpPr txBox="1"/>
            <p:nvPr/>
          </p:nvSpPr>
          <p:spPr>
            <a:xfrm>
              <a:off x="385763" y="5016500"/>
              <a:ext cx="2428875" cy="523875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Significantly contributes to goal</a:t>
              </a:r>
              <a:endParaRPr lang="en-US" dirty="0"/>
            </a:p>
          </p:txBody>
        </p:sp>
        <p:sp>
          <p:nvSpPr>
            <p:cNvPr id="14351" name="Rectangle 24"/>
            <p:cNvSpPr>
              <a:spLocks noChangeArrowheads="1"/>
            </p:cNvSpPr>
            <p:nvPr/>
          </p:nvSpPr>
          <p:spPr bwMode="auto">
            <a:xfrm>
              <a:off x="1270000" y="5618163"/>
              <a:ext cx="2286000" cy="519112"/>
            </a:xfrm>
            <a:prstGeom prst="rect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14353" name="Straight Arrow Connector 28"/>
            <p:cNvCxnSpPr>
              <a:cxnSpLocks noChangeShapeType="1"/>
            </p:cNvCxnSpPr>
            <p:nvPr/>
          </p:nvCxnSpPr>
          <p:spPr bwMode="auto">
            <a:xfrm flipV="1">
              <a:off x="3556000" y="5405438"/>
              <a:ext cx="1341438" cy="471487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4856163" y="2795588"/>
            <a:ext cx="3862387" cy="2822575"/>
            <a:chOff x="4856163" y="2795588"/>
            <a:chExt cx="3862387" cy="2822575"/>
          </a:xfrm>
        </p:grpSpPr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>
              <a:off x="4856163" y="3860800"/>
              <a:ext cx="690562" cy="681038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340" name="Oval 2"/>
            <p:cNvSpPr>
              <a:spLocks noChangeArrowheads="1"/>
            </p:cNvSpPr>
            <p:nvPr/>
          </p:nvSpPr>
          <p:spPr bwMode="auto">
            <a:xfrm>
              <a:off x="4856163" y="4937125"/>
              <a:ext cx="690562" cy="681038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81750" y="3571875"/>
              <a:ext cx="2336800" cy="523875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Provides the greatest solution</a:t>
              </a:r>
              <a:endParaRPr lang="en-US" dirty="0"/>
            </a:p>
          </p:txBody>
        </p:sp>
        <p:cxnSp>
          <p:nvCxnSpPr>
            <p:cNvPr id="14349" name="Straight Arrow Connector 19"/>
            <p:cNvCxnSpPr>
              <a:cxnSpLocks noChangeShapeType="1"/>
              <a:stCxn id="11" idx="1"/>
            </p:cNvCxnSpPr>
            <p:nvPr/>
          </p:nvCxnSpPr>
          <p:spPr bwMode="auto">
            <a:xfrm flipH="1">
              <a:off x="5546725" y="3833813"/>
              <a:ext cx="835025" cy="366712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0" name="Straight Arrow Connector 22"/>
            <p:cNvCxnSpPr>
              <a:cxnSpLocks noChangeShapeType="1"/>
              <a:stCxn id="11" idx="1"/>
              <a:endCxn id="14340" idx="7"/>
            </p:cNvCxnSpPr>
            <p:nvPr/>
          </p:nvCxnSpPr>
          <p:spPr bwMode="auto">
            <a:xfrm flipH="1">
              <a:off x="5446713" y="3833813"/>
              <a:ext cx="935037" cy="120332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54" name="Oval 31"/>
            <p:cNvSpPr>
              <a:spLocks noChangeArrowheads="1"/>
            </p:cNvSpPr>
            <p:nvPr/>
          </p:nvSpPr>
          <p:spPr bwMode="auto">
            <a:xfrm>
              <a:off x="4856163" y="2795588"/>
              <a:ext cx="690562" cy="681037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14355" name="Straight Arrow Connector 32"/>
            <p:cNvCxnSpPr>
              <a:cxnSpLocks noChangeShapeType="1"/>
              <a:stCxn id="11" idx="1"/>
              <a:endCxn id="14354" idx="5"/>
            </p:cNvCxnSpPr>
            <p:nvPr/>
          </p:nvCxnSpPr>
          <p:spPr bwMode="auto">
            <a:xfrm flipH="1" flipV="1">
              <a:off x="5446713" y="3376613"/>
              <a:ext cx="935037" cy="45720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244" y="213296"/>
            <a:ext cx="1631156" cy="123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4256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 Example 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28964"/>
            <a:ext cx="802005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1887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 Example 2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9" y="731976"/>
            <a:ext cx="8321449" cy="6104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666288" y="2170632"/>
            <a:ext cx="1649338" cy="333286"/>
            <a:chOff x="2666288" y="2170632"/>
            <a:chExt cx="1649338" cy="333286"/>
          </a:xfrm>
        </p:grpSpPr>
        <p:sp>
          <p:nvSpPr>
            <p:cNvPr id="3" name="Freeform 2"/>
            <p:cNvSpPr/>
            <p:nvPr/>
          </p:nvSpPr>
          <p:spPr bwMode="auto">
            <a:xfrm>
              <a:off x="2666288" y="2170632"/>
              <a:ext cx="1649338" cy="333286"/>
            </a:xfrm>
            <a:custGeom>
              <a:avLst/>
              <a:gdLst>
                <a:gd name="connsiteX0" fmla="*/ 0 w 1649338"/>
                <a:gd name="connsiteY0" fmla="*/ 333286 h 333286"/>
                <a:gd name="connsiteX1" fmla="*/ 1649338 w 1649338"/>
                <a:gd name="connsiteY1" fmla="*/ 333286 h 333286"/>
                <a:gd name="connsiteX2" fmla="*/ 1649338 w 1649338"/>
                <a:gd name="connsiteY2" fmla="*/ 0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9338" h="333286">
                  <a:moveTo>
                    <a:pt x="0" y="333286"/>
                  </a:moveTo>
                  <a:lnTo>
                    <a:pt x="1649338" y="333286"/>
                  </a:lnTo>
                  <a:lnTo>
                    <a:pt x="1649338" y="0"/>
                  </a:ln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28659" y="2238999"/>
              <a:ext cx="13837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&lt;Depends On&gt;</a:t>
              </a:r>
              <a:endParaRPr lang="en-US" sz="11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6616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52673" y="6183517"/>
            <a:ext cx="8202440" cy="653858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 Example 3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9"/>
          <a:stretch/>
        </p:blipFill>
        <p:spPr bwMode="auto">
          <a:xfrm>
            <a:off x="657244" y="724195"/>
            <a:ext cx="8030553" cy="610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5866228" y="5739618"/>
            <a:ext cx="2419643" cy="886265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033047" y="2341549"/>
            <a:ext cx="791218" cy="3127761"/>
            <a:chOff x="8041593" y="2290273"/>
            <a:chExt cx="791218" cy="3127761"/>
          </a:xfrm>
        </p:grpSpPr>
        <p:sp>
          <p:nvSpPr>
            <p:cNvPr id="7" name="TextBox 6"/>
            <p:cNvSpPr txBox="1"/>
            <p:nvPr/>
          </p:nvSpPr>
          <p:spPr>
            <a:xfrm rot="5400000">
              <a:off x="7947954" y="3715654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&lt;Depends On&gt;</a:t>
              </a:r>
              <a:endParaRPr lang="en-US" sz="12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8041593" y="2290273"/>
              <a:ext cx="487110" cy="3127761"/>
            </a:xfrm>
            <a:custGeom>
              <a:avLst/>
              <a:gdLst>
                <a:gd name="connsiteX0" fmla="*/ 0 w 487110"/>
                <a:gd name="connsiteY0" fmla="*/ 0 h 3127761"/>
                <a:gd name="connsiteX1" fmla="*/ 487110 w 487110"/>
                <a:gd name="connsiteY1" fmla="*/ 0 h 3127761"/>
                <a:gd name="connsiteX2" fmla="*/ 487110 w 487110"/>
                <a:gd name="connsiteY2" fmla="*/ 3127761 h 3127761"/>
                <a:gd name="connsiteX3" fmla="*/ 17091 w 487110"/>
                <a:gd name="connsiteY3" fmla="*/ 3127761 h 3127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110" h="3127761">
                  <a:moveTo>
                    <a:pt x="0" y="0"/>
                  </a:moveTo>
                  <a:lnTo>
                    <a:pt x="487110" y="0"/>
                  </a:lnTo>
                  <a:lnTo>
                    <a:pt x="487110" y="3127761"/>
                  </a:lnTo>
                  <a:lnTo>
                    <a:pt x="17091" y="3127761"/>
                  </a:ln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88808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 – Part of Governance</a:t>
            </a: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87" y="3267181"/>
            <a:ext cx="4976842" cy="2873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3" y="1181526"/>
            <a:ext cx="3605173" cy="4655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9847" y="1181526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Need Statement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860905" y="2284715"/>
            <a:ext cx="138517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endCxn id="3073" idx="0"/>
          </p:cNvCxnSpPr>
          <p:nvPr/>
        </p:nvCxnSpPr>
        <p:spPr bwMode="auto">
          <a:xfrm>
            <a:off x="6436708" y="2856215"/>
            <a:ext cx="0" cy="4109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3974649" y="1910993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establishes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9644" y="2833506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onsists of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9" y="1717675"/>
            <a:ext cx="23812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3406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94615"/>
            <a:ext cx="8961437" cy="476250"/>
          </a:xfrm>
        </p:spPr>
        <p:txBody>
          <a:bodyPr/>
          <a:lstStyle/>
          <a:p>
            <a:r>
              <a:rPr lang="en-US" dirty="0" smtClean="0"/>
              <a:t>Identifying Common Process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09" y="551208"/>
            <a:ext cx="7515225" cy="627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00" y="546545"/>
            <a:ext cx="7515225" cy="627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1136" y="2931341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7898" y="2145360"/>
            <a:ext cx="239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Dependency due to the need for meta-data necessary for analysis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44" y="84406"/>
            <a:ext cx="2507199" cy="1899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7575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884363"/>
            <a:ext cx="86391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81203" y="2011321"/>
            <a:ext cx="17091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i="1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Use Case Specification</a:t>
            </a:r>
            <a:endParaRPr lang="en-US" sz="1050" b="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3292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_White">
  <a:themeElements>
    <a:clrScheme name="Custom 2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99CC"/>
      </a:accent1>
      <a:accent2>
        <a:srgbClr val="736D94"/>
      </a:accent2>
      <a:accent3>
        <a:srgbClr val="AAAAAA"/>
      </a:accent3>
      <a:accent4>
        <a:srgbClr val="DADADA"/>
      </a:accent4>
      <a:accent5>
        <a:srgbClr val="AACAE2"/>
      </a:accent5>
      <a:accent6>
        <a:srgbClr val="686286"/>
      </a:accent6>
      <a:hlink>
        <a:srgbClr val="0000FF"/>
      </a:hlink>
      <a:folHlink>
        <a:srgbClr val="71879A"/>
      </a:folHlink>
    </a:clrScheme>
    <a:fontScheme name="PresentationTemplate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Template_Whit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6F1CD43F91FA4BBE98F3F5EC3F8025" ma:contentTypeVersion="29" ma:contentTypeDescription="Create a new document." ma:contentTypeScope="" ma:versionID="a55a5586cdd5f42a019eed7c80566473">
  <xsd:schema xmlns:xsd="http://www.w3.org/2001/XMLSchema" xmlns:p="http://schemas.microsoft.com/office/2006/metadata/properties" targetNamespace="http://schemas.microsoft.com/office/2006/metadata/properties" ma:root="true" ma:fieldsID="bfb85531492299a443187b2d09fe2a1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8B7F1B-FAFD-4C7F-A645-B4AC10D6302B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E723347-583E-461B-9AD5-23CAD6D8E0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307F8BB-3F6D-4111-959D-C299269564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15753</TotalTime>
  <Words>278</Words>
  <Application>Microsoft Office PowerPoint</Application>
  <PresentationFormat>On-screen Show (4:3)</PresentationFormat>
  <Paragraphs>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Verdana</vt:lpstr>
      <vt:lpstr>Wingdings</vt:lpstr>
      <vt:lpstr>Wingdings 3</vt:lpstr>
      <vt:lpstr>PresentationTemplate_White</vt:lpstr>
      <vt:lpstr>Overview of Enterprise Architecture Artifacts</vt:lpstr>
      <vt:lpstr>EA Identifies Common Elements</vt:lpstr>
      <vt:lpstr>Goal setting… Concentration and Dependency Analysis</vt:lpstr>
      <vt:lpstr>Requirements Analysis Example 1</vt:lpstr>
      <vt:lpstr>Requirements Analysis Example 2</vt:lpstr>
      <vt:lpstr>Requirements Analysis Example 3</vt:lpstr>
      <vt:lpstr>EA – Part of Governance</vt:lpstr>
      <vt:lpstr>Identifying Common Process</vt:lpstr>
      <vt:lpstr>Use Case Diagram</vt:lpstr>
      <vt:lpstr>Use Case Realization</vt:lpstr>
      <vt:lpstr>Interface Development</vt:lpstr>
      <vt:lpstr>Interface Realization and Specification Development</vt:lpstr>
      <vt:lpstr>System Functional Requirements (example)</vt:lpstr>
      <vt:lpstr>Functional Requirements</vt:lpstr>
      <vt:lpstr>Example UML/UPIA System Diagram</vt:lpstr>
      <vt:lpstr>Data Dictionary</vt:lpstr>
      <vt:lpstr>Summary</vt:lpstr>
    </vt:vector>
  </TitlesOfParts>
  <Company>SI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System Engineering and Enterprise Architectures</dc:title>
  <dc:creator>Rob Byrd</dc:creator>
  <cp:lastModifiedBy>Brown, Aaron - EA</cp:lastModifiedBy>
  <cp:revision>763</cp:revision>
  <cp:lastPrinted>2013-01-04T18:38:23Z</cp:lastPrinted>
  <dcterms:created xsi:type="dcterms:W3CDTF">2002-08-23T15:26:08Z</dcterms:created>
  <dcterms:modified xsi:type="dcterms:W3CDTF">2017-06-12T15:05:08Z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0x010100C86F1CD43F91FA4BBE98F3F5EC3F8025</vt:lpwstr>
  </property>
</Properties>
</file>