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57" r:id="rId5"/>
    <p:sldId id="267" r:id="rId6"/>
    <p:sldId id="258" r:id="rId7"/>
    <p:sldId id="261" r:id="rId8"/>
    <p:sldId id="262" r:id="rId9"/>
    <p:sldId id="263" r:id="rId10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FFFF66"/>
    <a:srgbClr val="000000"/>
    <a:srgbClr val="FF9900"/>
    <a:srgbClr val="F8F8F8"/>
    <a:srgbClr val="0000FF"/>
    <a:srgbClr val="006699"/>
    <a:srgbClr val="0066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2" autoAdjust="0"/>
    <p:restoredTop sz="86423" autoAdjust="0"/>
  </p:normalViewPr>
  <p:slideViewPr>
    <p:cSldViewPr snapToGrid="0">
      <p:cViewPr varScale="1">
        <p:scale>
          <a:sx n="90" d="100"/>
          <a:sy n="90" d="100"/>
        </p:scale>
        <p:origin x="-114" y="-462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486268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270700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Complexity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55488" y="5566786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703757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522939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512043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941381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98412" y="2582808"/>
            <a:ext cx="425196" cy="3668099"/>
            <a:chOff x="8398412" y="2582808"/>
            <a:chExt cx="425196" cy="3668099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398412" y="2582808"/>
              <a:ext cx="0" cy="36680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 rot="16200000">
              <a:off x="7230704" y="4239188"/>
              <a:ext cx="2847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Top Down – Bottom Up</a:t>
              </a:r>
              <a:endPara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26572" y="3465881"/>
            <a:ext cx="5520793" cy="369332"/>
            <a:chOff x="1525735" y="3524088"/>
            <a:chExt cx="5520793" cy="369332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Box 125"/>
            <p:cNvSpPr txBox="1"/>
            <p:nvPr/>
          </p:nvSpPr>
          <p:spPr>
            <a:xfrm>
              <a:off x="2634847" y="3524088"/>
              <a:ext cx="3525324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Process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26572" y="4368535"/>
            <a:ext cx="5520793" cy="369332"/>
            <a:chOff x="1525735" y="3524088"/>
            <a:chExt cx="5520793" cy="369332"/>
          </a:xfrm>
        </p:grpSpPr>
        <p:cxnSp>
          <p:nvCxnSpPr>
            <p:cNvPr id="128" name="Straight Arrow Connector 127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TextBox 128"/>
            <p:cNvSpPr txBox="1"/>
            <p:nvPr/>
          </p:nvSpPr>
          <p:spPr>
            <a:xfrm>
              <a:off x="2634847" y="3524088"/>
              <a:ext cx="4376519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Infrastructure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626572" y="5161966"/>
            <a:ext cx="5520793" cy="369332"/>
            <a:chOff x="1525735" y="3524088"/>
            <a:chExt cx="5520793" cy="369332"/>
          </a:xfrm>
        </p:grpSpPr>
        <p:cxnSp>
          <p:nvCxnSpPr>
            <p:cNvPr id="131" name="Straight Arrow Connector 130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TextBox 131"/>
            <p:cNvSpPr txBox="1"/>
            <p:nvPr/>
          </p:nvSpPr>
          <p:spPr>
            <a:xfrm>
              <a:off x="2634847" y="3524088"/>
              <a:ext cx="3124573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Data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84744" y="1906433"/>
            <a:ext cx="2791639" cy="3735238"/>
            <a:chOff x="2984744" y="1906433"/>
            <a:chExt cx="2791639" cy="3735238"/>
          </a:xfrm>
        </p:grpSpPr>
        <p:sp>
          <p:nvSpPr>
            <p:cNvPr id="134" name="Freeform 133"/>
            <p:cNvSpPr/>
            <p:nvPr/>
          </p:nvSpPr>
          <p:spPr bwMode="auto">
            <a:xfrm>
              <a:off x="2984744" y="1906433"/>
              <a:ext cx="2791639" cy="3735238"/>
            </a:xfrm>
            <a:custGeom>
              <a:avLst/>
              <a:gdLst>
                <a:gd name="connsiteX0" fmla="*/ 25879 w 2743200"/>
                <a:gd name="connsiteY0" fmla="*/ 3709359 h 3709359"/>
                <a:gd name="connsiteX1" fmla="*/ 2743200 w 2743200"/>
                <a:gd name="connsiteY1" fmla="*/ 3709359 h 3709359"/>
                <a:gd name="connsiteX2" fmla="*/ 1690777 w 2743200"/>
                <a:gd name="connsiteY2" fmla="*/ 1181819 h 3709359"/>
                <a:gd name="connsiteX3" fmla="*/ 2708694 w 2743200"/>
                <a:gd name="connsiteY3" fmla="*/ 1190446 h 3709359"/>
                <a:gd name="connsiteX4" fmla="*/ 1285336 w 2743200"/>
                <a:gd name="connsiteY4" fmla="*/ 0 h 3709359"/>
                <a:gd name="connsiteX5" fmla="*/ 0 w 2743200"/>
                <a:gd name="connsiteY5" fmla="*/ 1190446 h 3709359"/>
                <a:gd name="connsiteX6" fmla="*/ 1035170 w 2743200"/>
                <a:gd name="connsiteY6" fmla="*/ 1181819 h 3709359"/>
                <a:gd name="connsiteX7" fmla="*/ 25879 w 2743200"/>
                <a:gd name="connsiteY7" fmla="*/ 3709359 h 3709359"/>
                <a:gd name="connsiteX0" fmla="*/ 25879 w 2743200"/>
                <a:gd name="connsiteY0" fmla="*/ 3709359 h 3709359"/>
                <a:gd name="connsiteX1" fmla="*/ 1354347 w 2743200"/>
                <a:gd name="connsiteY1" fmla="*/ 362309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1690777 w 3390181"/>
                <a:gd name="connsiteY3" fmla="*/ 1181819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690778 w 3390181"/>
                <a:gd name="connsiteY7" fmla="*/ 793630 h 3709359"/>
                <a:gd name="connsiteX8" fmla="*/ 25879 w 3390181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501660 w 3364302"/>
                <a:gd name="connsiteY3" fmla="*/ 1000664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053086 w 3364302"/>
                <a:gd name="connsiteY3" fmla="*/ 715993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3375 w 2720696"/>
                <a:gd name="connsiteY0" fmla="*/ 3709359 h 3709359"/>
                <a:gd name="connsiteX1" fmla="*/ 1349096 w 2720696"/>
                <a:gd name="connsiteY1" fmla="*/ 3286665 h 3709359"/>
                <a:gd name="connsiteX2" fmla="*/ 2720696 w 2720696"/>
                <a:gd name="connsiteY2" fmla="*/ 3709359 h 3709359"/>
                <a:gd name="connsiteX3" fmla="*/ 2056461 w 2720696"/>
                <a:gd name="connsiteY3" fmla="*/ 715993 h 3709359"/>
                <a:gd name="connsiteX4" fmla="*/ 2720696 w 2720696"/>
                <a:gd name="connsiteY4" fmla="*/ 681487 h 3709359"/>
                <a:gd name="connsiteX5" fmla="*/ 1262832 w 2720696"/>
                <a:gd name="connsiteY5" fmla="*/ 0 h 3709359"/>
                <a:gd name="connsiteX6" fmla="*/ 1133436 w 2720696"/>
                <a:gd name="connsiteY6" fmla="*/ 923028 h 3709359"/>
                <a:gd name="connsiteX7" fmla="*/ 1668274 w 2720696"/>
                <a:gd name="connsiteY7" fmla="*/ 793630 h 3709359"/>
                <a:gd name="connsiteX8" fmla="*/ 986786 w 2720696"/>
                <a:gd name="connsiteY8" fmla="*/ 2242868 h 3709359"/>
                <a:gd name="connsiteX9" fmla="*/ 3375 w 2720696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48298 w 2719234"/>
                <a:gd name="connsiteY3" fmla="*/ 2044461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538079 w 2719234"/>
                <a:gd name="connsiteY3" fmla="*/ 1794295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65551 w 2719234"/>
                <a:gd name="connsiteY3" fmla="*/ 2113472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53740"/>
                <a:gd name="connsiteY0" fmla="*/ 3709359 h 3709359"/>
                <a:gd name="connsiteX1" fmla="*/ 1347634 w 2753740"/>
                <a:gd name="connsiteY1" fmla="*/ 3286665 h 3709359"/>
                <a:gd name="connsiteX2" fmla="*/ 2719234 w 2753740"/>
                <a:gd name="connsiteY2" fmla="*/ 3709359 h 3709359"/>
                <a:gd name="connsiteX3" fmla="*/ 2753740 w 2753740"/>
                <a:gd name="connsiteY3" fmla="*/ 1871933 h 3709359"/>
                <a:gd name="connsiteX4" fmla="*/ 2054999 w 2753740"/>
                <a:gd name="connsiteY4" fmla="*/ 715993 h 3709359"/>
                <a:gd name="connsiteX5" fmla="*/ 2719234 w 2753740"/>
                <a:gd name="connsiteY5" fmla="*/ 681487 h 3709359"/>
                <a:gd name="connsiteX6" fmla="*/ 1261370 w 2753740"/>
                <a:gd name="connsiteY6" fmla="*/ 0 h 3709359"/>
                <a:gd name="connsiteX7" fmla="*/ 1131974 w 2753740"/>
                <a:gd name="connsiteY7" fmla="*/ 923028 h 3709359"/>
                <a:gd name="connsiteX8" fmla="*/ 1666812 w 2753740"/>
                <a:gd name="connsiteY8" fmla="*/ 793630 h 3709359"/>
                <a:gd name="connsiteX9" fmla="*/ 1606426 w 2753740"/>
                <a:gd name="connsiteY9" fmla="*/ 1949570 h 3709359"/>
                <a:gd name="connsiteX10" fmla="*/ 1913 w 2753740"/>
                <a:gd name="connsiteY10" fmla="*/ 3709359 h 3709359"/>
                <a:gd name="connsiteX0" fmla="*/ 1913 w 2753879"/>
                <a:gd name="connsiteY0" fmla="*/ 3709359 h 3709359"/>
                <a:gd name="connsiteX1" fmla="*/ 1347634 w 2753879"/>
                <a:gd name="connsiteY1" fmla="*/ 3286665 h 3709359"/>
                <a:gd name="connsiteX2" fmla="*/ 2719234 w 2753879"/>
                <a:gd name="connsiteY2" fmla="*/ 3709359 h 3709359"/>
                <a:gd name="connsiteX3" fmla="*/ 2753740 w 2753879"/>
                <a:gd name="connsiteY3" fmla="*/ 1871933 h 3709359"/>
                <a:gd name="connsiteX4" fmla="*/ 2054999 w 2753879"/>
                <a:gd name="connsiteY4" fmla="*/ 715993 h 3709359"/>
                <a:gd name="connsiteX5" fmla="*/ 2719234 w 2753879"/>
                <a:gd name="connsiteY5" fmla="*/ 681487 h 3709359"/>
                <a:gd name="connsiteX6" fmla="*/ 1261370 w 2753879"/>
                <a:gd name="connsiteY6" fmla="*/ 0 h 3709359"/>
                <a:gd name="connsiteX7" fmla="*/ 1131974 w 2753879"/>
                <a:gd name="connsiteY7" fmla="*/ 923028 h 3709359"/>
                <a:gd name="connsiteX8" fmla="*/ 1666812 w 2753879"/>
                <a:gd name="connsiteY8" fmla="*/ 793630 h 3709359"/>
                <a:gd name="connsiteX9" fmla="*/ 1606426 w 2753879"/>
                <a:gd name="connsiteY9" fmla="*/ 1949570 h 3709359"/>
                <a:gd name="connsiteX10" fmla="*/ 1913 w 2753879"/>
                <a:gd name="connsiteY10" fmla="*/ 3709359 h 3709359"/>
                <a:gd name="connsiteX0" fmla="*/ 1913 w 2808067"/>
                <a:gd name="connsiteY0" fmla="*/ 3709359 h 3709359"/>
                <a:gd name="connsiteX1" fmla="*/ 1347634 w 2808067"/>
                <a:gd name="connsiteY1" fmla="*/ 3286665 h 3709359"/>
                <a:gd name="connsiteX2" fmla="*/ 2719234 w 2808067"/>
                <a:gd name="connsiteY2" fmla="*/ 3709359 h 3709359"/>
                <a:gd name="connsiteX3" fmla="*/ 2753740 w 2808067"/>
                <a:gd name="connsiteY3" fmla="*/ 1871933 h 3709359"/>
                <a:gd name="connsiteX4" fmla="*/ 2054999 w 2808067"/>
                <a:gd name="connsiteY4" fmla="*/ 715993 h 3709359"/>
                <a:gd name="connsiteX5" fmla="*/ 2719234 w 2808067"/>
                <a:gd name="connsiteY5" fmla="*/ 681487 h 3709359"/>
                <a:gd name="connsiteX6" fmla="*/ 1261370 w 2808067"/>
                <a:gd name="connsiteY6" fmla="*/ 0 h 3709359"/>
                <a:gd name="connsiteX7" fmla="*/ 1131974 w 2808067"/>
                <a:gd name="connsiteY7" fmla="*/ 923028 h 3709359"/>
                <a:gd name="connsiteX8" fmla="*/ 1666812 w 2808067"/>
                <a:gd name="connsiteY8" fmla="*/ 793630 h 3709359"/>
                <a:gd name="connsiteX9" fmla="*/ 1606426 w 2808067"/>
                <a:gd name="connsiteY9" fmla="*/ 1949570 h 3709359"/>
                <a:gd name="connsiteX10" fmla="*/ 1913 w 2808067"/>
                <a:gd name="connsiteY10" fmla="*/ 3709359 h 3709359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66812 w 2808067"/>
                <a:gd name="connsiteY8" fmla="*/ 819509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0 w 2791639"/>
                <a:gd name="connsiteY0" fmla="*/ 3735238 h 3735238"/>
                <a:gd name="connsiteX1" fmla="*/ 1639019 w 2791639"/>
                <a:gd name="connsiteY1" fmla="*/ 3295291 h 3735238"/>
                <a:gd name="connsiteX2" fmla="*/ 2717321 w 2791639"/>
                <a:gd name="connsiteY2" fmla="*/ 3735238 h 3735238"/>
                <a:gd name="connsiteX3" fmla="*/ 2751827 w 2791639"/>
                <a:gd name="connsiteY3" fmla="*/ 1897812 h 3735238"/>
                <a:gd name="connsiteX4" fmla="*/ 2104844 w 2791639"/>
                <a:gd name="connsiteY4" fmla="*/ 741872 h 3735238"/>
                <a:gd name="connsiteX5" fmla="*/ 2717321 w 2791639"/>
                <a:gd name="connsiteY5" fmla="*/ 707366 h 3735238"/>
                <a:gd name="connsiteX6" fmla="*/ 1406106 w 2791639"/>
                <a:gd name="connsiteY6" fmla="*/ 0 h 3735238"/>
                <a:gd name="connsiteX7" fmla="*/ 1130061 w 2791639"/>
                <a:gd name="connsiteY7" fmla="*/ 948907 h 3735238"/>
                <a:gd name="connsiteX8" fmla="*/ 1630394 w 2791639"/>
                <a:gd name="connsiteY8" fmla="*/ 862641 h 3735238"/>
                <a:gd name="connsiteX9" fmla="*/ 1604513 w 2791639"/>
                <a:gd name="connsiteY9" fmla="*/ 1975449 h 3735238"/>
                <a:gd name="connsiteX10" fmla="*/ 0 w 2791639"/>
                <a:gd name="connsiteY10" fmla="*/ 3735238 h 37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639" h="3735238">
                  <a:moveTo>
                    <a:pt x="0" y="3735238"/>
                  </a:moveTo>
                  <a:cubicBezTo>
                    <a:pt x="813759" y="3269412"/>
                    <a:pt x="1276709" y="3275162"/>
                    <a:pt x="1639019" y="3295291"/>
                  </a:cubicBezTo>
                  <a:cubicBezTo>
                    <a:pt x="2001329" y="3315420"/>
                    <a:pt x="2355012" y="3370053"/>
                    <a:pt x="2717321" y="3735238"/>
                  </a:cubicBezTo>
                  <a:cubicBezTo>
                    <a:pt x="2728823" y="3122763"/>
                    <a:pt x="2853906" y="2396706"/>
                    <a:pt x="2751827" y="1897812"/>
                  </a:cubicBezTo>
                  <a:cubicBezTo>
                    <a:pt x="2649748" y="1398918"/>
                    <a:pt x="2360761" y="1026544"/>
                    <a:pt x="2104844" y="741872"/>
                  </a:cubicBezTo>
                  <a:lnTo>
                    <a:pt x="2717321" y="707366"/>
                  </a:lnTo>
                  <a:lnTo>
                    <a:pt x="1406106" y="0"/>
                  </a:lnTo>
                  <a:lnTo>
                    <a:pt x="1130061" y="948907"/>
                  </a:lnTo>
                  <a:lnTo>
                    <a:pt x="1630394" y="862641"/>
                  </a:lnTo>
                  <a:cubicBezTo>
                    <a:pt x="1709469" y="1091240"/>
                    <a:pt x="1881996" y="1489494"/>
                    <a:pt x="1604513" y="1975449"/>
                  </a:cubicBezTo>
                  <a:cubicBezTo>
                    <a:pt x="1327030" y="2461404"/>
                    <a:pt x="586596" y="3233468"/>
                    <a:pt x="0" y="3735238"/>
                  </a:cubicBezTo>
                  <a:close/>
                </a:path>
              </a:pathLst>
            </a:cu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7344830">
              <a:off x="3424694" y="3918443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Goals Amplify Vision!</a:t>
              </a:r>
              <a:endParaRPr lang="en-US" sz="1600" dirty="0"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8281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84225"/>
            <a:ext cx="795337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62959"/>
            <a:ext cx="8961437" cy="75713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Connecting Business Needs to IT Solutions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0" y="1913562"/>
            <a:ext cx="54578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" r="3464" b="1649"/>
          <a:stretch>
            <a:fillRect/>
          </a:stretch>
        </p:blipFill>
        <p:spPr bwMode="auto">
          <a:xfrm>
            <a:off x="608683" y="1982788"/>
            <a:ext cx="5398417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12713" y="3202404"/>
            <a:ext cx="1261258" cy="1694515"/>
            <a:chOff x="203908" y="882919"/>
            <a:chExt cx="3957174" cy="5316488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08" y="882919"/>
              <a:ext cx="3360737" cy="434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57" y="1848070"/>
              <a:ext cx="3375025" cy="435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49237" y="2405575"/>
            <a:ext cx="8314006" cy="4325816"/>
            <a:chOff x="49237" y="2405575"/>
            <a:chExt cx="8314006" cy="4325816"/>
          </a:xfrm>
        </p:grpSpPr>
        <p:sp>
          <p:nvSpPr>
            <p:cNvPr id="17" name="Freeform 16"/>
            <p:cNvSpPr/>
            <p:nvPr/>
          </p:nvSpPr>
          <p:spPr bwMode="auto">
            <a:xfrm>
              <a:off x="49237" y="2405575"/>
              <a:ext cx="5957668" cy="4325816"/>
            </a:xfrm>
            <a:custGeom>
              <a:avLst/>
              <a:gdLst>
                <a:gd name="connsiteX0" fmla="*/ 0 w 5957668"/>
                <a:gd name="connsiteY0" fmla="*/ 0 h 4325816"/>
                <a:gd name="connsiteX1" fmla="*/ 5957668 w 5957668"/>
                <a:gd name="connsiteY1" fmla="*/ 0 h 4325816"/>
                <a:gd name="connsiteX2" fmla="*/ 5957668 w 5957668"/>
                <a:gd name="connsiteY2" fmla="*/ 1941342 h 4325816"/>
                <a:gd name="connsiteX3" fmla="*/ 3137095 w 5957668"/>
                <a:gd name="connsiteY3" fmla="*/ 1941342 h 4325816"/>
                <a:gd name="connsiteX4" fmla="*/ 3137095 w 5957668"/>
                <a:gd name="connsiteY4" fmla="*/ 2412610 h 4325816"/>
                <a:gd name="connsiteX5" fmla="*/ 5957668 w 5957668"/>
                <a:gd name="connsiteY5" fmla="*/ 2412610 h 4325816"/>
                <a:gd name="connsiteX6" fmla="*/ 5957668 w 5957668"/>
                <a:gd name="connsiteY6" fmla="*/ 4325816 h 4325816"/>
                <a:gd name="connsiteX7" fmla="*/ 0 w 5957668"/>
                <a:gd name="connsiteY7" fmla="*/ 4325816 h 4325816"/>
                <a:gd name="connsiteX8" fmla="*/ 0 w 5957668"/>
                <a:gd name="connsiteY8" fmla="*/ 0 h 432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7668" h="4325816">
                  <a:moveTo>
                    <a:pt x="0" y="0"/>
                  </a:moveTo>
                  <a:lnTo>
                    <a:pt x="5957668" y="0"/>
                  </a:lnTo>
                  <a:lnTo>
                    <a:pt x="5957668" y="1941342"/>
                  </a:lnTo>
                  <a:lnTo>
                    <a:pt x="3137095" y="1941342"/>
                  </a:lnTo>
                  <a:lnTo>
                    <a:pt x="3137095" y="2412610"/>
                  </a:lnTo>
                  <a:lnTo>
                    <a:pt x="5957668" y="2412610"/>
                  </a:lnTo>
                  <a:lnTo>
                    <a:pt x="5957668" y="4325816"/>
                  </a:lnTo>
                  <a:lnTo>
                    <a:pt x="0" y="4325816"/>
                  </a:lnTo>
                  <a:cubicBezTo>
                    <a:pt x="2345" y="2881533"/>
                    <a:pt x="4689" y="143725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44529" y="2532185"/>
              <a:ext cx="2018714" cy="1041009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344529" y="4717367"/>
              <a:ext cx="2018714" cy="1922584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973638" y="1800225"/>
            <a:ext cx="1433512" cy="2849563"/>
            <a:chOff x="4972929" y="1800665"/>
            <a:chExt cx="1434905" cy="2848707"/>
          </a:xfrm>
        </p:grpSpPr>
        <p:cxnSp>
          <p:nvCxnSpPr>
            <p:cNvPr id="21" name="Straight Arrow Connector 3"/>
            <p:cNvCxnSpPr>
              <a:cxnSpLocks noChangeShapeType="1"/>
            </p:cNvCxnSpPr>
            <p:nvPr/>
          </p:nvCxnSpPr>
          <p:spPr bwMode="auto">
            <a:xfrm>
              <a:off x="4972929" y="1800665"/>
              <a:ext cx="0" cy="2637692"/>
            </a:xfrm>
            <a:prstGeom prst="straightConnector1">
              <a:avLst/>
            </a:prstGeom>
            <a:noFill/>
            <a:ln w="22225" algn="ctr">
              <a:solidFill>
                <a:srgbClr val="C0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5409028" y="4445391"/>
              <a:ext cx="998806" cy="203981"/>
            </a:xfrm>
            <a:custGeom>
              <a:avLst/>
              <a:gdLst>
                <a:gd name="T0" fmla="*/ 0 w 998806"/>
                <a:gd name="T1" fmla="*/ 203981 h 203981"/>
                <a:gd name="T2" fmla="*/ 703384 w 998806"/>
                <a:gd name="T3" fmla="*/ 203981 h 203981"/>
                <a:gd name="T4" fmla="*/ 703384 w 998806"/>
                <a:gd name="T5" fmla="*/ 0 h 203981"/>
                <a:gd name="T6" fmla="*/ 998806 w 998806"/>
                <a:gd name="T7" fmla="*/ 0 h 203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8806" h="203981">
                  <a:moveTo>
                    <a:pt x="0" y="203981"/>
                  </a:moveTo>
                  <a:lnTo>
                    <a:pt x="703384" y="203981"/>
                  </a:lnTo>
                  <a:lnTo>
                    <a:pt x="703384" y="0"/>
                  </a:lnTo>
                  <a:lnTo>
                    <a:pt x="998806" y="0"/>
                  </a:lnTo>
                </a:path>
              </a:pathLst>
            </a:cu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326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46932"/>
            <a:ext cx="8961437" cy="476250"/>
          </a:xfrm>
        </p:spPr>
        <p:txBody>
          <a:bodyPr/>
          <a:lstStyle/>
          <a:p>
            <a:r>
              <a:rPr lang="en-US" dirty="0" smtClean="0"/>
              <a:t>Improving Capability Using 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5" y="617150"/>
            <a:ext cx="7158038" cy="564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4592" y="618146"/>
            <a:ext cx="8581734" cy="6223635"/>
            <a:chOff x="164592" y="618146"/>
            <a:chExt cx="8581734" cy="622363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46" y="618146"/>
              <a:ext cx="7955280" cy="6223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64592" y="5897431"/>
              <a:ext cx="2165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Water Treatment Plant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05" y="412482"/>
            <a:ext cx="1667219" cy="126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1908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Water Treatment Plant Work Order</a:t>
            </a:r>
            <a:br>
              <a:rPr lang="en-US" dirty="0" smtClean="0"/>
            </a:br>
            <a:r>
              <a:rPr lang="en-US" dirty="0" smtClean="0"/>
              <a:t>Use Case Relationships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154240"/>
            <a:ext cx="65341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9911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9" y="4973857"/>
            <a:ext cx="31432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24732"/>
          </a:xfrm>
        </p:spPr>
        <p:txBody>
          <a:bodyPr/>
          <a:lstStyle/>
          <a:p>
            <a:r>
              <a:rPr lang="en-US" sz="2400" dirty="0" smtClean="0"/>
              <a:t>Schedule Automatically Generated Work Order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9" y="1814270"/>
            <a:ext cx="34575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8"/>
          <a:stretch/>
        </p:blipFill>
        <p:spPr bwMode="auto">
          <a:xfrm>
            <a:off x="2024146" y="97190"/>
            <a:ext cx="6977539" cy="6598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14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SCADA Generated Alarm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" y="1095185"/>
            <a:ext cx="4572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18" y="667512"/>
            <a:ext cx="40671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2871215"/>
            <a:ext cx="4686300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4592" y="4288537"/>
            <a:ext cx="1714500" cy="1424557"/>
            <a:chOff x="164592" y="4288537"/>
            <a:chExt cx="1714500" cy="1424557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2" y="4865369"/>
              <a:ext cx="171450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 bwMode="auto">
            <a:xfrm flipV="1">
              <a:off x="1115616" y="4288537"/>
              <a:ext cx="329136" cy="6166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85412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Identified Anomaly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616393"/>
            <a:ext cx="52101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54" y="767904"/>
            <a:ext cx="3924300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29" y="4848225"/>
            <a:ext cx="2924175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563624" y="4059938"/>
            <a:ext cx="2907792" cy="2395155"/>
            <a:chOff x="1563624" y="4059938"/>
            <a:chExt cx="2907792" cy="23951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624" y="5607368"/>
              <a:ext cx="146685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891" y="5607368"/>
              <a:ext cx="153352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>
              <a:stCxn id="1026" idx="0"/>
            </p:cNvCxnSpPr>
            <p:nvPr/>
          </p:nvCxnSpPr>
          <p:spPr bwMode="auto">
            <a:xfrm flipV="1">
              <a:off x="2297049" y="5056634"/>
              <a:ext cx="16383" cy="55073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>
              <a:stCxn id="1027" idx="0"/>
            </p:cNvCxnSpPr>
            <p:nvPr/>
          </p:nvCxnSpPr>
          <p:spPr bwMode="auto">
            <a:xfrm flipV="1">
              <a:off x="3704654" y="4059938"/>
              <a:ext cx="355282" cy="1547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64802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8" y="19806"/>
            <a:ext cx="5440108" cy="666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590931"/>
          </a:xfrm>
        </p:spPr>
        <p:txBody>
          <a:bodyPr/>
          <a:lstStyle/>
          <a:p>
            <a:r>
              <a:rPr lang="en-US" sz="1800" dirty="0" smtClean="0"/>
              <a:t>Complete Work Order</a:t>
            </a:r>
            <a:br>
              <a:rPr lang="en-US" sz="1800" dirty="0" smtClean="0"/>
            </a:br>
            <a:r>
              <a:rPr lang="en-US" sz="1800" dirty="0" smtClean="0"/>
              <a:t>Process Asset Warranty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4977"/>
          <a:stretch/>
        </p:blipFill>
        <p:spPr bwMode="auto">
          <a:xfrm>
            <a:off x="479747" y="2196078"/>
            <a:ext cx="6338888" cy="2950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682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Order Logical Data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1" y="977312"/>
            <a:ext cx="8771763" cy="569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" y="977312"/>
            <a:ext cx="8797766" cy="569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55" y="5695712"/>
            <a:ext cx="2305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787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18062</TotalTime>
  <Words>154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PresentationTemplate_White</vt:lpstr>
      <vt:lpstr>Dealing With Complexity</vt:lpstr>
      <vt:lpstr>Connecting Business Needs to IT Solutions continued…</vt:lpstr>
      <vt:lpstr>Improving Capability Using EA</vt:lpstr>
      <vt:lpstr>Water Treatment Plant Work Order Use Case Relationships</vt:lpstr>
      <vt:lpstr>Schedule Automatically Generated Work Order</vt:lpstr>
      <vt:lpstr>Correct SCADA Generated Alarm</vt:lpstr>
      <vt:lpstr>Correct Identified Anomaly</vt:lpstr>
      <vt:lpstr>Complete Work Order Process Asset Warranty</vt:lpstr>
      <vt:lpstr>Work Order Logical Data Model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872</cp:revision>
  <dcterms:created xsi:type="dcterms:W3CDTF">2002-08-23T15:26:08Z</dcterms:created>
  <dcterms:modified xsi:type="dcterms:W3CDTF">2013-03-29T21:29:33Z</dcterms:modified>
</cp:coreProperties>
</file>