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7"/>
  </p:notesMasterIdLst>
  <p:handoutMasterIdLst>
    <p:handoutMasterId r:id="rId8"/>
  </p:handoutMasterIdLst>
  <p:sldIdLst>
    <p:sldId id="260" r:id="rId2"/>
    <p:sldId id="261" r:id="rId3"/>
    <p:sldId id="262" r:id="rId4"/>
    <p:sldId id="264" r:id="rId5"/>
    <p:sldId id="259" r:id="rId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FFCC66"/>
    <a:srgbClr val="FFFF66"/>
    <a:srgbClr val="000000"/>
    <a:srgbClr val="FF9900"/>
    <a:srgbClr val="F8F8F8"/>
    <a:srgbClr val="006699"/>
    <a:srgbClr val="0066FF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92" autoAdjust="0"/>
    <p:restoredTop sz="86423" autoAdjust="0"/>
  </p:normalViewPr>
  <p:slideViewPr>
    <p:cSldViewPr snapToGrid="0">
      <p:cViewPr varScale="1">
        <p:scale>
          <a:sx n="108" d="100"/>
          <a:sy n="108" d="100"/>
        </p:scale>
        <p:origin x="-90" y="-138"/>
      </p:cViewPr>
      <p:guideLst>
        <p:guide orient="horz" pos="1207"/>
        <p:guide orient="horz" pos="3007"/>
        <p:guide orient="horz" pos="437"/>
        <p:guide pos="369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5" d="100"/>
        <a:sy n="105" d="100"/>
      </p:scale>
      <p:origin x="0" y="0"/>
    </p:cViewPr>
  </p:notesTextViewPr>
  <p:sorterViewPr>
    <p:cViewPr>
      <p:scale>
        <a:sx n="100" d="100"/>
        <a:sy n="100" d="100"/>
      </p:scale>
      <p:origin x="0" y="366"/>
    </p:cViewPr>
  </p:sorterViewPr>
  <p:notesViewPr>
    <p:cSldViewPr snapToGrid="0">
      <p:cViewPr varScale="1">
        <p:scale>
          <a:sx n="86" d="100"/>
          <a:sy n="86" d="100"/>
        </p:scale>
        <p:origin x="-1884" y="-84"/>
      </p:cViewPr>
      <p:guideLst>
        <p:guide orient="horz" pos="3024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484" cy="48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7" tIns="48318" rIns="96637" bIns="48318" numCol="1" anchor="t" anchorCtr="0" compatLnSpc="1">
            <a:prstTxWarp prst="textNoShape">
              <a:avLst/>
            </a:prstTxWarp>
          </a:bodyPr>
          <a:lstStyle>
            <a:lvl1pPr algn="l" defTabSz="964755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059" y="0"/>
            <a:ext cx="3168484" cy="48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7" tIns="48318" rIns="96637" bIns="48318" numCol="1" anchor="t" anchorCtr="0" compatLnSpc="1">
            <a:prstTxWarp prst="textNoShape">
              <a:avLst/>
            </a:prstTxWarp>
          </a:bodyPr>
          <a:lstStyle>
            <a:lvl1pPr algn="r" defTabSz="964755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059" y="9118662"/>
            <a:ext cx="3168484" cy="48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7" tIns="48318" rIns="96637" bIns="48318" numCol="1" anchor="b" anchorCtr="0" compatLnSpc="1">
            <a:prstTxWarp prst="textNoShape">
              <a:avLst/>
            </a:prstTxWarp>
          </a:bodyPr>
          <a:lstStyle>
            <a:lvl1pPr algn="r" defTabSz="964755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E6F58C4-C183-4741-A02B-5B185428A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2533" name="Picture 6" descr="RAT_18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05" y="9219467"/>
            <a:ext cx="1313155" cy="214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00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7315200" cy="48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7" tIns="48318" rIns="96637" bIns="48318" numCol="1" anchor="t" anchorCtr="0" compatLnSpc="1">
            <a:prstTxWarp prst="textNoShape">
              <a:avLst/>
            </a:prstTxWarp>
          </a:bodyPr>
          <a:lstStyle>
            <a:lvl1pPr algn="ctr" defTabSz="964755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Speaker Notes</a:t>
            </a:r>
          </a:p>
        </p:txBody>
      </p:sp>
      <p:sp>
        <p:nvSpPr>
          <p:cNvPr id="2048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19138"/>
            <a:ext cx="4802187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7926" y="4560984"/>
            <a:ext cx="6605566" cy="4321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7" tIns="48318" rIns="96637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67132" y="9118662"/>
            <a:ext cx="3168483" cy="48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7" tIns="48318" rIns="96637" bIns="48318" numCol="1" anchor="b" anchorCtr="0" compatLnSpc="1">
            <a:prstTxWarp prst="textNoShape">
              <a:avLst/>
            </a:prstTxWarp>
          </a:bodyPr>
          <a:lstStyle>
            <a:lvl1pPr algn="r" defTabSz="964755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A5E0618-75CF-461C-930F-45DD3F5D4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616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4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425450" y="3327400"/>
            <a:ext cx="8293100" cy="455613"/>
          </a:xfrm>
        </p:spPr>
        <p:txBody>
          <a:bodyPr lIns="91440"/>
          <a:lstStyle>
            <a:lvl1pPr algn="ctr">
              <a:lnSpc>
                <a:spcPct val="85000"/>
              </a:lnSpc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75180" name="Rectangle 10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25450" y="4240213"/>
            <a:ext cx="8293100" cy="350837"/>
          </a:xfrm>
        </p:spPr>
        <p:txBody>
          <a:bodyPr lIns="91440"/>
          <a:lstStyle>
            <a:lvl1pPr marL="0" indent="0" algn="ctr">
              <a:spcBef>
                <a:spcPct val="0"/>
              </a:spcBef>
              <a:buFont typeface="Wingdings 3" pitchFamily="18" charset="2"/>
              <a:buNone/>
              <a:defRPr sz="2000" i="0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5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29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6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4038" y="622300"/>
            <a:ext cx="2239962" cy="214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622300"/>
            <a:ext cx="6569075" cy="214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2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8" y="1589088"/>
            <a:ext cx="8332787" cy="1657890"/>
          </a:xfrm>
        </p:spPr>
        <p:txBody>
          <a:bodyPr/>
          <a:lstStyle>
            <a:lvl1pPr marL="346075" indent="-346075">
              <a:buClr>
                <a:srgbClr val="FF9900"/>
              </a:buClr>
              <a:buFont typeface="Wingdings" pitchFamily="2" charset="2"/>
              <a:buChar char="Ø"/>
              <a:defRPr/>
            </a:lvl1pPr>
            <a:lvl2pPr marL="579438" indent="-231775">
              <a:buClr>
                <a:srgbClr val="FF9900"/>
              </a:buClr>
              <a:buFont typeface="Wingdings" pitchFamily="2" charset="2"/>
              <a:buChar char="§"/>
              <a:defRPr/>
            </a:lvl2pPr>
            <a:lvl3pPr marL="809625" indent="-228600">
              <a:spcBef>
                <a:spcPts val="500"/>
              </a:spcBef>
              <a:spcAft>
                <a:spcPts val="500"/>
              </a:spcAft>
              <a:buClr>
                <a:srgbClr val="FF9900"/>
              </a:buClr>
              <a:buFont typeface="Wingdings" pitchFamily="2" charset="2"/>
              <a:buChar char="Ø"/>
              <a:defRPr/>
            </a:lvl3pPr>
            <a:lvl4pPr marL="1041400" indent="-230188">
              <a:buClr>
                <a:srgbClr val="FF9900"/>
              </a:buClr>
              <a:buFont typeface="Wingdings" pitchFamily="2" charset="2"/>
              <a:buChar char="Ø"/>
              <a:defRPr/>
            </a:lvl4pPr>
            <a:lvl5pPr marL="1271588" indent="-228600">
              <a:buClr>
                <a:srgbClr val="FF9900"/>
              </a:buClr>
              <a:buFont typeface="Wingdings" pitchFamily="2" charset="2"/>
              <a:buChar char="Ø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69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518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188" y="1252538"/>
            <a:ext cx="4089400" cy="151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252538"/>
            <a:ext cx="4090987" cy="151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5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3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2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48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298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327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53184"/>
          </a:xfrm>
          <a:prstGeom prst="rect">
            <a:avLst/>
          </a:prstGeom>
        </p:spPr>
      </p:pic>
      <p:sp>
        <p:nvSpPr>
          <p:cNvPr id="774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231775"/>
            <a:ext cx="89614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74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188" y="1589088"/>
            <a:ext cx="8332787" cy="152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4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9pPr>
    </p:titleStyle>
    <p:bodyStyle>
      <a:lvl1pPr marL="346075" indent="-346075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 3" pitchFamily="18" charset="2"/>
        <a:buChar char=""/>
        <a:defRPr sz="24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  <a:lvl2pPr marL="579438" indent="-231775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2pPr>
      <a:lvl3pPr marL="809625" indent="-228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Char char="•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3pPr>
      <a:lvl4pPr marL="1041400" indent="-230188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4pPr>
      <a:lvl5pPr marL="1271588" indent="-228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5pPr>
      <a:lvl6pPr marL="17287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6pPr>
      <a:lvl7pPr marL="21859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7pPr>
      <a:lvl8pPr marL="26431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8pPr>
      <a:lvl9pPr marL="31003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Strategic Viewpoint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72" y="1443034"/>
            <a:ext cx="8915400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704329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Sequencing Plan Development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569402"/>
            <a:ext cx="854392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456274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867930"/>
          </a:xfrm>
        </p:spPr>
        <p:txBody>
          <a:bodyPr/>
          <a:lstStyle/>
          <a:p>
            <a:r>
              <a:rPr lang="en-US" dirty="0" smtClean="0"/>
              <a:t>Sequencing Plan Development</a:t>
            </a:r>
            <a:br>
              <a:rPr lang="en-US" dirty="0" smtClean="0"/>
            </a:br>
            <a:r>
              <a:rPr lang="en-US" dirty="0" smtClean="0"/>
              <a:t>(cont.)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2122221"/>
            <a:ext cx="707707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068260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867930"/>
          </a:xfrm>
        </p:spPr>
        <p:txBody>
          <a:bodyPr/>
          <a:lstStyle/>
          <a:p>
            <a:r>
              <a:rPr lang="en-US" dirty="0" smtClean="0"/>
              <a:t>Sequencing Plan Development</a:t>
            </a:r>
            <a:br>
              <a:rPr lang="en-US" dirty="0" smtClean="0"/>
            </a:br>
            <a:r>
              <a:rPr lang="en-US" dirty="0" smtClean="0"/>
              <a:t>(cont.)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2122221"/>
            <a:ext cx="707707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reeform 3"/>
          <p:cNvSpPr/>
          <p:nvPr/>
        </p:nvSpPr>
        <p:spPr>
          <a:xfrm>
            <a:off x="1483480" y="2462633"/>
            <a:ext cx="5392881" cy="3241964"/>
          </a:xfrm>
          <a:custGeom>
            <a:avLst/>
            <a:gdLst>
              <a:gd name="connsiteX0" fmla="*/ 5392881 w 5392881"/>
              <a:gd name="connsiteY0" fmla="*/ 1340428 h 3241964"/>
              <a:gd name="connsiteX1" fmla="*/ 5392881 w 5392881"/>
              <a:gd name="connsiteY1" fmla="*/ 3241964 h 3241964"/>
              <a:gd name="connsiteX2" fmla="*/ 3044536 w 5392881"/>
              <a:gd name="connsiteY2" fmla="*/ 3241964 h 3241964"/>
              <a:gd name="connsiteX3" fmla="*/ 3044536 w 5392881"/>
              <a:gd name="connsiteY3" fmla="*/ 2649682 h 3241964"/>
              <a:gd name="connsiteX4" fmla="*/ 893618 w 5392881"/>
              <a:gd name="connsiteY4" fmla="*/ 2649682 h 3241964"/>
              <a:gd name="connsiteX5" fmla="*/ 893618 w 5392881"/>
              <a:gd name="connsiteY5" fmla="*/ 2202873 h 3241964"/>
              <a:gd name="connsiteX6" fmla="*/ 3096491 w 5392881"/>
              <a:gd name="connsiteY6" fmla="*/ 2202873 h 3241964"/>
              <a:gd name="connsiteX7" fmla="*/ 3096491 w 5392881"/>
              <a:gd name="connsiteY7" fmla="*/ 1340428 h 3241964"/>
              <a:gd name="connsiteX8" fmla="*/ 3667991 w 5392881"/>
              <a:gd name="connsiteY8" fmla="*/ 1340428 h 3241964"/>
              <a:gd name="connsiteX9" fmla="*/ 3667991 w 5392881"/>
              <a:gd name="connsiteY9" fmla="*/ 550719 h 3241964"/>
              <a:gd name="connsiteX10" fmla="*/ 1236518 w 5392881"/>
              <a:gd name="connsiteY10" fmla="*/ 550719 h 3241964"/>
              <a:gd name="connsiteX11" fmla="*/ 1236518 w 5392881"/>
              <a:gd name="connsiteY11" fmla="*/ 1911928 h 3241964"/>
              <a:gd name="connsiteX12" fmla="*/ 0 w 5392881"/>
              <a:gd name="connsiteY12" fmla="*/ 1911928 h 3241964"/>
              <a:gd name="connsiteX13" fmla="*/ 0 w 5392881"/>
              <a:gd name="connsiteY13" fmla="*/ 0 h 3241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92881" h="3241964">
                <a:moveTo>
                  <a:pt x="5392881" y="1340428"/>
                </a:moveTo>
                <a:lnTo>
                  <a:pt x="5392881" y="3241964"/>
                </a:lnTo>
                <a:lnTo>
                  <a:pt x="3044536" y="3241964"/>
                </a:lnTo>
                <a:lnTo>
                  <a:pt x="3044536" y="2649682"/>
                </a:lnTo>
                <a:lnTo>
                  <a:pt x="893618" y="2649682"/>
                </a:lnTo>
                <a:lnTo>
                  <a:pt x="893618" y="2202873"/>
                </a:lnTo>
                <a:lnTo>
                  <a:pt x="3096491" y="2202873"/>
                </a:lnTo>
                <a:lnTo>
                  <a:pt x="3096491" y="1340428"/>
                </a:lnTo>
                <a:lnTo>
                  <a:pt x="3667991" y="1340428"/>
                </a:lnTo>
                <a:lnTo>
                  <a:pt x="3667991" y="550719"/>
                </a:lnTo>
                <a:lnTo>
                  <a:pt x="1236518" y="550719"/>
                </a:lnTo>
                <a:lnTo>
                  <a:pt x="1236518" y="1911928"/>
                </a:lnTo>
                <a:lnTo>
                  <a:pt x="0" y="1911928"/>
                </a:lnTo>
                <a:lnTo>
                  <a:pt x="0" y="0"/>
                </a:lnTo>
              </a:path>
            </a:pathLst>
          </a:custGeom>
          <a:noFill/>
          <a:ln w="38100" cap="rnd">
            <a:solidFill>
              <a:srgbClr val="C00000"/>
            </a:solidFill>
            <a:prstDash val="sysDot"/>
            <a:headEnd type="oval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8060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Acquisition Strategy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4188" y="2019896"/>
            <a:ext cx="8332787" cy="2160591"/>
          </a:xfrm>
        </p:spPr>
        <p:txBody>
          <a:bodyPr/>
          <a:lstStyle/>
          <a:p>
            <a:r>
              <a:rPr lang="en-US" dirty="0" smtClean="0"/>
              <a:t>IBM offered a significant discount for Dec procurement</a:t>
            </a:r>
          </a:p>
          <a:p>
            <a:r>
              <a:rPr lang="en-US" dirty="0" smtClean="0"/>
              <a:t>Offered to setup and configure IBM Integration Bus (IIB) and develop first interface between CSR (App Hub) and </a:t>
            </a:r>
            <a:r>
              <a:rPr lang="en-US" dirty="0" err="1" smtClean="0"/>
              <a:t>Maximo</a:t>
            </a:r>
            <a:r>
              <a:rPr lang="en-US" dirty="0" smtClean="0"/>
              <a:t> (possibly Watershed)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683727" y="4629167"/>
            <a:ext cx="4841225" cy="1559288"/>
            <a:chOff x="1683727" y="4629167"/>
            <a:chExt cx="4841225" cy="1559288"/>
          </a:xfrm>
        </p:grpSpPr>
        <p:sp>
          <p:nvSpPr>
            <p:cNvPr id="5" name="Left Bracket 4"/>
            <p:cNvSpPr/>
            <p:nvPr/>
          </p:nvSpPr>
          <p:spPr bwMode="auto">
            <a:xfrm rot="16200000">
              <a:off x="2074985" y="5102471"/>
              <a:ext cx="131884" cy="914400"/>
            </a:xfrm>
            <a:prstGeom prst="leftBracket">
              <a:avLst>
                <a:gd name="adj" fmla="val 24583"/>
              </a:avLst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99138" y="5240163"/>
              <a:ext cx="5581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Dec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" name="Left Bracket 6"/>
            <p:cNvSpPr/>
            <p:nvPr/>
          </p:nvSpPr>
          <p:spPr bwMode="auto">
            <a:xfrm rot="16200000">
              <a:off x="3549892" y="4612300"/>
              <a:ext cx="131884" cy="1894742"/>
            </a:xfrm>
            <a:prstGeom prst="leftBracket">
              <a:avLst>
                <a:gd name="adj" fmla="val 24583"/>
              </a:avLst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27836" y="5240163"/>
              <a:ext cx="5325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Jan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39659" y="5240163"/>
              <a:ext cx="545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Feb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" name="Left Bracket 9"/>
            <p:cNvSpPr/>
            <p:nvPr/>
          </p:nvSpPr>
          <p:spPr bwMode="auto">
            <a:xfrm rot="16200000">
              <a:off x="5841021" y="5092213"/>
              <a:ext cx="131884" cy="914400"/>
            </a:xfrm>
            <a:prstGeom prst="leftBracket">
              <a:avLst>
                <a:gd name="adj" fmla="val 24583"/>
              </a:avLst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59940" y="5240163"/>
              <a:ext cx="538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Apr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36121" y="5240163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Mar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35390" y="4629167"/>
              <a:ext cx="8627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Procure</a:t>
              </a:r>
              <a:br>
                <a:rPr lang="en-US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Tooling</a:t>
              </a:r>
              <a:endPara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68492" y="4629167"/>
              <a:ext cx="1694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Setup and Deploy</a:t>
              </a:r>
              <a:br>
                <a:rPr lang="en-US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Sample Interface</a:t>
              </a:r>
              <a:endPara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33857" y="4629167"/>
              <a:ext cx="1191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Hire Vendor</a:t>
              </a:r>
            </a:p>
            <a:p>
              <a:pPr algn="ctr"/>
              <a:r>
                <a:rPr lang="en-US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&amp; New Hire</a:t>
              </a:r>
              <a:endPara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Diamond 16"/>
            <p:cNvSpPr/>
            <p:nvPr/>
          </p:nvSpPr>
          <p:spPr bwMode="auto">
            <a:xfrm>
              <a:off x="3074155" y="5694927"/>
              <a:ext cx="239880" cy="239880"/>
            </a:xfrm>
            <a:prstGeom prst="diamond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71751" y="5911456"/>
              <a:ext cx="12634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SOW on Street</a:t>
              </a:r>
              <a:endParaRPr lang="en-US" sz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49821" y="564339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2013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85998" y="564190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2014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054638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Template_White">
  <a:themeElements>
    <a:clrScheme name="Custom 1">
      <a:dk1>
        <a:srgbClr val="B2B2B2"/>
      </a:dk1>
      <a:lt1>
        <a:srgbClr val="FFFFFF"/>
      </a:lt1>
      <a:dk2>
        <a:srgbClr val="000000"/>
      </a:dk2>
      <a:lt2>
        <a:srgbClr val="000000"/>
      </a:lt2>
      <a:accent1>
        <a:srgbClr val="0099CC"/>
      </a:accent1>
      <a:accent2>
        <a:srgbClr val="736D94"/>
      </a:accent2>
      <a:accent3>
        <a:srgbClr val="AAAAAA"/>
      </a:accent3>
      <a:accent4>
        <a:srgbClr val="DADADA"/>
      </a:accent4>
      <a:accent5>
        <a:srgbClr val="AACAE2"/>
      </a:accent5>
      <a:accent6>
        <a:srgbClr val="686286"/>
      </a:accent6>
      <a:hlink>
        <a:srgbClr val="0000FF"/>
      </a:hlink>
      <a:folHlink>
        <a:srgbClr val="71879A"/>
      </a:folHlink>
    </a:clrScheme>
    <a:fontScheme name="PresentationTemplate_Whi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resentationTemplate_White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18251</TotalTime>
  <Words>68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PresentationTemplate_White</vt:lpstr>
      <vt:lpstr>Strategic Viewpoint</vt:lpstr>
      <vt:lpstr>Sequencing Plan Development</vt:lpstr>
      <vt:lpstr>Sequencing Plan Development (cont.)</vt:lpstr>
      <vt:lpstr>Sequencing Plan Development (cont.)</vt:lpstr>
      <vt:lpstr>Potential Acquisition Strategy</vt:lpstr>
    </vt:vector>
  </TitlesOfParts>
  <Company>SI International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System Engineering and Enterprise Architectures</dc:title>
  <dc:creator>Rob Byrd</dc:creator>
  <cp:lastModifiedBy>Rob Byrd</cp:lastModifiedBy>
  <cp:revision>876</cp:revision>
  <cp:lastPrinted>2013-09-26T15:50:46Z</cp:lastPrinted>
  <dcterms:created xsi:type="dcterms:W3CDTF">2002-08-23T15:26:08Z</dcterms:created>
  <dcterms:modified xsi:type="dcterms:W3CDTF">2013-10-01T16:50:05Z</dcterms:modified>
</cp:coreProperties>
</file>