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2"/>
  </p:notesMasterIdLst>
  <p:handoutMasterIdLst>
    <p:handoutMasterId r:id="rId13"/>
  </p:handoutMasterIdLst>
  <p:sldIdLst>
    <p:sldId id="264" r:id="rId2"/>
    <p:sldId id="277" r:id="rId3"/>
    <p:sldId id="270" r:id="rId4"/>
    <p:sldId id="271" r:id="rId5"/>
    <p:sldId id="265" r:id="rId6"/>
    <p:sldId id="278" r:id="rId7"/>
    <p:sldId id="276" r:id="rId8"/>
    <p:sldId id="269" r:id="rId9"/>
    <p:sldId id="279" r:id="rId10"/>
    <p:sldId id="273" r:id="rId11"/>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DDD8C2"/>
    <a:srgbClr val="0000FF"/>
    <a:srgbClr val="FFFFFF"/>
    <a:srgbClr val="FFCC66"/>
    <a:srgbClr val="FFFF66"/>
    <a:srgbClr val="000000"/>
    <a:srgbClr val="FF9900"/>
    <a:srgbClr val="F8F8F8"/>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59661" autoAdjust="0"/>
  </p:normalViewPr>
  <p:slideViewPr>
    <p:cSldViewPr snapToGrid="0">
      <p:cViewPr varScale="1">
        <p:scale>
          <a:sx n="99" d="100"/>
          <a:sy n="99" d="100"/>
        </p:scale>
        <p:origin x="-588" y="-96"/>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Speaker Notes</a:t>
            </a:r>
            <a:endParaRPr lang="en-US"/>
          </a:p>
        </p:txBody>
      </p:sp>
      <p:sp>
        <p:nvSpPr>
          <p:cNvPr id="5" name="Slide Number Placeholder 4"/>
          <p:cNvSpPr>
            <a:spLocks noGrp="1"/>
          </p:cNvSpPr>
          <p:nvPr>
            <p:ph type="sldNum" sz="quarter" idx="11"/>
          </p:nvPr>
        </p:nvSpPr>
        <p:spPr/>
        <p:txBody>
          <a:bodyPr/>
          <a:lstStyle/>
          <a:p>
            <a:pPr>
              <a:defRPr/>
            </a:pPr>
            <a:fld id="{5A5E0618-75CF-461C-930F-45DD3F5D4F2B}" type="slidenum">
              <a:rPr lang="en-US" smtClean="0"/>
              <a:pPr>
                <a:defRPr/>
              </a:pPr>
              <a:t>1</a:t>
            </a:fld>
            <a:endParaRPr lang="en-US"/>
          </a:p>
        </p:txBody>
      </p:sp>
    </p:spTree>
    <p:extLst>
      <p:ext uri="{BB962C8B-B14F-4D97-AF65-F5344CB8AC3E}">
        <p14:creationId xmlns:p14="http://schemas.microsoft.com/office/powerpoint/2010/main" val="172724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4062234"/>
            <a:ext cx="7772400" cy="674031"/>
          </a:xfrm>
        </p:spPr>
        <p:txBody>
          <a:bodyPr/>
          <a:lstStyle/>
          <a:p>
            <a:r>
              <a:rPr lang="en-US" sz="2400" dirty="0" smtClean="0"/>
              <a:t>Enterprise Architecture</a:t>
            </a:r>
            <a:br>
              <a:rPr lang="en-US" sz="2400" dirty="0" smtClean="0"/>
            </a:br>
            <a:r>
              <a:rPr lang="en-US" sz="1800" dirty="0"/>
              <a:t>	</a:t>
            </a:r>
            <a:r>
              <a:rPr lang="en-US" sz="1800" dirty="0" smtClean="0"/>
              <a:t>Rob Byrd, Chief Enterprise Architect</a:t>
            </a:r>
            <a:endParaRPr lang="en-US" sz="2400" dirty="0"/>
          </a:p>
        </p:txBody>
      </p:sp>
      <p:sp>
        <p:nvSpPr>
          <p:cNvPr id="4" name="Text Placeholder 3"/>
          <p:cNvSpPr>
            <a:spLocks noGrp="1"/>
          </p:cNvSpPr>
          <p:nvPr>
            <p:ph type="body" idx="1"/>
          </p:nvPr>
        </p:nvSpPr>
        <p:spPr>
          <a:xfrm>
            <a:off x="734188" y="2158286"/>
            <a:ext cx="7772400" cy="1138773"/>
          </a:xfrm>
        </p:spPr>
        <p:txBody>
          <a:bodyPr/>
          <a:lstStyle/>
          <a:p>
            <a:r>
              <a:rPr lang="en-US" sz="2400" dirty="0" smtClean="0"/>
              <a:t>Planning &amp; Development Review (PDR)</a:t>
            </a:r>
            <a:r>
              <a:rPr lang="en-US" sz="2400" dirty="0"/>
              <a:t/>
            </a:r>
            <a:br>
              <a:rPr lang="en-US" sz="2400" dirty="0"/>
            </a:br>
            <a:r>
              <a:rPr lang="en-US" sz="2400" dirty="0" smtClean="0"/>
              <a:t>Residential </a:t>
            </a:r>
            <a:r>
              <a:rPr lang="en-US" sz="2400" dirty="0"/>
              <a:t>Review </a:t>
            </a:r>
            <a:r>
              <a:rPr lang="en-US" sz="2400" dirty="0" smtClean="0"/>
              <a:t>Architecture</a:t>
            </a:r>
            <a:r>
              <a:rPr lang="en-US" dirty="0" smtClean="0"/>
              <a:t>		</a:t>
            </a:r>
            <a:r>
              <a:rPr lang="en-US" sz="1800" dirty="0" smtClean="0"/>
              <a:t>November 04, 2013</a:t>
            </a:r>
          </a:p>
        </p:txBody>
      </p:sp>
      <p:sp>
        <p:nvSpPr>
          <p:cNvPr id="5" name="TextBox 4"/>
          <p:cNvSpPr txBox="1"/>
          <p:nvPr/>
        </p:nvSpPr>
        <p:spPr>
          <a:xfrm>
            <a:off x="597877" y="3671660"/>
            <a:ext cx="1577676"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Presented by:</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471693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4" name="Content Placeholder 3"/>
          <p:cNvSpPr>
            <a:spLocks noGrp="1"/>
          </p:cNvSpPr>
          <p:nvPr>
            <p:ph idx="1"/>
          </p:nvPr>
        </p:nvSpPr>
        <p:spPr>
          <a:xfrm>
            <a:off x="484188" y="2237733"/>
            <a:ext cx="8332787" cy="3519425"/>
          </a:xfrm>
        </p:spPr>
        <p:txBody>
          <a:bodyPr/>
          <a:lstStyle/>
          <a:p>
            <a:r>
              <a:rPr lang="en-US" dirty="0" smtClean="0"/>
              <a:t>Vet architecture through other departments as needed</a:t>
            </a:r>
          </a:p>
          <a:p>
            <a:pPr lvl="1"/>
            <a:r>
              <a:rPr lang="en-US" dirty="0" smtClean="0"/>
              <a:t>Find relevant business patterns for shared opportunity</a:t>
            </a:r>
          </a:p>
          <a:p>
            <a:r>
              <a:rPr lang="en-US" dirty="0" smtClean="0"/>
              <a:t>Use modeled specifications as functional needs for RFP elicitation</a:t>
            </a:r>
          </a:p>
          <a:p>
            <a:pPr lvl="1"/>
            <a:r>
              <a:rPr lang="en-US" dirty="0" smtClean="0"/>
              <a:t>Segment from supplemental specifications</a:t>
            </a:r>
            <a:br>
              <a:rPr lang="en-US" dirty="0" smtClean="0"/>
            </a:br>
            <a:r>
              <a:rPr lang="en-US" sz="1800" dirty="0" smtClean="0"/>
              <a:t>(general, non-functional requirements)</a:t>
            </a:r>
            <a:endParaRPr lang="en-US" dirty="0" smtClean="0"/>
          </a:p>
          <a:p>
            <a:r>
              <a:rPr lang="en-US" dirty="0" smtClean="0"/>
              <a:t>Use specifications to evaluate vendor selection, performance and test</a:t>
            </a:r>
            <a:endParaRPr lang="en-US" dirty="0"/>
          </a:p>
        </p:txBody>
      </p:sp>
    </p:spTree>
    <p:extLst>
      <p:ext uri="{BB962C8B-B14F-4D97-AF65-F5344CB8AC3E}">
        <p14:creationId xmlns:p14="http://schemas.microsoft.com/office/powerpoint/2010/main" val="191570622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PDR Architecture Team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2882648"/>
              </p:ext>
            </p:extLst>
          </p:nvPr>
        </p:nvGraphicFramePr>
        <p:xfrm>
          <a:off x="1718159" y="2391502"/>
          <a:ext cx="5683010" cy="3585808"/>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113355"/>
                <a:gridCol w="3569655"/>
              </a:tblGrid>
              <a:tr h="210778">
                <a:tc>
                  <a:txBody>
                    <a:bodyPr/>
                    <a:lstStyle/>
                    <a:p>
                      <a:pPr marL="0" marR="0">
                        <a:lnSpc>
                          <a:spcPct val="100000"/>
                        </a:lnSpc>
                        <a:spcBef>
                          <a:spcPts val="0"/>
                        </a:spcBef>
                        <a:spcAft>
                          <a:spcPts val="0"/>
                        </a:spcAft>
                      </a:pPr>
                      <a:r>
                        <a:rPr lang="en-US" sz="1400"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Name</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marL="0" marR="0">
                        <a:lnSpc>
                          <a:spcPct val="100000"/>
                        </a:lnSpc>
                        <a:spcBef>
                          <a:spcPts val="0"/>
                        </a:spcBef>
                        <a:spcAft>
                          <a:spcPts val="0"/>
                        </a:spcAft>
                      </a:pPr>
                      <a:r>
                        <a:rPr lang="en-US" sz="1400"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Title</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800000"/>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Donald Birkner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Assistant Director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Cande</a:t>
                      </a: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Coward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Permit Program Supervisor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Gregory Hand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 Supervisor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Kathy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Haught</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Manager, Development Services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Tony Hernandez</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Residential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Russell Hill</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 Review Coordinator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Julie Kirby</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Technical Writer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John McDonald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Planner Principal</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Dan McNabb</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Building Inspections Division Manager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Julia Robbins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 Senior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Jose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Roig</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Building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Christopher Summers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Carl Thompson</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Electrical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Daniel Word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Planner II</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Stacey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Wuest</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EPR Project </a:t>
                      </a: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Manager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Aaron Brown</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Senior Enterprise Architect</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Tree>
    <p:extLst>
      <p:ext uri="{BB962C8B-B14F-4D97-AF65-F5344CB8AC3E}">
        <p14:creationId xmlns:p14="http://schemas.microsoft.com/office/powerpoint/2010/main" val="105008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Architecture Principles</a:t>
            </a:r>
            <a:endParaRPr lang="en-US" dirty="0"/>
          </a:p>
        </p:txBody>
      </p:sp>
      <p:sp>
        <p:nvSpPr>
          <p:cNvPr id="5" name="Content Placeholder 4"/>
          <p:cNvSpPr>
            <a:spLocks noGrp="1"/>
          </p:cNvSpPr>
          <p:nvPr>
            <p:ph idx="1"/>
          </p:nvPr>
        </p:nvSpPr>
        <p:spPr>
          <a:xfrm>
            <a:off x="484188" y="2500865"/>
            <a:ext cx="8332787" cy="3157788"/>
          </a:xfrm>
        </p:spPr>
        <p:txBody>
          <a:bodyPr/>
          <a:lstStyle/>
          <a:p>
            <a:r>
              <a:rPr lang="en-US" dirty="0" smtClean="0"/>
              <a:t>Vet business needs through stakeholders in context of operational use</a:t>
            </a:r>
          </a:p>
          <a:p>
            <a:r>
              <a:rPr lang="en-US" dirty="0" smtClean="0"/>
              <a:t>Integrate system interface needs</a:t>
            </a:r>
          </a:p>
          <a:p>
            <a:r>
              <a:rPr lang="en-US" dirty="0"/>
              <a:t>Use architecture functional descriptions and artifacts as RFP requirements</a:t>
            </a:r>
          </a:p>
          <a:p>
            <a:r>
              <a:rPr lang="en-US" dirty="0" smtClean="0"/>
              <a:t>Use as project tool to monitor progress toward desired state – develop Sequencing Plan</a:t>
            </a:r>
          </a:p>
        </p:txBody>
      </p:sp>
    </p:spTree>
    <p:extLst>
      <p:ext uri="{BB962C8B-B14F-4D97-AF65-F5344CB8AC3E}">
        <p14:creationId xmlns:p14="http://schemas.microsoft.com/office/powerpoint/2010/main" val="1832242021"/>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757130"/>
          </a:xfrm>
        </p:spPr>
        <p:txBody>
          <a:bodyPr/>
          <a:lstStyle/>
          <a:p>
            <a:r>
              <a:rPr lang="en-US" dirty="0" smtClean="0"/>
              <a:t>PDR Business Needs</a:t>
            </a:r>
            <a:br>
              <a:rPr lang="en-US" dirty="0" smtClean="0"/>
            </a:br>
            <a:r>
              <a:rPr lang="en-US" sz="2000" dirty="0" smtClean="0"/>
              <a:t>Value and Goals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70" y="1598499"/>
            <a:ext cx="7496175" cy="4942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183097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15" y="4650154"/>
            <a:ext cx="3967480" cy="176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82563" y="231775"/>
            <a:ext cx="8961437" cy="424732"/>
          </a:xfrm>
        </p:spPr>
        <p:txBody>
          <a:bodyPr/>
          <a:lstStyle/>
          <a:p>
            <a:r>
              <a:rPr lang="en-US" sz="2400" dirty="0" smtClean="0"/>
              <a:t>Residential Review Use Case Model</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3" y="769937"/>
            <a:ext cx="4320540" cy="344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844" y="1538384"/>
            <a:ext cx="386334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789" y="3713331"/>
            <a:ext cx="387096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2620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1+#ppt_w/2"/>
                                          </p:val>
                                        </p:tav>
                                        <p:tav tm="100000">
                                          <p:val>
                                            <p:strVal val="#ppt_x"/>
                                          </p:val>
                                        </p:tav>
                                      </p:tavLst>
                                    </p:anim>
                                    <p:anim calcmode="lin" valueType="num">
                                      <p:cBhvr additive="base">
                                        <p:cTn id="8" dur="500" fill="hold"/>
                                        <p:tgtEl>
                                          <p:spTgt spid="102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0-#ppt_w/2"/>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out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Perform Regulatory Review</a:t>
            </a:r>
            <a:endParaRPr lang="en-US" sz="2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47" y="824645"/>
            <a:ext cx="4320540" cy="3444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2993291" y="773722"/>
            <a:ext cx="5848060" cy="4305300"/>
            <a:chOff x="2993291" y="773722"/>
            <a:chExt cx="5848060" cy="4305300"/>
          </a:xfrm>
        </p:grpSpPr>
        <p:sp>
          <p:nvSpPr>
            <p:cNvPr id="8" name="Freeform 7"/>
            <p:cNvSpPr/>
            <p:nvPr/>
          </p:nvSpPr>
          <p:spPr bwMode="auto">
            <a:xfrm>
              <a:off x="2993291" y="773722"/>
              <a:ext cx="1695939" cy="4305299"/>
            </a:xfrm>
            <a:custGeom>
              <a:avLst/>
              <a:gdLst>
                <a:gd name="connsiteX0" fmla="*/ 1609970 w 1633416"/>
                <a:gd name="connsiteY0" fmla="*/ 0 h 3759200"/>
                <a:gd name="connsiteX1" fmla="*/ 0 w 1633416"/>
                <a:gd name="connsiteY1" fmla="*/ 1477107 h 3759200"/>
                <a:gd name="connsiteX2" fmla="*/ 1633416 w 1633416"/>
                <a:gd name="connsiteY2" fmla="*/ 3759200 h 3759200"/>
                <a:gd name="connsiteX3" fmla="*/ 1609970 w 1633416"/>
                <a:gd name="connsiteY3" fmla="*/ 0 h 3759200"/>
                <a:gd name="connsiteX0" fmla="*/ 1672493 w 1695939"/>
                <a:gd name="connsiteY0" fmla="*/ 0 h 3759200"/>
                <a:gd name="connsiteX1" fmla="*/ 0 w 1695939"/>
                <a:gd name="connsiteY1" fmla="*/ 1367922 h 3759200"/>
                <a:gd name="connsiteX2" fmla="*/ 1695939 w 1695939"/>
                <a:gd name="connsiteY2" fmla="*/ 3759200 h 3759200"/>
                <a:gd name="connsiteX3" fmla="*/ 1672493 w 1695939"/>
                <a:gd name="connsiteY3" fmla="*/ 0 h 3759200"/>
              </a:gdLst>
              <a:ahLst/>
              <a:cxnLst>
                <a:cxn ang="0">
                  <a:pos x="connsiteX0" y="connsiteY0"/>
                </a:cxn>
                <a:cxn ang="0">
                  <a:pos x="connsiteX1" y="connsiteY1"/>
                </a:cxn>
                <a:cxn ang="0">
                  <a:pos x="connsiteX2" y="connsiteY2"/>
                </a:cxn>
                <a:cxn ang="0">
                  <a:pos x="connsiteX3" y="connsiteY3"/>
                </a:cxn>
              </a:cxnLst>
              <a:rect l="l" t="t" r="r" b="b"/>
              <a:pathLst>
                <a:path w="1695939" h="3759200">
                  <a:moveTo>
                    <a:pt x="1672493" y="0"/>
                  </a:moveTo>
                  <a:lnTo>
                    <a:pt x="0" y="1367922"/>
                  </a:lnTo>
                  <a:cubicBezTo>
                    <a:pt x="544472" y="2128620"/>
                    <a:pt x="1151467" y="2998502"/>
                    <a:pt x="1695939" y="3759200"/>
                  </a:cubicBezTo>
                  <a:cubicBezTo>
                    <a:pt x="1690729" y="2516554"/>
                    <a:pt x="1685518" y="1273907"/>
                    <a:pt x="1672493"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71" y="773722"/>
              <a:ext cx="4183380" cy="4305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1" name="Group 20"/>
          <p:cNvGrpSpPr/>
          <p:nvPr/>
        </p:nvGrpSpPr>
        <p:grpSpPr>
          <a:xfrm>
            <a:off x="56496" y="813475"/>
            <a:ext cx="6774150" cy="5970268"/>
            <a:chOff x="56496" y="680620"/>
            <a:chExt cx="6774150" cy="5970268"/>
          </a:xfrm>
        </p:grpSpPr>
        <p:sp>
          <p:nvSpPr>
            <p:cNvPr id="22" name="Freeform 21"/>
            <p:cNvSpPr/>
            <p:nvPr/>
          </p:nvSpPr>
          <p:spPr bwMode="auto">
            <a:xfrm>
              <a:off x="6129964" y="680620"/>
              <a:ext cx="700682" cy="5970268"/>
            </a:xfrm>
            <a:custGeom>
              <a:avLst/>
              <a:gdLst>
                <a:gd name="connsiteX0" fmla="*/ 0 w 1234831"/>
                <a:gd name="connsiteY0" fmla="*/ 0 h 4892431"/>
                <a:gd name="connsiteX1" fmla="*/ 1234831 w 1234831"/>
                <a:gd name="connsiteY1" fmla="*/ 2375877 h 4892431"/>
                <a:gd name="connsiteX2" fmla="*/ 0 w 1234831"/>
                <a:gd name="connsiteY2" fmla="*/ 4892431 h 4892431"/>
                <a:gd name="connsiteX3" fmla="*/ 0 w 1234831"/>
                <a:gd name="connsiteY3" fmla="*/ 0 h 4892431"/>
                <a:gd name="connsiteX0" fmla="*/ 0 w 1234831"/>
                <a:gd name="connsiteY0" fmla="*/ 0 h 4892431"/>
                <a:gd name="connsiteX1" fmla="*/ 1234831 w 1234831"/>
                <a:gd name="connsiteY1" fmla="*/ 2747335 h 4892431"/>
                <a:gd name="connsiteX2" fmla="*/ 0 w 1234831"/>
                <a:gd name="connsiteY2" fmla="*/ 4892431 h 4892431"/>
                <a:gd name="connsiteX3" fmla="*/ 0 w 1234831"/>
                <a:gd name="connsiteY3" fmla="*/ 0 h 4892431"/>
              </a:gdLst>
              <a:ahLst/>
              <a:cxnLst>
                <a:cxn ang="0">
                  <a:pos x="connsiteX0" y="connsiteY0"/>
                </a:cxn>
                <a:cxn ang="0">
                  <a:pos x="connsiteX1" y="connsiteY1"/>
                </a:cxn>
                <a:cxn ang="0">
                  <a:pos x="connsiteX2" y="connsiteY2"/>
                </a:cxn>
                <a:cxn ang="0">
                  <a:pos x="connsiteX3" y="connsiteY3"/>
                </a:cxn>
              </a:cxnLst>
              <a:rect l="l" t="t" r="r" b="b"/>
              <a:pathLst>
                <a:path w="1234831" h="4892431">
                  <a:moveTo>
                    <a:pt x="0" y="0"/>
                  </a:moveTo>
                  <a:lnTo>
                    <a:pt x="1234831" y="2747335"/>
                  </a:lnTo>
                  <a:lnTo>
                    <a:pt x="0" y="4892431"/>
                  </a:lnTo>
                  <a:lnTo>
                    <a:pt x="0" y="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2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9053" b="16632"/>
            <a:stretch/>
          </p:blipFill>
          <p:spPr bwMode="auto">
            <a:xfrm>
              <a:off x="56496" y="680620"/>
              <a:ext cx="6073468" cy="59702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Group 23"/>
          <p:cNvGrpSpPr/>
          <p:nvPr/>
        </p:nvGrpSpPr>
        <p:grpSpPr>
          <a:xfrm>
            <a:off x="2469662" y="316873"/>
            <a:ext cx="4842889" cy="5139869"/>
            <a:chOff x="2469662" y="113683"/>
            <a:chExt cx="4842889" cy="5139869"/>
          </a:xfrm>
        </p:grpSpPr>
        <p:sp>
          <p:nvSpPr>
            <p:cNvPr id="25" name="Freeform 24"/>
            <p:cNvSpPr/>
            <p:nvPr/>
          </p:nvSpPr>
          <p:spPr bwMode="auto">
            <a:xfrm>
              <a:off x="2469662" y="132862"/>
              <a:ext cx="1953846" cy="5120690"/>
            </a:xfrm>
            <a:custGeom>
              <a:avLst/>
              <a:gdLst>
                <a:gd name="connsiteX0" fmla="*/ 1820985 w 1875693"/>
                <a:gd name="connsiteY0" fmla="*/ 0 h 4994030"/>
                <a:gd name="connsiteX1" fmla="*/ 0 w 1875693"/>
                <a:gd name="connsiteY1" fmla="*/ 3259015 h 4994030"/>
                <a:gd name="connsiteX2" fmla="*/ 1875693 w 1875693"/>
                <a:gd name="connsiteY2" fmla="*/ 4994030 h 4994030"/>
                <a:gd name="connsiteX3" fmla="*/ 1820985 w 1875693"/>
                <a:gd name="connsiteY3" fmla="*/ 0 h 4994030"/>
                <a:gd name="connsiteX0" fmla="*/ 1867877 w 1922585"/>
                <a:gd name="connsiteY0" fmla="*/ 0 h 4994030"/>
                <a:gd name="connsiteX1" fmla="*/ 0 w 1922585"/>
                <a:gd name="connsiteY1" fmla="*/ 2946510 h 4994030"/>
                <a:gd name="connsiteX2" fmla="*/ 1922585 w 1922585"/>
                <a:gd name="connsiteY2" fmla="*/ 4994030 h 4994030"/>
                <a:gd name="connsiteX3" fmla="*/ 1867877 w 1922585"/>
                <a:gd name="connsiteY3" fmla="*/ 0 h 4994030"/>
                <a:gd name="connsiteX0" fmla="*/ 1867877 w 1922585"/>
                <a:gd name="connsiteY0" fmla="*/ 0 h 4994030"/>
                <a:gd name="connsiteX1" fmla="*/ 0 w 1922585"/>
                <a:gd name="connsiteY1" fmla="*/ 2946510 h 4994030"/>
                <a:gd name="connsiteX2" fmla="*/ 1922585 w 1922585"/>
                <a:gd name="connsiteY2" fmla="*/ 4994030 h 4994030"/>
                <a:gd name="connsiteX3" fmla="*/ 1867877 w 1922585"/>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Lst>
              <a:ahLst/>
              <a:cxnLst>
                <a:cxn ang="0">
                  <a:pos x="connsiteX0" y="connsiteY0"/>
                </a:cxn>
                <a:cxn ang="0">
                  <a:pos x="connsiteX1" y="connsiteY1"/>
                </a:cxn>
                <a:cxn ang="0">
                  <a:pos x="connsiteX2" y="connsiteY2"/>
                </a:cxn>
                <a:cxn ang="0">
                  <a:pos x="connsiteX3" y="connsiteY3"/>
                </a:cxn>
              </a:cxnLst>
              <a:rect l="l" t="t" r="r" b="b"/>
              <a:pathLst>
                <a:path w="1953846" h="4994030">
                  <a:moveTo>
                    <a:pt x="1899138" y="0"/>
                  </a:moveTo>
                  <a:lnTo>
                    <a:pt x="0" y="2687359"/>
                  </a:lnTo>
                  <a:cubicBezTo>
                    <a:pt x="601785" y="3372406"/>
                    <a:pt x="1391138" y="4324227"/>
                    <a:pt x="1953846" y="4994030"/>
                  </a:cubicBezTo>
                  <a:cubicBezTo>
                    <a:pt x="1948636" y="3329353"/>
                    <a:pt x="1943425" y="1664677"/>
                    <a:pt x="1899138"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26" name="TextBox 25"/>
            <p:cNvSpPr txBox="1"/>
            <p:nvPr/>
          </p:nvSpPr>
          <p:spPr>
            <a:xfrm>
              <a:off x="4375397" y="113683"/>
              <a:ext cx="2937154" cy="5139869"/>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provideDesignFeedback</a:t>
              </a:r>
              <a:endParaRPr lang="en-US" sz="800" dirty="0" smtClean="0"/>
            </a:p>
            <a:p>
              <a:r>
                <a:rPr lang="en-US" sz="800" b="0" dirty="0" smtClean="0"/>
                <a:t>Routinely</a:t>
              </a:r>
              <a:r>
                <a:rPr lang="en-US" sz="800" b="0" dirty="0"/>
                <a:t>, the Reviewer in a particular review group (by order of responsibility area setup in the Group Review Queue) checks the system Group Review Queue (listed in date/time order) for assigned reviews and submits Submittal Package Reviewer Comments. The Group Review Queue is per review group (depending on the type of review) and when under review (selected by a Reviewer), the system automatically takes the Submittal Package off the relevant Group Review Queue to prevent multiple reviews by the same area of responsibility. For some reviews, depending on certain attributes identified on the application form, the system provides a priority order of review groups because some review groups may be required to review the Submittal Package and approve or comment before other groups are provided opportunity to review. The business rules for review group order must be modifiable by selected responsible city staff. The system provides automated tools for the Reviewer to markup diagrams including comments, links to references and city codes, among other traditional markup indications to effectively communicate to the Submittal Applicant the required changes to Submittal Package items. The system must provide the ability to identify changes (deltas) for resubmitted design plans when submitted using standardized formats such as PDF and engineering CAD files. Multiple document submissions must be able to be viewed in continuous, unbroken fashion providing a seamlessly adjoined view of the design plans. The system must provide a common, frequently used comment library to include images, text, technical specifications, etc. configurable by the Reviewer. All markups indicate the particular Reviewer layer for identification by the Submittal Coordinator but not identified when submitted to the Submittal Applicant. The Submittal Coordinator may review Group Review Queue items and provide feedback to the Reviewer. If no comments, the Reviewer approves the submittal by providing a group level approval stamp indication on relevant Submittal Package items and the Submittal Coordinator approves the Reviewer Comments or the entire Submittal Package when no comments require updates by the Submittal Applicant.</a:t>
              </a:r>
            </a:p>
          </p:txBody>
        </p:sp>
      </p:grpSp>
      <p:grpSp>
        <p:nvGrpSpPr>
          <p:cNvPr id="27" name="Group 26"/>
          <p:cNvGrpSpPr/>
          <p:nvPr/>
        </p:nvGrpSpPr>
        <p:grpSpPr>
          <a:xfrm>
            <a:off x="3415323" y="5748567"/>
            <a:ext cx="4586915" cy="707886"/>
            <a:chOff x="3415323" y="5826729"/>
            <a:chExt cx="4586915" cy="707886"/>
          </a:xfrm>
        </p:grpSpPr>
        <p:sp>
          <p:nvSpPr>
            <p:cNvPr id="28" name="Freeform 27"/>
            <p:cNvSpPr/>
            <p:nvPr/>
          </p:nvSpPr>
          <p:spPr bwMode="auto">
            <a:xfrm>
              <a:off x="3415323" y="5845908"/>
              <a:ext cx="1664677" cy="688707"/>
            </a:xfrm>
            <a:custGeom>
              <a:avLst/>
              <a:gdLst>
                <a:gd name="connsiteX0" fmla="*/ 1617784 w 1633415"/>
                <a:gd name="connsiteY0" fmla="*/ 0 h 547077"/>
                <a:gd name="connsiteX1" fmla="*/ 0 w 1633415"/>
                <a:gd name="connsiteY1" fmla="*/ 273538 h 547077"/>
                <a:gd name="connsiteX2" fmla="*/ 1633415 w 1633415"/>
                <a:gd name="connsiteY2" fmla="*/ 547077 h 547077"/>
                <a:gd name="connsiteX3" fmla="*/ 1633415 w 1633415"/>
                <a:gd name="connsiteY3" fmla="*/ 78154 h 547077"/>
                <a:gd name="connsiteX0" fmla="*/ 1649046 w 1664677"/>
                <a:gd name="connsiteY0" fmla="*/ 0 h 547077"/>
                <a:gd name="connsiteX1" fmla="*/ 0 w 1664677"/>
                <a:gd name="connsiteY1" fmla="*/ 459784 h 547077"/>
                <a:gd name="connsiteX2" fmla="*/ 1664677 w 1664677"/>
                <a:gd name="connsiteY2" fmla="*/ 547077 h 547077"/>
                <a:gd name="connsiteX3" fmla="*/ 1664677 w 1664677"/>
                <a:gd name="connsiteY3" fmla="*/ 78154 h 547077"/>
              </a:gdLst>
              <a:ahLst/>
              <a:cxnLst>
                <a:cxn ang="0">
                  <a:pos x="connsiteX0" y="connsiteY0"/>
                </a:cxn>
                <a:cxn ang="0">
                  <a:pos x="connsiteX1" y="connsiteY1"/>
                </a:cxn>
                <a:cxn ang="0">
                  <a:pos x="connsiteX2" y="connsiteY2"/>
                </a:cxn>
                <a:cxn ang="0">
                  <a:pos x="connsiteX3" y="connsiteY3"/>
                </a:cxn>
              </a:cxnLst>
              <a:rect l="l" t="t" r="r" b="b"/>
              <a:pathLst>
                <a:path w="1664677" h="547077">
                  <a:moveTo>
                    <a:pt x="1649046" y="0"/>
                  </a:moveTo>
                  <a:lnTo>
                    <a:pt x="0" y="459784"/>
                  </a:lnTo>
                  <a:lnTo>
                    <a:pt x="1664677" y="547077"/>
                  </a:lnTo>
                  <a:lnTo>
                    <a:pt x="1664677" y="78154"/>
                  </a:lnTo>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29" name="TextBox 28"/>
            <p:cNvSpPr txBox="1"/>
            <p:nvPr/>
          </p:nvSpPr>
          <p:spPr>
            <a:xfrm>
              <a:off x="5065084" y="5826729"/>
              <a:ext cx="2937154" cy="707886"/>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updateProjectFolder</a:t>
              </a:r>
              <a:endParaRPr lang="en-US" sz="800" dirty="0" smtClean="0"/>
            </a:p>
            <a:p>
              <a:r>
                <a:rPr lang="en-US" sz="800" b="0" dirty="0" smtClean="0"/>
                <a:t>The </a:t>
              </a:r>
              <a:r>
                <a:rPr lang="en-US" sz="800" b="0" dirty="0"/>
                <a:t>system updates the Project Folder to include any relevant updates to the Project Information as well as the reference links to documents stored in the electronic document information management system (EDIMS).</a:t>
              </a:r>
            </a:p>
          </p:txBody>
        </p:sp>
      </p:grpSp>
    </p:spTree>
    <p:extLst>
      <p:ext uri="{BB962C8B-B14F-4D97-AF65-F5344CB8AC3E}">
        <p14:creationId xmlns:p14="http://schemas.microsoft.com/office/powerpoint/2010/main" val="5821999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 Permits</a:t>
            </a:r>
            <a:endParaRPr 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147615"/>
            <a:ext cx="386334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774462" y="70322"/>
            <a:ext cx="5392615" cy="6614005"/>
            <a:chOff x="2774462" y="70322"/>
            <a:chExt cx="5392615" cy="6614005"/>
          </a:xfrm>
        </p:grpSpPr>
        <p:sp>
          <p:nvSpPr>
            <p:cNvPr id="4" name="Freeform 3"/>
            <p:cNvSpPr/>
            <p:nvPr/>
          </p:nvSpPr>
          <p:spPr bwMode="auto">
            <a:xfrm>
              <a:off x="2774462" y="78154"/>
              <a:ext cx="1852246" cy="6604000"/>
            </a:xfrm>
            <a:custGeom>
              <a:avLst/>
              <a:gdLst>
                <a:gd name="connsiteX0" fmla="*/ 1836615 w 1852246"/>
                <a:gd name="connsiteY0" fmla="*/ 0 h 6604000"/>
                <a:gd name="connsiteX1" fmla="*/ 0 w 1852246"/>
                <a:gd name="connsiteY1" fmla="*/ 2289908 h 6604000"/>
                <a:gd name="connsiteX2" fmla="*/ 1852246 w 1852246"/>
                <a:gd name="connsiteY2" fmla="*/ 6604000 h 6604000"/>
                <a:gd name="connsiteX3" fmla="*/ 1836615 w 1852246"/>
                <a:gd name="connsiteY3" fmla="*/ 0 h 6604000"/>
              </a:gdLst>
              <a:ahLst/>
              <a:cxnLst>
                <a:cxn ang="0">
                  <a:pos x="connsiteX0" y="connsiteY0"/>
                </a:cxn>
                <a:cxn ang="0">
                  <a:pos x="connsiteX1" y="connsiteY1"/>
                </a:cxn>
                <a:cxn ang="0">
                  <a:pos x="connsiteX2" y="connsiteY2"/>
                </a:cxn>
                <a:cxn ang="0">
                  <a:pos x="connsiteX3" y="connsiteY3"/>
                </a:cxn>
              </a:cxnLst>
              <a:rect l="l" t="t" r="r" b="b"/>
              <a:pathLst>
                <a:path w="1852246" h="6604000">
                  <a:moveTo>
                    <a:pt x="1836615" y="0"/>
                  </a:moveTo>
                  <a:lnTo>
                    <a:pt x="0" y="2289908"/>
                  </a:lnTo>
                  <a:lnTo>
                    <a:pt x="1852246" y="6604000"/>
                  </a:lnTo>
                  <a:cubicBezTo>
                    <a:pt x="1849641" y="4413087"/>
                    <a:pt x="1847035" y="2222174"/>
                    <a:pt x="1836615"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110" b="8324"/>
            <a:stretch/>
          </p:blipFill>
          <p:spPr bwMode="auto">
            <a:xfrm>
              <a:off x="4595446" y="70322"/>
              <a:ext cx="3571631" cy="6614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1758829" y="402475"/>
            <a:ext cx="4618525" cy="2879987"/>
            <a:chOff x="1758829" y="402475"/>
            <a:chExt cx="4618525" cy="2879987"/>
          </a:xfrm>
        </p:grpSpPr>
        <p:sp>
          <p:nvSpPr>
            <p:cNvPr id="6" name="Freeform 5"/>
            <p:cNvSpPr/>
            <p:nvPr/>
          </p:nvSpPr>
          <p:spPr bwMode="auto">
            <a:xfrm>
              <a:off x="5416062" y="414215"/>
              <a:ext cx="961292" cy="2852616"/>
            </a:xfrm>
            <a:custGeom>
              <a:avLst/>
              <a:gdLst>
                <a:gd name="connsiteX0" fmla="*/ 961292 w 961292"/>
                <a:gd name="connsiteY0" fmla="*/ 125047 h 2852616"/>
                <a:gd name="connsiteX1" fmla="*/ 961292 w 961292"/>
                <a:gd name="connsiteY1" fmla="*/ 1414585 h 2852616"/>
                <a:gd name="connsiteX2" fmla="*/ 0 w 961292"/>
                <a:gd name="connsiteY2" fmla="*/ 2852616 h 2852616"/>
                <a:gd name="connsiteX3" fmla="*/ 0 w 961292"/>
                <a:gd name="connsiteY3" fmla="*/ 0 h 2852616"/>
                <a:gd name="connsiteX4" fmla="*/ 961292 w 961292"/>
                <a:gd name="connsiteY4" fmla="*/ 125047 h 285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292" h="2852616">
                  <a:moveTo>
                    <a:pt x="961292" y="125047"/>
                  </a:moveTo>
                  <a:lnTo>
                    <a:pt x="961292" y="1414585"/>
                  </a:lnTo>
                  <a:lnTo>
                    <a:pt x="0" y="2852616"/>
                  </a:lnTo>
                  <a:lnTo>
                    <a:pt x="0" y="0"/>
                  </a:lnTo>
                  <a:lnTo>
                    <a:pt x="961292" y="125047"/>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3300" b="75265"/>
            <a:stretch/>
          </p:blipFill>
          <p:spPr bwMode="auto">
            <a:xfrm>
              <a:off x="1758829" y="402475"/>
              <a:ext cx="3676714" cy="28799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961292" y="135939"/>
            <a:ext cx="7112000" cy="6592187"/>
            <a:chOff x="961292" y="135939"/>
            <a:chExt cx="7112000" cy="6592187"/>
          </a:xfrm>
        </p:grpSpPr>
        <p:sp>
          <p:nvSpPr>
            <p:cNvPr id="9" name="Freeform 8"/>
            <p:cNvSpPr/>
            <p:nvPr/>
          </p:nvSpPr>
          <p:spPr bwMode="auto">
            <a:xfrm>
              <a:off x="5978769" y="148492"/>
              <a:ext cx="2094523" cy="6557108"/>
            </a:xfrm>
            <a:custGeom>
              <a:avLst/>
              <a:gdLst>
                <a:gd name="connsiteX0" fmla="*/ 2078893 w 2094523"/>
                <a:gd name="connsiteY0" fmla="*/ 1727200 h 6557108"/>
                <a:gd name="connsiteX1" fmla="*/ 2094523 w 2094523"/>
                <a:gd name="connsiteY1" fmla="*/ 6369539 h 6557108"/>
                <a:gd name="connsiteX2" fmla="*/ 0 w 2094523"/>
                <a:gd name="connsiteY2" fmla="*/ 6557108 h 6557108"/>
                <a:gd name="connsiteX3" fmla="*/ 0 w 2094523"/>
                <a:gd name="connsiteY3" fmla="*/ 0 h 6557108"/>
                <a:gd name="connsiteX4" fmla="*/ 2078893 w 2094523"/>
                <a:gd name="connsiteY4" fmla="*/ 1727200 h 6557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523" h="6557108">
                  <a:moveTo>
                    <a:pt x="2078893" y="1727200"/>
                  </a:moveTo>
                  <a:lnTo>
                    <a:pt x="2094523" y="6369539"/>
                  </a:lnTo>
                  <a:lnTo>
                    <a:pt x="0" y="6557108"/>
                  </a:lnTo>
                  <a:lnTo>
                    <a:pt x="0" y="0"/>
                  </a:lnTo>
                  <a:lnTo>
                    <a:pt x="2078893" y="172720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4591" r="11110" b="10521"/>
            <a:stretch/>
          </p:blipFill>
          <p:spPr bwMode="auto">
            <a:xfrm>
              <a:off x="961292" y="135939"/>
              <a:ext cx="5029493" cy="65921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182455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 Final Inspection</a:t>
            </a:r>
            <a:endParaRPr 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89" y="1251436"/>
            <a:ext cx="3992880" cy="298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751015" y="276449"/>
            <a:ext cx="6127260" cy="6243616"/>
            <a:chOff x="2751015" y="276449"/>
            <a:chExt cx="6127260" cy="6243616"/>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545" b="10193"/>
            <a:stretch/>
          </p:blipFill>
          <p:spPr bwMode="auto">
            <a:xfrm>
              <a:off x="3790462" y="276449"/>
              <a:ext cx="5087813" cy="6243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bwMode="auto">
            <a:xfrm>
              <a:off x="2751015" y="281354"/>
              <a:ext cx="1057204" cy="6221046"/>
            </a:xfrm>
            <a:custGeom>
              <a:avLst/>
              <a:gdLst>
                <a:gd name="connsiteX0" fmla="*/ 1047262 w 1057204"/>
                <a:gd name="connsiteY0" fmla="*/ 0 h 6221046"/>
                <a:gd name="connsiteX1" fmla="*/ 0 w 1057204"/>
                <a:gd name="connsiteY1" fmla="*/ 2203938 h 6221046"/>
                <a:gd name="connsiteX2" fmla="*/ 1055077 w 1057204"/>
                <a:gd name="connsiteY2" fmla="*/ 6221046 h 6221046"/>
                <a:gd name="connsiteX3" fmla="*/ 1047262 w 1057204"/>
                <a:gd name="connsiteY3" fmla="*/ 0 h 6221046"/>
              </a:gdLst>
              <a:ahLst/>
              <a:cxnLst>
                <a:cxn ang="0">
                  <a:pos x="connsiteX0" y="connsiteY0"/>
                </a:cxn>
                <a:cxn ang="0">
                  <a:pos x="connsiteX1" y="connsiteY1"/>
                </a:cxn>
                <a:cxn ang="0">
                  <a:pos x="connsiteX2" y="connsiteY2"/>
                </a:cxn>
                <a:cxn ang="0">
                  <a:pos x="connsiteX3" y="connsiteY3"/>
                </a:cxn>
              </a:cxnLst>
              <a:rect l="l" t="t" r="r" b="b"/>
              <a:pathLst>
                <a:path w="1057204" h="6221046">
                  <a:moveTo>
                    <a:pt x="1047262" y="0"/>
                  </a:moveTo>
                  <a:lnTo>
                    <a:pt x="0" y="2203938"/>
                  </a:lnTo>
                  <a:lnTo>
                    <a:pt x="1055077" y="6221046"/>
                  </a:lnTo>
                  <a:cubicBezTo>
                    <a:pt x="1057682" y="4157784"/>
                    <a:pt x="1060288" y="2094523"/>
                    <a:pt x="1047262"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grpSp>
      <p:grpSp>
        <p:nvGrpSpPr>
          <p:cNvPr id="13" name="Group 12"/>
          <p:cNvGrpSpPr/>
          <p:nvPr/>
        </p:nvGrpSpPr>
        <p:grpSpPr>
          <a:xfrm>
            <a:off x="4915877" y="863960"/>
            <a:ext cx="4021051" cy="2923877"/>
            <a:chOff x="4915877" y="863960"/>
            <a:chExt cx="4021051" cy="2923877"/>
          </a:xfrm>
        </p:grpSpPr>
        <p:sp>
          <p:nvSpPr>
            <p:cNvPr id="5" name="Freeform 4"/>
            <p:cNvSpPr/>
            <p:nvPr/>
          </p:nvSpPr>
          <p:spPr bwMode="auto">
            <a:xfrm>
              <a:off x="4915877" y="875323"/>
              <a:ext cx="1109785" cy="2912514"/>
            </a:xfrm>
            <a:custGeom>
              <a:avLst/>
              <a:gdLst>
                <a:gd name="connsiteX0" fmla="*/ 1094154 w 1109785"/>
                <a:gd name="connsiteY0" fmla="*/ 0 h 2782277"/>
                <a:gd name="connsiteX1" fmla="*/ 0 w 1109785"/>
                <a:gd name="connsiteY1" fmla="*/ 109415 h 2782277"/>
                <a:gd name="connsiteX2" fmla="*/ 1109785 w 1109785"/>
                <a:gd name="connsiteY2" fmla="*/ 2782277 h 2782277"/>
                <a:gd name="connsiteX3" fmla="*/ 1094154 w 1109785"/>
                <a:gd name="connsiteY3" fmla="*/ 0 h 2782277"/>
              </a:gdLst>
              <a:ahLst/>
              <a:cxnLst>
                <a:cxn ang="0">
                  <a:pos x="connsiteX0" y="connsiteY0"/>
                </a:cxn>
                <a:cxn ang="0">
                  <a:pos x="connsiteX1" y="connsiteY1"/>
                </a:cxn>
                <a:cxn ang="0">
                  <a:pos x="connsiteX2" y="connsiteY2"/>
                </a:cxn>
                <a:cxn ang="0">
                  <a:pos x="connsiteX3" y="connsiteY3"/>
                </a:cxn>
              </a:cxnLst>
              <a:rect l="l" t="t" r="r" b="b"/>
              <a:pathLst>
                <a:path w="1109785" h="2782277">
                  <a:moveTo>
                    <a:pt x="1094154" y="0"/>
                  </a:moveTo>
                  <a:lnTo>
                    <a:pt x="0" y="109415"/>
                  </a:lnTo>
                  <a:lnTo>
                    <a:pt x="1109785" y="2782277"/>
                  </a:lnTo>
                  <a:cubicBezTo>
                    <a:pt x="1104575" y="1854851"/>
                    <a:pt x="1099364" y="927426"/>
                    <a:pt x="1094154"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7" name="TextBox 6"/>
            <p:cNvSpPr txBox="1"/>
            <p:nvPr/>
          </p:nvSpPr>
          <p:spPr>
            <a:xfrm>
              <a:off x="5999774" y="863960"/>
              <a:ext cx="2937154" cy="2923877"/>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requestInspection</a:t>
              </a:r>
              <a:endParaRPr lang="en-US" sz="800" dirty="0" smtClean="0"/>
            </a:p>
            <a:p>
              <a:r>
                <a:rPr lang="en-US" sz="800" b="0" dirty="0" smtClean="0"/>
                <a:t>The </a:t>
              </a:r>
              <a:r>
                <a:rPr lang="en-US" sz="800" b="0" dirty="0"/>
                <a:t>system provides the Permit Applicant the ability to review and/or update Project Information. In addition, the system provides a list of permits issued and the ability to select the desired issued permit for inspection. Alternately, the system provides a method to request inspection for single purpose permits for selected trade contractors performing routine day-to-day activities requiring permits. For selected permits requiring additional documentation, the system provides a method for the Permit Applicant to browse and upload additional documentation requirements associated with the issued permit - this may be a result of a previous inspection identified by the Inspector. Once an inspection request is indicated, the system assigns an Inspector and provides appropriate contact information for inspection timing and coordination (Inspection Queue). Inspections typically occur 24 - 48 hours from the request. The Permit Applicant can also see administrative hold on a permit – i.e., revision required, inspection resulted in work out of scope of the permit. etc. Finally, the system provides for special approved program inspections that provide a means for the Permit Applicant to schedule an inspection for a specific date and time.</a:t>
              </a:r>
            </a:p>
          </p:txBody>
        </p:sp>
      </p:grpSp>
      <p:grpSp>
        <p:nvGrpSpPr>
          <p:cNvPr id="15" name="Group 14"/>
          <p:cNvGrpSpPr/>
          <p:nvPr/>
        </p:nvGrpSpPr>
        <p:grpSpPr>
          <a:xfrm>
            <a:off x="1811040" y="3372339"/>
            <a:ext cx="4159914" cy="707886"/>
            <a:chOff x="1811040" y="3372339"/>
            <a:chExt cx="4159914" cy="707886"/>
          </a:xfrm>
        </p:grpSpPr>
        <p:sp>
          <p:nvSpPr>
            <p:cNvPr id="8" name="Freeform 7"/>
            <p:cNvSpPr/>
            <p:nvPr/>
          </p:nvSpPr>
          <p:spPr bwMode="auto">
            <a:xfrm>
              <a:off x="4736123" y="3391877"/>
              <a:ext cx="1234831" cy="562708"/>
            </a:xfrm>
            <a:custGeom>
              <a:avLst/>
              <a:gdLst>
                <a:gd name="connsiteX0" fmla="*/ 0 w 1234831"/>
                <a:gd name="connsiteY0" fmla="*/ 0 h 562708"/>
                <a:gd name="connsiteX1" fmla="*/ 1234831 w 1234831"/>
                <a:gd name="connsiteY1" fmla="*/ 265723 h 562708"/>
                <a:gd name="connsiteX2" fmla="*/ 7815 w 1234831"/>
                <a:gd name="connsiteY2" fmla="*/ 562708 h 562708"/>
                <a:gd name="connsiteX3" fmla="*/ 0 w 1234831"/>
                <a:gd name="connsiteY3" fmla="*/ 0 h 562708"/>
              </a:gdLst>
              <a:ahLst/>
              <a:cxnLst>
                <a:cxn ang="0">
                  <a:pos x="connsiteX0" y="connsiteY0"/>
                </a:cxn>
                <a:cxn ang="0">
                  <a:pos x="connsiteX1" y="connsiteY1"/>
                </a:cxn>
                <a:cxn ang="0">
                  <a:pos x="connsiteX2" y="connsiteY2"/>
                </a:cxn>
                <a:cxn ang="0">
                  <a:pos x="connsiteX3" y="connsiteY3"/>
                </a:cxn>
              </a:cxnLst>
              <a:rect l="l" t="t" r="r" b="b"/>
              <a:pathLst>
                <a:path w="1234831" h="562708">
                  <a:moveTo>
                    <a:pt x="0" y="0"/>
                  </a:moveTo>
                  <a:lnTo>
                    <a:pt x="1234831" y="265723"/>
                  </a:lnTo>
                  <a:lnTo>
                    <a:pt x="7815" y="562708"/>
                  </a:lnTo>
                  <a:lnTo>
                    <a:pt x="0" y="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9" name="TextBox 8"/>
            <p:cNvSpPr txBox="1"/>
            <p:nvPr/>
          </p:nvSpPr>
          <p:spPr>
            <a:xfrm>
              <a:off x="1811040" y="3372339"/>
              <a:ext cx="2937154" cy="707886"/>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retrieveSubmittalDocument</a:t>
              </a:r>
              <a:endParaRPr lang="en-US" sz="800" dirty="0" smtClean="0"/>
            </a:p>
            <a:p>
              <a:r>
                <a:rPr lang="en-US" sz="800" b="0" dirty="0" smtClean="0"/>
                <a:t>When </a:t>
              </a:r>
              <a:r>
                <a:rPr lang="en-US" sz="800" b="0" dirty="0"/>
                <a:t>the Inspector selects provided link for relevant Submittal Package Documents to review approved design submission, the system automatically retrieves the selected Submittal Document from the system.</a:t>
              </a:r>
            </a:p>
          </p:txBody>
        </p:sp>
      </p:grpSp>
      <p:grpSp>
        <p:nvGrpSpPr>
          <p:cNvPr id="12" name="Group 11"/>
          <p:cNvGrpSpPr/>
          <p:nvPr/>
        </p:nvGrpSpPr>
        <p:grpSpPr>
          <a:xfrm>
            <a:off x="5533292" y="3868615"/>
            <a:ext cx="2937154" cy="1557828"/>
            <a:chOff x="5533292" y="3868615"/>
            <a:chExt cx="2937154" cy="1557828"/>
          </a:xfrm>
        </p:grpSpPr>
        <p:sp>
          <p:nvSpPr>
            <p:cNvPr id="10" name="Freeform 9"/>
            <p:cNvSpPr/>
            <p:nvPr/>
          </p:nvSpPr>
          <p:spPr bwMode="auto">
            <a:xfrm>
              <a:off x="5541108" y="3868615"/>
              <a:ext cx="2922954" cy="734647"/>
            </a:xfrm>
            <a:custGeom>
              <a:avLst/>
              <a:gdLst>
                <a:gd name="connsiteX0" fmla="*/ 2922954 w 2922954"/>
                <a:gd name="connsiteY0" fmla="*/ 734647 h 734647"/>
                <a:gd name="connsiteX1" fmla="*/ 1211384 w 2922954"/>
                <a:gd name="connsiteY1" fmla="*/ 0 h 734647"/>
                <a:gd name="connsiteX2" fmla="*/ 0 w 2922954"/>
                <a:gd name="connsiteY2" fmla="*/ 726831 h 734647"/>
                <a:gd name="connsiteX3" fmla="*/ 2922954 w 2922954"/>
                <a:gd name="connsiteY3" fmla="*/ 734647 h 734647"/>
              </a:gdLst>
              <a:ahLst/>
              <a:cxnLst>
                <a:cxn ang="0">
                  <a:pos x="connsiteX0" y="connsiteY0"/>
                </a:cxn>
                <a:cxn ang="0">
                  <a:pos x="connsiteX1" y="connsiteY1"/>
                </a:cxn>
                <a:cxn ang="0">
                  <a:pos x="connsiteX2" y="connsiteY2"/>
                </a:cxn>
                <a:cxn ang="0">
                  <a:pos x="connsiteX3" y="connsiteY3"/>
                </a:cxn>
              </a:cxnLst>
              <a:rect l="l" t="t" r="r" b="b"/>
              <a:pathLst>
                <a:path w="2922954" h="734647">
                  <a:moveTo>
                    <a:pt x="2922954" y="734647"/>
                  </a:moveTo>
                  <a:lnTo>
                    <a:pt x="1211384" y="0"/>
                  </a:lnTo>
                  <a:lnTo>
                    <a:pt x="0" y="726831"/>
                  </a:lnTo>
                  <a:lnTo>
                    <a:pt x="2922954" y="734647"/>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11" name="TextBox 10"/>
            <p:cNvSpPr txBox="1"/>
            <p:nvPr/>
          </p:nvSpPr>
          <p:spPr>
            <a:xfrm>
              <a:off x="5533292" y="4595446"/>
              <a:ext cx="2937154" cy="830997"/>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retrieveSubmittalDocument</a:t>
              </a:r>
              <a:endParaRPr lang="en-US" sz="800" dirty="0" smtClean="0"/>
            </a:p>
            <a:p>
              <a:r>
                <a:rPr lang="en-US" sz="800" b="0" dirty="0" smtClean="0"/>
                <a:t>Using </a:t>
              </a:r>
              <a:r>
                <a:rPr lang="en-US" sz="800" b="0" dirty="0"/>
                <a:t>the meta-data generated link provided by system, the system retrieves the associated Submittal Document. [Enterprise Service Bus (ESB) opportunity: A single ESB interface can act as a broker to automatically retrieve documents associated with the entered meta-data.]</a:t>
              </a:r>
            </a:p>
          </p:txBody>
        </p:sp>
      </p:grpSp>
    </p:spTree>
    <p:extLst>
      <p:ext uri="{BB962C8B-B14F-4D97-AF65-F5344CB8AC3E}">
        <p14:creationId xmlns:p14="http://schemas.microsoft.com/office/powerpoint/2010/main" val="4688462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22" presetClass="entr" presetSubtype="2"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369332"/>
          </a:xfrm>
        </p:spPr>
        <p:txBody>
          <a:bodyPr/>
          <a:lstStyle/>
          <a:p>
            <a:r>
              <a:rPr lang="en-US" sz="2000" dirty="0" smtClean="0"/>
              <a:t>Specification for Inclusion in Statement of Work</a:t>
            </a:r>
            <a:endParaRPr lang="en-US" sz="2000" dirty="0"/>
          </a:p>
        </p:txBody>
      </p:sp>
      <p:sp>
        <p:nvSpPr>
          <p:cNvPr id="4" name="TextBox 3"/>
          <p:cNvSpPr txBox="1"/>
          <p:nvPr/>
        </p:nvSpPr>
        <p:spPr>
          <a:xfrm>
            <a:off x="412636" y="4680929"/>
            <a:ext cx="8049786" cy="2031325"/>
          </a:xfrm>
          <a:prstGeom prst="rect">
            <a:avLst/>
          </a:prstGeom>
          <a:noFill/>
        </p:spPr>
        <p:txBody>
          <a:bodyPr wrap="square" rtlCol="0">
            <a:spAutoFit/>
          </a:bodyPr>
          <a:lstStyle/>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Identifies clearly understood scope - provides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means to scope level of effort and ensured pilot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includes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relevant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technologies</a:t>
            </a: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Reduces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contractor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risk resulting in reduced cost</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Yields additional cost savings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because contractor did not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perform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the business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analysis</a:t>
            </a: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Needs identified by user community – increased buy in</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1" y="813263"/>
            <a:ext cx="8967788" cy="3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073362938"/>
              </p:ext>
            </p:extLst>
          </p:nvPr>
        </p:nvGraphicFramePr>
        <p:xfrm>
          <a:off x="1515035" y="3118797"/>
          <a:ext cx="6096000" cy="1066800"/>
        </p:xfrm>
        <a:graphic>
          <a:graphicData uri="http://schemas.openxmlformats.org/drawingml/2006/table">
            <a:tbl>
              <a:tblPr firstRow="1" bandRow="1">
                <a:tableStyleId>{5C22544A-7EE6-4342-B048-85BDC9FD1C3A}</a:tableStyleId>
              </a:tblPr>
              <a:tblGrid>
                <a:gridCol w="6096000"/>
              </a:tblGrid>
              <a:tr h="370840">
                <a:tc>
                  <a:txBody>
                    <a:bodyPr/>
                    <a:lstStyle/>
                    <a:p>
                      <a:r>
                        <a:rPr lang="en-US" sz="3200" dirty="0" smtClean="0">
                          <a:solidFill>
                            <a:srgbClr val="C00000"/>
                          </a:solidFill>
                          <a:effectLst>
                            <a:outerShdw blurRad="38100" dist="38100" dir="2700000" algn="tl">
                              <a:srgbClr val="000000">
                                <a:alpha val="43137"/>
                              </a:srgbClr>
                            </a:outerShdw>
                          </a:effectLst>
                        </a:rPr>
                        <a:t>“This is the best written SOW that we have ever seen.”</a:t>
                      </a:r>
                      <a:r>
                        <a:rPr lang="en-US" sz="3200" baseline="0" dirty="0" smtClean="0">
                          <a:solidFill>
                            <a:srgbClr val="C00000"/>
                          </a:solidFill>
                          <a:effectLst>
                            <a:outerShdw blurRad="38100" dist="38100" dir="2700000" algn="tl">
                              <a:srgbClr val="000000">
                                <a:alpha val="43137"/>
                              </a:srgbClr>
                            </a:outerShdw>
                          </a:effectLst>
                        </a:rPr>
                        <a:t> </a:t>
                      </a:r>
                      <a:r>
                        <a:rPr lang="en-US" sz="3200" i="1" baseline="0" dirty="0" err="1" smtClean="0">
                          <a:solidFill>
                            <a:srgbClr val="C00000"/>
                          </a:solidFill>
                          <a:effectLst>
                            <a:outerShdw blurRad="38100" dist="38100" dir="2700000" algn="tl">
                              <a:srgbClr val="000000">
                                <a:alpha val="43137"/>
                              </a:srgbClr>
                            </a:outerShdw>
                          </a:effectLst>
                        </a:rPr>
                        <a:t>Esri</a:t>
                      </a:r>
                      <a:endParaRPr lang="en-US" sz="3200" i="1" dirty="0">
                        <a:solidFill>
                          <a:srgbClr val="C00000"/>
                        </a:solidFill>
                        <a:effectLst>
                          <a:outerShdw blurRad="38100" dist="38100" dir="2700000" algn="tl">
                            <a:srgbClr val="000000">
                              <a:alpha val="43137"/>
                            </a:srgbClr>
                          </a:outerShdw>
                        </a:effectLst>
                      </a:endParaRPr>
                    </a:p>
                  </a:txBody>
                  <a:tcPr>
                    <a:solidFill>
                      <a:schemeClr val="tx1"/>
                    </a:solidFill>
                  </a:tcPr>
                </a:tc>
              </a:tr>
            </a:tbl>
          </a:graphicData>
        </a:graphic>
      </p:graphicFrame>
    </p:spTree>
    <p:extLst>
      <p:ext uri="{BB962C8B-B14F-4D97-AF65-F5344CB8AC3E}">
        <p14:creationId xmlns:p14="http://schemas.microsoft.com/office/powerpoint/2010/main" val="34450477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19770</TotalTime>
  <Words>929</Words>
  <Application>Microsoft Office PowerPoint</Application>
  <PresentationFormat>On-screen Show (4:3)</PresentationFormat>
  <Paragraphs>72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PresentationTemplate_White</vt:lpstr>
      <vt:lpstr>Enterprise Architecture  Rob Byrd, Chief Enterprise Architect</vt:lpstr>
      <vt:lpstr>PDR Architecture Team</vt:lpstr>
      <vt:lpstr>Architecture Principles</vt:lpstr>
      <vt:lpstr>PDR Business Needs Value and Goals</vt:lpstr>
      <vt:lpstr>Residential Review Use Case Model</vt:lpstr>
      <vt:lpstr>Perform Regulatory Review</vt:lpstr>
      <vt:lpstr>Obtain Permits</vt:lpstr>
      <vt:lpstr>Obtain Final Inspection</vt:lpstr>
      <vt:lpstr>Specification for Inclusion in Statement of Work</vt:lpstr>
      <vt:lpstr>Next Steps</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970</cp:revision>
  <dcterms:created xsi:type="dcterms:W3CDTF">2002-08-23T15:26:08Z</dcterms:created>
  <dcterms:modified xsi:type="dcterms:W3CDTF">2013-11-12T19:39:21Z</dcterms:modified>
</cp:coreProperties>
</file>