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"/>
  </p:notesMasterIdLst>
  <p:handoutMasterIdLst>
    <p:handoutMasterId r:id="rId6"/>
  </p:handoutMasterIdLst>
  <p:sldIdLst>
    <p:sldId id="309" r:id="rId2"/>
    <p:sldId id="310" r:id="rId3"/>
    <p:sldId id="311" r:id="rId4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807"/>
    <a:srgbClr val="558ED5"/>
    <a:srgbClr val="376092"/>
    <a:srgbClr val="800000"/>
    <a:srgbClr val="DDD8C2"/>
    <a:srgbClr val="006699"/>
    <a:srgbClr val="FFCC66"/>
    <a:srgbClr val="0000FF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2" autoAdjust="0"/>
    <p:restoredTop sz="59661" autoAdjust="0"/>
  </p:normalViewPr>
  <p:slideViewPr>
    <p:cSldViewPr snapToGrid="0">
      <p:cViewPr varScale="1">
        <p:scale>
          <a:sx n="107" d="100"/>
          <a:sy n="107" d="100"/>
        </p:scale>
        <p:origin x="-84" y="-240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2932"/>
        <p:guide pos="22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l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545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545" y="8841242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7" y="8938980"/>
            <a:ext cx="1260720" cy="20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23100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ctr" defTabSz="931436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2963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2036" y="4422223"/>
            <a:ext cx="6341802" cy="418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730" y="8841242"/>
            <a:ext cx="3041963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1657890"/>
          </a:xfrm>
        </p:spPr>
        <p:txBody>
          <a:bodyPr/>
          <a:lstStyle>
            <a:lvl1pPr marL="346075" indent="-346075">
              <a:buClr>
                <a:srgbClr val="FF9900"/>
              </a:buClr>
              <a:buFont typeface="Wingdings" pitchFamily="2" charset="2"/>
              <a:buChar char="Ø"/>
              <a:defRPr/>
            </a:lvl1pPr>
            <a:lvl2pPr marL="579438" indent="-231775">
              <a:buClr>
                <a:srgbClr val="FF9900"/>
              </a:buClr>
              <a:buFont typeface="Wingdings" pitchFamily="2" charset="2"/>
              <a:buChar char="§"/>
              <a:defRPr/>
            </a:lvl2pPr>
            <a:lvl3pPr marL="809625" indent="-228600">
              <a:spcBef>
                <a:spcPts val="500"/>
              </a:spcBef>
              <a:spcAft>
                <a:spcPts val="500"/>
              </a:spcAft>
              <a:buClr>
                <a:srgbClr val="FF9900"/>
              </a:buClr>
              <a:buFont typeface="Wingdings" pitchFamily="2" charset="2"/>
              <a:buChar char="Ø"/>
              <a:defRPr/>
            </a:lvl3pPr>
            <a:lvl4pPr marL="1041400" indent="-230188">
              <a:buClr>
                <a:srgbClr val="FF9900"/>
              </a:buClr>
              <a:buFont typeface="Wingdings" pitchFamily="2" charset="2"/>
              <a:buChar char="Ø"/>
              <a:defRPr/>
            </a:lvl4pPr>
            <a:lvl5pPr marL="1271588" indent="-228600">
              <a:buClr>
                <a:srgbClr val="FF9900"/>
              </a:buClr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80131"/>
          </a:xfrm>
        </p:spPr>
        <p:txBody>
          <a:bodyPr/>
          <a:lstStyle>
            <a:lvl1pPr algn="l">
              <a:defRPr lang="en-US" dirty="0"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458587"/>
          </a:xfrm>
        </p:spPr>
        <p:txBody>
          <a:bodyPr anchor="t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53184"/>
          </a:xfrm>
          <a:prstGeom prst="rect">
            <a:avLst/>
          </a:prstGeom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31775"/>
            <a:ext cx="8961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ww.ctac1.com/images/Austin-Sky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336884" y="184928"/>
            <a:ext cx="699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Essential Capabilities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" y="2226588"/>
            <a:ext cx="85344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ounded Rectangular Callout 25"/>
          <p:cNvSpPr/>
          <p:nvPr/>
        </p:nvSpPr>
        <p:spPr bwMode="auto">
          <a:xfrm>
            <a:off x="6569243" y="4349008"/>
            <a:ext cx="2157662" cy="919401"/>
          </a:xfrm>
          <a:prstGeom prst="wedgeRoundRectCallout">
            <a:avLst>
              <a:gd name="adj1" fmla="val -4988"/>
              <a:gd name="adj2" fmla="val -165185"/>
              <a:gd name="adj3" fmla="val 16667"/>
            </a:avLst>
          </a:prstGeom>
          <a:gradFill>
            <a:gsLst>
              <a:gs pos="0">
                <a:srgbClr val="984807">
                  <a:lumMod val="40000"/>
                  <a:lumOff val="60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Leadership derived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Best accomplished through enterprise solution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3664" y="2743200"/>
            <a:ext cx="5495688" cy="2944490"/>
            <a:chOff x="633664" y="2743200"/>
            <a:chExt cx="5495688" cy="2944490"/>
          </a:xfrm>
        </p:grpSpPr>
        <p:sp>
          <p:nvSpPr>
            <p:cNvPr id="24" name="Freeform 23"/>
            <p:cNvSpPr/>
            <p:nvPr/>
          </p:nvSpPr>
          <p:spPr bwMode="auto">
            <a:xfrm>
              <a:off x="633664" y="2743200"/>
              <a:ext cx="2550695" cy="2935705"/>
            </a:xfrm>
            <a:custGeom>
              <a:avLst/>
              <a:gdLst>
                <a:gd name="connsiteX0" fmla="*/ 2542673 w 2550695"/>
                <a:gd name="connsiteY0" fmla="*/ 0 h 2935705"/>
                <a:gd name="connsiteX1" fmla="*/ 0 w 2550695"/>
                <a:gd name="connsiteY1" fmla="*/ 2165684 h 2935705"/>
                <a:gd name="connsiteX2" fmla="*/ 2550695 w 2550695"/>
                <a:gd name="connsiteY2" fmla="*/ 2935705 h 2935705"/>
                <a:gd name="connsiteX3" fmla="*/ 2542673 w 2550695"/>
                <a:gd name="connsiteY3" fmla="*/ 0 h 293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0695" h="2935705">
                  <a:moveTo>
                    <a:pt x="2542673" y="0"/>
                  </a:moveTo>
                  <a:lnTo>
                    <a:pt x="0" y="2165684"/>
                  </a:lnTo>
                  <a:lnTo>
                    <a:pt x="2550695" y="2935705"/>
                  </a:lnTo>
                  <a:lnTo>
                    <a:pt x="2542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748" y="2766500"/>
              <a:ext cx="2957604" cy="29211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3899646" y="5049266"/>
              <a:ext cx="2092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Business needs analysis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05652" y="6482774"/>
            <a:ext cx="3902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Capability Area Architectures (CAAs)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3664" y="762000"/>
            <a:ext cx="5862566" cy="3104147"/>
            <a:chOff x="633664" y="762000"/>
            <a:chExt cx="5862566" cy="3104147"/>
          </a:xfrm>
        </p:grpSpPr>
        <p:sp>
          <p:nvSpPr>
            <p:cNvPr id="21" name="Freeform 20"/>
            <p:cNvSpPr/>
            <p:nvPr/>
          </p:nvSpPr>
          <p:spPr bwMode="auto">
            <a:xfrm>
              <a:off x="633664" y="762000"/>
              <a:ext cx="1347537" cy="3104147"/>
            </a:xfrm>
            <a:custGeom>
              <a:avLst/>
              <a:gdLst>
                <a:gd name="connsiteX0" fmla="*/ 1339516 w 1347537"/>
                <a:gd name="connsiteY0" fmla="*/ 0 h 3104147"/>
                <a:gd name="connsiteX1" fmla="*/ 0 w 1347537"/>
                <a:gd name="connsiteY1" fmla="*/ 3104147 h 3104147"/>
                <a:gd name="connsiteX2" fmla="*/ 1347537 w 1347537"/>
                <a:gd name="connsiteY2" fmla="*/ 2975811 h 3104147"/>
                <a:gd name="connsiteX3" fmla="*/ 1339516 w 1347537"/>
                <a:gd name="connsiteY3" fmla="*/ 0 h 310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537" h="3104147">
                  <a:moveTo>
                    <a:pt x="1339516" y="0"/>
                  </a:moveTo>
                  <a:lnTo>
                    <a:pt x="0" y="3104147"/>
                  </a:lnTo>
                  <a:lnTo>
                    <a:pt x="1347537" y="2975811"/>
                  </a:lnTo>
                  <a:cubicBezTo>
                    <a:pt x="1344863" y="1983874"/>
                    <a:pt x="1342190" y="991937"/>
                    <a:pt x="133951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124" y="762626"/>
              <a:ext cx="4528106" cy="29854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126991" y="897050"/>
              <a:ext cx="2970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Business needs analysis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33937" y="6240379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4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ww.ctac1.com/images/Austin-Sky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533400" y="256492"/>
            <a:ext cx="7518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Derived Essential Capabilities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" y="2226588"/>
            <a:ext cx="85344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ular Callout 12"/>
          <p:cNvSpPr/>
          <p:nvPr/>
        </p:nvSpPr>
        <p:spPr bwMode="auto">
          <a:xfrm>
            <a:off x="336884" y="2274123"/>
            <a:ext cx="3128209" cy="1940957"/>
          </a:xfrm>
          <a:prstGeom prst="wedgeRoundRectCallout">
            <a:avLst>
              <a:gd name="adj1" fmla="val 83789"/>
              <a:gd name="adj2" fmla="val 22095"/>
              <a:gd name="adj3" fmla="val 16667"/>
            </a:avLst>
          </a:prstGeom>
          <a:gradFill>
            <a:gsLst>
              <a:gs pos="0">
                <a:srgbClr val="984807">
                  <a:lumMod val="40000"/>
                  <a:lumOff val="60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Understand business reporting needs and establish data warehouse(s)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Exploit extract, transform, and load (ETL)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 impediments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accessing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 information with citizens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087980" y="2881154"/>
            <a:ext cx="2157662" cy="919401"/>
          </a:xfrm>
          <a:prstGeom prst="wedgeRoundRectCallout">
            <a:avLst>
              <a:gd name="adj1" fmla="val -80453"/>
              <a:gd name="adj2" fmla="val 85200"/>
              <a:gd name="adj3" fmla="val 16667"/>
            </a:avLst>
          </a:prstGeom>
          <a:gradFill>
            <a:gsLst>
              <a:gs pos="0">
                <a:srgbClr val="984807">
                  <a:lumMod val="40000"/>
                  <a:lumOff val="60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Exploit enterprise service bus (ESB) to better serve a Mobile Workforce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729916" y="4448360"/>
            <a:ext cx="2975811" cy="1940957"/>
          </a:xfrm>
          <a:prstGeom prst="wedgeRoundRectCallout">
            <a:avLst>
              <a:gd name="adj1" fmla="val 78305"/>
              <a:gd name="adj2" fmla="val -26329"/>
              <a:gd name="adj3" fmla="val 16667"/>
            </a:avLst>
          </a:prstGeom>
          <a:gradFill>
            <a:gsLst>
              <a:gs pos="0">
                <a:srgbClr val="984807">
                  <a:lumMod val="40000"/>
                  <a:lumOff val="60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 technical staff to keep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pace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demand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Explore alternative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user vetted architectures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 implementing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Integrate with Manage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Assets and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 Geographical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Information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5702965" y="751712"/>
            <a:ext cx="2735182" cy="1736646"/>
          </a:xfrm>
          <a:prstGeom prst="wedgeRoundRectCallout">
            <a:avLst>
              <a:gd name="adj1" fmla="val -60918"/>
              <a:gd name="adj2" fmla="val 86906"/>
              <a:gd name="adj3" fmla="val 16667"/>
            </a:avLst>
          </a:prstGeom>
          <a:gradFill>
            <a:gsLst>
              <a:gs pos="0">
                <a:srgbClr val="984807">
                  <a:lumMod val="40000"/>
                  <a:lumOff val="60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 technical staff to keep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pace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demand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user vetted architectures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 implementing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Integrate with Manage Case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Files and Provide Geographical Information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818147" y="884766"/>
            <a:ext cx="4628148" cy="1123712"/>
          </a:xfrm>
          <a:prstGeom prst="wedgeRoundRectCallout">
            <a:avLst>
              <a:gd name="adj1" fmla="val 34033"/>
              <a:gd name="adj2" fmla="val 98158"/>
              <a:gd name="adj3" fmla="val 16667"/>
            </a:avLst>
          </a:prstGeom>
          <a:gradFill>
            <a:gsLst>
              <a:gs pos="0">
                <a:srgbClr val="984807">
                  <a:lumMod val="40000"/>
                  <a:lumOff val="60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AWU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mobility pilot – asset and work order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Explore user serviceable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Mobile Device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Exploit architecture to identify interface needs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6216315" y="4355826"/>
            <a:ext cx="2646948" cy="1328023"/>
          </a:xfrm>
          <a:prstGeom prst="wedgeRoundRectCallout">
            <a:avLst>
              <a:gd name="adj1" fmla="val -79276"/>
              <a:gd name="adj2" fmla="val 29803"/>
              <a:gd name="adj3" fmla="val 16667"/>
            </a:avLst>
          </a:prstGeom>
          <a:gradFill>
            <a:gsLst>
              <a:gs pos="0">
                <a:srgbClr val="984807">
                  <a:lumMod val="40000"/>
                  <a:lumOff val="60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 Active Directory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 authentication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Move to Cloud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Co-locate data center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 use of ITIL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Move toward self service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6280483" y="5776383"/>
            <a:ext cx="2045369" cy="510778"/>
          </a:xfrm>
          <a:prstGeom prst="wedgeRoundRectCallout">
            <a:avLst>
              <a:gd name="adj1" fmla="val -88438"/>
              <a:gd name="adj2" fmla="val -42989"/>
              <a:gd name="adj3" fmla="val 16667"/>
            </a:avLst>
          </a:prstGeom>
          <a:gradFill>
            <a:gsLst>
              <a:gs pos="0">
                <a:srgbClr val="984807">
                  <a:lumMod val="40000"/>
                  <a:lumOff val="60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Human Resources System Assessment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33937" y="6240379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ww.ctac1.com/images/Austin-Sky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533400" y="272534"/>
            <a:ext cx="3312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COA IT Strategy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14436"/>
              </p:ext>
            </p:extLst>
          </p:nvPr>
        </p:nvGraphicFramePr>
        <p:xfrm>
          <a:off x="351815" y="1041435"/>
          <a:ext cx="8458201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Vision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rgbClr val="558ED5"/>
                        </a:gs>
                        <a:gs pos="100000">
                          <a:srgbClr val="376092"/>
                        </a:gs>
                        <a:gs pos="22000">
                          <a:srgbClr val="558ED5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Recognized business partner</a:t>
                      </a: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One City IT</a:t>
                      </a:r>
                    </a:p>
                  </a:txBody>
                  <a:tcPr>
                    <a:gradFill>
                      <a:gsLst>
                        <a:gs pos="3000">
                          <a:srgbClr val="558ED5"/>
                        </a:gs>
                        <a:gs pos="100000">
                          <a:srgbClr val="376092"/>
                        </a:gs>
                        <a:gs pos="22000">
                          <a:srgbClr val="558ED5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Imagine Austin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 A20 - Improve government efficiency through technology (software and hardware) investments and by developing and retaining information technology staff</a:t>
                      </a:r>
                    </a:p>
                  </a:txBody>
                  <a:tcPr>
                    <a:gradFill>
                      <a:gsLst>
                        <a:gs pos="3000">
                          <a:srgbClr val="558ED5"/>
                        </a:gs>
                        <a:gs pos="100000">
                          <a:srgbClr val="376092"/>
                        </a:gs>
                        <a:gs pos="22000">
                          <a:srgbClr val="558ED5"/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33838"/>
              </p:ext>
            </p:extLst>
          </p:nvPr>
        </p:nvGraphicFramePr>
        <p:xfrm>
          <a:off x="351816" y="1915391"/>
          <a:ext cx="84582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Principles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558ED5"/>
                        </a:gs>
                        <a:gs pos="100000">
                          <a:srgbClr val="984807"/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Demonstrate value as business partner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Architecture in governance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Integrate strategic plans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Maximize use of common information system</a:t>
                      </a:r>
                    </a:p>
                  </a:txBody>
                  <a:tcPr>
                    <a:gradFill>
                      <a:gsLst>
                        <a:gs pos="0">
                          <a:srgbClr val="558ED5"/>
                        </a:gs>
                        <a:gs pos="100000">
                          <a:srgbClr val="984807"/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Identify enterprise shared service opportunities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Share common IT staff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Identify reusable technology assets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business continuity</a:t>
                      </a:r>
                    </a:p>
                  </a:txBody>
                  <a:tcPr>
                    <a:gradFill>
                      <a:gsLst>
                        <a:gs pos="0">
                          <a:srgbClr val="558ED5"/>
                        </a:gs>
                        <a:gs pos="100000">
                          <a:srgbClr val="984807"/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73886"/>
              </p:ext>
            </p:extLst>
          </p:nvPr>
        </p:nvGraphicFramePr>
        <p:xfrm>
          <a:off x="351816" y="2606040"/>
          <a:ext cx="845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647"/>
                <a:gridCol w="3375753"/>
                <a:gridCol w="22098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Essential Capability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984807"/>
                        </a:gs>
                        <a:gs pos="100000">
                          <a:srgbClr val="984807"/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Initiatives</a:t>
                      </a:r>
                      <a:endParaRPr lang="en-US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984807"/>
                        </a:gs>
                        <a:gs pos="100000">
                          <a:srgbClr val="984807"/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Future State</a:t>
                      </a:r>
                      <a:endParaRPr lang="en-US" sz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984807"/>
                        </a:gs>
                        <a:gs pos="100000">
                          <a:srgbClr val="984807"/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endParaRPr lang="en-US" sz="105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10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Mobile Workforce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endParaRPr lang="en-US" sz="105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10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 Assets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endParaRPr lang="en-US" sz="105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10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 Case Files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endParaRPr lang="en-US" sz="105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10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Perform Business Intelligence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endParaRPr lang="en-US" sz="105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10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Geographic Information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endParaRPr lang="en-US" sz="105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10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IT Infrastructure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endParaRPr lang="en-US" sz="105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10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 Human Capital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Build an end-to-end service model using Enterprise Architecture</a:t>
                      </a:r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processes </a:t>
                      </a:r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 determine synergies and repurposing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Align</a:t>
                      </a:r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IT titles with required competencies</a:t>
                      </a:r>
                      <a:endParaRPr lang="en-US" sz="1050" b="1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Move toward a shared, citywide Active Directory and federated authentication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Exercise cloud opportunities where they make sense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Converge on a state of the art co-location data center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Increase use of ITIL – employ CMDB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Increase technical staff for key high-value enterprise tools such as Maximo and Amanda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</a:t>
                      </a:r>
                      <a:r>
                        <a:rPr lang="en-US" sz="1050" b="1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mobile solutions</a:t>
                      </a:r>
                      <a:endParaRPr lang="en-US" sz="1050" b="1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Mature service-oriented architecture using enterprise service bus (ESB)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Exploit extract, translate and load (ETL) tooling for data warehousing and business intelligence – remove impediments to information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Empowered leadership and citizens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105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Service-oriented provider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Capable and competent staff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105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Established systems of record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Cross-department integration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105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Policies, standards and practices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Conduct business online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105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 anywhere online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105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 access to information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3937" y="6176211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Draft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Template_White">
  <a:themeElements>
    <a:clrScheme name="Custom 1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21754</TotalTime>
  <Words>396</Words>
  <Application>Microsoft Office PowerPoint</Application>
  <PresentationFormat>On-screen Show (4:3)</PresentationFormat>
  <Paragraphs>84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PresentationTemplate_White</vt:lpstr>
      <vt:lpstr>PowerPoint Presentation</vt:lpstr>
      <vt:lpstr>PowerPoint Presentation</vt:lpstr>
      <vt:lpstr>PowerPoint Presentation</vt:lpstr>
    </vt:vector>
  </TitlesOfParts>
  <Company>SI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Byrd, Rob</cp:lastModifiedBy>
  <cp:revision>1075</cp:revision>
  <cp:lastPrinted>2014-01-14T18:28:10Z</cp:lastPrinted>
  <dcterms:created xsi:type="dcterms:W3CDTF">2002-08-23T15:26:08Z</dcterms:created>
  <dcterms:modified xsi:type="dcterms:W3CDTF">2014-01-24T21:56:28Z</dcterms:modified>
</cp:coreProperties>
</file>