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7"/>
  </p:notesMasterIdLst>
  <p:handoutMasterIdLst>
    <p:handoutMasterId r:id="rId8"/>
  </p:handoutMasterIdLst>
  <p:sldIdLst>
    <p:sldId id="317" r:id="rId2"/>
    <p:sldId id="328" r:id="rId3"/>
    <p:sldId id="332" r:id="rId4"/>
    <p:sldId id="333" r:id="rId5"/>
    <p:sldId id="331" r:id="rId6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00"/>
    <a:srgbClr val="984807"/>
    <a:srgbClr val="558ED5"/>
    <a:srgbClr val="376092"/>
    <a:srgbClr val="DDD8C2"/>
    <a:srgbClr val="006699"/>
    <a:srgbClr val="FFCC66"/>
    <a:srgbClr val="FF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92" autoAdjust="0"/>
    <p:restoredTop sz="59661" autoAdjust="0"/>
  </p:normalViewPr>
  <p:slideViewPr>
    <p:cSldViewPr snapToGrid="0">
      <p:cViewPr varScale="1">
        <p:scale>
          <a:sx n="121" d="100"/>
          <a:sy n="121" d="100"/>
        </p:scale>
        <p:origin x="-222" y="-108"/>
      </p:cViewPr>
      <p:guideLst>
        <p:guide orient="horz" pos="1207"/>
        <p:guide orient="horz" pos="3007"/>
        <p:guide orient="horz" pos="437"/>
        <p:guide pos="369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1884" y="-84"/>
      </p:cViewPr>
      <p:guideLst>
        <p:guide orient="horz" pos="2932"/>
        <p:guide pos="221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41964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>
            <a:lvl1pPr algn="l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545" y="0"/>
            <a:ext cx="3041964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>
            <a:lvl1pPr algn="r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545" y="8841242"/>
            <a:ext cx="3041964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b" anchorCtr="0" compatLnSpc="1">
            <a:prstTxWarp prst="textNoShape">
              <a:avLst/>
            </a:prstTxWarp>
          </a:bodyPr>
          <a:lstStyle>
            <a:lvl1pPr algn="r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E6F58C4-C183-4741-A02B-5B185428A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533" name="Picture 6" descr="RAT_18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7" y="8938980"/>
            <a:ext cx="1260720" cy="208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00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023100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>
            <a:lvl1pPr algn="ctr" defTabSz="931436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Speaker Notes</a:t>
            </a:r>
          </a:p>
        </p:txBody>
      </p:sp>
      <p:sp>
        <p:nvSpPr>
          <p:cNvPr id="2048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52963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2036" y="4422223"/>
            <a:ext cx="6341802" cy="418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4730" y="8841242"/>
            <a:ext cx="3041963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b" anchorCtr="0" compatLnSpc="1">
            <a:prstTxWarp prst="textNoShape">
              <a:avLst/>
            </a:prstTxWarp>
          </a:bodyPr>
          <a:lstStyle>
            <a:lvl1pPr algn="r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A5E0618-75CF-461C-930F-45DD3F5D4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16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425450" y="3327400"/>
            <a:ext cx="8293100" cy="455613"/>
          </a:xfrm>
        </p:spPr>
        <p:txBody>
          <a:bodyPr lIns="91440"/>
          <a:lstStyle>
            <a:lvl1pPr algn="ctr">
              <a:lnSpc>
                <a:spcPct val="85000"/>
              </a:lnSpc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75180" name="Rectangle 10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5450" y="4240213"/>
            <a:ext cx="8293100" cy="350837"/>
          </a:xfrm>
        </p:spPr>
        <p:txBody>
          <a:bodyPr lIns="91440"/>
          <a:lstStyle>
            <a:lvl1pPr marL="0" indent="0" algn="ctr">
              <a:spcBef>
                <a:spcPct val="0"/>
              </a:spcBef>
              <a:buFont typeface="Wingdings 3" pitchFamily="18" charset="2"/>
              <a:buNone/>
              <a:defRPr sz="2000" i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53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37" y="6234754"/>
            <a:ext cx="7977569" cy="5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29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6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4038" y="622300"/>
            <a:ext cx="2239962" cy="214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622300"/>
            <a:ext cx="6569075" cy="214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2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1589088"/>
            <a:ext cx="8332787" cy="1657890"/>
          </a:xfrm>
        </p:spPr>
        <p:txBody>
          <a:bodyPr/>
          <a:lstStyle>
            <a:lvl1pPr marL="346075" indent="-346075">
              <a:buClr>
                <a:srgbClr val="FF9900"/>
              </a:buClr>
              <a:buFont typeface="Wingdings" pitchFamily="2" charset="2"/>
              <a:buChar char="Ø"/>
              <a:defRPr/>
            </a:lvl1pPr>
            <a:lvl2pPr marL="579438" indent="-231775">
              <a:buClr>
                <a:srgbClr val="FF9900"/>
              </a:buClr>
              <a:buFont typeface="Wingdings" pitchFamily="2" charset="2"/>
              <a:buChar char="§"/>
              <a:defRPr/>
            </a:lvl2pPr>
            <a:lvl3pPr marL="809625" indent="-228600">
              <a:spcBef>
                <a:spcPts val="500"/>
              </a:spcBef>
              <a:spcAft>
                <a:spcPts val="500"/>
              </a:spcAft>
              <a:buClr>
                <a:srgbClr val="FF9900"/>
              </a:buClr>
              <a:buFont typeface="Wingdings" pitchFamily="2" charset="2"/>
              <a:buChar char="Ø"/>
              <a:defRPr/>
            </a:lvl3pPr>
            <a:lvl4pPr marL="1041400" indent="-230188">
              <a:buClr>
                <a:srgbClr val="FF9900"/>
              </a:buClr>
              <a:buFont typeface="Wingdings" pitchFamily="2" charset="2"/>
              <a:buChar char="Ø"/>
              <a:defRPr/>
            </a:lvl4pPr>
            <a:lvl5pPr marL="1271588" indent="-228600">
              <a:buClr>
                <a:srgbClr val="FF9900"/>
              </a:buClr>
              <a:buFont typeface="Wingdings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37" y="6234754"/>
            <a:ext cx="7977569" cy="5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69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480131"/>
          </a:xfrm>
        </p:spPr>
        <p:txBody>
          <a:bodyPr/>
          <a:lstStyle>
            <a:lvl1pPr algn="l">
              <a:defRPr lang="en-US" dirty="0">
                <a:solidFill>
                  <a:srgbClr val="8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458587"/>
          </a:xfrm>
        </p:spPr>
        <p:txBody>
          <a:bodyPr anchor="t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37" y="6234754"/>
            <a:ext cx="7977569" cy="5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83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88" y="1252538"/>
            <a:ext cx="4089400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252538"/>
            <a:ext cx="4090987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5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5662" y="274638"/>
            <a:ext cx="5429738" cy="86793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3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37" y="6234754"/>
            <a:ext cx="7977569" cy="5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27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37" y="6234754"/>
            <a:ext cx="7977569" cy="5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81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9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27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98"/>
            <a:ext cx="9144000" cy="1853184"/>
          </a:xfrm>
          <a:prstGeom prst="rect">
            <a:avLst/>
          </a:prstGeom>
        </p:spPr>
      </p:pic>
      <p:sp>
        <p:nvSpPr>
          <p:cNvPr id="774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22428" y="231775"/>
            <a:ext cx="5477639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74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589088"/>
            <a:ext cx="8332787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9pPr>
    </p:titleStyle>
    <p:bodyStyle>
      <a:lvl1pPr marL="346075" indent="-346075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 3" pitchFamily="18" charset="2"/>
        <a:buChar char=""/>
        <a:defRPr sz="24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marL="579438" indent="-231775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3pPr>
      <a:lvl4pPr marL="1041400" indent="-230188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4pPr>
      <a:lvl5pPr marL="1271588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5pPr>
      <a:lvl6pPr marL="17287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6pPr>
      <a:lvl7pPr marL="21859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7pPr>
      <a:lvl8pPr marL="26431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8pPr>
      <a:lvl9pPr marL="31003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57130"/>
          </a:xfrm>
        </p:spPr>
        <p:txBody>
          <a:bodyPr/>
          <a:lstStyle/>
          <a:p>
            <a:r>
              <a:rPr lang="en-US" sz="2400" dirty="0" smtClean="0"/>
              <a:t>Rob Byrd</a:t>
            </a:r>
            <a:br>
              <a:rPr lang="en-US" sz="2400" dirty="0" smtClean="0"/>
            </a:br>
            <a:r>
              <a:rPr lang="en-US" sz="2400" dirty="0" smtClean="0"/>
              <a:t>Chief Enterprise Architect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01789"/>
            <a:ext cx="7772400" cy="957185"/>
          </a:xfrm>
        </p:spPr>
        <p:txBody>
          <a:bodyPr/>
          <a:lstStyle/>
          <a:p>
            <a:r>
              <a:rPr lang="en-US" dirty="0" smtClean="0"/>
              <a:t>Enterprise Application Services (EAS)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– A Citywide Strategy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87696" y="3442888"/>
            <a:ext cx="6641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Aligning Information Technology Services to the Business Needs of the City…</a:t>
            </a:r>
            <a:endParaRPr lang="en-US" sz="1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898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522428" y="231775"/>
            <a:ext cx="5477639" cy="867930"/>
          </a:xfrm>
        </p:spPr>
        <p:txBody>
          <a:bodyPr/>
          <a:lstStyle/>
          <a:p>
            <a:r>
              <a:rPr lang="en-US" dirty="0" smtClean="0"/>
              <a:t>Data-Driven Evolution of Essential IT Capabilities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61" y="1574419"/>
            <a:ext cx="3386191" cy="4675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 bwMode="auto">
          <a:xfrm>
            <a:off x="2441749" y="3255666"/>
            <a:ext cx="643095" cy="783771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94892" y="1779563"/>
            <a:ext cx="5614361" cy="4096073"/>
            <a:chOff x="3094892" y="1779563"/>
            <a:chExt cx="5614361" cy="4096073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7378" y="1779886"/>
              <a:ext cx="3571875" cy="40957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Freeform 14"/>
            <p:cNvSpPr/>
            <p:nvPr/>
          </p:nvSpPr>
          <p:spPr bwMode="auto">
            <a:xfrm>
              <a:off x="3094892" y="1779563"/>
              <a:ext cx="2039816" cy="4093699"/>
            </a:xfrm>
            <a:custGeom>
              <a:avLst/>
              <a:gdLst>
                <a:gd name="connsiteX0" fmla="*/ 0 w 2039816"/>
                <a:gd name="connsiteY0" fmla="*/ 1463040 h 4093699"/>
                <a:gd name="connsiteX1" fmla="*/ 2039816 w 2039816"/>
                <a:gd name="connsiteY1" fmla="*/ 0 h 4093699"/>
                <a:gd name="connsiteX2" fmla="*/ 2039816 w 2039816"/>
                <a:gd name="connsiteY2" fmla="*/ 4093699 h 4093699"/>
                <a:gd name="connsiteX3" fmla="*/ 7034 w 2039816"/>
                <a:gd name="connsiteY3" fmla="*/ 2271932 h 4093699"/>
                <a:gd name="connsiteX4" fmla="*/ 0 w 2039816"/>
                <a:gd name="connsiteY4" fmla="*/ 1463040 h 409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9816" h="4093699">
                  <a:moveTo>
                    <a:pt x="0" y="1463040"/>
                  </a:moveTo>
                  <a:lnTo>
                    <a:pt x="2039816" y="0"/>
                  </a:lnTo>
                  <a:lnTo>
                    <a:pt x="2039816" y="4093699"/>
                  </a:lnTo>
                  <a:lnTo>
                    <a:pt x="7034" y="2271932"/>
                  </a:lnTo>
                  <a:cubicBezTo>
                    <a:pt x="4689" y="2002301"/>
                    <a:pt x="2345" y="1732671"/>
                    <a:pt x="0" y="146304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tint val="66000"/>
                    <a:satMod val="160000"/>
                    <a:alpha val="66000"/>
                  </a:schemeClr>
                </a:gs>
                <a:gs pos="50000">
                  <a:schemeClr val="accent1">
                    <a:tint val="44500"/>
                    <a:satMod val="160000"/>
                    <a:alpha val="52000"/>
                  </a:schemeClr>
                </a:gs>
                <a:gs pos="100000">
                  <a:schemeClr val="accent1">
                    <a:tint val="23500"/>
                    <a:satMod val="160000"/>
                    <a:alpha val="39000"/>
                  </a:schemeClr>
                </a:gs>
              </a:gsLst>
              <a:lin ang="108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49812" y="4385390"/>
            <a:ext cx="2813538" cy="181588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shows: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Essential IT Capability contributes to business goal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six Essential Capabilities – no others were identified by business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1379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522428" y="231775"/>
            <a:ext cx="5477639" cy="867930"/>
          </a:xfrm>
        </p:spPr>
        <p:txBody>
          <a:bodyPr/>
          <a:lstStyle/>
          <a:p>
            <a:r>
              <a:rPr lang="en-US" dirty="0" smtClean="0"/>
              <a:t>Data-Driven Evolution of Essential IT Capabilities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68" y="2117272"/>
            <a:ext cx="523875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570514" y="1870852"/>
            <a:ext cx="5382457" cy="4059350"/>
            <a:chOff x="3570514" y="1870852"/>
            <a:chExt cx="5382457" cy="4059350"/>
          </a:xfrm>
        </p:grpSpPr>
        <p:sp>
          <p:nvSpPr>
            <p:cNvPr id="9" name="TextBox 8"/>
            <p:cNvSpPr txBox="1"/>
            <p:nvPr/>
          </p:nvSpPr>
          <p:spPr>
            <a:xfrm>
              <a:off x="6139433" y="2175328"/>
              <a:ext cx="2813538" cy="3754874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Capability Delivery:</a:t>
              </a:r>
            </a:p>
            <a:p>
              <a:pPr marL="174625" indent="-174625">
                <a:buFont typeface="Arial" panose="020B0604020202020204" pitchFamily="34" charset="0"/>
                <a:buChar char="•"/>
              </a:pP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Dependency relationship between Essential IT Capability and Service Delivery</a:t>
              </a:r>
            </a:p>
            <a:p>
              <a:pPr marL="174625" indent="-174625">
                <a:buFont typeface="Arial" panose="020B0604020202020204" pitchFamily="34" charset="0"/>
                <a:buChar char="•"/>
              </a:pP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Service Delivery organized by skill efficiency; therefore, Service Delivery does not align one-to-one to Essential IT Capability</a:t>
              </a:r>
            </a:p>
            <a:p>
              <a:pPr marL="174625" indent="-174625">
                <a:buFont typeface="Arial" panose="020B0604020202020204" pitchFamily="34" charset="0"/>
                <a:buChar char="•"/>
              </a:pP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Establish goals to increase Service Delivery with emphasis on Essential IT Capability</a:t>
              </a:r>
            </a:p>
            <a:p>
              <a:pPr marL="174625" indent="-174625">
                <a:buFont typeface="Arial" panose="020B0604020202020204" pitchFamily="34" charset="0"/>
                <a:buChar char="•"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3570514" y="2191657"/>
              <a:ext cx="2329543" cy="3650343"/>
            </a:xfrm>
            <a:prstGeom prst="rect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624940" y="1870852"/>
              <a:ext cx="2226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Where Work Performed</a:t>
              </a:r>
              <a:endParaRPr lang="en-US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50875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522428" y="231775"/>
            <a:ext cx="5477639" cy="757130"/>
          </a:xfrm>
        </p:spPr>
        <p:txBody>
          <a:bodyPr/>
          <a:lstStyle/>
          <a:p>
            <a:r>
              <a:rPr lang="en-US" sz="2400" dirty="0" smtClean="0"/>
              <a:t>EAS Goals Enhance Essential IT Capabilities Service Delivery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" y="1803075"/>
            <a:ext cx="4880201" cy="4478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3650343" y="1803075"/>
            <a:ext cx="1415143" cy="3262411"/>
          </a:xfrm>
          <a:prstGeom prst="rect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80000" y="1074054"/>
            <a:ext cx="3236685" cy="5101775"/>
            <a:chOff x="5080000" y="1074054"/>
            <a:chExt cx="3236685" cy="510177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123"/>
            <a:stretch/>
          </p:blipFill>
          <p:spPr bwMode="auto">
            <a:xfrm>
              <a:off x="5822042" y="1074054"/>
              <a:ext cx="2494643" cy="508616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4"/>
            <p:cNvSpPr/>
            <p:nvPr/>
          </p:nvSpPr>
          <p:spPr bwMode="auto">
            <a:xfrm>
              <a:off x="5080000" y="1074057"/>
              <a:ext cx="740229" cy="5101772"/>
            </a:xfrm>
            <a:custGeom>
              <a:avLst/>
              <a:gdLst>
                <a:gd name="connsiteX0" fmla="*/ 0 w 740229"/>
                <a:gd name="connsiteY0" fmla="*/ 711200 h 5101772"/>
                <a:gd name="connsiteX1" fmla="*/ 740229 w 740229"/>
                <a:gd name="connsiteY1" fmla="*/ 0 h 5101772"/>
                <a:gd name="connsiteX2" fmla="*/ 740229 w 740229"/>
                <a:gd name="connsiteY2" fmla="*/ 5101772 h 5101772"/>
                <a:gd name="connsiteX3" fmla="*/ 0 w 740229"/>
                <a:gd name="connsiteY3" fmla="*/ 4005943 h 5101772"/>
                <a:gd name="connsiteX4" fmla="*/ 0 w 740229"/>
                <a:gd name="connsiteY4" fmla="*/ 711200 h 510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229" h="5101772">
                  <a:moveTo>
                    <a:pt x="0" y="711200"/>
                  </a:moveTo>
                  <a:lnTo>
                    <a:pt x="740229" y="0"/>
                  </a:lnTo>
                  <a:lnTo>
                    <a:pt x="740229" y="5101772"/>
                  </a:lnTo>
                  <a:lnTo>
                    <a:pt x="0" y="4005943"/>
                  </a:lnTo>
                  <a:lnTo>
                    <a:pt x="0" y="7112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tint val="66000"/>
                    <a:satMod val="160000"/>
                    <a:alpha val="66000"/>
                  </a:schemeClr>
                </a:gs>
                <a:gs pos="50000">
                  <a:schemeClr val="accent1">
                    <a:tint val="44500"/>
                    <a:satMod val="160000"/>
                    <a:alpha val="52000"/>
                  </a:schemeClr>
                </a:gs>
                <a:gs pos="100000">
                  <a:schemeClr val="accent1">
                    <a:tint val="23500"/>
                    <a:satMod val="160000"/>
                    <a:alpha val="39000"/>
                  </a:schemeClr>
                </a:gs>
              </a:gsLst>
              <a:lin ang="108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5112" y="2786746"/>
            <a:ext cx="8051573" cy="3411893"/>
            <a:chOff x="265112" y="2786746"/>
            <a:chExt cx="8051573" cy="3411893"/>
          </a:xfrm>
        </p:grpSpPr>
        <p:sp>
          <p:nvSpPr>
            <p:cNvPr id="11" name="TextBox 10"/>
            <p:cNvSpPr txBox="1"/>
            <p:nvPr/>
          </p:nvSpPr>
          <p:spPr>
            <a:xfrm>
              <a:off x="265112" y="4915242"/>
              <a:ext cx="2507117" cy="1200329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174625" indent="-174625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Establish measures of performance (objectives) to assess goal progress</a:t>
              </a:r>
            </a:p>
            <a:p>
              <a:pPr marL="174625" indent="-174625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Use goals and objectives to create roadmap</a:t>
              </a:r>
            </a:p>
          </p:txBody>
        </p:sp>
        <p:cxnSp>
          <p:nvCxnSpPr>
            <p:cNvPr id="7" name="Straight Arrow Connector 6"/>
            <p:cNvCxnSpPr>
              <a:stCxn id="21" idx="1"/>
            </p:cNvCxnSpPr>
            <p:nvPr/>
          </p:nvCxnSpPr>
          <p:spPr bwMode="auto">
            <a:xfrm flipV="1">
              <a:off x="2977051" y="2786746"/>
              <a:ext cx="3184264" cy="270984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Arrow Connector 11"/>
            <p:cNvCxnSpPr>
              <a:stCxn id="21" idx="1"/>
            </p:cNvCxnSpPr>
            <p:nvPr/>
          </p:nvCxnSpPr>
          <p:spPr bwMode="auto">
            <a:xfrm flipV="1">
              <a:off x="2977051" y="4042200"/>
              <a:ext cx="3184264" cy="145438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/>
            <p:cNvCxnSpPr>
              <a:stCxn id="21" idx="1"/>
            </p:cNvCxnSpPr>
            <p:nvPr/>
          </p:nvCxnSpPr>
          <p:spPr bwMode="auto">
            <a:xfrm>
              <a:off x="2977051" y="5496586"/>
              <a:ext cx="3184264" cy="33593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Right Brace 20"/>
            <p:cNvSpPr/>
            <p:nvPr/>
          </p:nvSpPr>
          <p:spPr bwMode="auto">
            <a:xfrm>
              <a:off x="2764972" y="4813645"/>
              <a:ext cx="212079" cy="1384994"/>
            </a:xfrm>
            <a:prstGeom prst="rightBrace">
              <a:avLst>
                <a:gd name="adj1" fmla="val 39131"/>
                <a:gd name="adj2" fmla="val 49310"/>
              </a:avLst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84021" y="4111591"/>
              <a:ext cx="2132664" cy="1169551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 essence, IT is saying, “Here are our IT goals to accomplish the business goals…”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51863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0" y="231775"/>
            <a:ext cx="4936067" cy="480131"/>
          </a:xfrm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2637110"/>
            <a:ext cx="8332787" cy="1717393"/>
          </a:xfrm>
        </p:spPr>
        <p:txBody>
          <a:bodyPr/>
          <a:lstStyle/>
          <a:p>
            <a:r>
              <a:rPr lang="en-US" dirty="0" smtClean="0"/>
              <a:t>Establish objectives to measure goals</a:t>
            </a:r>
          </a:p>
          <a:p>
            <a:r>
              <a:rPr lang="en-US" dirty="0" smtClean="0"/>
              <a:t>Create EAS Roadmap</a:t>
            </a:r>
          </a:p>
          <a:p>
            <a:r>
              <a:rPr lang="en-US" dirty="0" smtClean="0"/>
              <a:t>Examine Service Delivery organizational structure using outcome focused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6191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Template_White">
  <a:themeElements>
    <a:clrScheme name="Custom 1">
      <a:dk1>
        <a:srgbClr val="B2B2B2"/>
      </a:dk1>
      <a:lt1>
        <a:srgbClr val="FFFFFF"/>
      </a:lt1>
      <a:dk2>
        <a:srgbClr val="000000"/>
      </a:dk2>
      <a:lt2>
        <a:srgbClr val="000000"/>
      </a:lt2>
      <a:accent1>
        <a:srgbClr val="0099CC"/>
      </a:accent1>
      <a:accent2>
        <a:srgbClr val="736D94"/>
      </a:accent2>
      <a:accent3>
        <a:srgbClr val="AAAAAA"/>
      </a:accent3>
      <a:accent4>
        <a:srgbClr val="DADADA"/>
      </a:accent4>
      <a:accent5>
        <a:srgbClr val="AACAE2"/>
      </a:accent5>
      <a:accent6>
        <a:srgbClr val="686286"/>
      </a:accent6>
      <a:hlink>
        <a:srgbClr val="0000FF"/>
      </a:hlink>
      <a:folHlink>
        <a:srgbClr val="71879A"/>
      </a:folHlink>
    </a:clrScheme>
    <a:fontScheme name="PresentationTemplate_Whi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Template_White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23321</TotalTime>
  <Words>164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PresentationTemplate_White</vt:lpstr>
      <vt:lpstr>Rob Byrd Chief Enterprise Architect</vt:lpstr>
      <vt:lpstr>Data-Driven Evolution of Essential IT Capabilities</vt:lpstr>
      <vt:lpstr>Data-Driven Evolution of Essential IT Capabilities</vt:lpstr>
      <vt:lpstr>EAS Goals Enhance Essential IT Capabilities Service Delivery</vt:lpstr>
      <vt:lpstr>Next Steps</vt:lpstr>
    </vt:vector>
  </TitlesOfParts>
  <Company>SI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System Engineering and Enterprise Architectures</dc:title>
  <dc:creator>Rob Byrd</dc:creator>
  <cp:lastModifiedBy>Byrd, Rob</cp:lastModifiedBy>
  <cp:revision>1174</cp:revision>
  <cp:lastPrinted>2014-01-14T18:28:10Z</cp:lastPrinted>
  <dcterms:created xsi:type="dcterms:W3CDTF">2002-08-23T15:26:08Z</dcterms:created>
  <dcterms:modified xsi:type="dcterms:W3CDTF">2014-07-07T22:00:42Z</dcterms:modified>
</cp:coreProperties>
</file>