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7"/>
  </p:notesMasterIdLst>
  <p:handoutMasterIdLst>
    <p:handoutMasterId r:id="rId8"/>
  </p:handoutMasterIdLst>
  <p:sldIdLst>
    <p:sldId id="317" r:id="rId2"/>
    <p:sldId id="318" r:id="rId3"/>
    <p:sldId id="319" r:id="rId4"/>
    <p:sldId id="320" r:id="rId5"/>
    <p:sldId id="321" r:id="rId6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84807"/>
    <a:srgbClr val="558ED5"/>
    <a:srgbClr val="376092"/>
    <a:srgbClr val="DDD8C2"/>
    <a:srgbClr val="006699"/>
    <a:srgbClr val="FFCC66"/>
    <a:srgbClr val="0000FF"/>
    <a:srgbClr val="FF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2" autoAdjust="0"/>
    <p:restoredTop sz="59661" autoAdjust="0"/>
  </p:normalViewPr>
  <p:slideViewPr>
    <p:cSldViewPr snapToGrid="0">
      <p:cViewPr varScale="1">
        <p:scale>
          <a:sx n="108" d="100"/>
          <a:sy n="108" d="100"/>
        </p:scale>
        <p:origin x="-96" y="-330"/>
      </p:cViewPr>
      <p:guideLst>
        <p:guide orient="horz" pos="1207"/>
        <p:guide orient="horz" pos="3007"/>
        <p:guide orient="horz" pos="437"/>
        <p:guide pos="369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1884" y="-84"/>
      </p:cViewPr>
      <p:guideLst>
        <p:guide orient="horz" pos="2932"/>
        <p:guide pos="221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l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545" y="0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545" y="8841242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b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6F58C4-C183-4741-A02B-5B185428A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533" name="Picture 6" descr="RAT_18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7" y="8938980"/>
            <a:ext cx="1260720" cy="20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00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023100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ctr" defTabSz="931436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Speaker Notes</a:t>
            </a:r>
          </a:p>
        </p:txBody>
      </p:sp>
      <p:sp>
        <p:nvSpPr>
          <p:cNvPr id="2048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2963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2036" y="4422223"/>
            <a:ext cx="6341802" cy="418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4730" y="8841242"/>
            <a:ext cx="3041963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b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A5E0618-75CF-461C-930F-45DD3F5D4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1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425450" y="3327400"/>
            <a:ext cx="8293100" cy="455613"/>
          </a:xfrm>
        </p:spPr>
        <p:txBody>
          <a:bodyPr lIns="91440"/>
          <a:lstStyle>
            <a:lvl1pPr algn="ctr">
              <a:lnSpc>
                <a:spcPct val="85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75180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0837"/>
          </a:xfrm>
        </p:spPr>
        <p:txBody>
          <a:bodyPr lIns="91440"/>
          <a:lstStyle>
            <a:lvl1pPr marL="0" indent="0" algn="ctr">
              <a:spcBef>
                <a:spcPct val="0"/>
              </a:spcBef>
              <a:buFont typeface="Wingdings 3" pitchFamily="18" charset="2"/>
              <a:buNone/>
              <a:defRPr sz="2000" i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29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4038" y="622300"/>
            <a:ext cx="2239962" cy="214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622300"/>
            <a:ext cx="6569075" cy="214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589088"/>
            <a:ext cx="8332787" cy="1657890"/>
          </a:xfrm>
        </p:spPr>
        <p:txBody>
          <a:bodyPr/>
          <a:lstStyle>
            <a:lvl1pPr marL="346075" indent="-346075">
              <a:buClr>
                <a:srgbClr val="FF9900"/>
              </a:buClr>
              <a:buFont typeface="Wingdings" pitchFamily="2" charset="2"/>
              <a:buChar char="Ø"/>
              <a:defRPr/>
            </a:lvl1pPr>
            <a:lvl2pPr marL="579438" indent="-231775">
              <a:buClr>
                <a:srgbClr val="FF9900"/>
              </a:buClr>
              <a:buFont typeface="Wingdings" pitchFamily="2" charset="2"/>
              <a:buChar char="§"/>
              <a:defRPr/>
            </a:lvl2pPr>
            <a:lvl3pPr marL="809625" indent="-228600">
              <a:spcBef>
                <a:spcPts val="500"/>
              </a:spcBef>
              <a:spcAft>
                <a:spcPts val="500"/>
              </a:spcAft>
              <a:buClr>
                <a:srgbClr val="FF9900"/>
              </a:buClr>
              <a:buFont typeface="Wingdings" pitchFamily="2" charset="2"/>
              <a:buChar char="Ø"/>
              <a:defRPr/>
            </a:lvl3pPr>
            <a:lvl4pPr marL="1041400" indent="-230188">
              <a:buClr>
                <a:srgbClr val="FF9900"/>
              </a:buClr>
              <a:buFont typeface="Wingdings" pitchFamily="2" charset="2"/>
              <a:buChar char="Ø"/>
              <a:defRPr/>
            </a:lvl4pPr>
            <a:lvl5pPr marL="1271588" indent="-228600">
              <a:buClr>
                <a:srgbClr val="FF9900"/>
              </a:buClr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6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480131"/>
          </a:xfrm>
        </p:spPr>
        <p:txBody>
          <a:bodyPr/>
          <a:lstStyle>
            <a:lvl1pPr algn="l">
              <a:defRPr lang="en-US" dirty="0">
                <a:solidFill>
                  <a:srgbClr val="8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458587"/>
          </a:xfrm>
        </p:spPr>
        <p:txBody>
          <a:bodyPr anchor="t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518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252538"/>
            <a:ext cx="4089400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252538"/>
            <a:ext cx="4090987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48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2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53184"/>
          </a:xfrm>
          <a:prstGeom prst="rect">
            <a:avLst/>
          </a:prstGeom>
        </p:spPr>
      </p:pic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231775"/>
            <a:ext cx="89614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74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589088"/>
            <a:ext cx="8332787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9pPr>
    </p:titleStyle>
    <p:bodyStyle>
      <a:lvl1pPr marL="346075" indent="-346075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 3" pitchFamily="18" charset="2"/>
        <a:buChar char=""/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marL="579438" indent="-231775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3pPr>
      <a:lvl4pPr marL="1041400" indent="-230188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4pPr>
      <a:lvl5pPr marL="1271588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5pPr>
      <a:lvl6pPr marL="17287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6pPr>
      <a:lvl7pPr marL="21859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7pPr>
      <a:lvl8pPr marL="26431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8pPr>
      <a:lvl9pPr marL="31003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Rob Byrd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510909"/>
          </a:xfrm>
        </p:spPr>
        <p:txBody>
          <a:bodyPr/>
          <a:lstStyle/>
          <a:p>
            <a:r>
              <a:rPr lang="en-US" sz="3200" dirty="0" smtClean="0"/>
              <a:t>SOA Infrastructure Status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2898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SOA Strategy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4188" y="2195736"/>
            <a:ext cx="8332787" cy="2942344"/>
          </a:xfrm>
        </p:spPr>
        <p:txBody>
          <a:bodyPr/>
          <a:lstStyle/>
          <a:p>
            <a:r>
              <a:rPr lang="en-US" dirty="0" smtClean="0"/>
              <a:t>Obtain </a:t>
            </a:r>
            <a:r>
              <a:rPr lang="en-US" dirty="0"/>
              <a:t>competent staff </a:t>
            </a:r>
            <a:r>
              <a:rPr lang="en-US" dirty="0" smtClean="0"/>
              <a:t>augmentation</a:t>
            </a:r>
          </a:p>
          <a:p>
            <a:pPr lvl="1"/>
            <a:r>
              <a:rPr lang="en-US" dirty="0" smtClean="0"/>
              <a:t>Brings experience to initially lead ESB effort and mentor city staff</a:t>
            </a:r>
          </a:p>
          <a:p>
            <a:r>
              <a:rPr lang="en-US" dirty="0" smtClean="0"/>
              <a:t>Hire </a:t>
            </a:r>
            <a:r>
              <a:rPr lang="en-US" dirty="0"/>
              <a:t>competent </a:t>
            </a:r>
            <a:r>
              <a:rPr lang="en-US" dirty="0" smtClean="0"/>
              <a:t>staff</a:t>
            </a:r>
          </a:p>
          <a:p>
            <a:pPr lvl="1"/>
            <a:r>
              <a:rPr lang="en-US" dirty="0" smtClean="0"/>
              <a:t>Must have skills and abilities to learn ESB</a:t>
            </a:r>
          </a:p>
          <a:p>
            <a:r>
              <a:rPr lang="en-US" dirty="0" smtClean="0"/>
              <a:t>Complete </a:t>
            </a:r>
            <a:r>
              <a:rPr lang="en-US" dirty="0"/>
              <a:t>pilot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IBM contributed 132 hours to install, configure and employ first pilot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7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870432"/>
            <a:ext cx="8332787" cy="4198072"/>
          </a:xfrm>
        </p:spPr>
        <p:txBody>
          <a:bodyPr/>
          <a:lstStyle/>
          <a:p>
            <a:r>
              <a:rPr lang="en-US" dirty="0" smtClean="0"/>
              <a:t>Risk </a:t>
            </a:r>
            <a:r>
              <a:rPr lang="en-US" dirty="0"/>
              <a:t>Item </a:t>
            </a:r>
            <a:r>
              <a:rPr lang="en-US" dirty="0" smtClean="0"/>
              <a:t>01:</a:t>
            </a:r>
          </a:p>
          <a:p>
            <a:pPr lvl="1"/>
            <a:r>
              <a:rPr lang="en-US" dirty="0" smtClean="0"/>
              <a:t>Obtain three 2 Core virtual devices – ESG plans to support</a:t>
            </a:r>
          </a:p>
          <a:p>
            <a:r>
              <a:rPr lang="en-US" dirty="0" smtClean="0"/>
              <a:t>Risk </a:t>
            </a:r>
            <a:r>
              <a:rPr lang="en-US" dirty="0"/>
              <a:t>Item </a:t>
            </a:r>
            <a:r>
              <a:rPr lang="en-US" dirty="0" smtClean="0"/>
              <a:t>02:</a:t>
            </a:r>
          </a:p>
          <a:p>
            <a:pPr lvl="1"/>
            <a:r>
              <a:rPr lang="en-US" dirty="0" smtClean="0"/>
              <a:t>Funding </a:t>
            </a:r>
            <a:r>
              <a:rPr lang="en-US" dirty="0"/>
              <a:t>– we're currently short ~$80K. </a:t>
            </a:r>
            <a:r>
              <a:rPr lang="en-US" dirty="0" smtClean="0"/>
              <a:t>Funding </a:t>
            </a:r>
            <a:r>
              <a:rPr lang="en-US" dirty="0"/>
              <a:t>is needed to obtain competent staff augmentation and hire competent staff</a:t>
            </a:r>
            <a:r>
              <a:rPr lang="en-US" dirty="0" smtClean="0"/>
              <a:t>. IBM </a:t>
            </a:r>
            <a:r>
              <a:rPr lang="en-US" dirty="0"/>
              <a:t>is providing </a:t>
            </a:r>
            <a:r>
              <a:rPr lang="en-US" dirty="0" smtClean="0"/>
              <a:t>132 </a:t>
            </a:r>
            <a:r>
              <a:rPr lang="en-US" dirty="0"/>
              <a:t>hours of lab services; however, unknown complexity of the interface may lead to an incomplete solution. Therefore, we're recommending to synchronize staff augmentation/new hire timing with IBM Lab support, so the new staff will be knowledgeable enough to complete the interface if IBM Lab resources run </a:t>
            </a:r>
            <a:r>
              <a:rPr lang="en-US" dirty="0" smtClean="0"/>
              <a:t>short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0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Items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589088"/>
            <a:ext cx="8332787" cy="5035225"/>
          </a:xfrm>
        </p:spPr>
        <p:txBody>
          <a:bodyPr/>
          <a:lstStyle/>
          <a:p>
            <a:r>
              <a:rPr lang="en-US" dirty="0" smtClean="0"/>
              <a:t>Risk </a:t>
            </a:r>
            <a:r>
              <a:rPr lang="en-US" dirty="0"/>
              <a:t>Item 03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Hire </a:t>
            </a:r>
            <a:r>
              <a:rPr lang="en-US" dirty="0"/>
              <a:t>competent staff. Our current salary-base does not provide enough expected salary to attract skilled and competent ESB </a:t>
            </a:r>
            <a:r>
              <a:rPr lang="en-US" dirty="0" smtClean="0"/>
              <a:t>developers – existing internal skilled resources identified</a:t>
            </a:r>
            <a:endParaRPr lang="en-US" dirty="0"/>
          </a:p>
          <a:p>
            <a:r>
              <a:rPr lang="en-US" dirty="0" smtClean="0"/>
              <a:t>Risk </a:t>
            </a:r>
            <a:r>
              <a:rPr lang="en-US" dirty="0"/>
              <a:t>Item </a:t>
            </a:r>
            <a:r>
              <a:rPr lang="en-US" dirty="0" smtClean="0"/>
              <a:t>04:</a:t>
            </a:r>
          </a:p>
          <a:p>
            <a:pPr lvl="1"/>
            <a:r>
              <a:rPr lang="en-US" dirty="0" smtClean="0"/>
              <a:t>Obtain </a:t>
            </a:r>
            <a:r>
              <a:rPr lang="en-US" dirty="0"/>
              <a:t>competent staff augmentation. Our selection of IIB (essentially WebSphere Message Broker), reduced this risk significantly. We're </a:t>
            </a:r>
            <a:r>
              <a:rPr lang="en-US" dirty="0" smtClean="0"/>
              <a:t>obtaining qualified resumes interested in the position</a:t>
            </a:r>
          </a:p>
          <a:p>
            <a:r>
              <a:rPr lang="en-US" dirty="0" smtClean="0"/>
              <a:t>Risk </a:t>
            </a:r>
            <a:r>
              <a:rPr lang="en-US" dirty="0"/>
              <a:t>Item </a:t>
            </a:r>
            <a:r>
              <a:rPr lang="en-US" dirty="0" smtClean="0"/>
              <a:t>05:</a:t>
            </a:r>
          </a:p>
          <a:p>
            <a:pPr lvl="1"/>
            <a:r>
              <a:rPr lang="en-US" dirty="0" smtClean="0"/>
              <a:t>CSR </a:t>
            </a:r>
            <a:r>
              <a:rPr lang="en-US" dirty="0" err="1"/>
              <a:t>AppHub</a:t>
            </a:r>
            <a:r>
              <a:rPr lang="en-US" dirty="0"/>
              <a:t> interface complexity. The 132 hours provided by IBM does not guarantee a successful working interface. </a:t>
            </a:r>
            <a:r>
              <a:rPr lang="en-US" dirty="0" smtClean="0"/>
              <a:t>To </a:t>
            </a:r>
            <a:r>
              <a:rPr lang="en-US" dirty="0"/>
              <a:t>reduce this risk </a:t>
            </a:r>
            <a:r>
              <a:rPr lang="en-US" dirty="0" smtClean="0"/>
              <a:t>we </a:t>
            </a:r>
            <a:r>
              <a:rPr lang="en-US" dirty="0"/>
              <a:t>negotiating with IBM to delay the interface pilot until we are staffed (April timeframe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Items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826472"/>
            <a:ext cx="8332787" cy="1268039"/>
          </a:xfrm>
        </p:spPr>
        <p:txBody>
          <a:bodyPr/>
          <a:lstStyle/>
          <a:p>
            <a:r>
              <a:rPr lang="en-US" dirty="0" smtClean="0"/>
              <a:t>Risk </a:t>
            </a:r>
            <a:r>
              <a:rPr lang="en-US" dirty="0"/>
              <a:t>Item 06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environment for CSR/IIB/Maximo interface </a:t>
            </a:r>
            <a:r>
              <a:rPr lang="en-US" dirty="0" smtClean="0"/>
              <a:t>development. Test environment is planned to be 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9418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_White">
  <a:themeElements>
    <a:clrScheme name="Custom 1">
      <a:dk1>
        <a:srgbClr val="B2B2B2"/>
      </a:dk1>
      <a:lt1>
        <a:srgbClr val="FFFFFF"/>
      </a:lt1>
      <a:dk2>
        <a:srgbClr val="000000"/>
      </a:dk2>
      <a:lt2>
        <a:srgbClr val="000000"/>
      </a:lt2>
      <a:accent1>
        <a:srgbClr val="0099CC"/>
      </a:accent1>
      <a:accent2>
        <a:srgbClr val="736D94"/>
      </a:accent2>
      <a:accent3>
        <a:srgbClr val="AAAAAA"/>
      </a:accent3>
      <a:accent4>
        <a:srgbClr val="DADADA"/>
      </a:accent4>
      <a:accent5>
        <a:srgbClr val="AACAE2"/>
      </a:accent5>
      <a:accent6>
        <a:srgbClr val="686286"/>
      </a:accent6>
      <a:hlink>
        <a:srgbClr val="0000FF"/>
      </a:hlink>
      <a:folHlink>
        <a:srgbClr val="71879A"/>
      </a:folHlink>
    </a:clrScheme>
    <a:fontScheme name="PresentationTemplate_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Template_Whit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22199</TotalTime>
  <Words>282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PresentationTemplate_White</vt:lpstr>
      <vt:lpstr>Rob Byrd</vt:lpstr>
      <vt:lpstr>Overall SOA Strategy</vt:lpstr>
      <vt:lpstr>Risk Items</vt:lpstr>
      <vt:lpstr>Risk Items (continued)</vt:lpstr>
      <vt:lpstr>Risk Items (continued)</vt:lpstr>
    </vt:vector>
  </TitlesOfParts>
  <Company>SI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System Engineering and Enterprise Architectures</dc:title>
  <dc:creator>Rob Byrd</dc:creator>
  <cp:lastModifiedBy>Byrd, Rob</cp:lastModifiedBy>
  <cp:revision>1101</cp:revision>
  <cp:lastPrinted>2014-01-14T18:28:10Z</cp:lastPrinted>
  <dcterms:created xsi:type="dcterms:W3CDTF">2002-08-23T15:26:08Z</dcterms:created>
  <dcterms:modified xsi:type="dcterms:W3CDTF">2014-03-03T21:35:14Z</dcterms:modified>
</cp:coreProperties>
</file>