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7"/>
  </p:notesMasterIdLst>
  <p:handoutMasterIdLst>
    <p:handoutMasterId r:id="rId28"/>
  </p:handoutMasterIdLst>
  <p:sldIdLst>
    <p:sldId id="256" r:id="rId2"/>
    <p:sldId id="270" r:id="rId3"/>
    <p:sldId id="262" r:id="rId4"/>
    <p:sldId id="272" r:id="rId5"/>
    <p:sldId id="260" r:id="rId6"/>
    <p:sldId id="273" r:id="rId7"/>
    <p:sldId id="279" r:id="rId8"/>
    <p:sldId id="280" r:id="rId9"/>
    <p:sldId id="274" r:id="rId10"/>
    <p:sldId id="275" r:id="rId11"/>
    <p:sldId id="276" r:id="rId12"/>
    <p:sldId id="277" r:id="rId13"/>
    <p:sldId id="278" r:id="rId14"/>
    <p:sldId id="281" r:id="rId15"/>
    <p:sldId id="263" r:id="rId16"/>
    <p:sldId id="257" r:id="rId17"/>
    <p:sldId id="261" r:id="rId18"/>
    <p:sldId id="264" r:id="rId19"/>
    <p:sldId id="265" r:id="rId20"/>
    <p:sldId id="266" r:id="rId21"/>
    <p:sldId id="269" r:id="rId22"/>
    <p:sldId id="258" r:id="rId23"/>
    <p:sldId id="267" r:id="rId24"/>
    <p:sldId id="268" r:id="rId25"/>
    <p:sldId id="271" r:id="rId26"/>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99"/>
    <a:srgbClr val="0066FF"/>
    <a:srgbClr val="FF9900"/>
    <a:srgbClr val="0099CC"/>
    <a:srgbClr val="BBCED8"/>
    <a:srgbClr val="FFCC66"/>
    <a:srgbClr val="71879A"/>
    <a:srgbClr val="B2B2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9" autoAdjust="0"/>
    <p:restoredTop sz="86423" autoAdjust="0"/>
  </p:normalViewPr>
  <p:slideViewPr>
    <p:cSldViewPr snapToGrid="0">
      <p:cViewPr varScale="1">
        <p:scale>
          <a:sx n="118" d="100"/>
          <a:sy n="118" d="100"/>
        </p:scale>
        <p:origin x="-186" y="-96"/>
      </p:cViewPr>
      <p:guideLst>
        <p:guide orient="horz" pos="1207"/>
        <p:guide orient="horz" pos="3007"/>
        <p:guide orient="horz" pos="437"/>
        <p:guide pos="369"/>
      </p:guideLst>
    </p:cSldViewPr>
  </p:slideViewPr>
  <p:outlineViewPr>
    <p:cViewPr>
      <p:scale>
        <a:sx n="30" d="100"/>
        <a:sy n="30" d="100"/>
      </p:scale>
      <p:origin x="0" y="0"/>
    </p:cViewPr>
    <p:sldLst>
      <p:sld r:id="rId1" collapse="1"/>
      <p:sld r:id="rId2" collapse="1"/>
      <p:sld r:id="rId3" collapse="1"/>
      <p:sld r:id="rId4" collapse="1"/>
      <p:sld r:id="rId5" collapse="1"/>
      <p:sld r:id="rId6" collapse="1"/>
      <p:sld r:id="rId7" collapse="1"/>
    </p:sldLst>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22.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youtu.be/4a4ZxOAQif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Enterprise_archit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Enterprise_archite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Enterprise Architecture</a:t>
            </a:r>
            <a:endParaRPr lang="en-US" dirty="0"/>
          </a:p>
        </p:txBody>
      </p:sp>
      <p:sp>
        <p:nvSpPr>
          <p:cNvPr id="3" name="Subtitle 2"/>
          <p:cNvSpPr>
            <a:spLocks noGrp="1"/>
          </p:cNvSpPr>
          <p:nvPr>
            <p:ph type="subTitle" sz="quarter" idx="1"/>
          </p:nvPr>
        </p:nvSpPr>
        <p:spPr>
          <a:xfrm>
            <a:off x="425450" y="4240213"/>
            <a:ext cx="8293100" cy="615553"/>
          </a:xfrm>
        </p:spPr>
        <p:txBody>
          <a:bodyPr/>
          <a:lstStyle/>
          <a:p>
            <a:r>
              <a:rPr lang="en-US" dirty="0" smtClean="0"/>
              <a:t>Rob Byrd</a:t>
            </a:r>
            <a:br>
              <a:rPr lang="en-US" dirty="0" smtClean="0"/>
            </a:br>
            <a:r>
              <a:rPr lang="en-US" dirty="0" smtClean="0"/>
              <a:t>rob.byrd@austintexas.gov</a:t>
            </a:r>
            <a:endParaRPr lang="en-US" dirty="0"/>
          </a:p>
        </p:txBody>
      </p:sp>
    </p:spTree>
    <p:extLst>
      <p:ext uri="{BB962C8B-B14F-4D97-AF65-F5344CB8AC3E}">
        <p14:creationId xmlns:p14="http://schemas.microsoft.com/office/powerpoint/2010/main" val="662476132"/>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t>Connecting Business Needs to IT </a:t>
            </a:r>
            <a:r>
              <a:rPr lang="en-US" sz="2400" dirty="0" smtClean="0"/>
              <a:t>Solutions</a:t>
            </a:r>
            <a:br>
              <a:rPr lang="en-US" sz="2400" dirty="0" smtClean="0"/>
            </a:br>
            <a:r>
              <a:rPr lang="en-US" sz="1800" dirty="0" smtClean="0"/>
              <a:t>continued…</a:t>
            </a:r>
            <a:endParaRPr lang="en-US" sz="2400" dirty="0"/>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357533" y="1131643"/>
            <a:ext cx="7293798" cy="1781175"/>
            <a:chOff x="1357533" y="1131643"/>
            <a:chExt cx="7293798" cy="17811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31" y="1131643"/>
              <a:ext cx="5753100" cy="1781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357533" y="1654711"/>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grpSp>
        <p:nvGrpSpPr>
          <p:cNvPr id="9" name="Group 8"/>
          <p:cNvGrpSpPr/>
          <p:nvPr/>
        </p:nvGrpSpPr>
        <p:grpSpPr>
          <a:xfrm>
            <a:off x="4192930" y="3351626"/>
            <a:ext cx="4803357" cy="2971672"/>
            <a:chOff x="4249202" y="3351626"/>
            <a:chExt cx="4803357" cy="2971672"/>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02" y="3733225"/>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392030" y="3351626"/>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3" name="Line Callout 1 (Border and Accent Bar) 12"/>
            <p:cNvSpPr/>
            <p:nvPr/>
          </p:nvSpPr>
          <p:spPr bwMode="auto">
            <a:xfrm>
              <a:off x="5071402" y="4568972"/>
              <a:ext cx="3981157" cy="1754326"/>
            </a:xfrm>
            <a:prstGeom prst="accentBorderCallout1">
              <a:avLst>
                <a:gd name="adj1" fmla="val 19838"/>
                <a:gd name="adj2" fmla="val -2670"/>
                <a:gd name="adj3" fmla="val -23025"/>
                <a:gd name="adj4" fmla="val -1045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Recruit and maintain a competent, motivated, adaptive, and safe workforce. Establish participatory, collaborative organization dedicated to learning and process improvement. Ensure institutionalization of retained knowledge. Emphasis professional and leadership development and integrate a well-coordinated leadership team.</a:t>
              </a:r>
            </a:p>
          </p:txBody>
        </p:sp>
      </p:grpSp>
    </p:spTree>
    <p:extLst>
      <p:ext uri="{BB962C8B-B14F-4D97-AF65-F5344CB8AC3E}">
        <p14:creationId xmlns:p14="http://schemas.microsoft.com/office/powerpoint/2010/main" val="28180214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26443"/>
            <a:ext cx="6362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76611" y="5507868"/>
            <a:ext cx="2746748" cy="1143000"/>
            <a:chOff x="5376611" y="5507868"/>
            <a:chExt cx="2746748" cy="114300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09" y="5507868"/>
              <a:ext cx="203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flipV="1">
              <a:off x="5514535" y="6246055"/>
              <a:ext cx="773723" cy="1"/>
            </a:xfrm>
            <a:prstGeom prst="line">
              <a:avLst/>
            </a:prstGeom>
            <a:solidFill>
              <a:schemeClr val="accent1"/>
            </a:solidFill>
            <a:ln w="22225" cap="flat" cmpd="sng" algn="ctr">
              <a:solidFill>
                <a:srgbClr val="C00000"/>
              </a:solidFill>
              <a:prstDash val="solid"/>
              <a:round/>
              <a:headEnd type="diamond"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376611" y="5987931"/>
              <a:ext cx="1021433" cy="230832"/>
            </a:xfrm>
            <a:prstGeom prst="rect">
              <a:avLst/>
            </a:prstGeom>
            <a:noFill/>
          </p:spPr>
          <p:txBody>
            <a:bodyPr wrap="none" rtlCol="0">
              <a:spAutoFit/>
            </a:bodyPr>
            <a:lstStyle/>
            <a:p>
              <a:r>
                <a:rPr lang="en-US" sz="900" dirty="0" smtClean="0">
                  <a:solidFill>
                    <a:srgbClr val="C00000"/>
                  </a:solidFill>
                  <a:latin typeface="Verdana" pitchFamily="34" charset="0"/>
                  <a:ea typeface="Verdana" pitchFamily="34" charset="0"/>
                  <a:cs typeface="Verdana" pitchFamily="34" charset="0"/>
                </a:rPr>
                <a:t>&lt;&lt;Part of&gt;&gt;</a:t>
              </a:r>
              <a:endParaRPr lang="en-US" sz="900" dirty="0">
                <a:solidFill>
                  <a:srgbClr val="C00000"/>
                </a:solidFill>
                <a:latin typeface="Verdana" pitchFamily="34" charset="0"/>
                <a:ea typeface="Verdana" pitchFamily="34" charset="0"/>
                <a:cs typeface="Verdana" pitchFamily="34" charset="0"/>
              </a:endParaRPr>
            </a:p>
          </p:txBody>
        </p:sp>
      </p:grpSp>
      <p:grpSp>
        <p:nvGrpSpPr>
          <p:cNvPr id="6" name="Group 5"/>
          <p:cNvGrpSpPr/>
          <p:nvPr/>
        </p:nvGrpSpPr>
        <p:grpSpPr>
          <a:xfrm>
            <a:off x="407963" y="6092167"/>
            <a:ext cx="3242603" cy="307777"/>
            <a:chOff x="407963" y="6092167"/>
            <a:chExt cx="3242603" cy="307777"/>
          </a:xfrm>
        </p:grpSpPr>
        <p:sp>
          <p:nvSpPr>
            <p:cNvPr id="3" name="TextBox 2"/>
            <p:cNvSpPr txBox="1"/>
            <p:nvPr/>
          </p:nvSpPr>
          <p:spPr>
            <a:xfrm>
              <a:off x="407963" y="6092167"/>
              <a:ext cx="2449710"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Reusable Opportunity!</a:t>
              </a:r>
              <a:endParaRPr lang="en-US"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5" name="Straight Arrow Connector 4"/>
            <p:cNvCxnSpPr>
              <a:stCxn id="3" idx="3"/>
            </p:cNvCxnSpPr>
            <p:nvPr/>
          </p:nvCxnSpPr>
          <p:spPr bwMode="auto">
            <a:xfrm flipV="1">
              <a:off x="2857673" y="6246055"/>
              <a:ext cx="792893" cy="1"/>
            </a:xfrm>
            <a:prstGeom prst="straightConnector1">
              <a:avLst/>
            </a:prstGeom>
            <a:solidFill>
              <a:schemeClr val="accent1"/>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789074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 y="784644"/>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168469"/>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grpSp>
        <p:nvGrpSpPr>
          <p:cNvPr id="17" name="Group 16"/>
          <p:cNvGrpSpPr/>
          <p:nvPr/>
        </p:nvGrpSpPr>
        <p:grpSpPr>
          <a:xfrm>
            <a:off x="113494" y="1983545"/>
            <a:ext cx="5893414" cy="4775981"/>
            <a:chOff x="113494" y="1983545"/>
            <a:chExt cx="5893414" cy="4775981"/>
          </a:xfrm>
        </p:grpSpPr>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65" r="3464" b="1650"/>
            <a:stretch/>
          </p:blipFill>
          <p:spPr bwMode="auto">
            <a:xfrm>
              <a:off x="609382" y="1983545"/>
              <a:ext cx="5397526" cy="477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13494" y="3202955"/>
              <a:ext cx="1261050" cy="1694229"/>
              <a:chOff x="203908" y="882919"/>
              <a:chExt cx="3957174" cy="5316488"/>
            </a:xfrm>
          </p:grpSpPr>
          <p:pic>
            <p:nvPicPr>
              <p:cNvPr id="2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5" name="Group 14"/>
          <p:cNvGrpSpPr/>
          <p:nvPr/>
        </p:nvGrpSpPr>
        <p:grpSpPr>
          <a:xfrm>
            <a:off x="4972929" y="1800665"/>
            <a:ext cx="1434905" cy="2848707"/>
            <a:chOff x="4972929" y="1800665"/>
            <a:chExt cx="1434905" cy="2848707"/>
          </a:xfrm>
        </p:grpSpPr>
        <p:cxnSp>
          <p:nvCxnSpPr>
            <p:cNvPr id="4" name="Straight Arrow Connector 3"/>
            <p:cNvCxnSpPr/>
            <p:nvPr/>
          </p:nvCxnSpPr>
          <p:spPr bwMode="auto">
            <a:xfrm>
              <a:off x="4972929" y="1800665"/>
              <a:ext cx="0" cy="2637692"/>
            </a:xfrm>
            <a:prstGeom prst="straightConnector1">
              <a:avLst/>
            </a:prstGeom>
            <a:solidFill>
              <a:schemeClr val="accent1"/>
            </a:solidFill>
            <a:ln w="2222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Freeform 13"/>
            <p:cNvSpPr/>
            <p:nvPr/>
          </p:nvSpPr>
          <p:spPr bwMode="auto">
            <a:xfrm>
              <a:off x="5409028" y="4445391"/>
              <a:ext cx="998806" cy="203981"/>
            </a:xfrm>
            <a:custGeom>
              <a:avLst/>
              <a:gdLst>
                <a:gd name="connsiteX0" fmla="*/ 0 w 998806"/>
                <a:gd name="connsiteY0" fmla="*/ 203981 h 203981"/>
                <a:gd name="connsiteX1" fmla="*/ 703384 w 998806"/>
                <a:gd name="connsiteY1" fmla="*/ 203981 h 203981"/>
                <a:gd name="connsiteX2" fmla="*/ 703384 w 998806"/>
                <a:gd name="connsiteY2" fmla="*/ 0 h 203981"/>
                <a:gd name="connsiteX3" fmla="*/ 998806 w 998806"/>
                <a:gd name="connsiteY3" fmla="*/ 0 h 203981"/>
              </a:gdLst>
              <a:ahLst/>
              <a:cxnLst>
                <a:cxn ang="0">
                  <a:pos x="connsiteX0" y="connsiteY0"/>
                </a:cxn>
                <a:cxn ang="0">
                  <a:pos x="connsiteX1" y="connsiteY1"/>
                </a:cxn>
                <a:cxn ang="0">
                  <a:pos x="connsiteX2" y="connsiteY2"/>
                </a:cxn>
                <a:cxn ang="0">
                  <a:pos x="connsiteX3" y="connsiteY3"/>
                </a:cxn>
              </a:cxnLst>
              <a:rect l="l" t="t"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19498463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168469"/>
            <a:ext cx="8961437" cy="674031"/>
          </a:xfrm>
        </p:spPr>
        <p:txBody>
          <a:bodyPr/>
          <a:lstStyle/>
          <a:p>
            <a:r>
              <a:rPr lang="en-US" sz="2400" dirty="0">
                <a:solidFill>
                  <a:srgbClr val="FFFFFF"/>
                </a:solidFill>
              </a:rPr>
              <a:t>Connecting Business Needs to IT Driven Solutions</a:t>
            </a:r>
            <a:br>
              <a:rPr lang="en-US" sz="2400" dirty="0">
                <a:solidFill>
                  <a:srgbClr val="FFFFFF"/>
                </a:solidFill>
              </a:rPr>
            </a:br>
            <a:r>
              <a:rPr lang="en-US" sz="1800" dirty="0">
                <a:solidFill>
                  <a:srgbClr val="FFFFFF"/>
                </a:solidFill>
              </a:rPr>
              <a:t>continued…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61"/>
          <a:stretch/>
        </p:blipFill>
        <p:spPr bwMode="auto">
          <a:xfrm>
            <a:off x="595313" y="782894"/>
            <a:ext cx="7953375" cy="599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093998"/>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Collaboration</a:t>
            </a:r>
            <a:endParaRPr lang="en-US" dirty="0"/>
          </a:p>
        </p:txBody>
      </p:sp>
      <p:grpSp>
        <p:nvGrpSpPr>
          <p:cNvPr id="6" name="Group 5"/>
          <p:cNvGrpSpPr/>
          <p:nvPr/>
        </p:nvGrpSpPr>
        <p:grpSpPr>
          <a:xfrm>
            <a:off x="215612" y="1481388"/>
            <a:ext cx="8894520" cy="2257383"/>
            <a:chOff x="215612" y="1481388"/>
            <a:chExt cx="8894520" cy="2257383"/>
          </a:xfrm>
        </p:grpSpPr>
        <p:pic>
          <p:nvPicPr>
            <p:cNvPr id="2052" name="Picture 4" descr="http://ipnursing.org/wp-content/uploads/2012/04/meeting_wallpaper_dc66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068"/>
            <a:stretch/>
          </p:blipFill>
          <p:spPr bwMode="auto">
            <a:xfrm>
              <a:off x="215612" y="1481388"/>
              <a:ext cx="3929936" cy="2257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81012" y="1922889"/>
              <a:ext cx="4829120" cy="1569660"/>
            </a:xfrm>
            <a:prstGeom prst="rect">
              <a:avLst/>
            </a:prstGeom>
            <a:noFill/>
          </p:spPr>
          <p:txBody>
            <a:bodyPr wrap="square" rtlCol="0">
              <a:spAutoFit/>
            </a:bodyPr>
            <a:lstStyle/>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Meet to determine departmental capabilities and goals</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departmental goals and reusable opportunities</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Identify dependency concentration</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Align IT goals to business need</a:t>
              </a:r>
              <a:endParaRPr lang="en-US" sz="1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 name="TextBox 3"/>
            <p:cNvSpPr txBox="1"/>
            <p:nvPr/>
          </p:nvSpPr>
          <p:spPr>
            <a:xfrm>
              <a:off x="1245868" y="2797878"/>
              <a:ext cx="1869423"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Architects</a:t>
              </a:r>
              <a:b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&amp; Business Leaders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8" name="Group 7"/>
          <p:cNvGrpSpPr/>
          <p:nvPr/>
        </p:nvGrpSpPr>
        <p:grpSpPr>
          <a:xfrm>
            <a:off x="93989" y="3831835"/>
            <a:ext cx="8509169" cy="2760037"/>
            <a:chOff x="93989" y="3831835"/>
            <a:chExt cx="8509169" cy="2760037"/>
          </a:xfrm>
        </p:grpSpPr>
        <p:pic>
          <p:nvPicPr>
            <p:cNvPr id="2050" name="Picture 2" descr="http://www.cic-caracas.org/wp-content/uploads/2011/11/Business-Meeting-Clip-Art-600x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109" y="3831835"/>
              <a:ext cx="3680049" cy="27600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989" y="4256809"/>
              <a:ext cx="4585103" cy="2062103"/>
            </a:xfrm>
            <a:prstGeom prst="rect">
              <a:avLst/>
            </a:prstGeom>
            <a:noFill/>
          </p:spPr>
          <p:txBody>
            <a:bodyPr wrap="square" rtlCol="0">
              <a:spAutoFit/>
            </a:bodyPr>
            <a:lstStyle/>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Using common goals, begin to piece </a:t>
              </a:r>
              <a:r>
                <a:rPr lang="en-US" sz="1600" dirty="0">
                  <a:effectLst>
                    <a:outerShdw blurRad="38100" dist="38100" dir="2700000" algn="tl">
                      <a:srgbClr val="000000">
                        <a:alpha val="43137"/>
                      </a:srgbClr>
                    </a:outerShdw>
                  </a:effectLst>
                  <a:latin typeface="Verdana" pitchFamily="34" charset="0"/>
                  <a:ea typeface="Verdana" pitchFamily="34" charset="0"/>
                  <a:cs typeface="Verdana" pitchFamily="34" charset="0"/>
                </a:rPr>
                <a:t>together </a:t>
              </a: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puzzle</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Visualization develops critical mass of understanding – elicits feedback and establishes agreement – can act as contract</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Becomes guiding element for governance</a:t>
              </a:r>
            </a:p>
          </p:txBody>
        </p:sp>
        <p:sp>
          <p:nvSpPr>
            <p:cNvPr id="5" name="TextBox 4"/>
            <p:cNvSpPr txBox="1"/>
            <p:nvPr/>
          </p:nvSpPr>
          <p:spPr>
            <a:xfrm>
              <a:off x="5840627" y="5057964"/>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9" name="TextBox 8"/>
            <p:cNvSpPr txBox="1"/>
            <p:nvPr/>
          </p:nvSpPr>
          <p:spPr>
            <a:xfrm>
              <a:off x="7047470" y="5149362"/>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0" name="TextBox 9"/>
            <p:cNvSpPr txBox="1"/>
            <p:nvPr/>
          </p:nvSpPr>
          <p:spPr>
            <a:xfrm>
              <a:off x="5840180" y="4633714"/>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1" name="TextBox 10"/>
            <p:cNvSpPr txBox="1"/>
            <p:nvPr/>
          </p:nvSpPr>
          <p:spPr>
            <a:xfrm>
              <a:off x="7298500" y="4633713"/>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2" name="TextBox 11"/>
            <p:cNvSpPr txBox="1"/>
            <p:nvPr/>
          </p:nvSpPr>
          <p:spPr>
            <a:xfrm>
              <a:off x="6342688" y="4760348"/>
              <a:ext cx="96693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IT solution</a:t>
              </a:r>
              <a:endParaRPr lang="en-US" sz="1200" dirty="0">
                <a:solidFill>
                  <a:schemeClr val="tx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212119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Value of Enterprise Architecture</a:t>
            </a:r>
            <a:endParaRPr 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59" y="2167193"/>
            <a:ext cx="2201358" cy="196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97" y="1838024"/>
            <a:ext cx="2717481" cy="191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59" y="3363118"/>
            <a:ext cx="4228076" cy="290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6510" y="1954941"/>
            <a:ext cx="2362137" cy="251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7948" y="3025569"/>
            <a:ext cx="2342824" cy="127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46115" y="3537519"/>
            <a:ext cx="2451274" cy="255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67948" y="4169018"/>
            <a:ext cx="2476530" cy="176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534556" y="1838024"/>
            <a:ext cx="8109922" cy="4429427"/>
          </a:xfrm>
          <a:prstGeom prst="rect">
            <a:avLst/>
          </a:prstGeom>
          <a:solidFill>
            <a:schemeClr val="tx1">
              <a:alpha val="54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cs typeface="Arial" charset="0"/>
            </a:endParaRPr>
          </a:p>
        </p:txBody>
      </p:sp>
      <p:sp>
        <p:nvSpPr>
          <p:cNvPr id="19" name="TextBox 18"/>
          <p:cNvSpPr txBox="1"/>
          <p:nvPr/>
        </p:nvSpPr>
        <p:spPr>
          <a:xfrm>
            <a:off x="605818" y="1787222"/>
            <a:ext cx="5360763" cy="1446550"/>
          </a:xfrm>
          <a:prstGeom prst="rect">
            <a:avLst/>
          </a:prstGeom>
          <a:noFill/>
        </p:spPr>
        <p:txBody>
          <a:bodyPr wrap="none" rtlCol="0">
            <a:spAutoFit/>
          </a:bodyPr>
          <a:lstStyle/>
          <a:p>
            <a:r>
              <a:rPr lang="en-US" sz="2400" dirty="0" smtClean="0">
                <a:solidFill>
                  <a:srgbClr val="006699"/>
                </a:solidFill>
                <a:effectLst>
                  <a:outerShdw blurRad="38100" dist="38100" dir="2700000" algn="tl">
                    <a:srgbClr val="000000">
                      <a:alpha val="43137"/>
                    </a:srgbClr>
                  </a:outerShdw>
                </a:effectLst>
              </a:rPr>
              <a:t>Communication and understanding</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Common language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Knowledge management and transfer</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Standardized visual and logical IT blueprints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Establish defendable business needs   </a:t>
            </a:r>
          </a:p>
        </p:txBody>
      </p:sp>
      <p:sp>
        <p:nvSpPr>
          <p:cNvPr id="21" name="TextBox 20"/>
          <p:cNvSpPr txBox="1"/>
          <p:nvPr/>
        </p:nvSpPr>
        <p:spPr>
          <a:xfrm>
            <a:off x="1811074" y="3471449"/>
            <a:ext cx="4825680" cy="1446550"/>
          </a:xfrm>
          <a:prstGeom prst="rect">
            <a:avLst/>
          </a:prstGeom>
          <a:noFill/>
        </p:spPr>
        <p:txBody>
          <a:bodyPr wrap="none" rtlCol="0">
            <a:spAutoFit/>
          </a:bodyPr>
          <a:lstStyle/>
          <a:p>
            <a:r>
              <a:rPr lang="en-US" sz="2400" dirty="0">
                <a:solidFill>
                  <a:srgbClr val="006699"/>
                </a:solidFill>
                <a:effectLst>
                  <a:outerShdw blurRad="38100" dist="38100" dir="2700000" algn="tl">
                    <a:srgbClr val="000000">
                      <a:alpha val="43137"/>
                    </a:srgbClr>
                  </a:outerShdw>
                </a:effectLst>
              </a:rPr>
              <a:t>Enterprise integration</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Logical and standardized relationships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Horizontal and vertical viewpoint</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Better understanding and knowledge of reuse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Recognizable business patterns</a:t>
            </a:r>
          </a:p>
        </p:txBody>
      </p:sp>
      <p:sp>
        <p:nvSpPr>
          <p:cNvPr id="22" name="TextBox 21"/>
          <p:cNvSpPr txBox="1"/>
          <p:nvPr/>
        </p:nvSpPr>
        <p:spPr>
          <a:xfrm>
            <a:off x="3091809" y="5024135"/>
            <a:ext cx="5599931" cy="954107"/>
          </a:xfrm>
          <a:prstGeom prst="rect">
            <a:avLst/>
          </a:prstGeom>
          <a:noFill/>
        </p:spPr>
        <p:txBody>
          <a:bodyPr wrap="none" rtlCol="0">
            <a:spAutoFit/>
          </a:bodyPr>
          <a:lstStyle/>
          <a:p>
            <a:r>
              <a:rPr lang="en-US" sz="2400" dirty="0">
                <a:solidFill>
                  <a:srgbClr val="006699"/>
                </a:solidFill>
                <a:effectLst>
                  <a:outerShdw blurRad="38100" dist="38100" dir="2700000" algn="tl">
                    <a:srgbClr val="000000">
                      <a:alpha val="43137"/>
                    </a:srgbClr>
                  </a:outerShdw>
                </a:effectLst>
              </a:rPr>
              <a:t>Manage change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Ability to analyze impacts based on changes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Recognizable business process reengineering effects</a:t>
            </a:r>
          </a:p>
        </p:txBody>
      </p:sp>
      <p:sp>
        <p:nvSpPr>
          <p:cNvPr id="14" name="TextBox 13"/>
          <p:cNvSpPr txBox="1"/>
          <p:nvPr/>
        </p:nvSpPr>
        <p:spPr>
          <a:xfrm>
            <a:off x="4673788" y="3064495"/>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9"/>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1735008392"/>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ignificant Challenges…</a:t>
            </a:r>
            <a:endParaRPr lang="en-US" dirty="0"/>
          </a:p>
        </p:txBody>
      </p:sp>
      <p:sp>
        <p:nvSpPr>
          <p:cNvPr id="3" name="Content Placeholder 2"/>
          <p:cNvSpPr>
            <a:spLocks noGrp="1"/>
          </p:cNvSpPr>
          <p:nvPr>
            <p:ph idx="1"/>
          </p:nvPr>
        </p:nvSpPr>
        <p:spPr>
          <a:xfrm>
            <a:off x="484188" y="1683974"/>
            <a:ext cx="8332787" cy="4598182"/>
          </a:xfrm>
        </p:spPr>
        <p:txBody>
          <a:bodyPr/>
          <a:lstStyle/>
          <a:p>
            <a:r>
              <a:rPr lang="en-US" dirty="0" smtClean="0"/>
              <a:t>Effectively defining, modeling, and communicating enterprise complexity </a:t>
            </a:r>
          </a:p>
          <a:p>
            <a:r>
              <a:rPr lang="en-US" dirty="0" smtClean="0"/>
              <a:t>Ensure required business needs drive system development – linking capabilities directly to enterprise components </a:t>
            </a:r>
          </a:p>
          <a:p>
            <a:r>
              <a:rPr lang="en-US" dirty="0" smtClean="0"/>
              <a:t>Identify and manage enterprise and program boundaries – clearly define work breakdown</a:t>
            </a:r>
          </a:p>
          <a:p>
            <a:r>
              <a:rPr lang="en-US" dirty="0" smtClean="0"/>
              <a:t>Recognize reusable operations and components to reduced ownership cost </a:t>
            </a:r>
          </a:p>
          <a:p>
            <a:r>
              <a:rPr lang="en-US" dirty="0" smtClean="0"/>
              <a:t>Cope with change to threats, missions, operations, organizational responsibilities, technology, etc.</a:t>
            </a:r>
          </a:p>
        </p:txBody>
      </p:sp>
    </p:spTree>
    <p:extLst>
      <p:ext uri="{BB962C8B-B14F-4D97-AF65-F5344CB8AC3E}">
        <p14:creationId xmlns:p14="http://schemas.microsoft.com/office/powerpoint/2010/main" val="283166441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Practitioners are called Enterprise Architects </a:t>
            </a:r>
            <a:endParaRPr lang="en-US" sz="2400" dirty="0"/>
          </a:p>
        </p:txBody>
      </p:sp>
      <p:sp>
        <p:nvSpPr>
          <p:cNvPr id="3" name="Content Placeholder 2"/>
          <p:cNvSpPr>
            <a:spLocks noGrp="1"/>
          </p:cNvSpPr>
          <p:nvPr>
            <p:ph idx="1"/>
          </p:nvPr>
        </p:nvSpPr>
        <p:spPr>
          <a:xfrm>
            <a:off x="465900" y="2146872"/>
            <a:ext cx="8332787" cy="2603790"/>
          </a:xfrm>
        </p:spPr>
        <p:txBody>
          <a:bodyPr/>
          <a:lstStyle/>
          <a:p>
            <a:r>
              <a:rPr lang="en-US" dirty="0"/>
              <a:t>A</a:t>
            </a:r>
            <a:r>
              <a:rPr lang="en-US" dirty="0" smtClean="0"/>
              <a:t> person responsible for </a:t>
            </a:r>
            <a:r>
              <a:rPr lang="en-US" dirty="0" smtClean="0">
                <a:solidFill>
                  <a:srgbClr val="0000FF"/>
                </a:solidFill>
              </a:rPr>
              <a:t>performing the complex analysis of business structure and processes</a:t>
            </a:r>
            <a:r>
              <a:rPr lang="en-US" dirty="0" smtClean="0"/>
              <a:t> and is often called upon to </a:t>
            </a:r>
            <a:r>
              <a:rPr lang="en-US" dirty="0" smtClean="0">
                <a:solidFill>
                  <a:srgbClr val="0000FF"/>
                </a:solidFill>
              </a:rPr>
              <a:t>draw conclusions from the information collected</a:t>
            </a:r>
            <a:r>
              <a:rPr lang="en-US" dirty="0" smtClean="0"/>
              <a:t>. By producing this understanding, architects address the goals of enterprise architecture: effectiveness, efficiency, agility, and durability</a:t>
            </a:r>
            <a:endParaRPr lang="en-US" dirty="0"/>
          </a:p>
        </p:txBody>
      </p:sp>
      <p:sp>
        <p:nvSpPr>
          <p:cNvPr id="4" name="TextBox 3"/>
          <p:cNvSpPr txBox="1"/>
          <p:nvPr/>
        </p:nvSpPr>
        <p:spPr>
          <a:xfrm>
            <a:off x="4943890" y="4945344"/>
            <a:ext cx="1822615" cy="307777"/>
          </a:xfrm>
          <a:prstGeom prst="rect">
            <a:avLst/>
          </a:prstGeom>
          <a:noFill/>
        </p:spPr>
        <p:txBody>
          <a:bodyPr wrap="none" rtlCol="0">
            <a:spAutoFit/>
          </a:bodyPr>
          <a:lstStyle/>
          <a:p>
            <a:r>
              <a:rPr lang="en-US" i="1" dirty="0" smtClean="0">
                <a:solidFill>
                  <a:srgbClr val="0000FF"/>
                </a:solidFill>
                <a:latin typeface="Times New Roman" pitchFamily="18" charset="0"/>
                <a:cs typeface="Times New Roman" pitchFamily="18" charset="0"/>
              </a:rPr>
              <a:t>- </a:t>
            </a:r>
            <a:r>
              <a:rPr lang="en-US" i="1" dirty="0" smtClean="0">
                <a:solidFill>
                  <a:srgbClr val="0000FF"/>
                </a:solidFill>
                <a:latin typeface="Times New Roman" pitchFamily="18" charset="0"/>
                <a:cs typeface="Times New Roman" pitchFamily="18" charset="0"/>
                <a:hlinkClick r:id="rId2"/>
              </a:rPr>
              <a:t>Reference Wikipedia</a:t>
            </a:r>
            <a:endParaRPr lang="en-US" i="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369171197"/>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in Perspective</a:t>
            </a:r>
            <a:endParaRPr lang="en-US" dirty="0"/>
          </a:p>
        </p:txBody>
      </p:sp>
      <p:sp>
        <p:nvSpPr>
          <p:cNvPr id="3" name="Content Placeholder 2"/>
          <p:cNvSpPr>
            <a:spLocks noGrp="1"/>
          </p:cNvSpPr>
          <p:nvPr>
            <p:ph idx="1"/>
          </p:nvPr>
        </p:nvSpPr>
        <p:spPr>
          <a:xfrm>
            <a:off x="418285" y="2388158"/>
            <a:ext cx="8332787" cy="2474524"/>
          </a:xfrm>
        </p:spPr>
        <p:txBody>
          <a:bodyPr/>
          <a:lstStyle/>
          <a:p>
            <a:r>
              <a:rPr lang="en-US" dirty="0" smtClean="0"/>
              <a:t>Ask yourself this question the next time you take an elevator to the 40th floor of some very large building. If you had to take the stairs to get to your destination because an elevator didn’t exist, who would you blame? </a:t>
            </a:r>
          </a:p>
          <a:p>
            <a:r>
              <a:rPr lang="en-US" dirty="0" smtClean="0"/>
              <a:t>Architecture is essential to any complex structure - be it a building or an enterprise</a:t>
            </a:r>
            <a:endParaRPr lang="en-US" dirty="0"/>
          </a:p>
        </p:txBody>
      </p:sp>
    </p:spTree>
    <p:extLst>
      <p:ext uri="{BB962C8B-B14F-4D97-AF65-F5344CB8AC3E}">
        <p14:creationId xmlns:p14="http://schemas.microsoft.com/office/powerpoint/2010/main" val="418538712"/>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Architects Provide the Counterweight</a:t>
            </a:r>
            <a:endParaRPr lang="en-US" dirty="0"/>
          </a:p>
        </p:txBody>
      </p:sp>
      <p:sp>
        <p:nvSpPr>
          <p:cNvPr id="3" name="Content Placeholder 2"/>
          <p:cNvSpPr>
            <a:spLocks noGrp="1"/>
          </p:cNvSpPr>
          <p:nvPr>
            <p:ph idx="1"/>
          </p:nvPr>
        </p:nvSpPr>
        <p:spPr>
          <a:xfrm>
            <a:off x="484188" y="1951380"/>
            <a:ext cx="8332787" cy="4099584"/>
          </a:xfrm>
        </p:spPr>
        <p:txBody>
          <a:bodyPr/>
          <a:lstStyle/>
          <a:p>
            <a:r>
              <a:rPr lang="en-US" dirty="0" smtClean="0"/>
              <a:t>Inspired to achieve balance between interest of business and IT stakeholders</a:t>
            </a:r>
          </a:p>
          <a:p>
            <a:r>
              <a:rPr lang="en-US" dirty="0" smtClean="0"/>
              <a:t>Advises </a:t>
            </a:r>
            <a:r>
              <a:rPr lang="en-US" dirty="0" smtClean="0"/>
              <a:t>the IT environment </a:t>
            </a:r>
            <a:r>
              <a:rPr lang="en-US" dirty="0" smtClean="0"/>
              <a:t>on how to </a:t>
            </a:r>
            <a:r>
              <a:rPr lang="en-US" dirty="0" smtClean="0"/>
              <a:t>meet the key business demand</a:t>
            </a:r>
          </a:p>
          <a:p>
            <a:r>
              <a:rPr lang="en-US" dirty="0" smtClean="0"/>
              <a:t>Business should not view architects as opponents, the inhibitors of new development. The business should recognize the architect as an enabler</a:t>
            </a:r>
          </a:p>
          <a:p>
            <a:r>
              <a:rPr lang="en-US" dirty="0" smtClean="0"/>
              <a:t>Developers should view architects in similar light. The architect is a guide, coach, and sparing partner</a:t>
            </a:r>
          </a:p>
        </p:txBody>
      </p:sp>
    </p:spTree>
    <p:extLst>
      <p:ext uri="{BB962C8B-B14F-4D97-AF65-F5344CB8AC3E}">
        <p14:creationId xmlns:p14="http://schemas.microsoft.com/office/powerpoint/2010/main" val="149204885"/>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EA Overview</a:t>
            </a:r>
            <a:endParaRPr lang="en-US" dirty="0"/>
          </a:p>
        </p:txBody>
      </p:sp>
      <p:sp>
        <p:nvSpPr>
          <p:cNvPr id="3" name="Content Placeholder 2"/>
          <p:cNvSpPr>
            <a:spLocks noGrp="1"/>
          </p:cNvSpPr>
          <p:nvPr>
            <p:ph idx="1"/>
          </p:nvPr>
        </p:nvSpPr>
        <p:spPr>
          <a:xfrm>
            <a:off x="484188" y="2218463"/>
            <a:ext cx="8332787" cy="2899255"/>
          </a:xfrm>
        </p:spPr>
        <p:txBody>
          <a:bodyPr/>
          <a:lstStyle/>
          <a:p>
            <a:r>
              <a:rPr lang="en-US" dirty="0" smtClean="0"/>
              <a:t>What is EA?</a:t>
            </a:r>
          </a:p>
          <a:p>
            <a:r>
              <a:rPr lang="en-US" dirty="0" smtClean="0"/>
              <a:t>Why is EA Needed and What’s its Value?</a:t>
            </a:r>
          </a:p>
          <a:p>
            <a:r>
              <a:rPr lang="en-US" dirty="0" smtClean="0"/>
              <a:t>What are the EA Challenges?</a:t>
            </a:r>
          </a:p>
          <a:p>
            <a:r>
              <a:rPr lang="en-US" dirty="0" smtClean="0"/>
              <a:t>What is the Role of the Enterprise Architect?</a:t>
            </a:r>
          </a:p>
          <a:p>
            <a:r>
              <a:rPr lang="en-US" dirty="0" smtClean="0"/>
              <a:t>What are the Organizational Challenges?</a:t>
            </a:r>
          </a:p>
          <a:p>
            <a:r>
              <a:rPr lang="en-US" dirty="0" smtClean="0"/>
              <a:t>How do we Deal with Change?</a:t>
            </a:r>
            <a:endParaRPr lang="en-US" dirty="0"/>
          </a:p>
        </p:txBody>
      </p:sp>
    </p:spTree>
    <p:extLst>
      <p:ext uri="{BB962C8B-B14F-4D97-AF65-F5344CB8AC3E}">
        <p14:creationId xmlns:p14="http://schemas.microsoft.com/office/powerpoint/2010/main" val="31857490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757130"/>
          </a:xfrm>
        </p:spPr>
        <p:txBody>
          <a:bodyPr/>
          <a:lstStyle/>
          <a:p>
            <a:r>
              <a:rPr lang="en-US" dirty="0" smtClean="0"/>
              <a:t>Architects Provide the Counterweight</a:t>
            </a:r>
            <a:br>
              <a:rPr lang="en-US" dirty="0" smtClean="0"/>
            </a:br>
            <a:r>
              <a:rPr lang="en-US" sz="2000" dirty="0" smtClean="0"/>
              <a:t>(continued)</a:t>
            </a:r>
            <a:endParaRPr lang="en-US" dirty="0"/>
          </a:p>
        </p:txBody>
      </p:sp>
      <p:sp>
        <p:nvSpPr>
          <p:cNvPr id="3" name="Content Placeholder 2"/>
          <p:cNvSpPr>
            <a:spLocks noGrp="1"/>
          </p:cNvSpPr>
          <p:nvPr>
            <p:ph idx="1"/>
          </p:nvPr>
        </p:nvSpPr>
        <p:spPr>
          <a:xfrm>
            <a:off x="484188" y="1865120"/>
            <a:ext cx="8332787" cy="4462760"/>
          </a:xfrm>
        </p:spPr>
        <p:txBody>
          <a:bodyPr/>
          <a:lstStyle/>
          <a:p>
            <a:r>
              <a:rPr lang="en-US" dirty="0" smtClean="0"/>
              <a:t>The architect </a:t>
            </a:r>
            <a:r>
              <a:rPr lang="en-US" dirty="0" smtClean="0"/>
              <a:t>advises </a:t>
            </a:r>
            <a:r>
              <a:rPr lang="en-US" dirty="0" smtClean="0"/>
              <a:t>and monitors the development team’s efficient, intelligent use of resources</a:t>
            </a:r>
          </a:p>
          <a:p>
            <a:r>
              <a:rPr lang="en-US" dirty="0" smtClean="0"/>
              <a:t>Provides the ability to see and understand the interconnection and interdependencies between disparate systems</a:t>
            </a:r>
          </a:p>
          <a:p>
            <a:pPr lvl="1"/>
            <a:r>
              <a:rPr lang="en-US" dirty="0" smtClean="0"/>
              <a:t>Times have changed… Today’s business users expect their systems to communicate with each other and share information</a:t>
            </a:r>
          </a:p>
          <a:p>
            <a:r>
              <a:rPr lang="en-US" dirty="0" smtClean="0"/>
              <a:t>The architect knows how the pieces fit together and can turn that information into a cohesive strategy that spans the </a:t>
            </a:r>
            <a:r>
              <a:rPr lang="en-US" dirty="0"/>
              <a:t>business </a:t>
            </a:r>
            <a:r>
              <a:rPr lang="en-US" dirty="0" smtClean="0"/>
              <a:t>stakeholders and IT infrastructure</a:t>
            </a:r>
          </a:p>
        </p:txBody>
      </p:sp>
    </p:spTree>
    <p:extLst>
      <p:ext uri="{BB962C8B-B14F-4D97-AF65-F5344CB8AC3E}">
        <p14:creationId xmlns:p14="http://schemas.microsoft.com/office/powerpoint/2010/main" val="1765611910"/>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Overlapping Responsibilities Create Challenges</a:t>
            </a:r>
            <a:endParaRPr lang="en-US" sz="2400" dirty="0"/>
          </a:p>
        </p:txBody>
      </p:sp>
      <p:sp>
        <p:nvSpPr>
          <p:cNvPr id="5" name="Oval 4"/>
          <p:cNvSpPr/>
          <p:nvPr/>
        </p:nvSpPr>
        <p:spPr bwMode="auto">
          <a:xfrm>
            <a:off x="1574800" y="2366064"/>
            <a:ext cx="3008575" cy="3008575"/>
          </a:xfrm>
          <a:prstGeom prst="ellipse">
            <a:avLst/>
          </a:prstGeom>
          <a:solidFill>
            <a:srgbClr val="FFC000">
              <a:alpha val="39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6" name="Oval 5"/>
          <p:cNvSpPr/>
          <p:nvPr/>
        </p:nvSpPr>
        <p:spPr bwMode="auto">
          <a:xfrm>
            <a:off x="3383280" y="2834640"/>
            <a:ext cx="2976880" cy="2976880"/>
          </a:xfrm>
          <a:prstGeom prst="ellipse">
            <a:avLst/>
          </a:prstGeom>
          <a:solidFill>
            <a:schemeClr val="accent1">
              <a:alpha val="27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TextBox 6"/>
          <p:cNvSpPr txBox="1"/>
          <p:nvPr/>
        </p:nvSpPr>
        <p:spPr>
          <a:xfrm>
            <a:off x="1649745" y="3342502"/>
            <a:ext cx="1579278"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Program</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Management</a:t>
            </a:r>
            <a:endParaRPr lang="en-US" sz="2000" i="1" dirty="0">
              <a:latin typeface="Times New Roman" pitchFamily="18" charset="0"/>
              <a:cs typeface="Times New Roman" pitchFamily="18" charset="0"/>
            </a:endParaRPr>
          </a:p>
        </p:txBody>
      </p:sp>
      <p:sp>
        <p:nvSpPr>
          <p:cNvPr id="8" name="TextBox 7"/>
          <p:cNvSpPr txBox="1"/>
          <p:nvPr/>
        </p:nvSpPr>
        <p:spPr>
          <a:xfrm>
            <a:off x="4583375" y="4385691"/>
            <a:ext cx="1507144"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Enterprise</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Architecture</a:t>
            </a:r>
            <a:endParaRPr lang="en-US" sz="2000" i="1" dirty="0">
              <a:latin typeface="Times New Roman" pitchFamily="18" charset="0"/>
              <a:cs typeface="Times New Roman" pitchFamily="18" charset="0"/>
            </a:endParaRPr>
          </a:p>
        </p:txBody>
      </p:sp>
      <p:sp>
        <p:nvSpPr>
          <p:cNvPr id="9" name="TextBox 8"/>
          <p:cNvSpPr txBox="1"/>
          <p:nvPr/>
        </p:nvSpPr>
        <p:spPr>
          <a:xfrm>
            <a:off x="3201561" y="3816978"/>
            <a:ext cx="1479892" cy="954107"/>
          </a:xfrm>
          <a:prstGeom prst="rect">
            <a:avLst/>
          </a:prstGeom>
          <a:noFill/>
        </p:spPr>
        <p:txBody>
          <a:bodyPr wrap="none" rtlCol="0">
            <a:spAutoFit/>
          </a:bodyPr>
          <a:lstStyle/>
          <a:p>
            <a:pPr algn="ctr"/>
            <a:r>
              <a:rPr lang="en-US" i="1" dirty="0" smtClean="0">
                <a:latin typeface="Times New Roman" pitchFamily="18" charset="0"/>
                <a:cs typeface="Times New Roman" pitchFamily="18" charset="0"/>
              </a:rPr>
              <a:t>Business Systems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Analysis &amp;</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Requirements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Management</a:t>
            </a:r>
            <a:endParaRPr lang="en-US" i="1" dirty="0">
              <a:latin typeface="Times New Roman" pitchFamily="18" charset="0"/>
              <a:cs typeface="Times New Roman" pitchFamily="18" charset="0"/>
            </a:endParaRPr>
          </a:p>
        </p:txBody>
      </p:sp>
      <p:sp>
        <p:nvSpPr>
          <p:cNvPr id="10" name="TextBox 9"/>
          <p:cNvSpPr txBox="1"/>
          <p:nvPr/>
        </p:nvSpPr>
        <p:spPr>
          <a:xfrm>
            <a:off x="548640" y="5760720"/>
            <a:ext cx="6508513"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 strong partnership is the key to success…</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Oval 10"/>
          <p:cNvSpPr/>
          <p:nvPr/>
        </p:nvSpPr>
        <p:spPr bwMode="auto">
          <a:xfrm>
            <a:off x="3232041" y="933434"/>
            <a:ext cx="2976880" cy="2976880"/>
          </a:xfrm>
          <a:prstGeom prst="ellipse">
            <a:avLst/>
          </a:prstGeom>
          <a:solidFill>
            <a:srgbClr val="7030A0">
              <a:alpha val="27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2" name="TextBox 11"/>
          <p:cNvSpPr txBox="1"/>
          <p:nvPr/>
        </p:nvSpPr>
        <p:spPr>
          <a:xfrm>
            <a:off x="4185760" y="3109834"/>
            <a:ext cx="1268296" cy="523220"/>
          </a:xfrm>
          <a:prstGeom prst="rect">
            <a:avLst/>
          </a:prstGeom>
          <a:noFill/>
        </p:spPr>
        <p:txBody>
          <a:bodyPr wrap="none" rtlCol="0">
            <a:spAutoFit/>
          </a:bodyPr>
          <a:lstStyle/>
          <a:p>
            <a:pPr algn="ctr"/>
            <a:r>
              <a:rPr lang="en-US" i="1" dirty="0" smtClean="0">
                <a:latin typeface="Times New Roman" pitchFamily="18" charset="0"/>
                <a:cs typeface="Times New Roman" pitchFamily="18" charset="0"/>
              </a:rPr>
              <a:t>System Design</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&amp; Interfaces</a:t>
            </a:r>
            <a:endParaRPr lang="en-US" i="1" dirty="0">
              <a:latin typeface="Times New Roman" pitchFamily="18" charset="0"/>
              <a:cs typeface="Times New Roman" pitchFamily="18" charset="0"/>
            </a:endParaRPr>
          </a:p>
        </p:txBody>
      </p:sp>
      <p:sp>
        <p:nvSpPr>
          <p:cNvPr id="13" name="TextBox 12"/>
          <p:cNvSpPr txBox="1"/>
          <p:nvPr/>
        </p:nvSpPr>
        <p:spPr>
          <a:xfrm>
            <a:off x="4014415" y="1767135"/>
            <a:ext cx="1564852"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System</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Development</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3870342093"/>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It’s Time for Change…</a:t>
            </a:r>
            <a:endParaRPr lang="en-US" dirty="0"/>
          </a:p>
        </p:txBody>
      </p:sp>
      <p:sp>
        <p:nvSpPr>
          <p:cNvPr id="5" name="TextBox 4"/>
          <p:cNvSpPr txBox="1"/>
          <p:nvPr/>
        </p:nvSpPr>
        <p:spPr>
          <a:xfrm>
            <a:off x="705128" y="2164362"/>
            <a:ext cx="4513277" cy="2616101"/>
          </a:xfrm>
          <a:prstGeom prst="rect">
            <a:avLst/>
          </a:prstGeom>
          <a:noFill/>
        </p:spPr>
        <p:txBody>
          <a:bodyPr wrap="square" rtlCol="0">
            <a:spAutoFit/>
          </a:bodyPr>
          <a:lstStyle/>
          <a:p>
            <a:r>
              <a:rPr lang="en-US" sz="2800" i="1" dirty="0" smtClean="0">
                <a:effectLst>
                  <a:outerShdw blurRad="38100" dist="38100" dir="2700000" algn="tl">
                    <a:srgbClr val="000000">
                      <a:alpha val="43137"/>
                    </a:srgbClr>
                  </a:outerShdw>
                </a:effectLst>
                <a:latin typeface="Times New Roman" pitchFamily="18" charset="0"/>
                <a:cs typeface="Times New Roman" pitchFamily="18" charset="0"/>
              </a:rPr>
              <a:t>One definition of insanity is doing the same thing over and over again and expecting a different result</a:t>
            </a:r>
          </a:p>
          <a:p>
            <a:endParaRPr lang="en-US" sz="2400" dirty="0"/>
          </a:p>
          <a:p>
            <a:r>
              <a:rPr lang="en-US" sz="2800" i="1" dirty="0">
                <a:effectLst>
                  <a:outerShdw blurRad="38100" dist="38100" dir="2700000" algn="tl">
                    <a:srgbClr val="000000">
                      <a:alpha val="43137"/>
                    </a:srgbClr>
                  </a:outerShdw>
                </a:effectLst>
                <a:latin typeface="Times New Roman" pitchFamily="18" charset="0"/>
                <a:cs typeface="Times New Roman" pitchFamily="18" charset="0"/>
              </a:rPr>
              <a:t>- Albert Einstein</a:t>
            </a:r>
          </a:p>
        </p:txBody>
      </p:sp>
      <p:sp>
        <p:nvSpPr>
          <p:cNvPr id="2" name="AutoShape 2" descr="data:image/jpeg;base64,/9j/4AAQSkZJRgABAQAAAQABAAD/2wCEAAkGBwgHBgkIBwgKCgkLDRYPDQwMDRsUFRAWIB0iIiAdHx8kKDQsJCYxJx8fLT0tMTU3Ojo6Iys/RD84QzQ5OjcBCgoKDQwNGg8PGjclHyU3Nzc3Nzc3Nzc3Nzc3Nzc3Nzc3Nzc3Nzc3Nzc3Nzc3Nzc3Nzc3Nzc3Nzc3Nzc3Nzc3N//AABEIAJ8AegMBIgACEQEDEQH/xAAbAAACAwEBAQAAAAAAAAAAAAAEBQIDBgcBAP/EADkQAAIBAwIDBgQEBQQDAQAAAAECAwAEERIhBTFBBhMiUWFxFIGRsTJCodEjYsHw8RUzUuEkNEMH/8QAFAEBAAAAAAAAAAAAAAAAAAAAAP/EABQRAQAAAAAAAAAAAAAAAAAAAAD/2gAMAwEAAhEDEQA/AMQM+e/ka9ya+209RUtK4/Fj0xzoKZASp+1BmOaSUJBE8jucIkYJJNMHQr+Ll7VYyNb2yiFSXn/3dyAU6DI3x5+fyoEN1aXcT6ZNKP1RpFJ+YzQRjnXcFceer96bX8uoEBIEUADAjX+8+9C2dsZrvBhVk/NJqIVfpQQtWmR0QAtI++kgHamVtwzi03/r2VxLjfUsZwfnjFbfg3DbHh/C5L0wDGAsXeEku3Qn05bVdbtxe7Gpr7urbJyxQDbONKgY+v8AmgwDw3cEpWaCWNh+WQFT7ivgdLEYAI8uddDYOYsXM6TRZwvfz/ry+2aX3VhaSSEJbWd2nIhZMNn3A5+hzQY0T6GGG6745VbEZZDkJsfzE0zuuF2MWZ+HMWVdzE+8iH5bbbUs176ctqYn1oDYY4VALsWJ5jkB/WrviAiEKAoA5KMUuRyMk4H3oe4vuYxv50BFxdMDnp5GqfjPalTXTBxqzg+lGgggHRQPVjyCQPerUjAA6E+nKpNLEsfgU488dKlbhjhmOB1J2OKD5YRKqhlOQMahtnyq14kaEBkYsmMN5jlgijYY42H8AeP83hzzPPlVsUBLqhJU8sHcH50CyDhsLZPdyKzgYyhK5+m3SmHDeCokki6GJdgMsuR5/wB/OtXw2JI7cEglhy2xip9yTLrBAJGMEdKAZbSHuIIpVBg0bofyk7/vUo41vCY8aYCmFA2yMb/pRpgJ6Zr1bUKpXSVyMA8tqChOG8NzvA1w6jGkuQgPy5mqOIWdq7t33DrUk8wrlW2q54XgkLwsxJ8zvivGuVA/8lWYeu9Bm7/g5aV57Wbu7hv/AJudJZh1DbDJ57+u++Ky3FbNgpcwtC+reHGNLdceXQ49fSukP8LMn8J1J5lMbH5dKUcR4Wb+Bu7lVpE5E9fJT5Hyz7Z3oObzTEk42YcxQckgwSd886Yccga3uGAjK48LgflbypWdtRI+RoPo1VnweVGjIAG9AwjLb8iTRYBxQaYRIcamHt519GkvforgyMTgBcEg9farOHQS3Tfw4xkb77g0/srMcPxLcRRBvMjGTn+9qCdrw1bWx+Kvi+o4EcXIu3QDP39KZ8K4M7ASTjL+WM6frsKotZHv+Id+zeGLwQ9QD1I/mJ/QZ61sbC3xEoZMH+YZ/wAUAUdiF2LqB75+1T+HIbwyR4pu8QC+Ee/hqsR89IH0oBUhP/Nf7+Ve9wc4Gg56E4zRsMfPUUHv/mpSLhcL3TDyzigVXEBx4xg+u1K7mDB3ByPLf/NO5R3ROMx/ytupoGQBmbMeP5QeXqKBSid2w2BWvL6zWYGe20JcqOeMrIPJh1FESx4BAx6fvUrfx5B+f99DQc37Z2REkd8Yu7ZxodSckEevX0PlislpUjK48q612ktRFaXHeRCa2ddfd9Q2wJHuM7elczvLCKMs9vKXj2JGN1zQL0GkkeVFAbVTGvi50RtQdDN4Io2suGq2xxLMANbvvnB6KMdKjCk8198NJJKVjGp9TZAx0Gaj2cht2V5+W/nnfI9KYcHEUs15KTk+IjO1ALwni0PCuGJd3AdizadMYyxJ3OM9cY39hWq4B2jN7AXTh7pFnZ2clh7jH2pV2R4RBc8MhkniDKrO4LDzY7/StBG1tG+IiofyxjNA7+I1oNsbbVUrDBPpVNpcxygLnx77UaERYzq5EUC244k0CDu7eSYscBVIFBJ2mtyzx3Nvcxyrusf4yw5edODNGqEYUKOpFDrc8JQ47yAO360FUN1FeozQpJpBIKuhUjby/ah3AjwucjoaZuqhdSMGUj8QNLEIkdlx+E4AoB7gIAcc+Y25elewRYiyRsw545GiJYu8znbPLHSpWyydw0enJ6CgRcVLPE8ZUasZAHJh1HzrmN9ZvZzm4gGuJm5Hcj+U11PiNnOELaAx/wCOdz7VkOKcLjuRLLAjNkZdFPXlt6/460GFuYjFKWjQrG5yM9PSvNR8xRF0ktvK8U67E5BOMHnv+v61V3Z8hQbPhkpXgzMcDNwqj1Gkn+lNbQN/pd/LkBgpTbbBPL70maYpwMHGkmfVoUYwm6/v9avtb/MMsOd55EIHU7c/rig1ljLcW3Z21itYwZGVQfJee59KE4lxWDhPEoeHG4lubgqryOQqp4iMBepO/wB6YRRyPGLXIiCKGDJ1PQZ+u1FQ2Olo5rgxSSJ4UbuwWAoKL24ltp7RkAWdLlYpNJyCDv8AoK0clxlFGcjG9ZESNP2ijtUjVYrRCzY5ljjc/Imn5cMxQHK45edBTczXmdCxDL/h1cgPM+dZjivH14NxQ8Om03U3g70lO7VS/IA6iSNjyX6VqbmzklVHHiAGMfalsnBILicXMqQyzKch5Y/GmOgoDOETskbwsHjAyO6fcow6VcFMV0SN9e49edUxpLD/AA1cFzkgEUU5GhGOBkYyKCDT5cLvjfUKIjbQD4sCgpnUuvTB5V5d3ChO7BwT1oJ3cpLMjqJE5nHMeopJLEe8Lq4VcZ7weEj3q+e6it3SO6LKHB0v0OPWvJ0IGY/EPzJ6eY9f0oMV2ntIHYmdAkrHKXCDAk9HXlt5j33rMNZTBiDBISD0wR963HG7UjvraQBo5BriIzswB2H3FY8G7UYWQlRsCD0oGM85cFdQ8eFx0RRyqUWmLiNmYiGjJQgk+uD9jQIbI8XiHrV0esywvjm3gONjv0oO5WliiQo4/EBgHyry6aG3he4k37tS3PoBzr62uDJDFGOeBzoDtdI9vwWSONSzXH8Jyu+hSDv7ch86CjgnCyY5byQET3L94xH6D5VbdxG2kVmGxbGxqXZvtDbXdijZTUvgcZGxFW3t1HdzDTHKyBt+6jLfagYcPVZIBJGdSdfMUWtrCykDYfWlHDZRFdslsT3ZUHcYwfI55U6hlSVdgVPUeRoB24dAckj335+1Kb+3jhTT+UHVnyp68mnbO/y/ak3FctEzc9j8qBTcMqKWx+H1qm3WS/jHdx7MdRy2MICB9a8uPHEoB/FvTPgAkjtHk7oGIDQGz0zv09BQV8Zse4ttUQaSNImOkLqLDGMAfOgOFWDQTm1kcEDBRc7FGzgj2YEfQ+daY3CyXUbhQ1vEdDkHcfzD0qua2jl41w4whRoymQdmTGR9jQJeIWAHdK6Y8fPmAQcj9qy1z2Qb4mXFt+c9T510HtK6xQK5Awsmk/P/ABUonjliSTvMa1DYPrQcQh4gYQCbaGR1GAzAj6gHBr6e6kuL6KWcjIYAYPr/AHuaEcbVS7NnI59KDuVrN3NyCd17oGipHNxPrfOnOANzkGkHCJRfWFmZCAZYCB74FV3PFbrhF0I7yJgv5WC+vp/TlQO04VYJcSOtrH3x/E2nBPvjnRKwMkB1uNXMAbAbeQpBB2jklGqG0k0SAsAI8HBHKpRcdkuERRAwkYkZYYHTnQP8mNR3ZHi6YIr6OaSO4LFgn/Jc9POkP+srDMxl8I05JCHfzHvTGwvbe/JljKEspycg533+/wClA1lYlgRQHF5Atu2dtqKBHdrgDB32xSzjf/rliRgDYeZoAGwIdR5BcZNOIw9pwREbHjhDb+u5FJOKaLSyzMRsmW3+dc0vu1XFJbaSwS9drXvGZTjD4JzjV5UHUrHij/FPHHMr3CeKWNfLl1wMDlimsPEYbNze3QWLTlUGerf2frXBrHi9/YTLLbXUqsvTVsR5EeVHX3ajiPEUVZWQIjagqJjJ6Z+tB1ntZxCzC6bq8iihDKSdeWcjUSAOfUc6y8vbmPvH7qOTu8nTvjbpWE4jxWfiU4aYnCgADOegGf0FUaj5mgO7osmoCqGQjnRRupSoViMdBjFVsQw350G3/wDz++F1Yvw8sPibY97b5/Nvy/Uj51ru02ibs5c3qqrFIDIhPPOK49wq/fhfEobuAnXEwJA/MOo+ldgMsPFOAX8EJ1QzwM8Xqsin7NqHyoPIbVI7aN0QaTGNON8jG2MVW6hXRF0BmfScbdcmvezdyl12Zs5wVYpCAw9tv6V4D3dwjEgaF1ZPLlQJ+O2Y4lP8HIVEEbAyaW59QKf2/DorThwEAZMAYVdsCg+E2Tyt8RKAQ7FwMfiJ/wCq0kcOUww59KAZFzKiDkqCq7+JJpoo3YKiZlcnkFXz+eKIZkt/iLiVgsaAAsdgAOf3rkfa7tlPxczWliWjtHbEj8mmA5D0Xrjrmgp7ddpxxid7WxLLaKcFwf8Ad/6rIkb+tTZW6ioBCTmg+IwKkiYG9TVSvLqOtSCUEVFGCyuCARHsf5hRnBOFmZxPMraAfCAOfrWh/wBNtjucknmQp3oMsytiqiSKKc5bIGAeWaomQ42oKc1puyPag8MlhguW/wDHUldR5KrHJ+h3+ZrL6G1b18YyGyM4oOn8MnTgPGbixYqLDiAM9k7Y0gn8Se4J29K0HcJeTpbwOCmzTEc8dPrXOezXHbP4deF9oI0mtFOYTKM6fSulcO4nweCzWLhPw6RDxaYiAPegbQQpDhY0CqP0qXEb624bZSXV5KkUUY8TMaznGu3PDeD22pn7+5P+3BEQSfUnoK5N2k7R8Q7RXHe30mEXJjhTZE9h/Wgcds+20nGwbGyDQ8PQ7hvxzHPNvIeQ+vpixIWYhTuTzrw5zsBXi51+tBf4vP6VbGhxud6hGracA7+VX/h3FB5nTsMEDrTPg3D/AIyXvJlIgGdwOZoXh1lJxCcBVIQHc+3QVubG1EEC5VlK81GxbA+nlQSSKCELHHGRsNT4/Dv1HnsfpUGt1Zi3dPuc8h+9fOREkkhAbWNyeYHr6dfnSl+IRl2JViSeZxvQImGPrXoPhxUpMZPuahqUc+dBRNsepo/hdqZsDuzI0h0Kg5sx2AFQtbcXEm/4QMmnKXAsuIQw2y4lVX0OABoOMavcZJ9wKBnxG17Kw8Ni4Z8E93f2/gmuraTuwJPzeLfVg+hG1ZuXiUfCLGO1g+AvpmRsu9oNVuc7DV+Y435betDcR4lGVMFmuiEDBIGC1J2kUHlQReUyOXkySxya9fBXaoNIo5CvWYMuSN6CJO3KvUHizjO1ex8qkmAeXWguUir7W3kvJhFEpPngdKrhRrmRYkA1N58q2PBOHpZKSyjWpxkk8xzO3rQEWNnDbQpH3OACBpI/U0TPMyaVVsuW05Hr5j2FTkmUNqYnEXmepGxqoMWSQ6FMaEqTnJOd8jy6UC28uQbcqRpI2wScEdDikZud9lGPajOKSl3kK6Rq2wBUVtG0jw9PSg//2Q=="/>
          <p:cNvSpPr>
            <a:spLocks noChangeAspect="1" noChangeArrowheads="1"/>
          </p:cNvSpPr>
          <p:nvPr/>
        </p:nvSpPr>
        <p:spPr bwMode="auto">
          <a:xfrm>
            <a:off x="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t2.gstatic.com/images?q=tbn:ANd9GcTfItaRuwqWros2kT-9JkIeaK-6HQ9RvzXqnnBYgyIeEiXsKJG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480" y="2342063"/>
            <a:ext cx="1876425"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50182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Change is Tough!</a:t>
            </a:r>
            <a:endParaRPr lang="en-US" dirty="0"/>
          </a:p>
        </p:txBody>
      </p:sp>
      <p:sp>
        <p:nvSpPr>
          <p:cNvPr id="3" name="Content Placeholder 2"/>
          <p:cNvSpPr>
            <a:spLocks noGrp="1"/>
          </p:cNvSpPr>
          <p:nvPr>
            <p:ph idx="1"/>
          </p:nvPr>
        </p:nvSpPr>
        <p:spPr>
          <a:xfrm>
            <a:off x="484188" y="1908600"/>
            <a:ext cx="8332787" cy="3802579"/>
          </a:xfrm>
        </p:spPr>
        <p:txBody>
          <a:bodyPr/>
          <a:lstStyle/>
          <a:p>
            <a:r>
              <a:rPr lang="en-US" sz="2000" dirty="0" smtClean="0"/>
              <a:t>Change is coming – change is always coming…</a:t>
            </a:r>
          </a:p>
          <a:p>
            <a:pPr lvl="1"/>
            <a:r>
              <a:rPr lang="en-US" sz="1800" dirty="0" smtClean="0"/>
              <a:t>Grant </a:t>
            </a:r>
            <a:r>
              <a:rPr lang="en-US" sz="1800" dirty="0"/>
              <a:t>me the </a:t>
            </a:r>
            <a:r>
              <a:rPr lang="en-US" sz="1800" dirty="0" smtClean="0"/>
              <a:t>serenity to </a:t>
            </a:r>
            <a:r>
              <a:rPr lang="en-US" sz="1800" dirty="0"/>
              <a:t>accept the things I cannot change</a:t>
            </a:r>
            <a:r>
              <a:rPr lang="en-US" sz="1800" dirty="0" smtClean="0"/>
              <a:t>, courage </a:t>
            </a:r>
            <a:r>
              <a:rPr lang="en-US" sz="1800" dirty="0"/>
              <a:t>to change the things I can</a:t>
            </a:r>
            <a:r>
              <a:rPr lang="en-US" sz="1800" dirty="0" smtClean="0"/>
              <a:t>, and </a:t>
            </a:r>
            <a:r>
              <a:rPr lang="en-US" sz="1800" dirty="0"/>
              <a:t>wisdom to know the </a:t>
            </a:r>
            <a:r>
              <a:rPr lang="en-US" sz="1800" dirty="0" smtClean="0"/>
              <a:t>difference</a:t>
            </a:r>
          </a:p>
          <a:p>
            <a:r>
              <a:rPr lang="en-US" sz="2000" dirty="0"/>
              <a:t>How to Cope with Change</a:t>
            </a:r>
          </a:p>
          <a:p>
            <a:pPr lvl="1"/>
            <a:r>
              <a:rPr lang="en-US" sz="1800" dirty="0"/>
              <a:t>"Control coping" is positive and proactive. You refuse to feel like a victim of change, instead you take charge and do whatever you can to be part of the solution, including managing your </a:t>
            </a:r>
            <a:r>
              <a:rPr lang="en-US" sz="1800" dirty="0" smtClean="0"/>
              <a:t>feelings</a:t>
            </a:r>
          </a:p>
          <a:p>
            <a:pPr lvl="1"/>
            <a:r>
              <a:rPr lang="en-US" sz="1800" dirty="0"/>
              <a:t>"Escape coping" is based on avoidance. You experience thoughts and emotions, or take specific actions, that help you avoid the difficulties of change. For instance, you might deliberately miss training classes, or show up too late to attend a meeting about the upcoming </a:t>
            </a:r>
            <a:r>
              <a:rPr lang="en-US" sz="1800" dirty="0" smtClean="0"/>
              <a:t>change</a:t>
            </a:r>
            <a:endParaRPr lang="en-US" sz="1800" dirty="0"/>
          </a:p>
        </p:txBody>
      </p:sp>
      <p:sp>
        <p:nvSpPr>
          <p:cNvPr id="4" name="Rectangle 3"/>
          <p:cNvSpPr/>
          <p:nvPr/>
        </p:nvSpPr>
        <p:spPr bwMode="auto">
          <a:xfrm>
            <a:off x="1637881" y="5888334"/>
            <a:ext cx="5436157" cy="706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EA is a Major Paradigm </a:t>
            </a: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Shift!</a:t>
            </a:r>
          </a:p>
        </p:txBody>
      </p:sp>
    </p:spTree>
    <p:extLst>
      <p:ext uri="{BB962C8B-B14F-4D97-AF65-F5344CB8AC3E}">
        <p14:creationId xmlns:p14="http://schemas.microsoft.com/office/powerpoint/2010/main" val="479521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an Organizational Hero!</a:t>
            </a:r>
            <a:endParaRPr lang="en-US" dirty="0"/>
          </a:p>
        </p:txBody>
      </p:sp>
      <p:sp>
        <p:nvSpPr>
          <p:cNvPr id="3" name="Content Placeholder 2"/>
          <p:cNvSpPr>
            <a:spLocks noGrp="1"/>
          </p:cNvSpPr>
          <p:nvPr>
            <p:ph idx="1"/>
          </p:nvPr>
        </p:nvSpPr>
        <p:spPr>
          <a:xfrm>
            <a:off x="484188" y="1924368"/>
            <a:ext cx="8332787" cy="406265"/>
          </a:xfrm>
        </p:spPr>
        <p:txBody>
          <a:bodyPr/>
          <a:lstStyle/>
          <a:p>
            <a:r>
              <a:rPr lang="en-US" dirty="0" smtClean="0"/>
              <a:t>Organizational heroes use Control Coping </a:t>
            </a:r>
            <a:endParaRPr lang="en-US" dirty="0"/>
          </a:p>
        </p:txBody>
      </p:sp>
      <p:pic>
        <p:nvPicPr>
          <p:cNvPr id="1026" name="Picture 2" descr="http://t3.gstatic.com/images?q=tbn:ANd9GcR-1_0eZNUae_Tz-3vnDFmHoScjpeCnjU1J_K_HLFkIC6kMYW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568382"/>
            <a:ext cx="2867025" cy="15906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t0.gstatic.com/images?q=tbn:ANd9GcTXIDoLkP9qpwIMRAfe5UCaZMC_EQ4t_RFoaxdYGEUj1UOP2CHV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760" y="2897505"/>
            <a:ext cx="3000375"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7467"/>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4188" y="1777314"/>
            <a:ext cx="8332787" cy="4785926"/>
          </a:xfrm>
        </p:spPr>
        <p:txBody>
          <a:bodyPr/>
          <a:lstStyle/>
          <a:p>
            <a:r>
              <a:rPr lang="en-US" sz="2000" dirty="0" smtClean="0"/>
              <a:t>EA delivers the key requirements, principles and models that define the enterprise’s future state and evolution over time – assists in decision-making</a:t>
            </a:r>
          </a:p>
          <a:p>
            <a:r>
              <a:rPr lang="en-US" sz="2000" dirty="0" smtClean="0"/>
              <a:t>EA provides </a:t>
            </a:r>
            <a:r>
              <a:rPr lang="en-US" sz="2000" dirty="0" smtClean="0">
                <a:solidFill>
                  <a:srgbClr val="0000FF"/>
                </a:solidFill>
              </a:rPr>
              <a:t>critical mass of understanding</a:t>
            </a:r>
            <a:r>
              <a:rPr lang="en-US" sz="2000" dirty="0" smtClean="0"/>
              <a:t> using </a:t>
            </a:r>
            <a:r>
              <a:rPr lang="en-US" sz="2000" dirty="0" smtClean="0"/>
              <a:t>a industry common language (</a:t>
            </a:r>
            <a:r>
              <a:rPr lang="en-US" sz="2000" dirty="0" smtClean="0"/>
              <a:t>Unified Modeling Language), </a:t>
            </a:r>
            <a:r>
              <a:rPr lang="en-US" sz="2000" dirty="0" smtClean="0"/>
              <a:t>provides integration and understanding of reusable opportunities, and provides the ability to </a:t>
            </a:r>
            <a:r>
              <a:rPr lang="en-US" sz="2000" dirty="0" smtClean="0"/>
              <a:t>identify common goals</a:t>
            </a:r>
            <a:endParaRPr lang="en-US" sz="2000" dirty="0" smtClean="0"/>
          </a:p>
          <a:p>
            <a:r>
              <a:rPr lang="en-US" sz="2000" dirty="0" smtClean="0"/>
              <a:t>EA ensures business requirements drive system solutions</a:t>
            </a:r>
          </a:p>
          <a:p>
            <a:r>
              <a:rPr lang="en-US" sz="2000" dirty="0" smtClean="0"/>
              <a:t>Architects are inspired to achieve balance between business and IT – they understand dependencies and are sparing partners with developers</a:t>
            </a:r>
          </a:p>
          <a:p>
            <a:r>
              <a:rPr lang="en-US" sz="2000" dirty="0" smtClean="0"/>
              <a:t>Examine challenges of overlapping responsibilities</a:t>
            </a:r>
          </a:p>
          <a:p>
            <a:r>
              <a:rPr lang="en-US" sz="2000" dirty="0" smtClean="0"/>
              <a:t>Be an organizational hero!</a:t>
            </a:r>
            <a:endParaRPr lang="en-US" sz="2000" dirty="0"/>
          </a:p>
        </p:txBody>
      </p:sp>
    </p:spTree>
    <p:extLst>
      <p:ext uri="{BB962C8B-B14F-4D97-AF65-F5344CB8AC3E}">
        <p14:creationId xmlns:p14="http://schemas.microsoft.com/office/powerpoint/2010/main" val="3415443061"/>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Executive Summary</a:t>
            </a:r>
            <a:endParaRPr lang="en-US" dirty="0"/>
          </a:p>
        </p:txBody>
      </p:sp>
      <p:sp>
        <p:nvSpPr>
          <p:cNvPr id="3" name="Content Placeholder 2"/>
          <p:cNvSpPr>
            <a:spLocks noGrp="1"/>
          </p:cNvSpPr>
          <p:nvPr>
            <p:ph idx="1"/>
          </p:nvPr>
        </p:nvSpPr>
        <p:spPr>
          <a:xfrm>
            <a:off x="484188" y="1589088"/>
            <a:ext cx="8332787" cy="5032147"/>
          </a:xfrm>
        </p:spPr>
        <p:txBody>
          <a:bodyPr/>
          <a:lstStyle/>
          <a:p>
            <a:r>
              <a:rPr lang="en-US" dirty="0" smtClean="0"/>
              <a:t>Twenty years ago, a new field was born that came to be known as Enterprise Architecture (EA). The field initially began to address two problems: </a:t>
            </a:r>
          </a:p>
          <a:p>
            <a:pPr lvl="1"/>
            <a:r>
              <a:rPr lang="en-US" dirty="0" smtClean="0"/>
              <a:t>System complexity - Organizations were spending more and more money building IT systems</a:t>
            </a:r>
          </a:p>
          <a:p>
            <a:pPr lvl="1"/>
            <a:r>
              <a:rPr lang="en-US" dirty="0" smtClean="0"/>
              <a:t>Poor business alignment - Organizations were finding it more and more difficult to keep increasingly expensive IT systems aligned with business need</a:t>
            </a:r>
          </a:p>
          <a:p>
            <a:r>
              <a:rPr lang="en-US" dirty="0" smtClean="0"/>
              <a:t>The bottom line: More cost, less value</a:t>
            </a:r>
          </a:p>
          <a:p>
            <a:pPr lvl="1"/>
            <a:r>
              <a:rPr lang="en-US" dirty="0" smtClean="0"/>
              <a:t>P</a:t>
            </a:r>
            <a:r>
              <a:rPr lang="en-US" dirty="0" smtClean="0"/>
              <a:t>roblems have reached a crisis point</a:t>
            </a:r>
          </a:p>
          <a:p>
            <a:pPr lvl="1"/>
            <a:r>
              <a:rPr lang="en-US" dirty="0" smtClean="0"/>
              <a:t>C</a:t>
            </a:r>
            <a:r>
              <a:rPr lang="en-US" dirty="0" smtClean="0"/>
              <a:t>ost and complexity of IT systems have exponentially increased, while the chances of deriving real value from those systems have decreased</a:t>
            </a:r>
            <a:endParaRPr lang="en-US" dirty="0" smtClean="0"/>
          </a:p>
        </p:txBody>
      </p:sp>
    </p:spTree>
    <p:extLst>
      <p:ext uri="{BB962C8B-B14F-4D97-AF65-F5344CB8AC3E}">
        <p14:creationId xmlns:p14="http://schemas.microsoft.com/office/powerpoint/2010/main" val="332539919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EA is Not…</a:t>
            </a:r>
            <a:endParaRPr lang="en-US" dirty="0"/>
          </a:p>
        </p:txBody>
      </p:sp>
      <p:sp>
        <p:nvSpPr>
          <p:cNvPr id="4" name="TextBox 3"/>
          <p:cNvSpPr txBox="1"/>
          <p:nvPr/>
        </p:nvSpPr>
        <p:spPr>
          <a:xfrm>
            <a:off x="1101532" y="1917580"/>
            <a:ext cx="3953133" cy="461665"/>
          </a:xfrm>
          <a:prstGeom prst="rect">
            <a:avLst/>
          </a:prstGeom>
          <a:noFill/>
        </p:spPr>
        <p:txBody>
          <a:bodyPr wrap="non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400" cap="all"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System Architecture</a:t>
            </a:r>
          </a:p>
        </p:txBody>
      </p:sp>
      <p:sp>
        <p:nvSpPr>
          <p:cNvPr id="5" name="TextBox 4"/>
          <p:cNvSpPr txBox="1"/>
          <p:nvPr/>
        </p:nvSpPr>
        <p:spPr>
          <a:xfrm>
            <a:off x="1908725" y="2725450"/>
            <a:ext cx="5200334"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Software Code or Database</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766337" y="3574763"/>
            <a:ext cx="1329210"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solidFill>
                  <a:srgbClr val="006699"/>
                </a:solidFill>
                <a:effectLst>
                  <a:reflection blurRad="12700" stA="50000" endPos="50000" dist="5000" dir="5400000" sy="-100000" rotWithShape="0"/>
                </a:effectLst>
              </a:rPr>
              <a:t>Policy</a:t>
            </a:r>
            <a:endParaRPr lang="en-US" sz="2400" cap="all" dirty="0">
              <a:ln w="0"/>
              <a:solidFill>
                <a:srgbClr val="006699"/>
              </a:solidFill>
              <a:effectLst>
                <a:reflection blurRad="12700" stA="50000" endPos="50000" dist="5000" dir="5400000" sy="-100000" rotWithShape="0"/>
              </a:effectLst>
            </a:endParaRPr>
          </a:p>
        </p:txBody>
      </p:sp>
      <p:sp>
        <p:nvSpPr>
          <p:cNvPr id="7" name="TextBox 6"/>
          <p:cNvSpPr txBox="1"/>
          <p:nvPr/>
        </p:nvSpPr>
        <p:spPr>
          <a:xfrm>
            <a:off x="3568856" y="4385549"/>
            <a:ext cx="3382657"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IT Infrastructure</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4421107" y="5255585"/>
            <a:ext cx="3045898"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solidFill>
                  <a:srgbClr val="0070C0"/>
                </a:solidFill>
                <a:effectLst>
                  <a:reflection blurRad="12700" stA="50000" endPos="50000" dist="5000" dir="5400000" sy="-100000" rotWithShape="0"/>
                </a:effectLst>
              </a:rPr>
              <a:t>A Dictatorship…</a:t>
            </a:r>
            <a:endParaRPr lang="en-US" sz="2400" cap="all" dirty="0">
              <a:ln w="0"/>
              <a:solidFill>
                <a:srgbClr val="0070C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980721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Enterprise Architecture?</a:t>
            </a:r>
            <a:endParaRPr lang="en-US" dirty="0"/>
          </a:p>
        </p:txBody>
      </p:sp>
      <p:sp>
        <p:nvSpPr>
          <p:cNvPr id="5" name="Content Placeholder 4"/>
          <p:cNvSpPr>
            <a:spLocks noGrp="1"/>
          </p:cNvSpPr>
          <p:nvPr>
            <p:ph idx="1"/>
          </p:nvPr>
        </p:nvSpPr>
        <p:spPr>
          <a:xfrm>
            <a:off x="297515" y="1792472"/>
            <a:ext cx="8332787" cy="3896451"/>
          </a:xfrm>
        </p:spPr>
        <p:txBody>
          <a:bodyPr/>
          <a:lstStyle/>
          <a:p>
            <a:r>
              <a:rPr lang="en-US" sz="1600" b="0" dirty="0" smtClean="0"/>
              <a:t>The process of translating business vision and strategy into effective enterprise change by creating, communicating and improving the key </a:t>
            </a:r>
            <a:r>
              <a:rPr lang="en-US" sz="1600" b="0" dirty="0" smtClean="0">
                <a:solidFill>
                  <a:srgbClr val="0000FF"/>
                </a:solidFill>
              </a:rPr>
              <a:t>requirements, principles and models</a:t>
            </a:r>
            <a:r>
              <a:rPr lang="en-US" sz="1600" b="0" dirty="0" smtClean="0"/>
              <a:t> that describe the </a:t>
            </a:r>
            <a:r>
              <a:rPr lang="en-US" sz="1600" b="0" dirty="0" smtClean="0">
                <a:solidFill>
                  <a:srgbClr val="0000FF"/>
                </a:solidFill>
              </a:rPr>
              <a:t>enterprise's future state</a:t>
            </a:r>
            <a:r>
              <a:rPr lang="en-US" sz="1600" b="0" dirty="0" smtClean="0"/>
              <a:t> and enable its evolution over time</a:t>
            </a:r>
          </a:p>
          <a:p>
            <a:r>
              <a:rPr lang="en-US" sz="1600" b="0" dirty="0" smtClean="0"/>
              <a:t>MIT defines EA as the organizing </a:t>
            </a:r>
            <a:r>
              <a:rPr lang="en-US" sz="1600" b="0" dirty="0" smtClean="0">
                <a:solidFill>
                  <a:srgbClr val="0000FF"/>
                </a:solidFill>
              </a:rPr>
              <a:t>”logic” for business processes and IT infrastructure</a:t>
            </a:r>
            <a:r>
              <a:rPr lang="en-US" sz="1600" b="0" dirty="0" smtClean="0"/>
              <a:t> reflecting the </a:t>
            </a:r>
            <a:r>
              <a:rPr lang="en-US" sz="1600" b="0" dirty="0" smtClean="0">
                <a:solidFill>
                  <a:srgbClr val="0000FF"/>
                </a:solidFill>
              </a:rPr>
              <a:t>integration and standardization requirements</a:t>
            </a:r>
            <a:r>
              <a:rPr lang="en-US" sz="1600" b="0" dirty="0" smtClean="0"/>
              <a:t> of the company's operating model. The operating model is </a:t>
            </a:r>
            <a:r>
              <a:rPr lang="en-US" sz="1600" b="0" dirty="0" smtClean="0">
                <a:solidFill>
                  <a:srgbClr val="0000FF"/>
                </a:solidFill>
              </a:rPr>
              <a:t>the desired state of business process integration and business process standardization</a:t>
            </a:r>
            <a:r>
              <a:rPr lang="en-US" sz="1600" b="0" dirty="0" smtClean="0"/>
              <a:t> for delivering goods and services to customers</a:t>
            </a:r>
          </a:p>
          <a:p>
            <a:r>
              <a:rPr lang="en-US" sz="1600" b="0" dirty="0"/>
              <a:t>The United States Government classifies enterprise architecture as an Information Technology function, and defines the term not as the process of examining the enterprise, but rather the documented results of that examination. Specifically, US Code Title 44, Chapter 36, defines it as a '</a:t>
            </a:r>
            <a:r>
              <a:rPr lang="en-US" sz="1600" b="0" dirty="0">
                <a:solidFill>
                  <a:srgbClr val="0000FF"/>
                </a:solidFill>
              </a:rPr>
              <a:t>strategic information base</a:t>
            </a:r>
            <a:r>
              <a:rPr lang="en-US" sz="1600" b="0" dirty="0"/>
              <a:t>' that defines the mission of an agency and </a:t>
            </a:r>
            <a:r>
              <a:rPr lang="en-US" sz="1600" b="0" dirty="0" smtClean="0">
                <a:solidFill>
                  <a:srgbClr val="0000FF"/>
                </a:solidFill>
              </a:rPr>
              <a:t>“describes” </a:t>
            </a:r>
            <a:r>
              <a:rPr lang="en-US" sz="1600" b="0" dirty="0">
                <a:solidFill>
                  <a:srgbClr val="0000FF"/>
                </a:solidFill>
              </a:rPr>
              <a:t>the technology and information needed to perform that mission</a:t>
            </a:r>
            <a:r>
              <a:rPr lang="en-US" sz="1600" b="0" dirty="0"/>
              <a:t>, along with descriptions of how the architecture of the organization should be changed in order to respond to changes in the mission</a:t>
            </a:r>
          </a:p>
        </p:txBody>
      </p:sp>
      <p:sp>
        <p:nvSpPr>
          <p:cNvPr id="6" name="TextBox 5"/>
          <p:cNvSpPr txBox="1"/>
          <p:nvPr/>
        </p:nvSpPr>
        <p:spPr>
          <a:xfrm>
            <a:off x="6424911" y="5486804"/>
            <a:ext cx="2058449" cy="338554"/>
          </a:xfrm>
          <a:prstGeom prst="rect">
            <a:avLst/>
          </a:prstGeom>
          <a:noFill/>
        </p:spPr>
        <p:txBody>
          <a:bodyPr wrap="none" rtlCol="0">
            <a:spAutoFit/>
          </a:bodyPr>
          <a:lstStyle/>
          <a:p>
            <a:r>
              <a:rPr lang="en-US" sz="1600" i="1" dirty="0" smtClean="0">
                <a:solidFill>
                  <a:srgbClr val="0000FF"/>
                </a:solidFill>
                <a:latin typeface="Times New Roman" pitchFamily="18" charset="0"/>
                <a:cs typeface="Times New Roman" pitchFamily="18" charset="0"/>
              </a:rPr>
              <a:t>- </a:t>
            </a:r>
            <a:r>
              <a:rPr lang="en-US" sz="1600" i="1" dirty="0" smtClean="0">
                <a:solidFill>
                  <a:srgbClr val="0000FF"/>
                </a:solidFill>
                <a:latin typeface="Times New Roman" pitchFamily="18" charset="0"/>
                <a:cs typeface="Times New Roman" pitchFamily="18" charset="0"/>
                <a:hlinkClick r:id="rId2"/>
              </a:rPr>
              <a:t>Reference Wikipedia</a:t>
            </a:r>
            <a:endParaRPr lang="en-US" sz="1600" i="1" dirty="0">
              <a:solidFill>
                <a:srgbClr val="0000FF"/>
              </a:solidFill>
              <a:latin typeface="Times New Roman" pitchFamily="18" charset="0"/>
              <a:cs typeface="Times New Roman" pitchFamily="18" charset="0"/>
            </a:endParaRPr>
          </a:p>
        </p:txBody>
      </p:sp>
      <p:sp>
        <p:nvSpPr>
          <p:cNvPr id="7" name="Rectangle 6"/>
          <p:cNvSpPr/>
          <p:nvPr/>
        </p:nvSpPr>
        <p:spPr bwMode="auto">
          <a:xfrm>
            <a:off x="1699424" y="5931144"/>
            <a:ext cx="5368581" cy="70788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0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36214208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Provides Critical Mass of Understanding!</a:t>
            </a:r>
            <a:endParaRPr lang="en-US" dirty="0"/>
          </a:p>
        </p:txBody>
      </p:sp>
      <p:sp>
        <p:nvSpPr>
          <p:cNvPr id="3" name="Content Placeholder 2"/>
          <p:cNvSpPr>
            <a:spLocks noGrp="1"/>
          </p:cNvSpPr>
          <p:nvPr>
            <p:ph idx="1"/>
          </p:nvPr>
        </p:nvSpPr>
        <p:spPr>
          <a:xfrm>
            <a:off x="484188" y="1793282"/>
            <a:ext cx="8332787" cy="4518160"/>
          </a:xfrm>
        </p:spPr>
        <p:txBody>
          <a:bodyPr/>
          <a:lstStyle/>
          <a:p>
            <a:r>
              <a:rPr lang="en-US" dirty="0" smtClean="0"/>
              <a:t>An </a:t>
            </a:r>
            <a:r>
              <a:rPr lang="en-US" dirty="0" smtClean="0"/>
              <a:t>instrument to provide </a:t>
            </a:r>
            <a:r>
              <a:rPr lang="en-US" dirty="0" smtClean="0"/>
              <a:t>project momentum</a:t>
            </a:r>
            <a:endParaRPr lang="en-US" dirty="0" smtClean="0"/>
          </a:p>
          <a:p>
            <a:r>
              <a:rPr lang="en-US" dirty="0" smtClean="0"/>
              <a:t>Facilitates identifying measureable </a:t>
            </a:r>
            <a:r>
              <a:rPr lang="en-US" dirty="0" smtClean="0">
                <a:solidFill>
                  <a:srgbClr val="0000FF"/>
                </a:solidFill>
              </a:rPr>
              <a:t>goals</a:t>
            </a:r>
            <a:r>
              <a:rPr lang="en-US" dirty="0" smtClean="0"/>
              <a:t> and milestones useful for project planning</a:t>
            </a:r>
          </a:p>
          <a:p>
            <a:r>
              <a:rPr lang="en-US" dirty="0" smtClean="0"/>
              <a:t>Develops </a:t>
            </a:r>
            <a:r>
              <a:rPr lang="en-US" dirty="0" smtClean="0"/>
              <a:t>business requirements in an understandable way</a:t>
            </a:r>
          </a:p>
          <a:p>
            <a:pPr lvl="1"/>
            <a:r>
              <a:rPr lang="en-US" dirty="0" smtClean="0"/>
              <a:t>Differing </a:t>
            </a:r>
            <a:r>
              <a:rPr lang="en-US" dirty="0" smtClean="0"/>
              <a:t>opinions on how to collect good requirements – many folks reaching for the steering wheel!</a:t>
            </a:r>
          </a:p>
          <a:p>
            <a:r>
              <a:rPr lang="en-US" dirty="0" smtClean="0"/>
              <a:t>Deals </a:t>
            </a:r>
            <a:r>
              <a:rPr lang="en-US" dirty="0" smtClean="0"/>
              <a:t>with </a:t>
            </a:r>
            <a:r>
              <a:rPr lang="en-US" dirty="0" smtClean="0"/>
              <a:t>complexity – develops strategy to task</a:t>
            </a:r>
            <a:endParaRPr lang="en-US" dirty="0" smtClean="0"/>
          </a:p>
          <a:p>
            <a:r>
              <a:rPr lang="en-US" dirty="0" smtClean="0"/>
              <a:t>Organizes </a:t>
            </a:r>
            <a:r>
              <a:rPr lang="en-US" dirty="0" smtClean="0">
                <a:solidFill>
                  <a:srgbClr val="0000FF"/>
                </a:solidFill>
              </a:rPr>
              <a:t>capabilities</a:t>
            </a:r>
            <a:r>
              <a:rPr lang="en-US" dirty="0" smtClean="0"/>
              <a:t> aligned with </a:t>
            </a:r>
            <a:r>
              <a:rPr lang="en-US" dirty="0" smtClean="0"/>
              <a:t>a business </a:t>
            </a:r>
            <a:r>
              <a:rPr lang="en-US" dirty="0" smtClean="0"/>
              <a:t>model to achieve business results</a:t>
            </a:r>
            <a:endParaRPr lang="en-US" dirty="0"/>
          </a:p>
        </p:txBody>
      </p:sp>
    </p:spTree>
    <p:extLst>
      <p:ext uri="{BB962C8B-B14F-4D97-AF65-F5344CB8AC3E}">
        <p14:creationId xmlns:p14="http://schemas.microsoft.com/office/powerpoint/2010/main" val="106478803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EA Terms</a:t>
            </a:r>
            <a:endParaRPr lang="en-US" dirty="0"/>
          </a:p>
        </p:txBody>
      </p:sp>
      <p:sp>
        <p:nvSpPr>
          <p:cNvPr id="3" name="Content Placeholder 2"/>
          <p:cNvSpPr>
            <a:spLocks noGrp="1"/>
          </p:cNvSpPr>
          <p:nvPr>
            <p:ph idx="1"/>
          </p:nvPr>
        </p:nvSpPr>
        <p:spPr>
          <a:xfrm>
            <a:off x="484188" y="1589088"/>
            <a:ext cx="8332787" cy="4856714"/>
          </a:xfrm>
        </p:spPr>
        <p:txBody>
          <a:bodyPr/>
          <a:lstStyle/>
          <a:p>
            <a:r>
              <a:rPr lang="en-US" dirty="0"/>
              <a:t>Capability: People, processes and systems delivering value for a specific purpose. The quality of being capable; to have the capacity or ability to do something, achieve specific effects or declared goals and </a:t>
            </a:r>
            <a:r>
              <a:rPr lang="en-US" dirty="0" smtClean="0"/>
              <a:t>objectives</a:t>
            </a:r>
          </a:p>
          <a:p>
            <a:r>
              <a:rPr lang="en-US" dirty="0"/>
              <a:t>Goal: </a:t>
            </a:r>
            <a:r>
              <a:rPr lang="en-US" dirty="0" smtClean="0"/>
              <a:t>A </a:t>
            </a:r>
            <a:r>
              <a:rPr lang="en-US" dirty="0"/>
              <a:t>desired result a person or a system envisions, plans and commits to </a:t>
            </a:r>
            <a:r>
              <a:rPr lang="en-US" dirty="0" smtClean="0"/>
              <a:t>achieve. A desired </a:t>
            </a:r>
            <a:r>
              <a:rPr lang="en-US" dirty="0"/>
              <a:t>end-point in some sort of assumed development. Many people endeavor to reach goals within a finite time by setting </a:t>
            </a:r>
            <a:r>
              <a:rPr lang="en-US" dirty="0" smtClean="0"/>
              <a:t>deadlines (a milestone). Goals amplify the organization’s vision.</a:t>
            </a:r>
          </a:p>
          <a:p>
            <a:r>
              <a:rPr lang="en-US" dirty="0" smtClean="0"/>
              <a:t>Objective: Quantifies a Goal – a performance measure.</a:t>
            </a:r>
            <a:endParaRPr lang="en-US" dirty="0"/>
          </a:p>
        </p:txBody>
      </p:sp>
    </p:spTree>
    <p:extLst>
      <p:ext uri="{BB962C8B-B14F-4D97-AF65-F5344CB8AC3E}">
        <p14:creationId xmlns:p14="http://schemas.microsoft.com/office/powerpoint/2010/main" val="1156460811"/>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Trick to Remember Difference Between</a:t>
            </a:r>
            <a:br>
              <a:rPr lang="en-US" dirty="0" smtClean="0"/>
            </a:br>
            <a:r>
              <a:rPr lang="en-US" dirty="0" smtClean="0"/>
              <a:t>Goal and Objective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21" y="1994055"/>
            <a:ext cx="8189140" cy="468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735548" y="2837624"/>
            <a:ext cx="2382709" cy="3001143"/>
            <a:chOff x="735548" y="2837624"/>
            <a:chExt cx="2382709" cy="3001143"/>
          </a:xfrm>
        </p:grpSpPr>
        <p:sp>
          <p:nvSpPr>
            <p:cNvPr id="4" name="TextBox 3"/>
            <p:cNvSpPr txBox="1"/>
            <p:nvPr/>
          </p:nvSpPr>
          <p:spPr>
            <a:xfrm rot="16200000">
              <a:off x="-472636" y="4045808"/>
              <a:ext cx="3001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en-US" sz="32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Touchdown!</a:t>
              </a:r>
              <a:endParaRPr lang="en-US" sz="32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TextBox 4"/>
            <p:cNvSpPr txBox="1"/>
            <p:nvPr/>
          </p:nvSpPr>
          <p:spPr>
            <a:xfrm>
              <a:off x="2031100" y="3147801"/>
              <a:ext cx="1087157"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7" name="Straight Arrow Connector 6"/>
            <p:cNvCxnSpPr/>
            <p:nvPr/>
          </p:nvCxnSpPr>
          <p:spPr bwMode="auto">
            <a:xfrm flipH="1">
              <a:off x="1246173" y="3409411"/>
              <a:ext cx="784928"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p:cNvSpPr txBox="1"/>
          <p:nvPr/>
        </p:nvSpPr>
        <p:spPr>
          <a:xfrm>
            <a:off x="2783660" y="1597266"/>
            <a:ext cx="3445174" cy="369332"/>
          </a:xfrm>
          <a:prstGeom prst="rect">
            <a:avLst/>
          </a:prstGeom>
          <a:noFill/>
        </p:spPr>
        <p:txBody>
          <a:bodyPr wrap="none" rtlCol="0">
            <a:spAutoFit/>
          </a:bodyPr>
          <a:lstStyle/>
          <a:p>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Think of a football field…</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15" name="Group 14"/>
          <p:cNvGrpSpPr/>
          <p:nvPr/>
        </p:nvGrpSpPr>
        <p:grpSpPr>
          <a:xfrm>
            <a:off x="4381212" y="4076585"/>
            <a:ext cx="3260829" cy="1163908"/>
            <a:chOff x="4381212" y="4076585"/>
            <a:chExt cx="3260829" cy="1163908"/>
          </a:xfrm>
        </p:grpSpPr>
        <p:sp>
          <p:nvSpPr>
            <p:cNvPr id="10" name="TextBox 9"/>
            <p:cNvSpPr txBox="1"/>
            <p:nvPr/>
          </p:nvSpPr>
          <p:spPr>
            <a:xfrm>
              <a:off x="4878148" y="4076585"/>
              <a:ext cx="2095445"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2" name="Straight Arrow Connector 11"/>
            <p:cNvCxnSpPr/>
            <p:nvPr/>
          </p:nvCxnSpPr>
          <p:spPr bwMode="auto">
            <a:xfrm flipH="1">
              <a:off x="5533406" y="4775616"/>
              <a:ext cx="657001" cy="0"/>
            </a:xfrm>
            <a:prstGeom prst="straightConnector1">
              <a:avLst/>
            </a:prstGeom>
            <a:solidFill>
              <a:schemeClr val="accent1"/>
            </a:solidFill>
            <a:ln w="381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381212" y="4901939"/>
              <a:ext cx="3260829" cy="338554"/>
            </a:xfrm>
            <a:prstGeom prst="rect">
              <a:avLst/>
            </a:prstGeom>
            <a:noFill/>
          </p:spPr>
          <p:txBody>
            <a:bodyPr wrap="none" rtlCol="0">
              <a:spAutoFit/>
            </a:bodyPr>
            <a:lstStyle/>
            <a:p>
              <a:r>
                <a:rPr lang="en-US" sz="16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10 yards every three plays</a:t>
              </a:r>
              <a:endParaRPr lang="en-US" sz="16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92430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Connecting Business Needs to IT Solutions</a:t>
            </a:r>
            <a:endParaRPr lang="en-US" sz="2400"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305094" y="3210695"/>
            <a:ext cx="4141753" cy="1810637"/>
            <a:chOff x="4305094" y="3210695"/>
            <a:chExt cx="4141753" cy="1810637"/>
          </a:xfrm>
        </p:grpSpPr>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556" y="3567709"/>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5094" y="3210695"/>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Line Callout 1 (Border and Accent Bar) 6"/>
            <p:cNvSpPr/>
            <p:nvPr/>
          </p:nvSpPr>
          <p:spPr bwMode="auto">
            <a:xfrm>
              <a:off x="5341889" y="4375001"/>
              <a:ext cx="3104958" cy="646331"/>
            </a:xfrm>
            <a:prstGeom prst="accentBorderCallout1">
              <a:avLst>
                <a:gd name="adj1" fmla="val 19838"/>
                <a:gd name="adj2" fmla="val -2670"/>
                <a:gd name="adj3" fmla="val -59110"/>
                <a:gd name="adj4" fmla="val -1522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Employ innovative operational technology to support timely </a:t>
              </a: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improvements.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9" name="Group 8"/>
          <p:cNvGrpSpPr/>
          <p:nvPr/>
        </p:nvGrpSpPr>
        <p:grpSpPr>
          <a:xfrm>
            <a:off x="1420837" y="2164593"/>
            <a:ext cx="7421756" cy="891613"/>
            <a:chOff x="1420837" y="2164593"/>
            <a:chExt cx="7421756" cy="891613"/>
          </a:xfrm>
        </p:grpSpPr>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4880" y="2164593"/>
              <a:ext cx="5827713" cy="76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420837" y="2391508"/>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40936689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15146</TotalTime>
  <Words>1405</Words>
  <Application>Microsoft Office PowerPoint</Application>
  <PresentationFormat>On-screen Show (4:3)</PresentationFormat>
  <Paragraphs>134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PresentationTemplate_White</vt:lpstr>
      <vt:lpstr>Introduction to Enterprise Architecture</vt:lpstr>
      <vt:lpstr>Introduction to EA Overview</vt:lpstr>
      <vt:lpstr>Executive Summary</vt:lpstr>
      <vt:lpstr>What EA is Not…</vt:lpstr>
      <vt:lpstr>What is Enterprise Architecture?</vt:lpstr>
      <vt:lpstr>EA Provides Critical Mass of Understanding!</vt:lpstr>
      <vt:lpstr>Important EA Terms</vt:lpstr>
      <vt:lpstr>Trick to Remember Difference Between Goal and Objective</vt:lpstr>
      <vt:lpstr>Connecting Business Needs to IT Solutions</vt:lpstr>
      <vt:lpstr>Connecting Business Needs to IT Solutions continued…</vt:lpstr>
      <vt:lpstr>Connecting Business Needs to IT Solutions continued…</vt:lpstr>
      <vt:lpstr>Connecting Business Needs to IT Solutions continued…</vt:lpstr>
      <vt:lpstr>Connecting Business Needs to IT Driven Solutions continued…</vt:lpstr>
      <vt:lpstr>The Power of Collaboration</vt:lpstr>
      <vt:lpstr>The Value of Enterprise Architecture</vt:lpstr>
      <vt:lpstr>Significant Challenges…</vt:lpstr>
      <vt:lpstr>Practitioners are called Enterprise Architects </vt:lpstr>
      <vt:lpstr>Enterprise Architecture in Perspective</vt:lpstr>
      <vt:lpstr>Architects Provide the Counterweight</vt:lpstr>
      <vt:lpstr>Architects Provide the Counterweight (continued)</vt:lpstr>
      <vt:lpstr>Overlapping Responsibilities Create Challenges</vt:lpstr>
      <vt:lpstr>It’s Time for Change…</vt:lpstr>
      <vt:lpstr>Dealing with Change is Tough!</vt:lpstr>
      <vt:lpstr>Be an Organizational Hero!</vt:lpstr>
      <vt:lpstr>Summary</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737</cp:revision>
  <dcterms:created xsi:type="dcterms:W3CDTF">2002-08-23T15:26:08Z</dcterms:created>
  <dcterms:modified xsi:type="dcterms:W3CDTF">2013-02-01T18:53:26Z</dcterms:modified>
</cp:coreProperties>
</file>