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1"/>
  </p:notesMasterIdLst>
  <p:handoutMasterIdLst>
    <p:handoutMasterId r:id="rId12"/>
  </p:handoutMasterIdLst>
  <p:sldIdLst>
    <p:sldId id="256" r:id="rId2"/>
    <p:sldId id="257" r:id="rId3"/>
    <p:sldId id="258" r:id="rId4"/>
    <p:sldId id="298" r:id="rId5"/>
    <p:sldId id="297" r:id="rId6"/>
    <p:sldId id="299" r:id="rId7"/>
    <p:sldId id="305" r:id="rId8"/>
    <p:sldId id="301" r:id="rId9"/>
    <p:sldId id="304" r:id="rId10"/>
  </p:sldIdLst>
  <p:sldSz cx="9144000" cy="6858000" type="screen4x3"/>
  <p:notesSz cx="7004050" cy="9223375"/>
  <p:defaultTextStyle>
    <a:defPPr>
      <a:defRPr lang="en-US"/>
    </a:defPPr>
    <a:lvl1pPr algn="l" rtl="0" fontAlgn="base">
      <a:spcBef>
        <a:spcPct val="0"/>
      </a:spcBef>
      <a:spcAft>
        <a:spcPct val="0"/>
      </a:spcAft>
      <a:defRPr sz="1400" b="1" kern="1200">
        <a:solidFill>
          <a:schemeClr val="bg1"/>
        </a:solidFill>
        <a:latin typeface="Arial" charset="0"/>
        <a:ea typeface="+mn-ea"/>
        <a:cs typeface="Arial" charset="0"/>
      </a:defRPr>
    </a:lvl1pPr>
    <a:lvl2pPr marL="457200" algn="l" rtl="0" fontAlgn="base">
      <a:spcBef>
        <a:spcPct val="0"/>
      </a:spcBef>
      <a:spcAft>
        <a:spcPct val="0"/>
      </a:spcAft>
      <a:defRPr sz="1400" b="1" kern="1200">
        <a:solidFill>
          <a:schemeClr val="bg1"/>
        </a:solidFill>
        <a:latin typeface="Arial" charset="0"/>
        <a:ea typeface="+mn-ea"/>
        <a:cs typeface="Arial" charset="0"/>
      </a:defRPr>
    </a:lvl2pPr>
    <a:lvl3pPr marL="914400" algn="l" rtl="0" fontAlgn="base">
      <a:spcBef>
        <a:spcPct val="0"/>
      </a:spcBef>
      <a:spcAft>
        <a:spcPct val="0"/>
      </a:spcAft>
      <a:defRPr sz="1400" b="1" kern="1200">
        <a:solidFill>
          <a:schemeClr val="bg1"/>
        </a:solidFill>
        <a:latin typeface="Arial" charset="0"/>
        <a:ea typeface="+mn-ea"/>
        <a:cs typeface="Arial" charset="0"/>
      </a:defRPr>
    </a:lvl3pPr>
    <a:lvl4pPr marL="1371600" algn="l" rtl="0" fontAlgn="base">
      <a:spcBef>
        <a:spcPct val="0"/>
      </a:spcBef>
      <a:spcAft>
        <a:spcPct val="0"/>
      </a:spcAft>
      <a:defRPr sz="1400" b="1" kern="1200">
        <a:solidFill>
          <a:schemeClr val="bg1"/>
        </a:solidFill>
        <a:latin typeface="Arial" charset="0"/>
        <a:ea typeface="+mn-ea"/>
        <a:cs typeface="Arial" charset="0"/>
      </a:defRPr>
    </a:lvl4pPr>
    <a:lvl5pPr marL="1828800" algn="l" rtl="0" fontAlgn="base">
      <a:spcBef>
        <a:spcPct val="0"/>
      </a:spcBef>
      <a:spcAft>
        <a:spcPct val="0"/>
      </a:spcAft>
      <a:defRPr sz="1400" b="1" kern="1200">
        <a:solidFill>
          <a:schemeClr val="bg1"/>
        </a:solidFill>
        <a:latin typeface="Arial" charset="0"/>
        <a:ea typeface="+mn-ea"/>
        <a:cs typeface="Arial" charset="0"/>
      </a:defRPr>
    </a:lvl5pPr>
    <a:lvl6pPr marL="2286000" algn="l" defTabSz="914400" rtl="0" eaLnBrk="1" latinLnBrk="0" hangingPunct="1">
      <a:defRPr sz="1400" b="1" kern="1200">
        <a:solidFill>
          <a:schemeClr val="bg1"/>
        </a:solidFill>
        <a:latin typeface="Arial" charset="0"/>
        <a:ea typeface="+mn-ea"/>
        <a:cs typeface="Arial" charset="0"/>
      </a:defRPr>
    </a:lvl6pPr>
    <a:lvl7pPr marL="2743200" algn="l" defTabSz="914400" rtl="0" eaLnBrk="1" latinLnBrk="0" hangingPunct="1">
      <a:defRPr sz="1400" b="1" kern="1200">
        <a:solidFill>
          <a:schemeClr val="bg1"/>
        </a:solidFill>
        <a:latin typeface="Arial" charset="0"/>
        <a:ea typeface="+mn-ea"/>
        <a:cs typeface="Arial" charset="0"/>
      </a:defRPr>
    </a:lvl7pPr>
    <a:lvl8pPr marL="3200400" algn="l" defTabSz="914400" rtl="0" eaLnBrk="1" latinLnBrk="0" hangingPunct="1">
      <a:defRPr sz="1400" b="1" kern="1200">
        <a:solidFill>
          <a:schemeClr val="bg1"/>
        </a:solidFill>
        <a:latin typeface="Arial" charset="0"/>
        <a:ea typeface="+mn-ea"/>
        <a:cs typeface="Arial" charset="0"/>
      </a:defRPr>
    </a:lvl8pPr>
    <a:lvl9pPr marL="3657600" algn="l" defTabSz="914400" rtl="0" eaLnBrk="1" latinLnBrk="0" hangingPunct="1">
      <a:defRPr sz="1400" b="1"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66"/>
    <a:srgbClr val="FFFF66"/>
    <a:srgbClr val="000000"/>
    <a:srgbClr val="FF9900"/>
    <a:srgbClr val="F8F8F8"/>
    <a:srgbClr val="006699"/>
    <a:srgbClr val="0066FF"/>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92" autoAdjust="0"/>
    <p:restoredTop sz="86423" autoAdjust="0"/>
  </p:normalViewPr>
  <p:slideViewPr>
    <p:cSldViewPr snapToGrid="0">
      <p:cViewPr varScale="1">
        <p:scale>
          <a:sx n="135" d="100"/>
          <a:sy n="135" d="100"/>
        </p:scale>
        <p:origin x="-924" y="-90"/>
      </p:cViewPr>
      <p:guideLst>
        <p:guide orient="horz" pos="1207"/>
        <p:guide orient="horz" pos="3007"/>
        <p:guide orient="horz" pos="437"/>
        <p:guide pos="369"/>
      </p:guideLst>
    </p:cSldViewPr>
  </p:slideViewPr>
  <p:outlineViewPr>
    <p:cViewPr>
      <p:scale>
        <a:sx n="30" d="100"/>
        <a:sy n="30" d="100"/>
      </p:scale>
      <p:origin x="0" y="0"/>
    </p:cViewPr>
    <p:sldLst>
      <p:sld r:id="rId1" collapse="1"/>
    </p:sldLst>
  </p:outlineViewPr>
  <p:notesTextViewPr>
    <p:cViewPr>
      <p:scale>
        <a:sx n="105" d="100"/>
        <a:sy n="105" d="100"/>
      </p:scale>
      <p:origin x="0" y="0"/>
    </p:cViewPr>
  </p:notesTextViewPr>
  <p:sorterViewPr>
    <p:cViewPr>
      <p:scale>
        <a:sx n="100" d="100"/>
        <a:sy n="100" d="100"/>
      </p:scale>
      <p:origin x="0" y="0"/>
    </p:cViewPr>
  </p:sorterViewPr>
  <p:notesViewPr>
    <p:cSldViewPr snapToGrid="0">
      <p:cViewPr varScale="1">
        <p:scale>
          <a:sx n="86" d="100"/>
          <a:sy n="86" d="100"/>
        </p:scale>
        <p:origin x="-1884" y="-84"/>
      </p:cViewPr>
      <p:guideLst>
        <p:guide orient="horz" pos="2905"/>
        <p:guide pos="220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l" defTabSz="925513">
              <a:defRPr sz="1200" b="0">
                <a:solidFill>
                  <a:schemeClr val="tx1"/>
                </a:solidFill>
              </a:defRPr>
            </a:lvl1pPr>
          </a:lstStyle>
          <a:p>
            <a:pPr>
              <a:defRPr/>
            </a:pPr>
            <a:endParaRPr lang="en-US"/>
          </a:p>
        </p:txBody>
      </p:sp>
      <p:sp>
        <p:nvSpPr>
          <p:cNvPr id="542723" name="Rectangle 3"/>
          <p:cNvSpPr>
            <a:spLocks noGrp="1" noChangeArrowheads="1"/>
          </p:cNvSpPr>
          <p:nvPr>
            <p:ph type="dt" sz="quarter" idx="1"/>
          </p:nvPr>
        </p:nvSpPr>
        <p:spPr bwMode="auto">
          <a:xfrm>
            <a:off x="396875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r" defTabSz="925513">
              <a:defRPr sz="1200" b="0">
                <a:solidFill>
                  <a:schemeClr val="tx1"/>
                </a:solidFill>
              </a:defRPr>
            </a:lvl1pPr>
          </a:lstStyle>
          <a:p>
            <a:pPr>
              <a:defRPr/>
            </a:pPr>
            <a:endParaRPr lang="en-US"/>
          </a:p>
        </p:txBody>
      </p:sp>
      <p:sp>
        <p:nvSpPr>
          <p:cNvPr id="542725" name="Rectangle 5"/>
          <p:cNvSpPr>
            <a:spLocks noGrp="1" noChangeArrowheads="1"/>
          </p:cNvSpPr>
          <p:nvPr>
            <p:ph type="sldNum" sz="quarter" idx="3"/>
          </p:nvPr>
        </p:nvSpPr>
        <p:spPr bwMode="auto">
          <a:xfrm>
            <a:off x="3968750" y="8759825"/>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AE6F58C4-C183-4741-A02B-5B185428A657}" type="slidenum">
              <a:rPr lang="en-US"/>
              <a:pPr>
                <a:defRPr/>
              </a:pPr>
              <a:t>‹#›</a:t>
            </a:fld>
            <a:endParaRPr lang="en-US"/>
          </a:p>
        </p:txBody>
      </p:sp>
      <p:pic>
        <p:nvPicPr>
          <p:cNvPr id="22533" name="Picture 6" descr="RAT_18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8856663"/>
            <a:ext cx="12573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00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7004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ctr" defTabSz="925513">
              <a:defRPr b="0">
                <a:solidFill>
                  <a:schemeClr val="tx1"/>
                </a:solidFill>
              </a:defRPr>
            </a:lvl1pPr>
          </a:lstStyle>
          <a:p>
            <a:pPr>
              <a:defRPr/>
            </a:pPr>
            <a:r>
              <a:rPr lang="en-US"/>
              <a:t>Speaker Notes</a:t>
            </a:r>
          </a:p>
        </p:txBody>
      </p:sp>
      <p:sp>
        <p:nvSpPr>
          <p:cNvPr id="20483" name="Rectangle 4"/>
          <p:cNvSpPr>
            <a:spLocks noGrp="1" noRot="1" noChangeAspect="1" noChangeArrowheads="1" noTextEdit="1"/>
          </p:cNvSpPr>
          <p:nvPr>
            <p:ph type="sldImg" idx="2"/>
          </p:nvPr>
        </p:nvSpPr>
        <p:spPr bwMode="auto">
          <a:xfrm>
            <a:off x="1195388" y="690563"/>
            <a:ext cx="4611687" cy="34591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7" name="Rectangle 5"/>
          <p:cNvSpPr>
            <a:spLocks noGrp="1" noChangeArrowheads="1"/>
          </p:cNvSpPr>
          <p:nvPr>
            <p:ph type="body" sz="quarter" idx="3"/>
          </p:nvPr>
        </p:nvSpPr>
        <p:spPr bwMode="auto">
          <a:xfrm>
            <a:off x="381000" y="4381500"/>
            <a:ext cx="6324600" cy="415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9" name="Rectangle 7"/>
          <p:cNvSpPr>
            <a:spLocks noGrp="1" noChangeArrowheads="1"/>
          </p:cNvSpPr>
          <p:nvPr>
            <p:ph type="sldNum" sz="quarter" idx="5"/>
          </p:nvPr>
        </p:nvSpPr>
        <p:spPr bwMode="auto">
          <a:xfrm>
            <a:off x="3894138" y="8759825"/>
            <a:ext cx="30337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5A5E0618-75CF-461C-930F-45DD3F5D4F2B}" type="slidenum">
              <a:rPr lang="en-US"/>
              <a:pPr>
                <a:defRPr/>
              </a:pPr>
              <a:t>‹#›</a:t>
            </a:fld>
            <a:endParaRPr lang="en-US"/>
          </a:p>
        </p:txBody>
      </p:sp>
    </p:spTree>
    <p:extLst>
      <p:ext uri="{BB962C8B-B14F-4D97-AF65-F5344CB8AC3E}">
        <p14:creationId xmlns:p14="http://schemas.microsoft.com/office/powerpoint/2010/main" val="13150616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3000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3000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3000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3000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3000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austingraphic2.jpg"/>
          <p:cNvPicPr>
            <a:picLocks noChangeAspect="1"/>
          </p:cNvPicPr>
          <p:nvPr userDrawn="1"/>
        </p:nvPicPr>
        <p:blipFill>
          <a:blip r:embed="rId2">
            <a:extLst>
              <a:ext uri="{28A0092B-C50C-407E-A947-70E740481C1C}">
                <a14:useLocalDpi xmlns:a14="http://schemas.microsoft.com/office/drawing/2010/main" val="0"/>
              </a:ext>
            </a:extLst>
          </a:blip>
          <a:srcRect t="9497" b="44302"/>
          <a:stretch>
            <a:fillRect/>
          </a:stretch>
        </p:blipFill>
        <p:spPr bwMode="auto">
          <a:xfrm>
            <a:off x="0" y="0"/>
            <a:ext cx="91440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5174" name="Rectangle 1030"/>
          <p:cNvSpPr>
            <a:spLocks noGrp="1" noChangeArrowheads="1"/>
          </p:cNvSpPr>
          <p:nvPr>
            <p:ph type="ctrTitle"/>
          </p:nvPr>
        </p:nvSpPr>
        <p:spPr>
          <a:xfrm>
            <a:off x="425450" y="3327400"/>
            <a:ext cx="8293100" cy="455613"/>
          </a:xfrm>
        </p:spPr>
        <p:txBody>
          <a:bodyPr lIns="91440"/>
          <a:lstStyle>
            <a:lvl1pPr algn="ctr">
              <a:lnSpc>
                <a:spcPct val="85000"/>
              </a:lnSpc>
              <a:defRPr b="1">
                <a:solidFill>
                  <a:schemeClr val="bg1"/>
                </a:solidFill>
              </a:defRPr>
            </a:lvl1pPr>
          </a:lstStyle>
          <a:p>
            <a:pPr lvl="0"/>
            <a:r>
              <a:rPr lang="en-US" noProof="0" smtClean="0"/>
              <a:t>Click to edit Master title style</a:t>
            </a:r>
          </a:p>
        </p:txBody>
      </p:sp>
      <p:sp>
        <p:nvSpPr>
          <p:cNvPr id="775180" name="Rectangle 1036"/>
          <p:cNvSpPr>
            <a:spLocks noGrp="1" noChangeArrowheads="1"/>
          </p:cNvSpPr>
          <p:nvPr>
            <p:ph type="subTitle" sz="quarter" idx="1"/>
          </p:nvPr>
        </p:nvSpPr>
        <p:spPr>
          <a:xfrm>
            <a:off x="425450" y="4240213"/>
            <a:ext cx="8293100" cy="350837"/>
          </a:xfrm>
        </p:spPr>
        <p:txBody>
          <a:bodyPr lIns="91440"/>
          <a:lstStyle>
            <a:lvl1pPr marL="0" indent="0" algn="ctr">
              <a:spcBef>
                <a:spcPct val="0"/>
              </a:spcBef>
              <a:buFont typeface="Wingdings 3" pitchFamily="18" charset="2"/>
              <a:buNone/>
              <a:defRPr sz="2000" i="0">
                <a:solidFill>
                  <a:schemeClr val="accent1"/>
                </a:solidFill>
                <a:effectLst/>
              </a:defRPr>
            </a:lvl1pPr>
          </a:lstStyle>
          <a:p>
            <a:pPr lvl="0"/>
            <a:r>
              <a:rPr lang="en-US" noProof="0" smtClean="0"/>
              <a:t>Click to edit Master subtitle style</a:t>
            </a:r>
          </a:p>
        </p:txBody>
      </p:sp>
    </p:spTree>
    <p:extLst>
      <p:ext uri="{BB962C8B-B14F-4D97-AF65-F5344CB8AC3E}">
        <p14:creationId xmlns:p14="http://schemas.microsoft.com/office/powerpoint/2010/main" val="25904293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326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622300"/>
            <a:ext cx="2239962" cy="214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22300"/>
            <a:ext cx="6569075" cy="214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522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84188" y="1589088"/>
            <a:ext cx="8332787" cy="1657890"/>
          </a:xfrm>
        </p:spPr>
        <p:txBody>
          <a:bodyPr/>
          <a:lstStyle>
            <a:lvl1pPr marL="346075" indent="-346075">
              <a:buClr>
                <a:srgbClr val="FF9900"/>
              </a:buClr>
              <a:buFont typeface="Wingdings" pitchFamily="2" charset="2"/>
              <a:buChar char="Ø"/>
              <a:defRPr/>
            </a:lvl1pPr>
            <a:lvl2pPr marL="579438" indent="-231775">
              <a:buClr>
                <a:srgbClr val="FF9900"/>
              </a:buClr>
              <a:buFont typeface="Wingdings" pitchFamily="2" charset="2"/>
              <a:buChar char="§"/>
              <a:defRPr/>
            </a:lvl2pPr>
            <a:lvl3pPr marL="809625" indent="-228600">
              <a:spcBef>
                <a:spcPts val="500"/>
              </a:spcBef>
              <a:spcAft>
                <a:spcPts val="500"/>
              </a:spcAft>
              <a:buClr>
                <a:srgbClr val="FF9900"/>
              </a:buClr>
              <a:buFont typeface="Wingdings" pitchFamily="2" charset="2"/>
              <a:buChar char="Ø"/>
              <a:defRPr/>
            </a:lvl3pPr>
            <a:lvl4pPr marL="1041400" indent="-230188">
              <a:buClr>
                <a:srgbClr val="FF9900"/>
              </a:buClr>
              <a:buFont typeface="Wingdings" pitchFamily="2" charset="2"/>
              <a:buChar char="Ø"/>
              <a:defRPr/>
            </a:lvl4pPr>
            <a:lvl5pPr marL="1271588" indent="-228600">
              <a:buClr>
                <a:srgbClr val="FF9900"/>
              </a:buClr>
              <a:buFont typeface="Wingdings"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6269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1518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4188" y="1252538"/>
            <a:ext cx="4089400"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5988" y="1252538"/>
            <a:ext cx="4090987"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065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223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672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48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29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327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27" name="Picture 6" descr="austingraphic2.jpg"/>
          <p:cNvPicPr>
            <a:picLocks noChangeAspect="1"/>
          </p:cNvPicPr>
          <p:nvPr userDrawn="1"/>
        </p:nvPicPr>
        <p:blipFill>
          <a:blip r:embed="rId13">
            <a:extLst>
              <a:ext uri="{28A0092B-C50C-407E-A947-70E740481C1C}">
                <a14:useLocalDpi xmlns:a14="http://schemas.microsoft.com/office/drawing/2010/main" val="0"/>
              </a:ext>
            </a:extLst>
          </a:blip>
          <a:srcRect t="9497" b="44302"/>
          <a:stretch>
            <a:fillRect/>
          </a:stretch>
        </p:blipFill>
        <p:spPr bwMode="auto">
          <a:xfrm>
            <a:off x="0" y="0"/>
            <a:ext cx="91440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4147" name="Rectangle 3"/>
          <p:cNvSpPr>
            <a:spLocks noGrp="1" noChangeArrowheads="1"/>
          </p:cNvSpPr>
          <p:nvPr>
            <p:ph type="title"/>
          </p:nvPr>
        </p:nvSpPr>
        <p:spPr bwMode="auto">
          <a:xfrm>
            <a:off x="182563" y="231775"/>
            <a:ext cx="89614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title style</a:t>
            </a:r>
          </a:p>
        </p:txBody>
      </p:sp>
      <p:sp>
        <p:nvSpPr>
          <p:cNvPr id="774148" name="Rectangle 4"/>
          <p:cNvSpPr>
            <a:spLocks noGrp="1" noChangeArrowheads="1"/>
          </p:cNvSpPr>
          <p:nvPr>
            <p:ph type="body" idx="1"/>
          </p:nvPr>
        </p:nvSpPr>
        <p:spPr bwMode="auto">
          <a:xfrm>
            <a:off x="484188" y="1589088"/>
            <a:ext cx="8332787"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800" b="1">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2pPr>
      <a:lvl3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3pPr>
      <a:lvl4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4pPr>
      <a:lvl5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5pPr>
      <a:lvl6pPr marL="457200" algn="l" rtl="0" fontAlgn="base">
        <a:lnSpc>
          <a:spcPct val="90000"/>
        </a:lnSpc>
        <a:spcBef>
          <a:spcPct val="0"/>
        </a:spcBef>
        <a:spcAft>
          <a:spcPct val="0"/>
        </a:spcAft>
        <a:defRPr sz="2800">
          <a:solidFill>
            <a:srgbClr val="003366"/>
          </a:solidFill>
          <a:latin typeface="Arial" charset="0"/>
          <a:cs typeface="Arial" charset="0"/>
        </a:defRPr>
      </a:lvl6pPr>
      <a:lvl7pPr marL="914400" algn="l" rtl="0" fontAlgn="base">
        <a:lnSpc>
          <a:spcPct val="90000"/>
        </a:lnSpc>
        <a:spcBef>
          <a:spcPct val="0"/>
        </a:spcBef>
        <a:spcAft>
          <a:spcPct val="0"/>
        </a:spcAft>
        <a:defRPr sz="2800">
          <a:solidFill>
            <a:srgbClr val="003366"/>
          </a:solidFill>
          <a:latin typeface="Arial" charset="0"/>
          <a:cs typeface="Arial" charset="0"/>
        </a:defRPr>
      </a:lvl7pPr>
      <a:lvl8pPr marL="1371600" algn="l" rtl="0" fontAlgn="base">
        <a:lnSpc>
          <a:spcPct val="90000"/>
        </a:lnSpc>
        <a:spcBef>
          <a:spcPct val="0"/>
        </a:spcBef>
        <a:spcAft>
          <a:spcPct val="0"/>
        </a:spcAft>
        <a:defRPr sz="2800">
          <a:solidFill>
            <a:srgbClr val="003366"/>
          </a:solidFill>
          <a:latin typeface="Arial" charset="0"/>
          <a:cs typeface="Arial" charset="0"/>
        </a:defRPr>
      </a:lvl8pPr>
      <a:lvl9pPr marL="1828800" algn="l" rtl="0" fontAlgn="base">
        <a:lnSpc>
          <a:spcPct val="90000"/>
        </a:lnSpc>
        <a:spcBef>
          <a:spcPct val="0"/>
        </a:spcBef>
        <a:spcAft>
          <a:spcPct val="0"/>
        </a:spcAft>
        <a:defRPr sz="2800">
          <a:solidFill>
            <a:srgbClr val="003366"/>
          </a:solidFill>
          <a:latin typeface="Arial" charset="0"/>
          <a:cs typeface="Arial" charset="0"/>
        </a:defRPr>
      </a:lvl9pPr>
    </p:titleStyle>
    <p:bodyStyle>
      <a:lvl1pPr marL="346075" indent="-346075" algn="l" rtl="0" eaLnBrk="0" fontAlgn="base" hangingPunct="0">
        <a:lnSpc>
          <a:spcPct val="85000"/>
        </a:lnSpc>
        <a:spcBef>
          <a:spcPct val="50000"/>
        </a:spcBef>
        <a:spcAft>
          <a:spcPct val="0"/>
        </a:spcAft>
        <a:buClr>
          <a:schemeClr val="hlink"/>
        </a:buClr>
        <a:buFont typeface="Wingdings 3" pitchFamily="18" charset="2"/>
        <a:buChar char=""/>
        <a:defRPr sz="24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marL="579438" indent="-231775" algn="l" rtl="0" eaLnBrk="0" fontAlgn="base" hangingPunct="0">
        <a:lnSpc>
          <a:spcPct val="85000"/>
        </a:lnSpc>
        <a:spcBef>
          <a:spcPct val="25000"/>
        </a:spcBef>
        <a:spcAft>
          <a:spcPct val="0"/>
        </a:spcAft>
        <a:buClr>
          <a:schemeClr val="hlink"/>
        </a:buClr>
        <a:buFont typeface="Wingdings" pitchFamily="2" charset="2"/>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2pPr>
      <a:lvl3pPr marL="809625" indent="-228600" algn="l" rtl="0" eaLnBrk="0" fontAlgn="base" hangingPunct="0">
        <a:lnSpc>
          <a:spcPct val="85000"/>
        </a:lnSpc>
        <a:spcBef>
          <a:spcPct val="0"/>
        </a:spcBef>
        <a:spcAft>
          <a:spcPct val="0"/>
        </a:spcAft>
        <a:buClr>
          <a:schemeClr val="hlink"/>
        </a:buClr>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3pPr>
      <a:lvl4pPr marL="1041400" indent="-230188"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4pPr>
      <a:lvl5pPr marL="1271588" indent="-228600"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5pPr>
      <a:lvl6pPr marL="17287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6pPr>
      <a:lvl7pPr marL="21859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7pPr>
      <a:lvl8pPr marL="26431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8pPr>
      <a:lvl9pPr marL="31003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youtu.be/4a4ZxOAQif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hyperlink" Target="http://austinea.org/hrsa"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Enterprise Architecture Status</a:t>
            </a:r>
            <a:endParaRPr lang="en-US" dirty="0"/>
          </a:p>
        </p:txBody>
      </p:sp>
      <p:sp>
        <p:nvSpPr>
          <p:cNvPr id="3" name="Subtitle 2"/>
          <p:cNvSpPr>
            <a:spLocks noGrp="1"/>
          </p:cNvSpPr>
          <p:nvPr>
            <p:ph type="subTitle" sz="quarter" idx="1"/>
          </p:nvPr>
        </p:nvSpPr>
        <p:spPr>
          <a:xfrm>
            <a:off x="425450" y="4240213"/>
            <a:ext cx="8293100" cy="615553"/>
          </a:xfrm>
        </p:spPr>
        <p:txBody>
          <a:bodyPr/>
          <a:lstStyle/>
          <a:p>
            <a:r>
              <a:rPr lang="en-US" dirty="0" smtClean="0"/>
              <a:t>Rob Byrd</a:t>
            </a:r>
            <a:br>
              <a:rPr lang="en-US" dirty="0" smtClean="0"/>
            </a:br>
            <a:r>
              <a:rPr lang="en-US" dirty="0" smtClean="0"/>
              <a:t>rob.byrd@austintexas.gov</a:t>
            </a:r>
            <a:endParaRPr lang="en-US" dirty="0"/>
          </a:p>
        </p:txBody>
      </p:sp>
    </p:spTree>
    <p:extLst>
      <p:ext uri="{BB962C8B-B14F-4D97-AF65-F5344CB8AC3E}">
        <p14:creationId xmlns:p14="http://schemas.microsoft.com/office/powerpoint/2010/main" val="2957874311"/>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a:t>
            </a:r>
            <a:endParaRPr lang="en-US" dirty="0"/>
          </a:p>
        </p:txBody>
      </p:sp>
      <p:sp>
        <p:nvSpPr>
          <p:cNvPr id="3" name="Content Placeholder 2"/>
          <p:cNvSpPr>
            <a:spLocks noGrp="1"/>
          </p:cNvSpPr>
          <p:nvPr>
            <p:ph idx="1"/>
          </p:nvPr>
        </p:nvSpPr>
        <p:spPr>
          <a:xfrm>
            <a:off x="484188" y="2218463"/>
            <a:ext cx="8332787" cy="2474524"/>
          </a:xfrm>
        </p:spPr>
        <p:txBody>
          <a:bodyPr/>
          <a:lstStyle/>
          <a:p>
            <a:r>
              <a:rPr lang="en-US" dirty="0"/>
              <a:t>The process of translating business vision and strategy into effective enterprise change by creating, communicating and improving the key requirements, principles and models that describe the enterprise's future state and enable its evolution over time</a:t>
            </a:r>
          </a:p>
          <a:p>
            <a:endParaRPr lang="en-US" dirty="0"/>
          </a:p>
        </p:txBody>
      </p:sp>
      <p:sp>
        <p:nvSpPr>
          <p:cNvPr id="4" name="Rectangle 3"/>
          <p:cNvSpPr/>
          <p:nvPr/>
        </p:nvSpPr>
        <p:spPr bwMode="auto">
          <a:xfrm>
            <a:off x="974035" y="4476191"/>
            <a:ext cx="6997148" cy="954107"/>
          </a:xfrm>
          <a:prstGeom prst="rect">
            <a:avLst/>
          </a:prstGeom>
          <a:gradFill>
            <a:gsLst>
              <a:gs pos="0">
                <a:srgbClr val="FFCC66"/>
              </a:gs>
              <a:gs pos="50000">
                <a:srgbClr val="FFCC66"/>
              </a:gs>
              <a:gs pos="100000">
                <a:srgbClr val="FFFFFF"/>
              </a:gs>
            </a:gsLst>
            <a:lin ang="5400000" scaled="0"/>
          </a:gradFill>
          <a:ln w="38100" cap="flat" cmpd="sng" algn="ctr">
            <a:noFill/>
            <a:prstDash val="solid"/>
            <a:round/>
            <a:headEnd type="none" w="med" len="med"/>
            <a:tailEnd type="none" w="med" len="med"/>
          </a:ln>
          <a:effectLst/>
          <a:scene3d>
            <a:camera prst="orthographicFront"/>
            <a:lightRig rig="threePt" dir="t"/>
          </a:scene3d>
          <a:sp3d>
            <a:bevelT w="38100" prst="angle"/>
          </a:sp3d>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rPr>
              <a:t>A process to deliver critical</a:t>
            </a:r>
            <a:r>
              <a:rPr kumimoji="0" lang="en-US" sz="2800" b="1" i="0" u="none" strike="noStrike" cap="none" normalizeH="0" dirty="0" smtClean="0">
                <a:ln>
                  <a:noFill/>
                </a:ln>
                <a:solidFill>
                  <a:srgbClr val="C00000"/>
                </a:solidFill>
                <a:effectLst>
                  <a:outerShdw blurRad="38100" dist="38100" dir="2700000" algn="tl">
                    <a:srgbClr val="000000">
                      <a:alpha val="43137"/>
                    </a:srgbClr>
                  </a:outerShdw>
                </a:effectLst>
                <a:latin typeface="Arial" charset="0"/>
                <a:cs typeface="Arial" charset="0"/>
              </a:rPr>
              <a:t> mass of understanding to the enterprise!</a:t>
            </a:r>
            <a:endParaRPr kumimoji="0" lang="en-US" sz="28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endParaRPr>
          </a:p>
        </p:txBody>
      </p:sp>
      <p:sp>
        <p:nvSpPr>
          <p:cNvPr id="5" name="TextBox 4"/>
          <p:cNvSpPr txBox="1"/>
          <p:nvPr/>
        </p:nvSpPr>
        <p:spPr>
          <a:xfrm>
            <a:off x="4902714" y="5777878"/>
            <a:ext cx="3068469" cy="338554"/>
          </a:xfrm>
          <a:prstGeom prst="rect">
            <a:avLst/>
          </a:prstGeom>
          <a:noFill/>
        </p:spPr>
        <p:txBody>
          <a:bodyPr wrap="none" rtlCol="0">
            <a:spAutoFit/>
          </a:bodyPr>
          <a:lstStyle/>
          <a:p>
            <a:r>
              <a:rPr lang="en-US" sz="1600" i="1" dirty="0" smtClean="0">
                <a:latin typeface="Times New Roman" pitchFamily="18" charset="0"/>
                <a:cs typeface="Times New Roman" pitchFamily="18" charset="0"/>
                <a:hlinkClick r:id="rId2"/>
              </a:rPr>
              <a:t>Critical Mass of Understanding…</a:t>
            </a:r>
            <a:endParaRPr lang="en-US" sz="1600" i="1" dirty="0">
              <a:latin typeface="Times New Roman" pitchFamily="18" charset="0"/>
              <a:cs typeface="Times New Roman" pitchFamily="18" charset="0"/>
            </a:endParaRPr>
          </a:p>
        </p:txBody>
      </p:sp>
    </p:spTree>
    <p:extLst>
      <p:ext uri="{BB962C8B-B14F-4D97-AF65-F5344CB8AC3E}">
        <p14:creationId xmlns:p14="http://schemas.microsoft.com/office/powerpoint/2010/main" val="266220904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out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Mass </a:t>
            </a:r>
            <a:r>
              <a:rPr lang="en-US" dirty="0" smtClean="0"/>
              <a:t>of Understanding</a:t>
            </a:r>
            <a:endParaRPr lang="en-US" dirty="0"/>
          </a:p>
        </p:txBody>
      </p:sp>
      <p:sp>
        <p:nvSpPr>
          <p:cNvPr id="2" name="TextBox 1"/>
          <p:cNvSpPr txBox="1"/>
          <p:nvPr/>
        </p:nvSpPr>
        <p:spPr>
          <a:xfrm>
            <a:off x="1103296" y="5651255"/>
            <a:ext cx="4443845" cy="400110"/>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momentum = mass x velocity</a:t>
            </a:r>
            <a:endParaRPr lang="en-US" sz="20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3" name="TextBox 2"/>
          <p:cNvSpPr txBox="1"/>
          <p:nvPr/>
        </p:nvSpPr>
        <p:spPr>
          <a:xfrm>
            <a:off x="2451672" y="5349551"/>
            <a:ext cx="2281394" cy="1015663"/>
          </a:xfrm>
          <a:prstGeom prst="rect">
            <a:avLst/>
          </a:prstGeom>
          <a:noFill/>
        </p:spPr>
        <p:txBody>
          <a:bodyPr wrap="none" rtlCol="0">
            <a:spAutoFit/>
          </a:bodyPr>
          <a:lstStyle/>
          <a:p>
            <a:pPr algn="ct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critical</a:t>
            </a:r>
            <a:b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r>
            <a:b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understanding</a:t>
            </a:r>
            <a:endParaRPr lang="en-US" sz="2000"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7" name="TextBox 6"/>
          <p:cNvSpPr txBox="1"/>
          <p:nvPr/>
        </p:nvSpPr>
        <p:spPr>
          <a:xfrm>
            <a:off x="5389810" y="5648702"/>
            <a:ext cx="2959465" cy="400110"/>
          </a:xfrm>
          <a:prstGeom prst="rect">
            <a:avLst/>
          </a:prstGeom>
          <a:noFill/>
        </p:spPr>
        <p:txBody>
          <a:bodyPr wrap="none" rtlCol="0">
            <a:spAutoFit/>
          </a:bodyPr>
          <a:lstStyle/>
          <a:p>
            <a:pPr algn="ct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in a given direction</a:t>
            </a:r>
            <a:endParaRPr lang="en-US" sz="2000"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nvGrpSpPr>
          <p:cNvPr id="6" name="Group 5"/>
          <p:cNvGrpSpPr/>
          <p:nvPr/>
        </p:nvGrpSpPr>
        <p:grpSpPr>
          <a:xfrm>
            <a:off x="335131" y="1109542"/>
            <a:ext cx="4297971" cy="3963115"/>
            <a:chOff x="335131" y="1109542"/>
            <a:chExt cx="4297971" cy="396311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72" y="1468397"/>
              <a:ext cx="4044315" cy="36042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35131" y="1109542"/>
              <a:ext cx="4297971" cy="307777"/>
            </a:xfrm>
            <a:prstGeom prst="rect">
              <a:avLst/>
            </a:prstGeom>
            <a:noFill/>
          </p:spPr>
          <p:txBody>
            <a:bodyPr wrap="none" rtlCol="0">
              <a:spAutoFit/>
            </a:bodyPr>
            <a:lstStyle/>
            <a:p>
              <a:r>
                <a:rPr lang="en-US" dirty="0">
                  <a:solidFill>
                    <a:srgbClr val="FFFFFF"/>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No Blueprint = Disjointed Understanding</a:t>
              </a:r>
            </a:p>
          </p:txBody>
        </p:sp>
      </p:grpSp>
      <p:grpSp>
        <p:nvGrpSpPr>
          <p:cNvPr id="9" name="Group 8"/>
          <p:cNvGrpSpPr/>
          <p:nvPr/>
        </p:nvGrpSpPr>
        <p:grpSpPr>
          <a:xfrm>
            <a:off x="4853830" y="1109541"/>
            <a:ext cx="3735229" cy="3989310"/>
            <a:chOff x="4853830" y="1109541"/>
            <a:chExt cx="3735229" cy="398931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830" y="1468397"/>
              <a:ext cx="3735229" cy="36304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909089" y="1109541"/>
              <a:ext cx="3624710" cy="307777"/>
            </a:xfrm>
            <a:prstGeom prst="rect">
              <a:avLst/>
            </a:prstGeom>
            <a:noFill/>
          </p:spPr>
          <p:txBody>
            <a:bodyPr wrap="none" rtlCol="0">
              <a:spAutoFit/>
            </a:bodyPr>
            <a:lstStyle/>
            <a:p>
              <a:r>
                <a:rPr lang="en-US" dirty="0">
                  <a:solidFill>
                    <a:srgbClr val="FFFFFF"/>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Blueprint = Mutual Understanding</a:t>
              </a:r>
            </a:p>
          </p:txBody>
        </p:sp>
      </p:grpSp>
    </p:spTree>
    <p:extLst>
      <p:ext uri="{BB962C8B-B14F-4D97-AF65-F5344CB8AC3E}">
        <p14:creationId xmlns:p14="http://schemas.microsoft.com/office/powerpoint/2010/main" val="197984559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anim calcmode="lin" valueType="num">
                                      <p:cBhvr>
                                        <p:cTn id="13" dur="2000" fill="hold"/>
                                        <p:tgtEl>
                                          <p:spTgt spid="9"/>
                                        </p:tgtEl>
                                        <p:attrNameLst>
                                          <p:attrName>ppt_w</p:attrName>
                                        </p:attrNameLst>
                                      </p:cBhvr>
                                      <p:tavLst>
                                        <p:tav tm="0" fmla="#ppt_w*sin(2.5*pi*$)">
                                          <p:val>
                                            <p:fltVal val="0"/>
                                          </p:val>
                                        </p:tav>
                                        <p:tav tm="100000">
                                          <p:val>
                                            <p:fltVal val="1"/>
                                          </p:val>
                                        </p:tav>
                                      </p:tavLst>
                                    </p:anim>
                                    <p:anim calcmode="lin" valueType="num">
                                      <p:cBhvr>
                                        <p:cTn id="14"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outVertic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1+#ppt_w/2"/>
                                          </p:val>
                                        </p:tav>
                                        <p:tav tm="100000">
                                          <p:val>
                                            <p:strVal val="#ppt_x"/>
                                          </p:val>
                                        </p:tav>
                                      </p:tavLst>
                                    </p:anim>
                                    <p:anim calcmode="lin" valueType="num">
                                      <p:cBhvr additive="base">
                                        <p:cTn id="3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135632" y="2270700"/>
            <a:ext cx="6245929" cy="1731432"/>
            <a:chOff x="1135632" y="2270700"/>
            <a:chExt cx="6245929" cy="1731432"/>
          </a:xfrm>
        </p:grpSpPr>
        <p:pic>
          <p:nvPicPr>
            <p:cNvPr id="4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145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361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63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 name="Straight Connector 50"/>
            <p:cNvCxnSpPr>
              <a:stCxn id="54" idx="0"/>
            </p:cNvCxnSpPr>
            <p:nvPr/>
          </p:nvCxnSpPr>
          <p:spPr bwMode="auto">
            <a:xfrm flipV="1">
              <a:off x="1710062" y="2837638"/>
              <a:ext cx="61388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endCxn id="69" idx="0"/>
            </p:cNvCxnSpPr>
            <p:nvPr/>
          </p:nvCxnSpPr>
          <p:spPr bwMode="auto">
            <a:xfrm>
              <a:off x="2128897" y="2315119"/>
              <a:ext cx="177759"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a:endCxn id="49" idx="0"/>
            </p:cNvCxnSpPr>
            <p:nvPr/>
          </p:nvCxnSpPr>
          <p:spPr bwMode="auto">
            <a:xfrm flipH="1">
              <a:off x="1818670" y="2315119"/>
              <a:ext cx="250738"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5010"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723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1679"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8348"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2794"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902"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5017"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724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0571"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347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548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750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951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153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6125"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160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9589"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9456"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354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560"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757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p:cNvCxnSpPr>
              <a:endCxn id="71" idx="0"/>
            </p:cNvCxnSpPr>
            <p:nvPr/>
          </p:nvCxnSpPr>
          <p:spPr bwMode="auto">
            <a:xfrm>
              <a:off x="2369571" y="2837637"/>
              <a:ext cx="364937"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endCxn id="74" idx="0"/>
            </p:cNvCxnSpPr>
            <p:nvPr/>
          </p:nvCxnSpPr>
          <p:spPr bwMode="auto">
            <a:xfrm flipH="1">
              <a:off x="3282626" y="2315120"/>
              <a:ext cx="364681"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a:endCxn id="73" idx="0"/>
            </p:cNvCxnSpPr>
            <p:nvPr/>
          </p:nvCxnSpPr>
          <p:spPr bwMode="auto">
            <a:xfrm>
              <a:off x="3647915" y="2315120"/>
              <a:ext cx="122697"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endCxn id="50" idx="0"/>
            </p:cNvCxnSpPr>
            <p:nvPr/>
          </p:nvCxnSpPr>
          <p:spPr bwMode="auto">
            <a:xfrm flipH="1">
              <a:off x="1330684" y="2315119"/>
              <a:ext cx="67195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a:endCxn id="55" idx="0"/>
            </p:cNvCxnSpPr>
            <p:nvPr/>
          </p:nvCxnSpPr>
          <p:spPr bwMode="auto">
            <a:xfrm flipH="1">
              <a:off x="2222285" y="2837637"/>
              <a:ext cx="101665"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70" idx="0"/>
            </p:cNvCxnSpPr>
            <p:nvPr/>
          </p:nvCxnSpPr>
          <p:spPr bwMode="auto">
            <a:xfrm flipV="1">
              <a:off x="2794641" y="2315120"/>
              <a:ext cx="80956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a:endCxn id="59" idx="0"/>
            </p:cNvCxnSpPr>
            <p:nvPr/>
          </p:nvCxnSpPr>
          <p:spPr bwMode="auto">
            <a:xfrm>
              <a:off x="3701310" y="2837638"/>
              <a:ext cx="57644"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p:nvPr/>
          </p:nvCxnSpPr>
          <p:spPr bwMode="auto">
            <a:xfrm flipH="1" flipV="1">
              <a:off x="6646937" y="2837637"/>
              <a:ext cx="35452" cy="36688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Connector 82"/>
            <p:cNvCxnSpPr>
              <a:endCxn id="67" idx="0"/>
            </p:cNvCxnSpPr>
            <p:nvPr/>
          </p:nvCxnSpPr>
          <p:spPr bwMode="auto">
            <a:xfrm flipH="1">
              <a:off x="4746583" y="2315119"/>
              <a:ext cx="23751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a:endCxn id="64" idx="0"/>
            </p:cNvCxnSpPr>
            <p:nvPr/>
          </p:nvCxnSpPr>
          <p:spPr bwMode="auto">
            <a:xfrm flipH="1">
              <a:off x="6210538" y="2315120"/>
              <a:ext cx="34765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Connector 84"/>
            <p:cNvCxnSpPr>
              <a:endCxn id="65" idx="0"/>
            </p:cNvCxnSpPr>
            <p:nvPr/>
          </p:nvCxnSpPr>
          <p:spPr bwMode="auto">
            <a:xfrm flipH="1">
              <a:off x="5722553" y="2310527"/>
              <a:ext cx="800187"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a:endCxn id="58" idx="0"/>
            </p:cNvCxnSpPr>
            <p:nvPr/>
          </p:nvCxnSpPr>
          <p:spPr bwMode="auto">
            <a:xfrm>
              <a:off x="5234568" y="2837639"/>
              <a:ext cx="573278"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a:endCxn id="61" idx="0"/>
            </p:cNvCxnSpPr>
            <p:nvPr/>
          </p:nvCxnSpPr>
          <p:spPr bwMode="auto">
            <a:xfrm>
              <a:off x="6619018" y="2837639"/>
              <a:ext cx="213277"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endCxn id="48" idx="0"/>
            </p:cNvCxnSpPr>
            <p:nvPr/>
          </p:nvCxnSpPr>
          <p:spPr bwMode="auto">
            <a:xfrm>
              <a:off x="6503472" y="2315120"/>
              <a:ext cx="683038"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p:cNvCxnSpPr>
              <a:endCxn id="60" idx="0"/>
            </p:cNvCxnSpPr>
            <p:nvPr/>
          </p:nvCxnSpPr>
          <p:spPr bwMode="auto">
            <a:xfrm flipH="1">
              <a:off x="6320069" y="2837639"/>
              <a:ext cx="298950"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a:stCxn id="72" idx="0"/>
            </p:cNvCxnSpPr>
            <p:nvPr/>
          </p:nvCxnSpPr>
          <p:spPr bwMode="auto">
            <a:xfrm flipV="1">
              <a:off x="4258598" y="2310527"/>
              <a:ext cx="725500"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0"/>
            <p:cNvCxnSpPr>
              <a:stCxn id="56" idx="0"/>
            </p:cNvCxnSpPr>
            <p:nvPr/>
          </p:nvCxnSpPr>
          <p:spPr bwMode="auto">
            <a:xfrm flipV="1">
              <a:off x="3246731" y="2837638"/>
              <a:ext cx="40057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p:cNvCxnSpPr>
              <a:stCxn id="68" idx="0"/>
            </p:cNvCxnSpPr>
            <p:nvPr/>
          </p:nvCxnSpPr>
          <p:spPr bwMode="auto">
            <a:xfrm flipH="1" flipV="1">
              <a:off x="3772140" y="2837638"/>
              <a:ext cx="49903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Connector 92"/>
            <p:cNvCxnSpPr>
              <a:stCxn id="66" idx="0"/>
            </p:cNvCxnSpPr>
            <p:nvPr/>
          </p:nvCxnSpPr>
          <p:spPr bwMode="auto">
            <a:xfrm flipH="1" flipV="1">
              <a:off x="5202274" y="2837639"/>
              <a:ext cx="32294" cy="36939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Connector 93"/>
            <p:cNvCxnSpPr>
              <a:stCxn id="62" idx="0"/>
            </p:cNvCxnSpPr>
            <p:nvPr/>
          </p:nvCxnSpPr>
          <p:spPr bwMode="auto">
            <a:xfrm flipH="1" flipV="1">
              <a:off x="5202274" y="2837640"/>
              <a:ext cx="93349" cy="83065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Connector 94"/>
            <p:cNvCxnSpPr>
              <a:stCxn id="57" idx="0"/>
            </p:cNvCxnSpPr>
            <p:nvPr/>
          </p:nvCxnSpPr>
          <p:spPr bwMode="auto">
            <a:xfrm flipV="1">
              <a:off x="4783400" y="2270700"/>
              <a:ext cx="200698" cy="139759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itle 1"/>
          <p:cNvSpPr>
            <a:spLocks noGrp="1"/>
          </p:cNvSpPr>
          <p:nvPr>
            <p:ph type="title"/>
          </p:nvPr>
        </p:nvSpPr>
        <p:spPr/>
        <p:txBody>
          <a:bodyPr/>
          <a:lstStyle/>
          <a:p>
            <a:r>
              <a:rPr lang="en-US" dirty="0" smtClean="0"/>
              <a:t>Enterprise Architecture Process</a:t>
            </a:r>
            <a:endParaRPr lang="en-US" dirty="0"/>
          </a:p>
        </p:txBody>
      </p:sp>
      <p:grpSp>
        <p:nvGrpSpPr>
          <p:cNvPr id="32" name="Group 31"/>
          <p:cNvGrpSpPr/>
          <p:nvPr/>
        </p:nvGrpSpPr>
        <p:grpSpPr>
          <a:xfrm>
            <a:off x="1155488" y="5566786"/>
            <a:ext cx="7144304" cy="854773"/>
            <a:chOff x="1155488" y="5566786"/>
            <a:chExt cx="7144304" cy="854773"/>
          </a:xfrm>
        </p:grpSpPr>
        <p:sp>
          <p:nvSpPr>
            <p:cNvPr id="3" name="TextBox 2"/>
            <p:cNvSpPr txBox="1"/>
            <p:nvPr/>
          </p:nvSpPr>
          <p:spPr>
            <a:xfrm>
              <a:off x="1155488" y="6059922"/>
              <a:ext cx="14991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Optimize Operations</a:t>
              </a:r>
              <a:endParaRPr lang="en-US" sz="1050" b="1" dirty="0">
                <a:latin typeface="+mn-lt"/>
              </a:endParaRPr>
            </a:p>
          </p:txBody>
        </p:sp>
        <p:sp>
          <p:nvSpPr>
            <p:cNvPr id="5" name="TextBox 4"/>
            <p:cNvSpPr txBox="1"/>
            <p:nvPr/>
          </p:nvSpPr>
          <p:spPr>
            <a:xfrm>
              <a:off x="4114786" y="6059922"/>
              <a:ext cx="20329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Respond to Customer Needs</a:t>
              </a:r>
              <a:endParaRPr lang="en-US" sz="1050" b="1" dirty="0">
                <a:latin typeface="+mn-lt"/>
              </a:endParaRPr>
            </a:p>
          </p:txBody>
        </p:sp>
        <p:sp>
          <p:nvSpPr>
            <p:cNvPr id="6" name="TextBox 5"/>
            <p:cNvSpPr txBox="1"/>
            <p:nvPr/>
          </p:nvSpPr>
          <p:spPr>
            <a:xfrm>
              <a:off x="6189919" y="6059922"/>
              <a:ext cx="2109873"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Define Mobile User Processes</a:t>
              </a:r>
              <a:endParaRPr lang="en-US" sz="1050" b="1" dirty="0">
                <a:latin typeface="+mn-lt"/>
              </a:endParaRPr>
            </a:p>
          </p:txBody>
        </p:sp>
        <p:sp>
          <p:nvSpPr>
            <p:cNvPr id="7" name="TextBox 6"/>
            <p:cNvSpPr txBox="1"/>
            <p:nvPr/>
          </p:nvSpPr>
          <p:spPr>
            <a:xfrm>
              <a:off x="6281361" y="5566786"/>
              <a:ext cx="152958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Sustain Environment</a:t>
              </a:r>
              <a:endParaRPr lang="en-US" sz="1050" b="1" dirty="0">
                <a:latin typeface="+mn-lt"/>
              </a:endParaRPr>
            </a:p>
          </p:txBody>
        </p:sp>
        <p:sp>
          <p:nvSpPr>
            <p:cNvPr id="8" name="TextBox 7"/>
            <p:cNvSpPr txBox="1"/>
            <p:nvPr/>
          </p:nvSpPr>
          <p:spPr>
            <a:xfrm>
              <a:off x="3548650" y="5566786"/>
              <a:ext cx="265649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Integrate Case and Asset Management</a:t>
              </a:r>
              <a:endParaRPr lang="en-US" sz="1050" b="1" dirty="0">
                <a:latin typeface="+mn-lt"/>
              </a:endParaRPr>
            </a:p>
          </p:txBody>
        </p:sp>
        <p:sp>
          <p:nvSpPr>
            <p:cNvPr id="4" name="TextBox 3"/>
            <p:cNvSpPr txBox="1"/>
            <p:nvPr/>
          </p:nvSpPr>
          <p:spPr>
            <a:xfrm>
              <a:off x="2706155" y="6059922"/>
              <a:ext cx="133241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Increase Revenue</a:t>
              </a:r>
              <a:endParaRPr lang="en-US" sz="1050" b="1" dirty="0">
                <a:latin typeface="+mn-lt"/>
              </a:endParaRPr>
            </a:p>
          </p:txBody>
        </p:sp>
        <p:sp>
          <p:nvSpPr>
            <p:cNvPr id="9" name="TextBox 8"/>
            <p:cNvSpPr txBox="1"/>
            <p:nvPr/>
          </p:nvSpPr>
          <p:spPr>
            <a:xfrm>
              <a:off x="1264916" y="5566786"/>
              <a:ext cx="1939955"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Conserve Water Resources</a:t>
              </a:r>
              <a:endParaRPr lang="en-US" sz="1050" b="1" dirty="0">
                <a:latin typeface="+mn-lt"/>
              </a:endParaRPr>
            </a:p>
          </p:txBody>
        </p:sp>
      </p:grpSp>
      <p:grpSp>
        <p:nvGrpSpPr>
          <p:cNvPr id="10" name="Group 9"/>
          <p:cNvGrpSpPr/>
          <p:nvPr/>
        </p:nvGrpSpPr>
        <p:grpSpPr>
          <a:xfrm>
            <a:off x="1366732" y="1703757"/>
            <a:ext cx="5963970" cy="1314699"/>
            <a:chOff x="1366732" y="1703757"/>
            <a:chExt cx="5963970" cy="1314699"/>
          </a:xfrm>
        </p:grpSpPr>
        <p:cxnSp>
          <p:nvCxnSpPr>
            <p:cNvPr id="11" name="Straight Connector 10"/>
            <p:cNvCxnSpPr/>
            <p:nvPr/>
          </p:nvCxnSpPr>
          <p:spPr bwMode="auto">
            <a:xfrm flipV="1">
              <a:off x="2369571" y="1703758"/>
              <a:ext cx="2019588" cy="1133879"/>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V="1">
              <a:off x="2225310" y="1703757"/>
              <a:ext cx="2097201" cy="60677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604205" y="1703758"/>
              <a:ext cx="784954"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H="1" flipV="1">
              <a:off x="4389159" y="1703759"/>
              <a:ext cx="687849" cy="61136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flipV="1">
              <a:off x="4445942" y="1703758"/>
              <a:ext cx="2043297"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4445942" y="1703759"/>
              <a:ext cx="788626"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4389159" y="1703757"/>
              <a:ext cx="2248084" cy="113388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3721224" y="1703759"/>
              <a:ext cx="667935"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1914960" y="2656819"/>
              <a:ext cx="909223"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Safe Public</a:t>
              </a:r>
              <a:endParaRPr lang="en-US" sz="1050" dirty="0">
                <a:effectLst>
                  <a:outerShdw blurRad="38100" dist="38100" dir="2700000" algn="tl">
                    <a:srgbClr val="000000">
                      <a:alpha val="43137"/>
                    </a:srgbClr>
                  </a:outerShdw>
                </a:effectLst>
              </a:endParaRPr>
            </a:p>
          </p:txBody>
        </p:sp>
        <p:sp>
          <p:nvSpPr>
            <p:cNvPr id="20" name="TextBox 19"/>
            <p:cNvSpPr txBox="1"/>
            <p:nvPr/>
          </p:nvSpPr>
          <p:spPr>
            <a:xfrm>
              <a:off x="1366732" y="2129710"/>
              <a:ext cx="16001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Manage Infrastructure</a:t>
              </a:r>
              <a:endParaRPr lang="en-US" sz="1050" dirty="0">
                <a:effectLst>
                  <a:outerShdw blurRad="38100" dist="38100" dir="2700000" algn="tl">
                    <a:srgbClr val="000000">
                      <a:alpha val="43137"/>
                    </a:srgbClr>
                  </a:outerShdw>
                </a:effectLst>
              </a:endParaRPr>
            </a:p>
          </p:txBody>
        </p:sp>
        <p:sp>
          <p:nvSpPr>
            <p:cNvPr id="21" name="TextBox 20"/>
            <p:cNvSpPr txBox="1"/>
            <p:nvPr/>
          </p:nvSpPr>
          <p:spPr>
            <a:xfrm>
              <a:off x="3128998" y="2129709"/>
              <a:ext cx="96372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&lt;&lt;capability&gt;&gt;</a:t>
              </a:r>
            </a:p>
            <a:p>
              <a:r>
                <a:rPr lang="en-US" sz="1050" b="1" dirty="0">
                  <a:latin typeface="Arial" charset="0"/>
                  <a:ea typeface="+mn-ea"/>
                  <a:cs typeface="Arial" charset="0"/>
                </a:rPr>
                <a:t>Clean Water</a:t>
              </a:r>
            </a:p>
          </p:txBody>
        </p:sp>
        <p:sp>
          <p:nvSpPr>
            <p:cNvPr id="22" name="TextBox 21"/>
            <p:cNvSpPr txBox="1"/>
            <p:nvPr/>
          </p:nvSpPr>
          <p:spPr>
            <a:xfrm>
              <a:off x="4250564" y="2129710"/>
              <a:ext cx="1467069"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Equal Opportunities</a:t>
              </a:r>
              <a:endParaRPr lang="en-US" sz="1050" dirty="0">
                <a:effectLst>
                  <a:outerShdw blurRad="38100" dist="38100" dir="2700000" algn="tl">
                    <a:srgbClr val="000000">
                      <a:alpha val="43137"/>
                    </a:srgbClr>
                  </a:outerShdw>
                </a:effectLst>
              </a:endParaRPr>
            </a:p>
          </p:txBody>
        </p:sp>
        <p:sp>
          <p:nvSpPr>
            <p:cNvPr id="23" name="TextBox 22"/>
            <p:cNvSpPr txBox="1"/>
            <p:nvPr/>
          </p:nvSpPr>
          <p:spPr>
            <a:xfrm>
              <a:off x="4637289" y="2656819"/>
              <a:ext cx="119455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Reliable Energy</a:t>
              </a:r>
              <a:endParaRPr lang="en-US" sz="1050" dirty="0">
                <a:effectLst>
                  <a:outerShdw blurRad="38100" dist="38100" dir="2700000" algn="tl">
                    <a:srgbClr val="000000">
                      <a:alpha val="43137"/>
                    </a:srgbClr>
                  </a:outerShdw>
                </a:effectLst>
              </a:endParaRPr>
            </a:p>
          </p:txBody>
        </p:sp>
        <p:sp>
          <p:nvSpPr>
            <p:cNvPr id="24" name="TextBox 23"/>
            <p:cNvSpPr txBox="1"/>
            <p:nvPr/>
          </p:nvSpPr>
          <p:spPr>
            <a:xfrm>
              <a:off x="2996506" y="2656819"/>
              <a:ext cx="144943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Community</a:t>
              </a:r>
              <a:endParaRPr lang="en-US" sz="1050" dirty="0">
                <a:effectLst>
                  <a:outerShdw blurRad="38100" dist="38100" dir="2700000" algn="tl">
                    <a:srgbClr val="000000">
                      <a:alpha val="43137"/>
                    </a:srgbClr>
                  </a:outerShdw>
                </a:effectLst>
              </a:endParaRPr>
            </a:p>
          </p:txBody>
        </p:sp>
        <p:sp>
          <p:nvSpPr>
            <p:cNvPr id="25" name="TextBox 24"/>
            <p:cNvSpPr txBox="1"/>
            <p:nvPr/>
          </p:nvSpPr>
          <p:spPr>
            <a:xfrm>
              <a:off x="5831847" y="2134301"/>
              <a:ext cx="1314784"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Economy</a:t>
              </a:r>
              <a:endParaRPr lang="en-US" sz="1050" dirty="0">
                <a:effectLst>
                  <a:outerShdw blurRad="38100" dist="38100" dir="2700000" algn="tl">
                    <a:srgbClr val="000000">
                      <a:alpha val="43137"/>
                    </a:srgbClr>
                  </a:outerShdw>
                </a:effectLst>
              </a:endParaRPr>
            </a:p>
          </p:txBody>
        </p:sp>
        <p:sp>
          <p:nvSpPr>
            <p:cNvPr id="26" name="TextBox 25"/>
            <p:cNvSpPr txBox="1"/>
            <p:nvPr/>
          </p:nvSpPr>
          <p:spPr>
            <a:xfrm>
              <a:off x="5943784" y="2656819"/>
              <a:ext cx="13869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Mobile Community</a:t>
              </a:r>
              <a:endParaRPr lang="en-US" sz="1050" dirty="0">
                <a:effectLst>
                  <a:outerShdw blurRad="38100" dist="38100" dir="2700000" algn="tl">
                    <a:srgbClr val="000000">
                      <a:alpha val="43137"/>
                    </a:srgbClr>
                  </a:outerShdw>
                </a:effectLst>
              </a:endParaRPr>
            </a:p>
          </p:txBody>
        </p:sp>
      </p:grpSp>
      <p:grpSp>
        <p:nvGrpSpPr>
          <p:cNvPr id="33" name="Group 32"/>
          <p:cNvGrpSpPr/>
          <p:nvPr/>
        </p:nvGrpSpPr>
        <p:grpSpPr>
          <a:xfrm>
            <a:off x="3334263" y="3066756"/>
            <a:ext cx="2030797" cy="2478928"/>
            <a:chOff x="3334263" y="3066756"/>
            <a:chExt cx="2030797" cy="2478928"/>
          </a:xfrm>
        </p:grpSpPr>
        <p:sp>
          <p:nvSpPr>
            <p:cNvPr id="27" name="Down Arrow 26"/>
            <p:cNvSpPr/>
            <p:nvPr/>
          </p:nvSpPr>
          <p:spPr bwMode="auto">
            <a:xfrm>
              <a:off x="3334263" y="3066756"/>
              <a:ext cx="2030797" cy="2478928"/>
            </a:xfrm>
            <a:prstGeom prst="downArrow">
              <a:avLst/>
            </a:prstGeom>
            <a:gradFill>
              <a:gsLst>
                <a:gs pos="0">
                  <a:srgbClr val="FF9900"/>
                </a:gs>
                <a:gs pos="50000">
                  <a:srgbClr val="FF9900"/>
                </a:gs>
                <a:gs pos="100000">
                  <a:srgbClr val="F8F8F8"/>
                </a:gs>
              </a:gsLst>
              <a:lin ang="5400000" scaled="0"/>
            </a:gradFill>
            <a:ln w="12700" cap="flat" cmpd="sng" algn="ctr">
              <a:noFill/>
              <a:prstDash val="solid"/>
              <a:round/>
              <a:headEnd type="none" w="med" len="med"/>
              <a:tailEnd type="none" w="med" len="med"/>
            </a:ln>
            <a:effectLst>
              <a:innerShdw blurRad="63500" dist="50800" dir="13500000">
                <a:prstClr val="black">
                  <a:alpha val="50000"/>
                </a:prstClr>
              </a:innerShdw>
            </a:effectLst>
            <a:extLst/>
          </p:spPr>
          <p:txBody>
            <a:bodyPr vert="horz" wrap="none" lIns="91440" tIns="45720" rIns="91440" bIns="45720" numCol="1" rtlCol="0" anchor="ctr" anchorCtr="0" compatLnSpc="1">
              <a:prstTxWarp prst="textNoShape">
                <a:avLst/>
              </a:prstTxWarp>
            </a:bodyPr>
            <a:lstStyle/>
            <a:p>
              <a:pPr algn="ctr"/>
              <a:endParaRPr lang="en-US"/>
            </a:p>
          </p:txBody>
        </p:sp>
        <p:sp>
          <p:nvSpPr>
            <p:cNvPr id="31" name="TextBox 30"/>
            <p:cNvSpPr txBox="1"/>
            <p:nvPr/>
          </p:nvSpPr>
          <p:spPr>
            <a:xfrm rot="16200000">
              <a:off x="3380486" y="4041984"/>
              <a:ext cx="1938351" cy="338554"/>
            </a:xfrm>
            <a:prstGeom prst="rect">
              <a:avLst/>
            </a:prstGeom>
            <a:noFill/>
          </p:spPr>
          <p:txBody>
            <a:bodyPr wrap="none" rtlCol="0">
              <a:spAutoFit/>
            </a:bodyPr>
            <a:lstStyle/>
            <a:p>
              <a:r>
                <a:rPr lang="en-US" sz="1600" dirty="0" smtClean="0">
                  <a:effectLst>
                    <a:glow rad="101600">
                      <a:srgbClr val="FFCC66">
                        <a:alpha val="60000"/>
                      </a:srgbClr>
                    </a:glow>
                  </a:effectLst>
                  <a:latin typeface="Verdana" pitchFamily="34" charset="0"/>
                  <a:ea typeface="Verdana" pitchFamily="34" charset="0"/>
                  <a:cs typeface="Verdana" pitchFamily="34" charset="0"/>
                </a:rPr>
                <a:t>Establish Goals</a:t>
              </a:r>
              <a:endParaRPr lang="en-US" sz="1600" dirty="0">
                <a:effectLst>
                  <a:glow rad="101600">
                    <a:srgbClr val="FFCC66">
                      <a:alpha val="60000"/>
                    </a:srgbClr>
                  </a:glow>
                </a:effectLst>
                <a:latin typeface="Verdana" pitchFamily="34" charset="0"/>
                <a:ea typeface="Verdana" pitchFamily="34" charset="0"/>
                <a:cs typeface="Verdana" pitchFamily="34" charset="0"/>
              </a:endParaRPr>
            </a:p>
          </p:txBody>
        </p:sp>
      </p:grpSp>
      <p:sp>
        <p:nvSpPr>
          <p:cNvPr id="34" name="TextBox 33"/>
          <p:cNvSpPr txBox="1"/>
          <p:nvPr/>
        </p:nvSpPr>
        <p:spPr>
          <a:xfrm>
            <a:off x="3694097" y="1522939"/>
            <a:ext cx="1390125" cy="361637"/>
          </a:xfrm>
          <a:prstGeom prst="rect">
            <a:avLst/>
          </a:prstGeom>
          <a:solidFill>
            <a:srgbClr val="FFFF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&lt;&lt;vision&gt;&gt;</a:t>
            </a:r>
          </a:p>
          <a:p>
            <a:r>
              <a:rPr lang="en-US" sz="1050" b="1" dirty="0">
                <a:latin typeface="+mn-lt"/>
              </a:rPr>
              <a:t>Best </a:t>
            </a:r>
            <a:r>
              <a:rPr lang="en-US" sz="1050" b="1" dirty="0" smtClean="0">
                <a:latin typeface="+mn-lt"/>
              </a:rPr>
              <a:t>Managed City</a:t>
            </a:r>
            <a:endParaRPr lang="en-US" sz="1050" b="1" dirty="0">
              <a:latin typeface="+mn-lt"/>
            </a:endParaRPr>
          </a:p>
        </p:txBody>
      </p:sp>
    </p:spTree>
    <p:extLst>
      <p:ext uri="{BB962C8B-B14F-4D97-AF65-F5344CB8AC3E}">
        <p14:creationId xmlns:p14="http://schemas.microsoft.com/office/powerpoint/2010/main" val="3330895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up)">
                                      <p:cBhvr>
                                        <p:cTn id="12" dur="500"/>
                                        <p:tgtEl>
                                          <p:spTgt spid="33"/>
                                        </p:tgtEl>
                                      </p:cBhvr>
                                    </p:animEffect>
                                  </p:childTnLst>
                                </p:cTn>
                              </p:par>
                              <p:par>
                                <p:cTn id="13" presetID="22" presetClass="entr" presetSubtype="1"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up)">
                                      <p:cBhvr>
                                        <p:cTn id="20" dur="500"/>
                                        <p:tgtEl>
                                          <p:spTgt spid="47"/>
                                        </p:tgtEl>
                                      </p:cBhvr>
                                    </p:animEffect>
                                  </p:childTnLst>
                                </p:cTn>
                              </p:par>
                              <p:par>
                                <p:cTn id="21" presetID="1" presetClass="exit" presetSubtype="0" fill="hold" nodeType="withEffect">
                                  <p:stCondLst>
                                    <p:cond delay="0"/>
                                  </p:stCondLst>
                                  <p:childTnLst>
                                    <p:set>
                                      <p:cBhvr>
                                        <p:cTn id="22"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Products</a:t>
            </a:r>
            <a:endParaRPr lang="en-US" dirty="0"/>
          </a:p>
        </p:txBody>
      </p:sp>
      <p:grpSp>
        <p:nvGrpSpPr>
          <p:cNvPr id="3" name="Group 2"/>
          <p:cNvGrpSpPr/>
          <p:nvPr/>
        </p:nvGrpSpPr>
        <p:grpSpPr>
          <a:xfrm>
            <a:off x="935501" y="1505242"/>
            <a:ext cx="6808763" cy="4937760"/>
            <a:chOff x="935501" y="1533378"/>
            <a:chExt cx="6808763" cy="4937760"/>
          </a:xfrm>
        </p:grpSpPr>
        <p:sp>
          <p:nvSpPr>
            <p:cNvPr id="4" name="Rectangle 3"/>
            <p:cNvSpPr/>
            <p:nvPr/>
          </p:nvSpPr>
          <p:spPr bwMode="auto">
            <a:xfrm>
              <a:off x="935501" y="1533378"/>
              <a:ext cx="6808763" cy="4937760"/>
            </a:xfrm>
            <a:prstGeom prst="rect">
              <a:avLst/>
            </a:prstGeom>
            <a:solidFill>
              <a:schemeClr val="tx1"/>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176"/>
            <a:stretch/>
          </p:blipFill>
          <p:spPr bwMode="auto">
            <a:xfrm>
              <a:off x="3537242" y="3456437"/>
              <a:ext cx="3049447" cy="27769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1461" y="2315229"/>
              <a:ext cx="2199957" cy="29915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812" y="3387123"/>
              <a:ext cx="12096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522"/>
            <a:stretch/>
          </p:blipFill>
          <p:spPr bwMode="auto">
            <a:xfrm>
              <a:off x="2988609" y="1663504"/>
              <a:ext cx="2616751" cy="25505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qual 8"/>
            <p:cNvSpPr/>
            <p:nvPr/>
          </p:nvSpPr>
          <p:spPr bwMode="auto">
            <a:xfrm>
              <a:off x="2117188" y="3387123"/>
              <a:ext cx="717452" cy="750585"/>
            </a:xfrm>
            <a:prstGeom prst="mathEqual">
              <a:avLst>
                <a:gd name="adj1" fmla="val 14149"/>
                <a:gd name="adj2" fmla="val 11760"/>
              </a:avLst>
            </a:prstGeom>
            <a:solidFill>
              <a:srgbClr val="92D050"/>
            </a:solidFill>
            <a:ln w="12700" cap="flat" cmpd="sng" algn="ctr">
              <a:solidFill>
                <a:srgbClr val="0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0" name="TextBox 9"/>
            <p:cNvSpPr txBox="1"/>
            <p:nvPr/>
          </p:nvSpPr>
          <p:spPr>
            <a:xfrm>
              <a:off x="1148659" y="3080546"/>
              <a:ext cx="854721" cy="276999"/>
            </a:xfrm>
            <a:prstGeom prst="rect">
              <a:avLst/>
            </a:prstGeom>
            <a:noFill/>
          </p:spPr>
          <p:txBody>
            <a:bodyPr wrap="none" rtlCol="0">
              <a:spAutoFit/>
            </a:bodyPr>
            <a:lstStyle/>
            <a:p>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Process</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sp>
        <p:nvSpPr>
          <p:cNvPr id="12" name="TextBox 11"/>
          <p:cNvSpPr txBox="1"/>
          <p:nvPr/>
        </p:nvSpPr>
        <p:spPr>
          <a:xfrm>
            <a:off x="6947207" y="6557257"/>
            <a:ext cx="1697901" cy="230832"/>
          </a:xfrm>
          <a:prstGeom prst="rect">
            <a:avLst/>
          </a:prstGeom>
          <a:noFill/>
        </p:spPr>
        <p:txBody>
          <a:bodyPr wrap="none" rtlCol="0">
            <a:spAutoFit/>
          </a:bodyPr>
          <a:lstStyle/>
          <a:p>
            <a:r>
              <a:rPr lang="en-US" sz="900" i="1" dirty="0" smtClean="0">
                <a:latin typeface="Verdana" pitchFamily="34" charset="0"/>
                <a:ea typeface="Verdana" pitchFamily="34" charset="0"/>
                <a:cs typeface="Verdana" pitchFamily="34" charset="0"/>
                <a:hlinkClick r:id="rId6"/>
              </a:rPr>
              <a:t>Sample use case model</a:t>
            </a:r>
            <a:endParaRPr lang="en-US" sz="900" i="1" dirty="0">
              <a:latin typeface="Verdana" pitchFamily="34" charset="0"/>
              <a:ea typeface="Verdana" pitchFamily="34" charset="0"/>
              <a:cs typeface="Verdana" pitchFamily="34" charset="0"/>
            </a:endParaRPr>
          </a:p>
        </p:txBody>
      </p:sp>
      <p:sp>
        <p:nvSpPr>
          <p:cNvPr id="11" name="TextBox 10"/>
          <p:cNvSpPr txBox="1"/>
          <p:nvPr/>
        </p:nvSpPr>
        <p:spPr>
          <a:xfrm>
            <a:off x="525293" y="5278607"/>
            <a:ext cx="4275529" cy="461665"/>
          </a:xfrm>
          <a:prstGeom prst="rect">
            <a:avLst/>
          </a:prstGeom>
          <a:noFill/>
        </p:spPr>
        <p:txBody>
          <a:bodyPr wrap="none" rtlCol="0">
            <a:spAutoFit/>
          </a:bodyPr>
          <a:lstStyle/>
          <a:p>
            <a:r>
              <a:rPr lang="en-US" sz="24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Stakeholder developed!</a:t>
            </a:r>
            <a:endParaRPr lang="en-US" sz="24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17650020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ppt_x"/>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526454" y="3486268"/>
            <a:ext cx="7541038" cy="2960779"/>
            <a:chOff x="526454" y="3486268"/>
            <a:chExt cx="7541038" cy="2960779"/>
          </a:xfrm>
        </p:grpSpPr>
        <p:pic>
          <p:nvPicPr>
            <p:cNvPr id="98" name="Picture 9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999536" y="5030468"/>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149592" y="4029614"/>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562544" y="4225956"/>
              <a:ext cx="943239" cy="92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772580" y="4029614"/>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26454" y="4831612"/>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050199" y="4471326"/>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2794641" y="4057315"/>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796195" y="3588012"/>
              <a:ext cx="1812481" cy="1766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357822" y="3486268"/>
              <a:ext cx="2174023" cy="9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4126807" y="4835794"/>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914960" y="5030469"/>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827491" y="5030469"/>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884074" y="5521943"/>
              <a:ext cx="943239" cy="92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84685" y="5263105"/>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2076386" y="5262308"/>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4421785" y="5616846"/>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4"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229664" y="5841262"/>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206217" y="3588012"/>
              <a:ext cx="1861275" cy="1694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876624" y="4077561"/>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7046528" y="4990401"/>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1181676" y="5314614"/>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364210" y="5196099"/>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0"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6559725" y="5106260"/>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241086" y="5522018"/>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659096" y="4545275"/>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310106" y="4128941"/>
              <a:ext cx="1448114" cy="1420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7" name="Group 46"/>
          <p:cNvGrpSpPr/>
          <p:nvPr/>
        </p:nvGrpSpPr>
        <p:grpSpPr>
          <a:xfrm>
            <a:off x="1135632" y="2270700"/>
            <a:ext cx="6245929" cy="1731432"/>
            <a:chOff x="1135632" y="2270700"/>
            <a:chExt cx="6245929" cy="1731432"/>
          </a:xfrm>
        </p:grpSpPr>
        <p:pic>
          <p:nvPicPr>
            <p:cNvPr id="4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9145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361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3563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 name="Straight Connector 50"/>
            <p:cNvCxnSpPr>
              <a:stCxn id="54" idx="0"/>
            </p:cNvCxnSpPr>
            <p:nvPr/>
          </p:nvCxnSpPr>
          <p:spPr bwMode="auto">
            <a:xfrm flipV="1">
              <a:off x="1710062" y="2837638"/>
              <a:ext cx="61388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endCxn id="69" idx="0"/>
            </p:cNvCxnSpPr>
            <p:nvPr/>
          </p:nvCxnSpPr>
          <p:spPr bwMode="auto">
            <a:xfrm>
              <a:off x="2128897" y="2315119"/>
              <a:ext cx="177759"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a:endCxn id="49" idx="0"/>
            </p:cNvCxnSpPr>
            <p:nvPr/>
          </p:nvCxnSpPr>
          <p:spPr bwMode="auto">
            <a:xfrm flipH="1">
              <a:off x="1818670" y="2315119"/>
              <a:ext cx="250738"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15010"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723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51679"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88348"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12794"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63902"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017"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724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0571"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0347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1548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2750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3951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5153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76125"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160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9589"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9456"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354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5560"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8757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p:cNvCxnSpPr>
              <a:endCxn id="71" idx="0"/>
            </p:cNvCxnSpPr>
            <p:nvPr/>
          </p:nvCxnSpPr>
          <p:spPr bwMode="auto">
            <a:xfrm>
              <a:off x="2369571" y="2837637"/>
              <a:ext cx="364937"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endCxn id="74" idx="0"/>
            </p:cNvCxnSpPr>
            <p:nvPr/>
          </p:nvCxnSpPr>
          <p:spPr bwMode="auto">
            <a:xfrm flipH="1">
              <a:off x="3282626" y="2315120"/>
              <a:ext cx="364681"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a:endCxn id="73" idx="0"/>
            </p:cNvCxnSpPr>
            <p:nvPr/>
          </p:nvCxnSpPr>
          <p:spPr bwMode="auto">
            <a:xfrm>
              <a:off x="3647915" y="2315120"/>
              <a:ext cx="122697"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endCxn id="50" idx="0"/>
            </p:cNvCxnSpPr>
            <p:nvPr/>
          </p:nvCxnSpPr>
          <p:spPr bwMode="auto">
            <a:xfrm flipH="1">
              <a:off x="1330684" y="2315119"/>
              <a:ext cx="67195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a:endCxn id="55" idx="0"/>
            </p:cNvCxnSpPr>
            <p:nvPr/>
          </p:nvCxnSpPr>
          <p:spPr bwMode="auto">
            <a:xfrm flipH="1">
              <a:off x="2222285" y="2837637"/>
              <a:ext cx="101665"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70" idx="0"/>
            </p:cNvCxnSpPr>
            <p:nvPr/>
          </p:nvCxnSpPr>
          <p:spPr bwMode="auto">
            <a:xfrm flipV="1">
              <a:off x="2794641" y="2315120"/>
              <a:ext cx="80956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a:endCxn id="59" idx="0"/>
            </p:cNvCxnSpPr>
            <p:nvPr/>
          </p:nvCxnSpPr>
          <p:spPr bwMode="auto">
            <a:xfrm>
              <a:off x="3701310" y="2837638"/>
              <a:ext cx="57644"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p:nvPr/>
          </p:nvCxnSpPr>
          <p:spPr bwMode="auto">
            <a:xfrm flipH="1" flipV="1">
              <a:off x="6646937" y="2837637"/>
              <a:ext cx="35452" cy="36688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Connector 82"/>
            <p:cNvCxnSpPr>
              <a:endCxn id="67" idx="0"/>
            </p:cNvCxnSpPr>
            <p:nvPr/>
          </p:nvCxnSpPr>
          <p:spPr bwMode="auto">
            <a:xfrm flipH="1">
              <a:off x="4746583" y="2315119"/>
              <a:ext cx="23751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a:endCxn id="64" idx="0"/>
            </p:cNvCxnSpPr>
            <p:nvPr/>
          </p:nvCxnSpPr>
          <p:spPr bwMode="auto">
            <a:xfrm flipH="1">
              <a:off x="6210538" y="2315120"/>
              <a:ext cx="34765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Connector 84"/>
            <p:cNvCxnSpPr>
              <a:endCxn id="65" idx="0"/>
            </p:cNvCxnSpPr>
            <p:nvPr/>
          </p:nvCxnSpPr>
          <p:spPr bwMode="auto">
            <a:xfrm flipH="1">
              <a:off x="5722553" y="2310527"/>
              <a:ext cx="800187"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a:endCxn id="58" idx="0"/>
            </p:cNvCxnSpPr>
            <p:nvPr/>
          </p:nvCxnSpPr>
          <p:spPr bwMode="auto">
            <a:xfrm>
              <a:off x="5234568" y="2837639"/>
              <a:ext cx="573278"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a:endCxn id="61" idx="0"/>
            </p:cNvCxnSpPr>
            <p:nvPr/>
          </p:nvCxnSpPr>
          <p:spPr bwMode="auto">
            <a:xfrm>
              <a:off x="6619018" y="2837639"/>
              <a:ext cx="213277"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endCxn id="48" idx="0"/>
            </p:cNvCxnSpPr>
            <p:nvPr/>
          </p:nvCxnSpPr>
          <p:spPr bwMode="auto">
            <a:xfrm>
              <a:off x="6503472" y="2315120"/>
              <a:ext cx="683038"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p:cNvCxnSpPr>
              <a:endCxn id="60" idx="0"/>
            </p:cNvCxnSpPr>
            <p:nvPr/>
          </p:nvCxnSpPr>
          <p:spPr bwMode="auto">
            <a:xfrm flipH="1">
              <a:off x="6320069" y="2837639"/>
              <a:ext cx="298950"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a:stCxn id="72" idx="0"/>
            </p:cNvCxnSpPr>
            <p:nvPr/>
          </p:nvCxnSpPr>
          <p:spPr bwMode="auto">
            <a:xfrm flipV="1">
              <a:off x="4258598" y="2310527"/>
              <a:ext cx="725500"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0"/>
            <p:cNvCxnSpPr>
              <a:stCxn id="56" idx="0"/>
            </p:cNvCxnSpPr>
            <p:nvPr/>
          </p:nvCxnSpPr>
          <p:spPr bwMode="auto">
            <a:xfrm flipV="1">
              <a:off x="3246731" y="2837638"/>
              <a:ext cx="40057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p:cNvCxnSpPr>
              <a:stCxn id="68" idx="0"/>
            </p:cNvCxnSpPr>
            <p:nvPr/>
          </p:nvCxnSpPr>
          <p:spPr bwMode="auto">
            <a:xfrm flipH="1" flipV="1">
              <a:off x="3772140" y="2837638"/>
              <a:ext cx="49903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Connector 92"/>
            <p:cNvCxnSpPr>
              <a:stCxn id="66" idx="0"/>
            </p:cNvCxnSpPr>
            <p:nvPr/>
          </p:nvCxnSpPr>
          <p:spPr bwMode="auto">
            <a:xfrm flipH="1" flipV="1">
              <a:off x="5202274" y="2837639"/>
              <a:ext cx="32294" cy="36939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Connector 93"/>
            <p:cNvCxnSpPr>
              <a:stCxn id="62" idx="0"/>
            </p:cNvCxnSpPr>
            <p:nvPr/>
          </p:nvCxnSpPr>
          <p:spPr bwMode="auto">
            <a:xfrm flipH="1" flipV="1">
              <a:off x="5202274" y="2837640"/>
              <a:ext cx="93349" cy="83065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Connector 94"/>
            <p:cNvCxnSpPr>
              <a:stCxn id="57" idx="0"/>
            </p:cNvCxnSpPr>
            <p:nvPr/>
          </p:nvCxnSpPr>
          <p:spPr bwMode="auto">
            <a:xfrm flipV="1">
              <a:off x="4783400" y="2270700"/>
              <a:ext cx="200698" cy="139759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itle 1"/>
          <p:cNvSpPr>
            <a:spLocks noGrp="1"/>
          </p:cNvSpPr>
          <p:nvPr>
            <p:ph type="title"/>
          </p:nvPr>
        </p:nvSpPr>
        <p:spPr/>
        <p:txBody>
          <a:bodyPr/>
          <a:lstStyle/>
          <a:p>
            <a:r>
              <a:rPr lang="en-US" dirty="0"/>
              <a:t>Enterprise Architecture Process</a:t>
            </a:r>
            <a:endParaRPr lang="en-US" dirty="0"/>
          </a:p>
        </p:txBody>
      </p:sp>
      <p:grpSp>
        <p:nvGrpSpPr>
          <p:cNvPr id="32" name="Group 31"/>
          <p:cNvGrpSpPr/>
          <p:nvPr/>
        </p:nvGrpSpPr>
        <p:grpSpPr>
          <a:xfrm>
            <a:off x="1155488" y="5566786"/>
            <a:ext cx="7144304" cy="854773"/>
            <a:chOff x="1155488" y="5566786"/>
            <a:chExt cx="7144304" cy="854773"/>
          </a:xfrm>
        </p:grpSpPr>
        <p:sp>
          <p:nvSpPr>
            <p:cNvPr id="3" name="TextBox 2"/>
            <p:cNvSpPr txBox="1"/>
            <p:nvPr/>
          </p:nvSpPr>
          <p:spPr>
            <a:xfrm>
              <a:off x="1155488" y="6059922"/>
              <a:ext cx="14991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Optimize Operations</a:t>
              </a:r>
              <a:endParaRPr lang="en-US" sz="1050" b="1" dirty="0">
                <a:latin typeface="+mn-lt"/>
              </a:endParaRPr>
            </a:p>
          </p:txBody>
        </p:sp>
        <p:sp>
          <p:nvSpPr>
            <p:cNvPr id="5" name="TextBox 4"/>
            <p:cNvSpPr txBox="1"/>
            <p:nvPr/>
          </p:nvSpPr>
          <p:spPr>
            <a:xfrm>
              <a:off x="4114786" y="6059922"/>
              <a:ext cx="20329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Respond to Customer Needs</a:t>
              </a:r>
              <a:endParaRPr lang="en-US" sz="1050" b="1" dirty="0">
                <a:latin typeface="+mn-lt"/>
              </a:endParaRPr>
            </a:p>
          </p:txBody>
        </p:sp>
        <p:sp>
          <p:nvSpPr>
            <p:cNvPr id="6" name="TextBox 5"/>
            <p:cNvSpPr txBox="1"/>
            <p:nvPr/>
          </p:nvSpPr>
          <p:spPr>
            <a:xfrm>
              <a:off x="6189919" y="6059922"/>
              <a:ext cx="2109873"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Define Mobile User Processes</a:t>
              </a:r>
              <a:endParaRPr lang="en-US" sz="1050" b="1" dirty="0">
                <a:latin typeface="+mn-lt"/>
              </a:endParaRPr>
            </a:p>
          </p:txBody>
        </p:sp>
        <p:sp>
          <p:nvSpPr>
            <p:cNvPr id="7" name="TextBox 6"/>
            <p:cNvSpPr txBox="1"/>
            <p:nvPr/>
          </p:nvSpPr>
          <p:spPr>
            <a:xfrm>
              <a:off x="6281361" y="5566786"/>
              <a:ext cx="152958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Sustain Environment</a:t>
              </a:r>
              <a:endParaRPr lang="en-US" sz="1050" b="1" dirty="0">
                <a:latin typeface="+mn-lt"/>
              </a:endParaRPr>
            </a:p>
          </p:txBody>
        </p:sp>
        <p:sp>
          <p:nvSpPr>
            <p:cNvPr id="8" name="TextBox 7"/>
            <p:cNvSpPr txBox="1"/>
            <p:nvPr/>
          </p:nvSpPr>
          <p:spPr>
            <a:xfrm>
              <a:off x="3548650" y="5566786"/>
              <a:ext cx="265649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Integrate Case and Asset Management</a:t>
              </a:r>
              <a:endParaRPr lang="en-US" sz="1050" b="1" dirty="0">
                <a:latin typeface="+mn-lt"/>
              </a:endParaRPr>
            </a:p>
          </p:txBody>
        </p:sp>
        <p:sp>
          <p:nvSpPr>
            <p:cNvPr id="4" name="TextBox 3"/>
            <p:cNvSpPr txBox="1"/>
            <p:nvPr/>
          </p:nvSpPr>
          <p:spPr>
            <a:xfrm>
              <a:off x="2706155" y="6059922"/>
              <a:ext cx="133241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Increase Revenue</a:t>
              </a:r>
              <a:endParaRPr lang="en-US" sz="1050" b="1" dirty="0">
                <a:latin typeface="+mn-lt"/>
              </a:endParaRPr>
            </a:p>
          </p:txBody>
        </p:sp>
        <p:sp>
          <p:nvSpPr>
            <p:cNvPr id="9" name="TextBox 8"/>
            <p:cNvSpPr txBox="1"/>
            <p:nvPr/>
          </p:nvSpPr>
          <p:spPr>
            <a:xfrm>
              <a:off x="1264916" y="5566786"/>
              <a:ext cx="1939955"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Conserve Water Resources</a:t>
              </a:r>
              <a:endParaRPr lang="en-US" sz="1050" b="1" dirty="0">
                <a:latin typeface="+mn-lt"/>
              </a:endParaRPr>
            </a:p>
          </p:txBody>
        </p:sp>
      </p:grpSp>
      <p:grpSp>
        <p:nvGrpSpPr>
          <p:cNvPr id="10" name="Group 9"/>
          <p:cNvGrpSpPr/>
          <p:nvPr/>
        </p:nvGrpSpPr>
        <p:grpSpPr>
          <a:xfrm>
            <a:off x="1366732" y="1703757"/>
            <a:ext cx="5963970" cy="1314699"/>
            <a:chOff x="1366732" y="1703757"/>
            <a:chExt cx="5963970" cy="1314699"/>
          </a:xfrm>
        </p:grpSpPr>
        <p:cxnSp>
          <p:nvCxnSpPr>
            <p:cNvPr id="11" name="Straight Connector 10"/>
            <p:cNvCxnSpPr/>
            <p:nvPr/>
          </p:nvCxnSpPr>
          <p:spPr bwMode="auto">
            <a:xfrm flipV="1">
              <a:off x="2369571" y="1703758"/>
              <a:ext cx="2019588" cy="1133879"/>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V="1">
              <a:off x="2225310" y="1703757"/>
              <a:ext cx="2097201" cy="60677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604205" y="1703758"/>
              <a:ext cx="784954"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H="1" flipV="1">
              <a:off x="4389159" y="1703759"/>
              <a:ext cx="687849" cy="61136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flipV="1">
              <a:off x="4445942" y="1703758"/>
              <a:ext cx="2043297"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4445942" y="1703759"/>
              <a:ext cx="788626"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4389159" y="1703757"/>
              <a:ext cx="2248084" cy="113388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3721224" y="1703759"/>
              <a:ext cx="667935"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1914960" y="2656819"/>
              <a:ext cx="909223"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Safe Public</a:t>
              </a:r>
              <a:endParaRPr lang="en-US" sz="1050" dirty="0">
                <a:effectLst>
                  <a:outerShdw blurRad="38100" dist="38100" dir="2700000" algn="tl">
                    <a:srgbClr val="000000">
                      <a:alpha val="43137"/>
                    </a:srgbClr>
                  </a:outerShdw>
                </a:effectLst>
              </a:endParaRPr>
            </a:p>
          </p:txBody>
        </p:sp>
        <p:sp>
          <p:nvSpPr>
            <p:cNvPr id="20" name="TextBox 19"/>
            <p:cNvSpPr txBox="1"/>
            <p:nvPr/>
          </p:nvSpPr>
          <p:spPr>
            <a:xfrm>
              <a:off x="1366732" y="2129710"/>
              <a:ext cx="16001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Manage Infrastructure</a:t>
              </a:r>
              <a:endParaRPr lang="en-US" sz="1050" dirty="0">
                <a:effectLst>
                  <a:outerShdw blurRad="38100" dist="38100" dir="2700000" algn="tl">
                    <a:srgbClr val="000000">
                      <a:alpha val="43137"/>
                    </a:srgbClr>
                  </a:outerShdw>
                </a:effectLst>
              </a:endParaRPr>
            </a:p>
          </p:txBody>
        </p:sp>
        <p:sp>
          <p:nvSpPr>
            <p:cNvPr id="21" name="TextBox 20"/>
            <p:cNvSpPr txBox="1"/>
            <p:nvPr/>
          </p:nvSpPr>
          <p:spPr>
            <a:xfrm>
              <a:off x="3128998" y="2129709"/>
              <a:ext cx="96372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&lt;&lt;capability&gt;&gt;</a:t>
              </a:r>
            </a:p>
            <a:p>
              <a:r>
                <a:rPr lang="en-US" sz="1050" b="1" dirty="0">
                  <a:latin typeface="Arial" charset="0"/>
                  <a:ea typeface="+mn-ea"/>
                  <a:cs typeface="Arial" charset="0"/>
                </a:rPr>
                <a:t>Clean Water</a:t>
              </a:r>
            </a:p>
          </p:txBody>
        </p:sp>
        <p:sp>
          <p:nvSpPr>
            <p:cNvPr id="22" name="TextBox 21"/>
            <p:cNvSpPr txBox="1"/>
            <p:nvPr/>
          </p:nvSpPr>
          <p:spPr>
            <a:xfrm>
              <a:off x="4250564" y="2129710"/>
              <a:ext cx="1467069"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Equal Opportunities</a:t>
              </a:r>
              <a:endParaRPr lang="en-US" sz="1050" dirty="0">
                <a:effectLst>
                  <a:outerShdw blurRad="38100" dist="38100" dir="2700000" algn="tl">
                    <a:srgbClr val="000000">
                      <a:alpha val="43137"/>
                    </a:srgbClr>
                  </a:outerShdw>
                </a:effectLst>
              </a:endParaRPr>
            </a:p>
          </p:txBody>
        </p:sp>
        <p:sp>
          <p:nvSpPr>
            <p:cNvPr id="23" name="TextBox 22"/>
            <p:cNvSpPr txBox="1"/>
            <p:nvPr/>
          </p:nvSpPr>
          <p:spPr>
            <a:xfrm>
              <a:off x="4637289" y="2656819"/>
              <a:ext cx="119455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Reliable Energy</a:t>
              </a:r>
              <a:endParaRPr lang="en-US" sz="1050" dirty="0">
                <a:effectLst>
                  <a:outerShdw blurRad="38100" dist="38100" dir="2700000" algn="tl">
                    <a:srgbClr val="000000">
                      <a:alpha val="43137"/>
                    </a:srgbClr>
                  </a:outerShdw>
                </a:effectLst>
              </a:endParaRPr>
            </a:p>
          </p:txBody>
        </p:sp>
        <p:sp>
          <p:nvSpPr>
            <p:cNvPr id="24" name="TextBox 23"/>
            <p:cNvSpPr txBox="1"/>
            <p:nvPr/>
          </p:nvSpPr>
          <p:spPr>
            <a:xfrm>
              <a:off x="2996506" y="2656819"/>
              <a:ext cx="144943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Community</a:t>
              </a:r>
              <a:endParaRPr lang="en-US" sz="1050" dirty="0">
                <a:effectLst>
                  <a:outerShdw blurRad="38100" dist="38100" dir="2700000" algn="tl">
                    <a:srgbClr val="000000">
                      <a:alpha val="43137"/>
                    </a:srgbClr>
                  </a:outerShdw>
                </a:effectLst>
              </a:endParaRPr>
            </a:p>
          </p:txBody>
        </p:sp>
        <p:sp>
          <p:nvSpPr>
            <p:cNvPr id="25" name="TextBox 24"/>
            <p:cNvSpPr txBox="1"/>
            <p:nvPr/>
          </p:nvSpPr>
          <p:spPr>
            <a:xfrm>
              <a:off x="5831847" y="2134301"/>
              <a:ext cx="1314784"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Economy</a:t>
              </a:r>
              <a:endParaRPr lang="en-US" sz="1050" dirty="0">
                <a:effectLst>
                  <a:outerShdw blurRad="38100" dist="38100" dir="2700000" algn="tl">
                    <a:srgbClr val="000000">
                      <a:alpha val="43137"/>
                    </a:srgbClr>
                  </a:outerShdw>
                </a:effectLst>
              </a:endParaRPr>
            </a:p>
          </p:txBody>
        </p:sp>
        <p:sp>
          <p:nvSpPr>
            <p:cNvPr id="26" name="TextBox 25"/>
            <p:cNvSpPr txBox="1"/>
            <p:nvPr/>
          </p:nvSpPr>
          <p:spPr>
            <a:xfrm>
              <a:off x="5943784" y="2656819"/>
              <a:ext cx="13869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Mobile Community</a:t>
              </a:r>
              <a:endParaRPr lang="en-US" sz="1050" dirty="0">
                <a:effectLst>
                  <a:outerShdw blurRad="38100" dist="38100" dir="2700000" algn="tl">
                    <a:srgbClr val="000000">
                      <a:alpha val="43137"/>
                    </a:srgbClr>
                  </a:outerShdw>
                </a:effectLst>
              </a:endParaRPr>
            </a:p>
          </p:txBody>
        </p:sp>
      </p:grpSp>
      <p:sp>
        <p:nvSpPr>
          <p:cNvPr id="34" name="TextBox 33"/>
          <p:cNvSpPr txBox="1"/>
          <p:nvPr/>
        </p:nvSpPr>
        <p:spPr>
          <a:xfrm>
            <a:off x="3694097" y="1522939"/>
            <a:ext cx="1390125" cy="361637"/>
          </a:xfrm>
          <a:prstGeom prst="rect">
            <a:avLst/>
          </a:prstGeom>
          <a:solidFill>
            <a:srgbClr val="FFFF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&lt;&lt;vision&gt;&gt;</a:t>
            </a:r>
          </a:p>
          <a:p>
            <a:r>
              <a:rPr lang="en-US" sz="1050" b="1" dirty="0">
                <a:latin typeface="+mn-lt"/>
              </a:rPr>
              <a:t>Best </a:t>
            </a:r>
            <a:r>
              <a:rPr lang="en-US" sz="1050" b="1" dirty="0" smtClean="0">
                <a:latin typeface="+mn-lt"/>
              </a:rPr>
              <a:t>Managed City</a:t>
            </a:r>
            <a:endParaRPr lang="en-US" sz="1050" b="1" dirty="0">
              <a:latin typeface="+mn-lt"/>
            </a:endParaRPr>
          </a:p>
        </p:txBody>
      </p:sp>
      <p:grpSp>
        <p:nvGrpSpPr>
          <p:cNvPr id="35" name="Group 34"/>
          <p:cNvGrpSpPr/>
          <p:nvPr/>
        </p:nvGrpSpPr>
        <p:grpSpPr>
          <a:xfrm>
            <a:off x="1665823" y="2512043"/>
            <a:ext cx="5520793" cy="369332"/>
            <a:chOff x="1581931" y="2468305"/>
            <a:chExt cx="5520793" cy="369332"/>
          </a:xfrm>
        </p:grpSpPr>
        <p:cxnSp>
          <p:nvCxnSpPr>
            <p:cNvPr id="36" name="Straight Arrow Connector 35"/>
            <p:cNvCxnSpPr/>
            <p:nvPr/>
          </p:nvCxnSpPr>
          <p:spPr bwMode="auto">
            <a:xfrm>
              <a:off x="1581931" y="2485090"/>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2691043" y="2468305"/>
              <a:ext cx="4027064" cy="369332"/>
            </a:xfrm>
            <a:prstGeom prst="rect">
              <a:avLst/>
            </a:prstGeom>
            <a:solidFill>
              <a:schemeClr val="tx1">
                <a:alpha val="75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Capabilities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41" name="Group 40"/>
          <p:cNvGrpSpPr/>
          <p:nvPr/>
        </p:nvGrpSpPr>
        <p:grpSpPr>
          <a:xfrm>
            <a:off x="1665823" y="5941381"/>
            <a:ext cx="5520793" cy="369332"/>
            <a:chOff x="1581931" y="2468305"/>
            <a:chExt cx="5520793" cy="369332"/>
          </a:xfrm>
        </p:grpSpPr>
        <p:cxnSp>
          <p:nvCxnSpPr>
            <p:cNvPr id="42" name="Straight Arrow Connector 41"/>
            <p:cNvCxnSpPr/>
            <p:nvPr/>
          </p:nvCxnSpPr>
          <p:spPr bwMode="auto">
            <a:xfrm>
              <a:off x="1581931" y="2485090"/>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p:cNvSpPr txBox="1"/>
            <p:nvPr/>
          </p:nvSpPr>
          <p:spPr>
            <a:xfrm>
              <a:off x="2691043" y="2468305"/>
              <a:ext cx="3233578" cy="369332"/>
            </a:xfrm>
            <a:prstGeom prst="rect">
              <a:avLst/>
            </a:prstGeom>
            <a:solidFill>
              <a:schemeClr val="tx1">
                <a:alpha val="75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Goals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44" name="Group 43"/>
          <p:cNvGrpSpPr/>
          <p:nvPr/>
        </p:nvGrpSpPr>
        <p:grpSpPr>
          <a:xfrm>
            <a:off x="8398412" y="2582808"/>
            <a:ext cx="425196" cy="3668099"/>
            <a:chOff x="8398412" y="2582808"/>
            <a:chExt cx="425196" cy="3668099"/>
          </a:xfrm>
        </p:grpSpPr>
        <p:cxnSp>
          <p:nvCxnSpPr>
            <p:cNvPr id="45" name="Straight Arrow Connector 44"/>
            <p:cNvCxnSpPr/>
            <p:nvPr/>
          </p:nvCxnSpPr>
          <p:spPr bwMode="auto">
            <a:xfrm>
              <a:off x="8398412" y="2582808"/>
              <a:ext cx="0" cy="3668099"/>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rot="16200000">
              <a:off x="7230704" y="4239188"/>
              <a:ext cx="2847254" cy="338554"/>
            </a:xfrm>
            <a:prstGeom prst="rect">
              <a:avLst/>
            </a:prstGeom>
            <a:noFill/>
          </p:spPr>
          <p:txBody>
            <a:bodyPr wrap="none" rtlCol="0">
              <a:spAutoFit/>
            </a:bodyPr>
            <a:lstStyle/>
            <a:p>
              <a:r>
                <a:rPr lang="en-US" sz="16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Top Down – Bottom Up</a:t>
              </a:r>
              <a:endParaRPr lang="en-US" sz="16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24" name="Group 123"/>
          <p:cNvGrpSpPr/>
          <p:nvPr/>
        </p:nvGrpSpPr>
        <p:grpSpPr>
          <a:xfrm>
            <a:off x="1626572" y="3465881"/>
            <a:ext cx="5520793" cy="369332"/>
            <a:chOff x="1525735" y="3524088"/>
            <a:chExt cx="5520793" cy="369332"/>
          </a:xfrm>
        </p:grpSpPr>
        <p:cxnSp>
          <p:nvCxnSpPr>
            <p:cNvPr id="125" name="Straight Arrow Connector 124"/>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TextBox 125"/>
            <p:cNvSpPr txBox="1"/>
            <p:nvPr/>
          </p:nvSpPr>
          <p:spPr>
            <a:xfrm>
              <a:off x="2634847" y="3524088"/>
              <a:ext cx="3525324"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Process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27" name="Group 126"/>
          <p:cNvGrpSpPr/>
          <p:nvPr/>
        </p:nvGrpSpPr>
        <p:grpSpPr>
          <a:xfrm>
            <a:off x="1626572" y="4368535"/>
            <a:ext cx="5520793" cy="369332"/>
            <a:chOff x="1525735" y="3524088"/>
            <a:chExt cx="5520793" cy="369332"/>
          </a:xfrm>
        </p:grpSpPr>
        <p:cxnSp>
          <p:nvCxnSpPr>
            <p:cNvPr id="128" name="Straight Arrow Connector 127"/>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TextBox 128"/>
            <p:cNvSpPr txBox="1"/>
            <p:nvPr/>
          </p:nvSpPr>
          <p:spPr>
            <a:xfrm>
              <a:off x="2634847" y="3524088"/>
              <a:ext cx="4376519"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Infrastructure</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30" name="Group 129"/>
          <p:cNvGrpSpPr/>
          <p:nvPr/>
        </p:nvGrpSpPr>
        <p:grpSpPr>
          <a:xfrm>
            <a:off x="1626572" y="5161966"/>
            <a:ext cx="5520793" cy="369332"/>
            <a:chOff x="1525735" y="3524088"/>
            <a:chExt cx="5520793" cy="369332"/>
          </a:xfrm>
        </p:grpSpPr>
        <p:cxnSp>
          <p:nvCxnSpPr>
            <p:cNvPr id="131" name="Straight Arrow Connector 130"/>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TextBox 131"/>
            <p:cNvSpPr txBox="1"/>
            <p:nvPr/>
          </p:nvSpPr>
          <p:spPr>
            <a:xfrm>
              <a:off x="2634847" y="3524088"/>
              <a:ext cx="3124573"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Data</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33" name="Group 132"/>
          <p:cNvGrpSpPr/>
          <p:nvPr/>
        </p:nvGrpSpPr>
        <p:grpSpPr>
          <a:xfrm>
            <a:off x="2984744" y="1906433"/>
            <a:ext cx="2791639" cy="3735238"/>
            <a:chOff x="2984744" y="1906433"/>
            <a:chExt cx="2791639" cy="3735238"/>
          </a:xfrm>
        </p:grpSpPr>
        <p:sp>
          <p:nvSpPr>
            <p:cNvPr id="134" name="Freeform 133"/>
            <p:cNvSpPr/>
            <p:nvPr/>
          </p:nvSpPr>
          <p:spPr bwMode="auto">
            <a:xfrm>
              <a:off x="2984744" y="1906433"/>
              <a:ext cx="2791639" cy="3735238"/>
            </a:xfrm>
            <a:custGeom>
              <a:avLst/>
              <a:gdLst>
                <a:gd name="connsiteX0" fmla="*/ 25879 w 2743200"/>
                <a:gd name="connsiteY0" fmla="*/ 3709359 h 3709359"/>
                <a:gd name="connsiteX1" fmla="*/ 2743200 w 2743200"/>
                <a:gd name="connsiteY1" fmla="*/ 3709359 h 3709359"/>
                <a:gd name="connsiteX2" fmla="*/ 1690777 w 2743200"/>
                <a:gd name="connsiteY2" fmla="*/ 1181819 h 3709359"/>
                <a:gd name="connsiteX3" fmla="*/ 2708694 w 2743200"/>
                <a:gd name="connsiteY3" fmla="*/ 1190446 h 3709359"/>
                <a:gd name="connsiteX4" fmla="*/ 1285336 w 2743200"/>
                <a:gd name="connsiteY4" fmla="*/ 0 h 3709359"/>
                <a:gd name="connsiteX5" fmla="*/ 0 w 2743200"/>
                <a:gd name="connsiteY5" fmla="*/ 1190446 h 3709359"/>
                <a:gd name="connsiteX6" fmla="*/ 1035170 w 2743200"/>
                <a:gd name="connsiteY6" fmla="*/ 1181819 h 3709359"/>
                <a:gd name="connsiteX7" fmla="*/ 25879 w 2743200"/>
                <a:gd name="connsiteY7" fmla="*/ 3709359 h 3709359"/>
                <a:gd name="connsiteX0" fmla="*/ 25879 w 2743200"/>
                <a:gd name="connsiteY0" fmla="*/ 3709359 h 3709359"/>
                <a:gd name="connsiteX1" fmla="*/ 1354347 w 2743200"/>
                <a:gd name="connsiteY1" fmla="*/ 362309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1690777 w 3390181"/>
                <a:gd name="connsiteY3" fmla="*/ 1181819 h 3709359"/>
                <a:gd name="connsiteX4" fmla="*/ 3390181 w 3390181"/>
                <a:gd name="connsiteY4" fmla="*/ 828136 h 3709359"/>
                <a:gd name="connsiteX5" fmla="*/ 1285336 w 3390181"/>
                <a:gd name="connsiteY5" fmla="*/ 0 h 3709359"/>
                <a:gd name="connsiteX6" fmla="*/ 0 w 3390181"/>
                <a:gd name="connsiteY6" fmla="*/ 1190446 h 3709359"/>
                <a:gd name="connsiteX7" fmla="*/ 1035170 w 3390181"/>
                <a:gd name="connsiteY7" fmla="*/ 1181819 h 3709359"/>
                <a:gd name="connsiteX8" fmla="*/ 25879 w 3390181"/>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2527539 w 3390181"/>
                <a:gd name="connsiteY3" fmla="*/ 1000664 h 3709359"/>
                <a:gd name="connsiteX4" fmla="*/ 3390181 w 3390181"/>
                <a:gd name="connsiteY4" fmla="*/ 828136 h 3709359"/>
                <a:gd name="connsiteX5" fmla="*/ 1285336 w 3390181"/>
                <a:gd name="connsiteY5" fmla="*/ 0 h 3709359"/>
                <a:gd name="connsiteX6" fmla="*/ 0 w 3390181"/>
                <a:gd name="connsiteY6" fmla="*/ 1190446 h 3709359"/>
                <a:gd name="connsiteX7" fmla="*/ 1035170 w 3390181"/>
                <a:gd name="connsiteY7" fmla="*/ 1181819 h 3709359"/>
                <a:gd name="connsiteX8" fmla="*/ 25879 w 3390181"/>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2527539 w 3390181"/>
                <a:gd name="connsiteY3" fmla="*/ 1000664 h 3709359"/>
                <a:gd name="connsiteX4" fmla="*/ 3390181 w 3390181"/>
                <a:gd name="connsiteY4" fmla="*/ 828136 h 3709359"/>
                <a:gd name="connsiteX5" fmla="*/ 1285336 w 3390181"/>
                <a:gd name="connsiteY5" fmla="*/ 0 h 3709359"/>
                <a:gd name="connsiteX6" fmla="*/ 0 w 3390181"/>
                <a:gd name="connsiteY6" fmla="*/ 1190446 h 3709359"/>
                <a:gd name="connsiteX7" fmla="*/ 1690778 w 3390181"/>
                <a:gd name="connsiteY7" fmla="*/ 793630 h 3709359"/>
                <a:gd name="connsiteX8" fmla="*/ 25879 w 3390181"/>
                <a:gd name="connsiteY8" fmla="*/ 3709359 h 3709359"/>
                <a:gd name="connsiteX0" fmla="*/ 0 w 3364302"/>
                <a:gd name="connsiteY0" fmla="*/ 3709359 h 3709359"/>
                <a:gd name="connsiteX1" fmla="*/ 1345721 w 3364302"/>
                <a:gd name="connsiteY1" fmla="*/ 3286665 h 3709359"/>
                <a:gd name="connsiteX2" fmla="*/ 2717321 w 3364302"/>
                <a:gd name="connsiteY2" fmla="*/ 3709359 h 3709359"/>
                <a:gd name="connsiteX3" fmla="*/ 2501660 w 3364302"/>
                <a:gd name="connsiteY3" fmla="*/ 1000664 h 3709359"/>
                <a:gd name="connsiteX4" fmla="*/ 3364302 w 3364302"/>
                <a:gd name="connsiteY4" fmla="*/ 828136 h 3709359"/>
                <a:gd name="connsiteX5" fmla="*/ 1259457 w 3364302"/>
                <a:gd name="connsiteY5" fmla="*/ 0 h 3709359"/>
                <a:gd name="connsiteX6" fmla="*/ 1130061 w 3364302"/>
                <a:gd name="connsiteY6" fmla="*/ 923028 h 3709359"/>
                <a:gd name="connsiteX7" fmla="*/ 1664899 w 3364302"/>
                <a:gd name="connsiteY7" fmla="*/ 793630 h 3709359"/>
                <a:gd name="connsiteX8" fmla="*/ 0 w 3364302"/>
                <a:gd name="connsiteY8" fmla="*/ 3709359 h 3709359"/>
                <a:gd name="connsiteX0" fmla="*/ 0 w 3364302"/>
                <a:gd name="connsiteY0" fmla="*/ 3709359 h 3709359"/>
                <a:gd name="connsiteX1" fmla="*/ 1345721 w 3364302"/>
                <a:gd name="connsiteY1" fmla="*/ 3286665 h 3709359"/>
                <a:gd name="connsiteX2" fmla="*/ 2717321 w 3364302"/>
                <a:gd name="connsiteY2" fmla="*/ 3709359 h 3709359"/>
                <a:gd name="connsiteX3" fmla="*/ 2053086 w 3364302"/>
                <a:gd name="connsiteY3" fmla="*/ 715993 h 3709359"/>
                <a:gd name="connsiteX4" fmla="*/ 3364302 w 3364302"/>
                <a:gd name="connsiteY4" fmla="*/ 828136 h 3709359"/>
                <a:gd name="connsiteX5" fmla="*/ 1259457 w 3364302"/>
                <a:gd name="connsiteY5" fmla="*/ 0 h 3709359"/>
                <a:gd name="connsiteX6" fmla="*/ 1130061 w 3364302"/>
                <a:gd name="connsiteY6" fmla="*/ 923028 h 3709359"/>
                <a:gd name="connsiteX7" fmla="*/ 1664899 w 3364302"/>
                <a:gd name="connsiteY7" fmla="*/ 793630 h 3709359"/>
                <a:gd name="connsiteX8" fmla="*/ 0 w 3364302"/>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3375 w 2720696"/>
                <a:gd name="connsiteY0" fmla="*/ 3709359 h 3709359"/>
                <a:gd name="connsiteX1" fmla="*/ 1349096 w 2720696"/>
                <a:gd name="connsiteY1" fmla="*/ 3286665 h 3709359"/>
                <a:gd name="connsiteX2" fmla="*/ 2720696 w 2720696"/>
                <a:gd name="connsiteY2" fmla="*/ 3709359 h 3709359"/>
                <a:gd name="connsiteX3" fmla="*/ 2056461 w 2720696"/>
                <a:gd name="connsiteY3" fmla="*/ 715993 h 3709359"/>
                <a:gd name="connsiteX4" fmla="*/ 2720696 w 2720696"/>
                <a:gd name="connsiteY4" fmla="*/ 681487 h 3709359"/>
                <a:gd name="connsiteX5" fmla="*/ 1262832 w 2720696"/>
                <a:gd name="connsiteY5" fmla="*/ 0 h 3709359"/>
                <a:gd name="connsiteX6" fmla="*/ 1133436 w 2720696"/>
                <a:gd name="connsiteY6" fmla="*/ 923028 h 3709359"/>
                <a:gd name="connsiteX7" fmla="*/ 1668274 w 2720696"/>
                <a:gd name="connsiteY7" fmla="*/ 793630 h 3709359"/>
                <a:gd name="connsiteX8" fmla="*/ 986786 w 2720696"/>
                <a:gd name="connsiteY8" fmla="*/ 2242868 h 3709359"/>
                <a:gd name="connsiteX9" fmla="*/ 3375 w 2720696"/>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054999 w 2719234"/>
                <a:gd name="connsiteY3" fmla="*/ 715993 h 3709359"/>
                <a:gd name="connsiteX4" fmla="*/ 2719234 w 2719234"/>
                <a:gd name="connsiteY4" fmla="*/ 681487 h 3709359"/>
                <a:gd name="connsiteX5" fmla="*/ 1261370 w 2719234"/>
                <a:gd name="connsiteY5" fmla="*/ 0 h 3709359"/>
                <a:gd name="connsiteX6" fmla="*/ 1131974 w 2719234"/>
                <a:gd name="connsiteY6" fmla="*/ 923028 h 3709359"/>
                <a:gd name="connsiteX7" fmla="*/ 1666812 w 2719234"/>
                <a:gd name="connsiteY7" fmla="*/ 793630 h 3709359"/>
                <a:gd name="connsiteX8" fmla="*/ 1606426 w 2719234"/>
                <a:gd name="connsiteY8" fmla="*/ 1949570 h 3709359"/>
                <a:gd name="connsiteX9" fmla="*/ 1913 w 2719234"/>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348298 w 2719234"/>
                <a:gd name="connsiteY3" fmla="*/ 2044461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538079 w 2719234"/>
                <a:gd name="connsiteY3" fmla="*/ 1794295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054999 w 2719234"/>
                <a:gd name="connsiteY3" fmla="*/ 715993 h 3709359"/>
                <a:gd name="connsiteX4" fmla="*/ 2719234 w 2719234"/>
                <a:gd name="connsiteY4" fmla="*/ 681487 h 3709359"/>
                <a:gd name="connsiteX5" fmla="*/ 1261370 w 2719234"/>
                <a:gd name="connsiteY5" fmla="*/ 0 h 3709359"/>
                <a:gd name="connsiteX6" fmla="*/ 1131974 w 2719234"/>
                <a:gd name="connsiteY6" fmla="*/ 923028 h 3709359"/>
                <a:gd name="connsiteX7" fmla="*/ 1666812 w 2719234"/>
                <a:gd name="connsiteY7" fmla="*/ 793630 h 3709359"/>
                <a:gd name="connsiteX8" fmla="*/ 1606426 w 2719234"/>
                <a:gd name="connsiteY8" fmla="*/ 1949570 h 3709359"/>
                <a:gd name="connsiteX9" fmla="*/ 1913 w 2719234"/>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365551 w 2719234"/>
                <a:gd name="connsiteY3" fmla="*/ 2113472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53740"/>
                <a:gd name="connsiteY0" fmla="*/ 3709359 h 3709359"/>
                <a:gd name="connsiteX1" fmla="*/ 1347634 w 2753740"/>
                <a:gd name="connsiteY1" fmla="*/ 3286665 h 3709359"/>
                <a:gd name="connsiteX2" fmla="*/ 2719234 w 2753740"/>
                <a:gd name="connsiteY2" fmla="*/ 3709359 h 3709359"/>
                <a:gd name="connsiteX3" fmla="*/ 2753740 w 2753740"/>
                <a:gd name="connsiteY3" fmla="*/ 1871933 h 3709359"/>
                <a:gd name="connsiteX4" fmla="*/ 2054999 w 2753740"/>
                <a:gd name="connsiteY4" fmla="*/ 715993 h 3709359"/>
                <a:gd name="connsiteX5" fmla="*/ 2719234 w 2753740"/>
                <a:gd name="connsiteY5" fmla="*/ 681487 h 3709359"/>
                <a:gd name="connsiteX6" fmla="*/ 1261370 w 2753740"/>
                <a:gd name="connsiteY6" fmla="*/ 0 h 3709359"/>
                <a:gd name="connsiteX7" fmla="*/ 1131974 w 2753740"/>
                <a:gd name="connsiteY7" fmla="*/ 923028 h 3709359"/>
                <a:gd name="connsiteX8" fmla="*/ 1666812 w 2753740"/>
                <a:gd name="connsiteY8" fmla="*/ 793630 h 3709359"/>
                <a:gd name="connsiteX9" fmla="*/ 1606426 w 2753740"/>
                <a:gd name="connsiteY9" fmla="*/ 1949570 h 3709359"/>
                <a:gd name="connsiteX10" fmla="*/ 1913 w 2753740"/>
                <a:gd name="connsiteY10" fmla="*/ 3709359 h 3709359"/>
                <a:gd name="connsiteX0" fmla="*/ 1913 w 2753879"/>
                <a:gd name="connsiteY0" fmla="*/ 3709359 h 3709359"/>
                <a:gd name="connsiteX1" fmla="*/ 1347634 w 2753879"/>
                <a:gd name="connsiteY1" fmla="*/ 3286665 h 3709359"/>
                <a:gd name="connsiteX2" fmla="*/ 2719234 w 2753879"/>
                <a:gd name="connsiteY2" fmla="*/ 3709359 h 3709359"/>
                <a:gd name="connsiteX3" fmla="*/ 2753740 w 2753879"/>
                <a:gd name="connsiteY3" fmla="*/ 1871933 h 3709359"/>
                <a:gd name="connsiteX4" fmla="*/ 2054999 w 2753879"/>
                <a:gd name="connsiteY4" fmla="*/ 715993 h 3709359"/>
                <a:gd name="connsiteX5" fmla="*/ 2719234 w 2753879"/>
                <a:gd name="connsiteY5" fmla="*/ 681487 h 3709359"/>
                <a:gd name="connsiteX6" fmla="*/ 1261370 w 2753879"/>
                <a:gd name="connsiteY6" fmla="*/ 0 h 3709359"/>
                <a:gd name="connsiteX7" fmla="*/ 1131974 w 2753879"/>
                <a:gd name="connsiteY7" fmla="*/ 923028 h 3709359"/>
                <a:gd name="connsiteX8" fmla="*/ 1666812 w 2753879"/>
                <a:gd name="connsiteY8" fmla="*/ 793630 h 3709359"/>
                <a:gd name="connsiteX9" fmla="*/ 1606426 w 2753879"/>
                <a:gd name="connsiteY9" fmla="*/ 1949570 h 3709359"/>
                <a:gd name="connsiteX10" fmla="*/ 1913 w 2753879"/>
                <a:gd name="connsiteY10" fmla="*/ 3709359 h 3709359"/>
                <a:gd name="connsiteX0" fmla="*/ 1913 w 2808067"/>
                <a:gd name="connsiteY0" fmla="*/ 3709359 h 3709359"/>
                <a:gd name="connsiteX1" fmla="*/ 1347634 w 2808067"/>
                <a:gd name="connsiteY1" fmla="*/ 3286665 h 3709359"/>
                <a:gd name="connsiteX2" fmla="*/ 2719234 w 2808067"/>
                <a:gd name="connsiteY2" fmla="*/ 3709359 h 3709359"/>
                <a:gd name="connsiteX3" fmla="*/ 2753740 w 2808067"/>
                <a:gd name="connsiteY3" fmla="*/ 1871933 h 3709359"/>
                <a:gd name="connsiteX4" fmla="*/ 2054999 w 2808067"/>
                <a:gd name="connsiteY4" fmla="*/ 715993 h 3709359"/>
                <a:gd name="connsiteX5" fmla="*/ 2719234 w 2808067"/>
                <a:gd name="connsiteY5" fmla="*/ 681487 h 3709359"/>
                <a:gd name="connsiteX6" fmla="*/ 1261370 w 2808067"/>
                <a:gd name="connsiteY6" fmla="*/ 0 h 3709359"/>
                <a:gd name="connsiteX7" fmla="*/ 1131974 w 2808067"/>
                <a:gd name="connsiteY7" fmla="*/ 923028 h 3709359"/>
                <a:gd name="connsiteX8" fmla="*/ 1666812 w 2808067"/>
                <a:gd name="connsiteY8" fmla="*/ 793630 h 3709359"/>
                <a:gd name="connsiteX9" fmla="*/ 1606426 w 2808067"/>
                <a:gd name="connsiteY9" fmla="*/ 1949570 h 3709359"/>
                <a:gd name="connsiteX10" fmla="*/ 1913 w 2808067"/>
                <a:gd name="connsiteY10" fmla="*/ 3709359 h 3709359"/>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66812 w 2808067"/>
                <a:gd name="connsiteY8" fmla="*/ 819509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640932 w 2793552"/>
                <a:gd name="connsiteY1" fmla="*/ 3295291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640932 w 2793552"/>
                <a:gd name="connsiteY1" fmla="*/ 3295291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0 w 2791639"/>
                <a:gd name="connsiteY0" fmla="*/ 3735238 h 3735238"/>
                <a:gd name="connsiteX1" fmla="*/ 1639019 w 2791639"/>
                <a:gd name="connsiteY1" fmla="*/ 3295291 h 3735238"/>
                <a:gd name="connsiteX2" fmla="*/ 2717321 w 2791639"/>
                <a:gd name="connsiteY2" fmla="*/ 3735238 h 3735238"/>
                <a:gd name="connsiteX3" fmla="*/ 2751827 w 2791639"/>
                <a:gd name="connsiteY3" fmla="*/ 1897812 h 3735238"/>
                <a:gd name="connsiteX4" fmla="*/ 2104844 w 2791639"/>
                <a:gd name="connsiteY4" fmla="*/ 741872 h 3735238"/>
                <a:gd name="connsiteX5" fmla="*/ 2717321 w 2791639"/>
                <a:gd name="connsiteY5" fmla="*/ 707366 h 3735238"/>
                <a:gd name="connsiteX6" fmla="*/ 1406106 w 2791639"/>
                <a:gd name="connsiteY6" fmla="*/ 0 h 3735238"/>
                <a:gd name="connsiteX7" fmla="*/ 1130061 w 2791639"/>
                <a:gd name="connsiteY7" fmla="*/ 948907 h 3735238"/>
                <a:gd name="connsiteX8" fmla="*/ 1630394 w 2791639"/>
                <a:gd name="connsiteY8" fmla="*/ 862641 h 3735238"/>
                <a:gd name="connsiteX9" fmla="*/ 1604513 w 2791639"/>
                <a:gd name="connsiteY9" fmla="*/ 1975449 h 3735238"/>
                <a:gd name="connsiteX10" fmla="*/ 0 w 2791639"/>
                <a:gd name="connsiteY10" fmla="*/ 3735238 h 373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1639" h="3735238">
                  <a:moveTo>
                    <a:pt x="0" y="3735238"/>
                  </a:moveTo>
                  <a:cubicBezTo>
                    <a:pt x="813759" y="3269412"/>
                    <a:pt x="1276709" y="3275162"/>
                    <a:pt x="1639019" y="3295291"/>
                  </a:cubicBezTo>
                  <a:cubicBezTo>
                    <a:pt x="2001329" y="3315420"/>
                    <a:pt x="2355012" y="3370053"/>
                    <a:pt x="2717321" y="3735238"/>
                  </a:cubicBezTo>
                  <a:cubicBezTo>
                    <a:pt x="2728823" y="3122763"/>
                    <a:pt x="2853906" y="2396706"/>
                    <a:pt x="2751827" y="1897812"/>
                  </a:cubicBezTo>
                  <a:cubicBezTo>
                    <a:pt x="2649748" y="1398918"/>
                    <a:pt x="2360761" y="1026544"/>
                    <a:pt x="2104844" y="741872"/>
                  </a:cubicBezTo>
                  <a:lnTo>
                    <a:pt x="2717321" y="707366"/>
                  </a:lnTo>
                  <a:lnTo>
                    <a:pt x="1406106" y="0"/>
                  </a:lnTo>
                  <a:lnTo>
                    <a:pt x="1130061" y="948907"/>
                  </a:lnTo>
                  <a:lnTo>
                    <a:pt x="1630394" y="862641"/>
                  </a:lnTo>
                  <a:cubicBezTo>
                    <a:pt x="1709469" y="1091240"/>
                    <a:pt x="1881996" y="1489494"/>
                    <a:pt x="1604513" y="1975449"/>
                  </a:cubicBezTo>
                  <a:cubicBezTo>
                    <a:pt x="1327030" y="2461404"/>
                    <a:pt x="586596" y="3233468"/>
                    <a:pt x="0" y="3735238"/>
                  </a:cubicBezTo>
                  <a:close/>
                </a:path>
              </a:pathLst>
            </a:custGeom>
            <a:gradFill>
              <a:gsLst>
                <a:gs pos="0">
                  <a:srgbClr val="FF9900"/>
                </a:gs>
                <a:gs pos="50000">
                  <a:srgbClr val="FF9900"/>
                </a:gs>
                <a:gs pos="100000">
                  <a:srgbClr val="F8F8F8"/>
                </a:gs>
              </a:gsLst>
              <a:lin ang="5400000" scaled="0"/>
            </a:gradFill>
            <a:ln w="12700" cap="flat" cmpd="sng" algn="ctr">
              <a:noFill/>
              <a:prstDash val="solid"/>
              <a:round/>
              <a:headEnd type="none" w="med" len="med"/>
              <a:tailEnd type="none" w="med" len="med"/>
            </a:ln>
            <a:effectLst>
              <a:innerShdw blurRad="63500" dist="50800" dir="13500000">
                <a:prstClr val="black">
                  <a:alpha val="50000"/>
                </a:prstClr>
              </a:innerShdw>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35" name="TextBox 134"/>
            <p:cNvSpPr txBox="1"/>
            <p:nvPr/>
          </p:nvSpPr>
          <p:spPr>
            <a:xfrm rot="17344830">
              <a:off x="3424694" y="3918443"/>
              <a:ext cx="2717411" cy="338554"/>
            </a:xfrm>
            <a:prstGeom prst="rect">
              <a:avLst/>
            </a:prstGeom>
            <a:noFill/>
          </p:spPr>
          <p:txBody>
            <a:bodyPr wrap="none" rtlCol="0">
              <a:spAutoFit/>
            </a:bodyPr>
            <a:lstStyle/>
            <a:p>
              <a:r>
                <a:rPr lang="en-US" sz="1600" dirty="0" smtClean="0">
                  <a:effectLst>
                    <a:glow rad="101600">
                      <a:srgbClr val="FFCC66">
                        <a:alpha val="60000"/>
                      </a:srgbClr>
                    </a:glow>
                  </a:effectLst>
                  <a:latin typeface="Verdana" pitchFamily="34" charset="0"/>
                  <a:ea typeface="Verdana" pitchFamily="34" charset="0"/>
                  <a:cs typeface="Verdana" pitchFamily="34" charset="0"/>
                </a:rPr>
                <a:t>Goals Amplify Vision!</a:t>
              </a:r>
              <a:endParaRPr lang="en-US" sz="1600" dirty="0">
                <a:effectLst>
                  <a:glow rad="101600">
                    <a:srgbClr val="FFCC66">
                      <a:alpha val="60000"/>
                    </a:srgbClr>
                  </a:glow>
                </a:effectLst>
                <a:latin typeface="Verdana" pitchFamily="34" charset="0"/>
                <a:ea typeface="Verdana" pitchFamily="34" charset="0"/>
                <a:cs typeface="Verdana" pitchFamily="34" charset="0"/>
              </a:endParaRPr>
            </a:p>
          </p:txBody>
        </p:sp>
      </p:grpSp>
    </p:spTree>
    <p:extLst>
      <p:ext uri="{BB962C8B-B14F-4D97-AF65-F5344CB8AC3E}">
        <p14:creationId xmlns:p14="http://schemas.microsoft.com/office/powerpoint/2010/main" val="10268528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arn(outVertic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arn(outVertic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arn(outHorizontal)">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barn(outVertical)">
                                      <p:cBhvr>
                                        <p:cTn id="27" dur="500"/>
                                        <p:tgtEl>
                                          <p:spTgt spid="12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24"/>
                                        </p:tgtEl>
                                      </p:cBhvr>
                                    </p:animEffect>
                                    <p:set>
                                      <p:cBhvr>
                                        <p:cTn id="32" dur="1" fill="hold">
                                          <p:stCondLst>
                                            <p:cond delay="499"/>
                                          </p:stCondLst>
                                        </p:cTn>
                                        <p:tgtEl>
                                          <p:spTgt spid="124"/>
                                        </p:tgtEl>
                                        <p:attrNameLst>
                                          <p:attrName>style.visibility</p:attrName>
                                        </p:attrNameLst>
                                      </p:cBhvr>
                                      <p:to>
                                        <p:strVal val="hidden"/>
                                      </p:to>
                                    </p:set>
                                  </p:childTnLst>
                                </p:cTn>
                              </p:par>
                              <p:par>
                                <p:cTn id="33" presetID="16" presetClass="entr" presetSubtype="37" fill="hold" nodeType="withEffect">
                                  <p:stCondLst>
                                    <p:cond delay="0"/>
                                  </p:stCondLst>
                                  <p:childTnLst>
                                    <p:set>
                                      <p:cBhvr>
                                        <p:cTn id="34" dur="1" fill="hold">
                                          <p:stCondLst>
                                            <p:cond delay="0"/>
                                          </p:stCondLst>
                                        </p:cTn>
                                        <p:tgtEl>
                                          <p:spTgt spid="127"/>
                                        </p:tgtEl>
                                        <p:attrNameLst>
                                          <p:attrName>style.visibility</p:attrName>
                                        </p:attrNameLst>
                                      </p:cBhvr>
                                      <p:to>
                                        <p:strVal val="visible"/>
                                      </p:to>
                                    </p:set>
                                    <p:animEffect transition="in" filter="barn(outVertical)">
                                      <p:cBhvr>
                                        <p:cTn id="35" dur="500"/>
                                        <p:tgtEl>
                                          <p:spTgt spid="12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xit" presetSubtype="21" fill="hold" nodeType="clickEffect">
                                  <p:stCondLst>
                                    <p:cond delay="0"/>
                                  </p:stCondLst>
                                  <p:childTnLst>
                                    <p:animEffect transition="out" filter="barn(inVertical)">
                                      <p:cBhvr>
                                        <p:cTn id="39" dur="500"/>
                                        <p:tgtEl>
                                          <p:spTgt spid="127"/>
                                        </p:tgtEl>
                                      </p:cBhvr>
                                    </p:animEffect>
                                    <p:set>
                                      <p:cBhvr>
                                        <p:cTn id="40" dur="1" fill="hold">
                                          <p:stCondLst>
                                            <p:cond delay="499"/>
                                          </p:stCondLst>
                                        </p:cTn>
                                        <p:tgtEl>
                                          <p:spTgt spid="127"/>
                                        </p:tgtEl>
                                        <p:attrNameLst>
                                          <p:attrName>style.visibility</p:attrName>
                                        </p:attrNameLst>
                                      </p:cBhvr>
                                      <p:to>
                                        <p:strVal val="hidden"/>
                                      </p:to>
                                    </p:set>
                                  </p:childTnLst>
                                </p:cTn>
                              </p:par>
                              <p:par>
                                <p:cTn id="41" presetID="16" presetClass="entr" presetSubtype="37" fill="hold" nodeType="withEffect">
                                  <p:stCondLst>
                                    <p:cond delay="0"/>
                                  </p:stCondLst>
                                  <p:childTnLst>
                                    <p:set>
                                      <p:cBhvr>
                                        <p:cTn id="42" dur="1" fill="hold">
                                          <p:stCondLst>
                                            <p:cond delay="0"/>
                                          </p:stCondLst>
                                        </p:cTn>
                                        <p:tgtEl>
                                          <p:spTgt spid="130"/>
                                        </p:tgtEl>
                                        <p:attrNameLst>
                                          <p:attrName>style.visibility</p:attrName>
                                        </p:attrNameLst>
                                      </p:cBhvr>
                                      <p:to>
                                        <p:strVal val="visible"/>
                                      </p:to>
                                    </p:set>
                                    <p:animEffect transition="in" filter="barn(outVertical)">
                                      <p:cBhvr>
                                        <p:cTn id="43" dur="500"/>
                                        <p:tgtEl>
                                          <p:spTgt spid="130"/>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xit" presetSubtype="21" fill="hold" nodeType="clickEffect">
                                  <p:stCondLst>
                                    <p:cond delay="0"/>
                                  </p:stCondLst>
                                  <p:childTnLst>
                                    <p:animEffect transition="out" filter="barn(inVertical)">
                                      <p:cBhvr>
                                        <p:cTn id="47" dur="500"/>
                                        <p:tgtEl>
                                          <p:spTgt spid="130"/>
                                        </p:tgtEl>
                                      </p:cBhvr>
                                    </p:animEffect>
                                    <p:set>
                                      <p:cBhvr>
                                        <p:cTn id="48" dur="1" fill="hold">
                                          <p:stCondLst>
                                            <p:cond delay="499"/>
                                          </p:stCondLst>
                                        </p:cTn>
                                        <p:tgtEl>
                                          <p:spTgt spid="130"/>
                                        </p:tgtEl>
                                        <p:attrNameLst>
                                          <p:attrName>style.visibility</p:attrName>
                                        </p:attrNameLst>
                                      </p:cBhvr>
                                      <p:to>
                                        <p:strVal val="hidden"/>
                                      </p:to>
                                    </p:set>
                                  </p:childTnLst>
                                </p:cTn>
                              </p:par>
                              <p:par>
                                <p:cTn id="49" presetID="22" presetClass="entr" presetSubtype="4" fill="hold" nodeType="withEffect">
                                  <p:stCondLst>
                                    <p:cond delay="0"/>
                                  </p:stCondLst>
                                  <p:childTnLst>
                                    <p:set>
                                      <p:cBhvr>
                                        <p:cTn id="50" dur="1" fill="hold">
                                          <p:stCondLst>
                                            <p:cond delay="0"/>
                                          </p:stCondLst>
                                        </p:cTn>
                                        <p:tgtEl>
                                          <p:spTgt spid="133"/>
                                        </p:tgtEl>
                                        <p:attrNameLst>
                                          <p:attrName>style.visibility</p:attrName>
                                        </p:attrNameLst>
                                      </p:cBhvr>
                                      <p:to>
                                        <p:strVal val="visible"/>
                                      </p:to>
                                    </p:set>
                                    <p:animEffect transition="in" filter="wipe(down)">
                                      <p:cBhvr>
                                        <p:cTn id="51"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Capability Area Architecture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911" y="738554"/>
            <a:ext cx="5465375" cy="6014232"/>
          </a:xfrm>
          <a:prstGeom prst="rect">
            <a:avLst/>
          </a:prstGeom>
          <a:ln>
            <a:noFill/>
          </a:ln>
          <a:effectLst>
            <a:outerShdw blurRad="292100" dist="139700" dir="2700000" algn="tl" rotWithShape="0">
              <a:srgbClr val="333333">
                <a:alpha val="65000"/>
              </a:srgbClr>
            </a:outerShdw>
          </a:effectLst>
        </p:spPr>
      </p:pic>
      <p:grpSp>
        <p:nvGrpSpPr>
          <p:cNvPr id="10" name="Group 9"/>
          <p:cNvGrpSpPr/>
          <p:nvPr/>
        </p:nvGrpSpPr>
        <p:grpSpPr>
          <a:xfrm>
            <a:off x="2185181" y="2131255"/>
            <a:ext cx="4300025" cy="4555588"/>
            <a:chOff x="2185181" y="2131255"/>
            <a:chExt cx="4300025" cy="4555588"/>
          </a:xfrm>
        </p:grpSpPr>
        <p:sp>
          <p:nvSpPr>
            <p:cNvPr id="4" name="Rectangle 3"/>
            <p:cNvSpPr/>
            <p:nvPr/>
          </p:nvSpPr>
          <p:spPr bwMode="auto">
            <a:xfrm>
              <a:off x="4783015" y="2131255"/>
              <a:ext cx="1702191" cy="597877"/>
            </a:xfrm>
            <a:prstGeom prst="rect">
              <a:avLst/>
            </a:prstGeom>
            <a:noFill/>
            <a:ln w="28575"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8" name="Rectangle 7"/>
            <p:cNvSpPr/>
            <p:nvPr/>
          </p:nvSpPr>
          <p:spPr bwMode="auto">
            <a:xfrm>
              <a:off x="4783015" y="6231988"/>
              <a:ext cx="1702191" cy="454855"/>
            </a:xfrm>
            <a:prstGeom prst="rect">
              <a:avLst/>
            </a:prstGeom>
            <a:noFill/>
            <a:ln w="28575"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9" name="Rectangle 8"/>
            <p:cNvSpPr/>
            <p:nvPr/>
          </p:nvSpPr>
          <p:spPr bwMode="auto">
            <a:xfrm>
              <a:off x="2185181" y="3001107"/>
              <a:ext cx="1702191" cy="1113693"/>
            </a:xfrm>
            <a:prstGeom prst="rect">
              <a:avLst/>
            </a:prstGeom>
            <a:noFill/>
            <a:ln w="28575"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367541152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Enterprise Architecture</a:t>
            </a:r>
          </a:p>
        </p:txBody>
      </p:sp>
      <p:sp>
        <p:nvSpPr>
          <p:cNvPr id="3" name="Content Placeholder 2"/>
          <p:cNvSpPr>
            <a:spLocks noGrp="1"/>
          </p:cNvSpPr>
          <p:nvPr>
            <p:ph idx="1"/>
          </p:nvPr>
        </p:nvSpPr>
        <p:spPr>
          <a:xfrm>
            <a:off x="585636" y="1912118"/>
            <a:ext cx="7923644" cy="3182410"/>
          </a:xfrm>
        </p:spPr>
        <p:txBody>
          <a:bodyPr/>
          <a:lstStyle/>
          <a:p>
            <a:r>
              <a:rPr lang="en-US" dirty="0" smtClean="0"/>
              <a:t>Ensures business outcomes drive IT solutions</a:t>
            </a:r>
          </a:p>
          <a:p>
            <a:r>
              <a:rPr lang="en-US" dirty="0" smtClean="0"/>
              <a:t>Identifies </a:t>
            </a:r>
            <a:r>
              <a:rPr lang="en-US" dirty="0" smtClean="0"/>
              <a:t>important goals and their dependency</a:t>
            </a:r>
          </a:p>
          <a:p>
            <a:r>
              <a:rPr lang="en-US" dirty="0" smtClean="0"/>
              <a:t>Increases team communication and understanding</a:t>
            </a:r>
          </a:p>
          <a:p>
            <a:pPr lvl="1"/>
            <a:r>
              <a:rPr lang="en-US" dirty="0"/>
              <a:t>Reduces implementation </a:t>
            </a:r>
            <a:r>
              <a:rPr lang="en-US" dirty="0" smtClean="0"/>
              <a:t>risk</a:t>
            </a:r>
          </a:p>
          <a:p>
            <a:endParaRPr lang="en-US" dirty="0"/>
          </a:p>
        </p:txBody>
      </p:sp>
      <p:pic>
        <p:nvPicPr>
          <p:cNvPr id="1028" name="Picture 4" descr="http://finance2business.com/wp-content/uploads/2011/09/business-plan.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3204" y="4127609"/>
            <a:ext cx="2858166" cy="217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968753"/>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 Projects</a:t>
            </a:r>
            <a:endParaRPr lang="en-US" dirty="0"/>
          </a:p>
        </p:txBody>
      </p:sp>
      <p:sp>
        <p:nvSpPr>
          <p:cNvPr id="3" name="Content Placeholder 2"/>
          <p:cNvSpPr>
            <a:spLocks noGrp="1"/>
          </p:cNvSpPr>
          <p:nvPr>
            <p:ph idx="1"/>
          </p:nvPr>
        </p:nvSpPr>
        <p:spPr>
          <a:xfrm>
            <a:off x="1138350" y="1750865"/>
            <a:ext cx="7147521" cy="4815164"/>
          </a:xfrm>
        </p:spPr>
        <p:txBody>
          <a:bodyPr/>
          <a:lstStyle/>
          <a:p>
            <a:pPr marL="0" indent="0">
              <a:buNone/>
            </a:pPr>
            <a:r>
              <a:rPr lang="en-US" sz="1800" u="sng" dirty="0" smtClean="0"/>
              <a:t>In work</a:t>
            </a:r>
          </a:p>
          <a:p>
            <a:r>
              <a:rPr lang="en-US" sz="1800" dirty="0" smtClean="0"/>
              <a:t>Human Resource System Assessment</a:t>
            </a:r>
          </a:p>
          <a:p>
            <a:r>
              <a:rPr lang="en-US" sz="1800" dirty="0" smtClean="0"/>
              <a:t>Centralized Real Estate Management</a:t>
            </a:r>
          </a:p>
          <a:p>
            <a:r>
              <a:rPr lang="en-US" sz="1800" dirty="0" smtClean="0"/>
              <a:t>Municipal Court Case Management System</a:t>
            </a:r>
          </a:p>
          <a:p>
            <a:r>
              <a:rPr lang="en-US" sz="1800" dirty="0" smtClean="0"/>
              <a:t>Police Department Architecture</a:t>
            </a:r>
          </a:p>
          <a:p>
            <a:r>
              <a:rPr lang="en-US" sz="1800" dirty="0" smtClean="0"/>
              <a:t>Residential Review Architecture</a:t>
            </a:r>
          </a:p>
          <a:p>
            <a:pPr marL="0" indent="0">
              <a:buNone/>
            </a:pPr>
            <a:r>
              <a:rPr lang="en-US" sz="1800" u="sng" dirty="0" smtClean="0"/>
              <a:t>Coming soon – scope in work</a:t>
            </a:r>
            <a:endParaRPr lang="en-US" sz="1800" u="sng" dirty="0"/>
          </a:p>
          <a:p>
            <a:r>
              <a:rPr lang="en-US" sz="1800" dirty="0" smtClean="0"/>
              <a:t>311 </a:t>
            </a:r>
            <a:r>
              <a:rPr lang="en-US" sz="1800" dirty="0"/>
              <a:t>Call Center</a:t>
            </a:r>
          </a:p>
          <a:p>
            <a:r>
              <a:rPr lang="en-US" sz="1800" dirty="0"/>
              <a:t>Code Compliance </a:t>
            </a:r>
            <a:r>
              <a:rPr lang="en-US" sz="1800" dirty="0" smtClean="0"/>
              <a:t>Mobility</a:t>
            </a:r>
          </a:p>
          <a:p>
            <a:r>
              <a:rPr lang="en-US" sz="1800" dirty="0" smtClean="0"/>
              <a:t>Public Works Business Intelligence</a:t>
            </a:r>
          </a:p>
          <a:p>
            <a:pPr marL="0" indent="0">
              <a:buNone/>
            </a:pPr>
            <a:r>
              <a:rPr lang="en-US" sz="1800" u="sng" dirty="0" smtClean="0"/>
              <a:t>Other EA activities</a:t>
            </a:r>
          </a:p>
          <a:p>
            <a:r>
              <a:rPr lang="en-US" sz="1800" dirty="0" smtClean="0"/>
              <a:t>Enterprise Service Bus / EA Introduction</a:t>
            </a:r>
          </a:p>
          <a:p>
            <a:r>
              <a:rPr lang="en-US" sz="1800" dirty="0" smtClean="0"/>
              <a:t>Completed Water Utility Mobility Architecture</a:t>
            </a:r>
            <a:endParaRPr lang="en-US" sz="1800" dirty="0"/>
          </a:p>
        </p:txBody>
      </p:sp>
    </p:spTree>
    <p:extLst>
      <p:ext uri="{BB962C8B-B14F-4D97-AF65-F5344CB8AC3E}">
        <p14:creationId xmlns:p14="http://schemas.microsoft.com/office/powerpoint/2010/main" val="2414117788"/>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PresentationTemplate_White">
  <a:themeElements>
    <a:clrScheme name="Custom 1">
      <a:dk1>
        <a:srgbClr val="B2B2B2"/>
      </a:dk1>
      <a:lt1>
        <a:srgbClr val="FFFFFF"/>
      </a:lt1>
      <a:dk2>
        <a:srgbClr val="000000"/>
      </a:dk2>
      <a:lt2>
        <a:srgbClr val="000000"/>
      </a:lt2>
      <a:accent1>
        <a:srgbClr val="0099CC"/>
      </a:accent1>
      <a:accent2>
        <a:srgbClr val="736D94"/>
      </a:accent2>
      <a:accent3>
        <a:srgbClr val="AAAAAA"/>
      </a:accent3>
      <a:accent4>
        <a:srgbClr val="DADADA"/>
      </a:accent4>
      <a:accent5>
        <a:srgbClr val="AACAE2"/>
      </a:accent5>
      <a:accent6>
        <a:srgbClr val="686286"/>
      </a:accent6>
      <a:hlink>
        <a:srgbClr val="0000FF"/>
      </a:hlink>
      <a:folHlink>
        <a:srgbClr val="71879A"/>
      </a:folHlink>
    </a:clrScheme>
    <a:fontScheme name="PresentationTemplate_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000000"/>
          </a:solidFill>
          <a:prstDash val="solid"/>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Template_Whit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18166</TotalTime>
  <Words>386</Words>
  <Application>Microsoft Office PowerPoint</Application>
  <PresentationFormat>On-screen Show (4:3)</PresentationFormat>
  <Paragraphs>110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PresentationTemplate_White</vt:lpstr>
      <vt:lpstr>Enterprise Architecture Status</vt:lpstr>
      <vt:lpstr>Enterprise Architecture</vt:lpstr>
      <vt:lpstr>Mass of Understanding</vt:lpstr>
      <vt:lpstr>Enterprise Architecture Process</vt:lpstr>
      <vt:lpstr>Enterprise Architecture Products</vt:lpstr>
      <vt:lpstr>Enterprise Architecture Process</vt:lpstr>
      <vt:lpstr>Example Capability Area Architecture</vt:lpstr>
      <vt:lpstr>The Value of Enterprise Architecture</vt:lpstr>
      <vt:lpstr>EA Projects</vt:lpstr>
    </vt:vector>
  </TitlesOfParts>
  <Company>SI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System Engineering and Enterprise Architectures</dc:title>
  <dc:creator>Rob Byrd</dc:creator>
  <cp:lastModifiedBy>Rob Byrd</cp:lastModifiedBy>
  <cp:revision>871</cp:revision>
  <dcterms:created xsi:type="dcterms:W3CDTF">2002-08-23T15:26:08Z</dcterms:created>
  <dcterms:modified xsi:type="dcterms:W3CDTF">2013-06-18T17:33:08Z</dcterms:modified>
</cp:coreProperties>
</file>