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0"/>
  </p:notesMasterIdLst>
  <p:sldIdLst>
    <p:sldId id="256" r:id="rId2"/>
    <p:sldId id="258" r:id="rId3"/>
    <p:sldId id="259" r:id="rId4"/>
    <p:sldId id="261" r:id="rId5"/>
    <p:sldId id="262" r:id="rId6"/>
    <p:sldId id="265" r:id="rId7"/>
    <p:sldId id="263" r:id="rId8"/>
    <p:sldId id="266" r:id="rId9"/>
    <p:sldId id="268" r:id="rId10"/>
    <p:sldId id="267" r:id="rId11"/>
    <p:sldId id="269" r:id="rId12"/>
    <p:sldId id="308" r:id="rId13"/>
    <p:sldId id="270"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70" d="100"/>
          <a:sy n="70" d="100"/>
        </p:scale>
        <p:origin x="62" y="120"/>
      </p:cViewPr>
      <p:guideLst/>
    </p:cSldViewPr>
  </p:slideViewPr>
  <p:notesTextViewPr>
    <p:cViewPr>
      <p:scale>
        <a:sx n="1" d="1"/>
        <a:sy n="1" d="1"/>
      </p:scale>
      <p:origin x="0" y="0"/>
    </p:cViewPr>
  </p:notesTextViewPr>
  <p:sorterViewPr>
    <p:cViewPr>
      <p:scale>
        <a:sx n="50" d="100"/>
        <a:sy n="50" d="100"/>
      </p:scale>
      <p:origin x="0" y="-81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01BD87-802F-4EBF-9399-E83111426782}" type="doc">
      <dgm:prSet loTypeId="urn:microsoft.com/office/officeart/2005/8/layout/architecture+Icon" loCatId="list" qsTypeId="urn:microsoft.com/office/officeart/2005/8/quickstyle/3d1" qsCatId="3D" csTypeId="urn:microsoft.com/office/officeart/2005/8/colors/accent1_2" csCatId="accent1" phldr="1"/>
      <dgm:spPr/>
      <dgm:t>
        <a:bodyPr/>
        <a:lstStyle/>
        <a:p>
          <a:endParaRPr lang="en-US"/>
        </a:p>
      </dgm:t>
    </dgm:pt>
    <dgm:pt modelId="{7162E833-AD92-40EF-B9F9-ED6EB35F6680}">
      <dgm:prSet phldrT="[Text]"/>
      <dgm:spPr>
        <a:gradFill rotWithShape="0">
          <a:gsLst>
            <a:gs pos="0">
              <a:srgbClr val="03D4A8"/>
            </a:gs>
            <a:gs pos="25000">
              <a:srgbClr val="21D6E0"/>
            </a:gs>
            <a:gs pos="75000">
              <a:srgbClr val="0087E6"/>
            </a:gs>
            <a:gs pos="100000">
              <a:srgbClr val="005CBF"/>
            </a:gs>
          </a:gsLst>
          <a:lin ang="5400000" scaled="0"/>
        </a:gradFill>
      </dgm:spPr>
      <dgm:t>
        <a:bodyPr/>
        <a:lstStyle/>
        <a:p>
          <a:r>
            <a:rPr lang="en-US" dirty="0" smtClean="0"/>
            <a:t>Logical Data Model</a:t>
          </a:r>
          <a:endParaRPr lang="en-US" dirty="0"/>
        </a:p>
      </dgm:t>
    </dgm:pt>
    <dgm:pt modelId="{C9AEC5A4-B65C-4738-B6FD-486597F011AD}" type="parTrans" cxnId="{59221574-CE7D-4432-933D-0C0FE4141FDC}">
      <dgm:prSet/>
      <dgm:spPr/>
      <dgm:t>
        <a:bodyPr/>
        <a:lstStyle/>
        <a:p>
          <a:endParaRPr lang="en-US"/>
        </a:p>
      </dgm:t>
    </dgm:pt>
    <dgm:pt modelId="{9CB2E27F-3890-4D44-AD3F-4B6B66678DE4}" type="sibTrans" cxnId="{59221574-CE7D-4432-933D-0C0FE4141FDC}">
      <dgm:prSet/>
      <dgm:spPr/>
      <dgm:t>
        <a:bodyPr/>
        <a:lstStyle/>
        <a:p>
          <a:endParaRPr lang="en-US"/>
        </a:p>
      </dgm:t>
    </dgm:pt>
    <dgm:pt modelId="{57691E2E-3CAF-46B3-8B7E-7CFABC7DB241}">
      <dgm:prSet phldrT="[Text]"/>
      <dgm:spPr>
        <a:gradFill rotWithShape="0">
          <a:gsLst>
            <a:gs pos="0">
              <a:srgbClr val="03D4A8"/>
            </a:gs>
            <a:gs pos="25000">
              <a:srgbClr val="21D6E0"/>
            </a:gs>
            <a:gs pos="75000">
              <a:srgbClr val="0087E6"/>
            </a:gs>
            <a:gs pos="100000">
              <a:srgbClr val="005CBF"/>
            </a:gs>
          </a:gsLst>
          <a:lin ang="5400000" scaled="0"/>
        </a:gradFill>
      </dgm:spPr>
      <dgm:t>
        <a:bodyPr/>
        <a:lstStyle/>
        <a:p>
          <a:r>
            <a:rPr lang="en-US" dirty="0" smtClean="0"/>
            <a:t>System Context Diagram</a:t>
          </a:r>
          <a:endParaRPr lang="en-US" dirty="0"/>
        </a:p>
      </dgm:t>
    </dgm:pt>
    <dgm:pt modelId="{D6E53F1E-5C97-4D61-A8FD-B4A6433328A5}" type="parTrans" cxnId="{395A09B4-1818-441B-816B-47A45EA2AE5D}">
      <dgm:prSet/>
      <dgm:spPr/>
      <dgm:t>
        <a:bodyPr/>
        <a:lstStyle/>
        <a:p>
          <a:endParaRPr lang="en-US"/>
        </a:p>
      </dgm:t>
    </dgm:pt>
    <dgm:pt modelId="{3CC37466-5AC5-4799-AA8F-F2A1CACAF2EA}" type="sibTrans" cxnId="{395A09B4-1818-441B-816B-47A45EA2AE5D}">
      <dgm:prSet/>
      <dgm:spPr/>
      <dgm:t>
        <a:bodyPr/>
        <a:lstStyle/>
        <a:p>
          <a:endParaRPr lang="en-US"/>
        </a:p>
      </dgm:t>
    </dgm:pt>
    <dgm:pt modelId="{B35736AA-620F-4621-84CC-CCD46C48AD4A}">
      <dgm:prSet phldrT="[Text]"/>
      <dgm:spPr>
        <a:gradFill rotWithShape="0">
          <a:gsLst>
            <a:gs pos="0">
              <a:srgbClr val="03D4A8"/>
            </a:gs>
            <a:gs pos="25000">
              <a:srgbClr val="21D6E0"/>
            </a:gs>
            <a:gs pos="75000">
              <a:srgbClr val="0087E6"/>
            </a:gs>
            <a:gs pos="100000">
              <a:srgbClr val="005CBF"/>
            </a:gs>
          </a:gsLst>
          <a:lin ang="5400000" scaled="0"/>
        </a:gradFill>
      </dgm:spPr>
      <dgm:t>
        <a:bodyPr/>
        <a:lstStyle/>
        <a:p>
          <a:r>
            <a:rPr lang="en-US" dirty="0" smtClean="0"/>
            <a:t>Sequence Diagram</a:t>
          </a:r>
          <a:endParaRPr lang="en-US" dirty="0"/>
        </a:p>
      </dgm:t>
    </dgm:pt>
    <dgm:pt modelId="{BF9F4348-0093-4FB6-B738-2A0AEBD26CBC}" type="parTrans" cxnId="{0D4DB37B-423D-443C-8B63-31576F4BC21A}">
      <dgm:prSet/>
      <dgm:spPr/>
      <dgm:t>
        <a:bodyPr/>
        <a:lstStyle/>
        <a:p>
          <a:endParaRPr lang="en-US"/>
        </a:p>
      </dgm:t>
    </dgm:pt>
    <dgm:pt modelId="{5025DD4B-D5E5-4EB1-B10C-6CE27F801230}" type="sibTrans" cxnId="{0D4DB37B-423D-443C-8B63-31576F4BC21A}">
      <dgm:prSet/>
      <dgm:spPr/>
      <dgm:t>
        <a:bodyPr/>
        <a:lstStyle/>
        <a:p>
          <a:endParaRPr lang="en-US"/>
        </a:p>
      </dgm:t>
    </dgm:pt>
    <dgm:pt modelId="{A8D57EB7-D65D-4FB1-A09B-FE4FE464F0D9}">
      <dgm:prSet phldrT="[Text]"/>
      <dgm:spPr>
        <a:gradFill rotWithShape="0">
          <a:gsLst>
            <a:gs pos="0">
              <a:srgbClr val="03D4A8"/>
            </a:gs>
            <a:gs pos="25000">
              <a:srgbClr val="21D6E0"/>
            </a:gs>
            <a:gs pos="75000">
              <a:srgbClr val="0087E6"/>
            </a:gs>
            <a:gs pos="100000">
              <a:srgbClr val="005CBF"/>
            </a:gs>
          </a:gsLst>
          <a:lin ang="5400000" scaled="0"/>
        </a:gradFill>
      </dgm:spPr>
      <dgm:t>
        <a:bodyPr/>
        <a:lstStyle/>
        <a:p>
          <a:r>
            <a:rPr lang="en-US" dirty="0" smtClean="0"/>
            <a:t>Activity Diagram</a:t>
          </a:r>
          <a:endParaRPr lang="en-US" dirty="0"/>
        </a:p>
      </dgm:t>
    </dgm:pt>
    <dgm:pt modelId="{BFB50F8C-3B22-40DB-B081-55B4C35060B5}" type="parTrans" cxnId="{CFE3021A-CE24-4E08-AD07-3EC43E694CB8}">
      <dgm:prSet/>
      <dgm:spPr/>
      <dgm:t>
        <a:bodyPr/>
        <a:lstStyle/>
        <a:p>
          <a:endParaRPr lang="en-US"/>
        </a:p>
      </dgm:t>
    </dgm:pt>
    <dgm:pt modelId="{B1CC2DF5-3B34-4F74-B96A-780B72708CCE}" type="sibTrans" cxnId="{CFE3021A-CE24-4E08-AD07-3EC43E694CB8}">
      <dgm:prSet/>
      <dgm:spPr/>
      <dgm:t>
        <a:bodyPr/>
        <a:lstStyle/>
        <a:p>
          <a:endParaRPr lang="en-US"/>
        </a:p>
      </dgm:t>
    </dgm:pt>
    <dgm:pt modelId="{E0AB7E2C-A9C3-4C81-9D3C-199FBE422941}">
      <dgm:prSet phldrT="[Text]"/>
      <dgm:spPr>
        <a:gradFill rotWithShape="0">
          <a:gsLst>
            <a:gs pos="0">
              <a:srgbClr val="03D4A8"/>
            </a:gs>
            <a:gs pos="25000">
              <a:srgbClr val="21D6E0"/>
            </a:gs>
            <a:gs pos="75000">
              <a:srgbClr val="0087E6"/>
            </a:gs>
            <a:gs pos="100000">
              <a:srgbClr val="005CBF"/>
            </a:gs>
          </a:gsLst>
          <a:lin ang="5400000" scaled="0"/>
        </a:gradFill>
      </dgm:spPr>
      <dgm:t>
        <a:bodyPr/>
        <a:lstStyle/>
        <a:p>
          <a:r>
            <a:rPr lang="en-US" dirty="0" smtClean="0"/>
            <a:t>Use Case Diagram</a:t>
          </a:r>
          <a:endParaRPr lang="en-US" dirty="0"/>
        </a:p>
      </dgm:t>
    </dgm:pt>
    <dgm:pt modelId="{75C3EE42-723B-43E4-8B6A-A0187827EF2E}" type="parTrans" cxnId="{84F70966-8779-4FC8-BEC5-CB8CEEC6C8D8}">
      <dgm:prSet/>
      <dgm:spPr/>
      <dgm:t>
        <a:bodyPr/>
        <a:lstStyle/>
        <a:p>
          <a:endParaRPr lang="en-US"/>
        </a:p>
      </dgm:t>
    </dgm:pt>
    <dgm:pt modelId="{73B67BAE-62BA-4965-957D-DC2D361BBFC3}" type="sibTrans" cxnId="{84F70966-8779-4FC8-BEC5-CB8CEEC6C8D8}">
      <dgm:prSet/>
      <dgm:spPr/>
      <dgm:t>
        <a:bodyPr/>
        <a:lstStyle/>
        <a:p>
          <a:endParaRPr lang="en-US"/>
        </a:p>
      </dgm:t>
    </dgm:pt>
    <dgm:pt modelId="{BB088760-01EA-4345-A1E7-38A8C3EFFC36}">
      <dgm:prSet phldrT="[Text]"/>
      <dgm:spPr>
        <a:gradFill rotWithShape="0">
          <a:gsLst>
            <a:gs pos="0">
              <a:srgbClr val="03D4A8"/>
            </a:gs>
            <a:gs pos="25000">
              <a:srgbClr val="21D6E0"/>
            </a:gs>
            <a:gs pos="75000">
              <a:srgbClr val="0087E6"/>
            </a:gs>
            <a:gs pos="100000">
              <a:srgbClr val="005CBF"/>
            </a:gs>
          </a:gsLst>
          <a:lin ang="5400000" scaled="0"/>
        </a:gradFill>
      </dgm:spPr>
      <dgm:t>
        <a:bodyPr/>
        <a:lstStyle/>
        <a:p>
          <a:r>
            <a:rPr lang="en-US" dirty="0" smtClean="0"/>
            <a:t>Interaction Overview Diagram</a:t>
          </a:r>
          <a:endParaRPr lang="en-US" dirty="0"/>
        </a:p>
      </dgm:t>
    </dgm:pt>
    <dgm:pt modelId="{A6C8353C-7A2B-4CFF-BD3D-64768D6B7C52}" type="parTrans" cxnId="{B36474ED-D334-42EE-BC56-30EF36909499}">
      <dgm:prSet/>
      <dgm:spPr/>
      <dgm:t>
        <a:bodyPr/>
        <a:lstStyle/>
        <a:p>
          <a:endParaRPr lang="en-US"/>
        </a:p>
      </dgm:t>
    </dgm:pt>
    <dgm:pt modelId="{D36A690F-D98B-468F-8A38-3233E449D34E}" type="sibTrans" cxnId="{B36474ED-D334-42EE-BC56-30EF36909499}">
      <dgm:prSet/>
      <dgm:spPr/>
      <dgm:t>
        <a:bodyPr/>
        <a:lstStyle/>
        <a:p>
          <a:endParaRPr lang="en-US"/>
        </a:p>
      </dgm:t>
    </dgm:pt>
    <dgm:pt modelId="{6586654D-C645-4A1C-A6D0-FCB14CBFB2C5}" type="pres">
      <dgm:prSet presAssocID="{BC01BD87-802F-4EBF-9399-E83111426782}" presName="Name0" presStyleCnt="0">
        <dgm:presLayoutVars>
          <dgm:chPref val="1"/>
          <dgm:dir/>
          <dgm:animOne val="branch"/>
          <dgm:animLvl val="lvl"/>
          <dgm:resizeHandles/>
        </dgm:presLayoutVars>
      </dgm:prSet>
      <dgm:spPr/>
      <dgm:t>
        <a:bodyPr/>
        <a:lstStyle/>
        <a:p>
          <a:endParaRPr lang="en-US"/>
        </a:p>
      </dgm:t>
    </dgm:pt>
    <dgm:pt modelId="{E5D5DF42-3AC2-4968-88A9-501256757107}" type="pres">
      <dgm:prSet presAssocID="{7162E833-AD92-40EF-B9F9-ED6EB35F6680}" presName="vertOne" presStyleCnt="0"/>
      <dgm:spPr/>
    </dgm:pt>
    <dgm:pt modelId="{82E31327-4A8B-4058-BD1C-C2B4AB6F2323}" type="pres">
      <dgm:prSet presAssocID="{7162E833-AD92-40EF-B9F9-ED6EB35F6680}" presName="txOne" presStyleLbl="node0" presStyleIdx="0" presStyleCnt="1" custLinFactY="-200000" custLinFactNeighborX="-311" custLinFactNeighborY="-203079">
        <dgm:presLayoutVars>
          <dgm:chPref val="3"/>
        </dgm:presLayoutVars>
      </dgm:prSet>
      <dgm:spPr/>
      <dgm:t>
        <a:bodyPr/>
        <a:lstStyle/>
        <a:p>
          <a:endParaRPr lang="en-US"/>
        </a:p>
      </dgm:t>
    </dgm:pt>
    <dgm:pt modelId="{B97981D8-1F89-412A-8A87-28E7A0E60B7B}" type="pres">
      <dgm:prSet presAssocID="{7162E833-AD92-40EF-B9F9-ED6EB35F6680}" presName="parTransOne" presStyleCnt="0"/>
      <dgm:spPr/>
    </dgm:pt>
    <dgm:pt modelId="{9C18C988-EBC5-49D2-8D95-D6F7EDE84E2D}" type="pres">
      <dgm:prSet presAssocID="{7162E833-AD92-40EF-B9F9-ED6EB35F6680}" presName="horzOne" presStyleCnt="0"/>
      <dgm:spPr/>
    </dgm:pt>
    <dgm:pt modelId="{628B5325-94BB-4D5F-90D1-4CF71929B2F2}" type="pres">
      <dgm:prSet presAssocID="{57691E2E-3CAF-46B3-8B7E-7CFABC7DB241}" presName="vertTwo" presStyleCnt="0"/>
      <dgm:spPr/>
    </dgm:pt>
    <dgm:pt modelId="{6F58FB05-ECCE-4FA9-88A4-41B1CAC506BD}" type="pres">
      <dgm:prSet presAssocID="{57691E2E-3CAF-46B3-8B7E-7CFABC7DB241}" presName="txTwo" presStyleLbl="node2" presStyleIdx="0" presStyleCnt="2" custLinFactNeighborX="51560" custLinFactNeighborY="-34359">
        <dgm:presLayoutVars>
          <dgm:chPref val="3"/>
        </dgm:presLayoutVars>
      </dgm:prSet>
      <dgm:spPr/>
      <dgm:t>
        <a:bodyPr/>
        <a:lstStyle/>
        <a:p>
          <a:endParaRPr lang="en-US"/>
        </a:p>
      </dgm:t>
    </dgm:pt>
    <dgm:pt modelId="{17E0EEBE-ACA8-4477-9824-6E28FC247A70}" type="pres">
      <dgm:prSet presAssocID="{57691E2E-3CAF-46B3-8B7E-7CFABC7DB241}" presName="parTransTwo" presStyleCnt="0"/>
      <dgm:spPr/>
    </dgm:pt>
    <dgm:pt modelId="{DACC7F04-4386-4705-A3A0-66FA4A842EFC}" type="pres">
      <dgm:prSet presAssocID="{57691E2E-3CAF-46B3-8B7E-7CFABC7DB241}" presName="horzTwo" presStyleCnt="0"/>
      <dgm:spPr/>
    </dgm:pt>
    <dgm:pt modelId="{DD006BE4-8ACA-43A5-A22F-CDB83EAC46F5}" type="pres">
      <dgm:prSet presAssocID="{B35736AA-620F-4621-84CC-CCD46C48AD4A}" presName="vertThree" presStyleCnt="0"/>
      <dgm:spPr/>
    </dgm:pt>
    <dgm:pt modelId="{959E0E08-20B3-436A-8793-3C991A14D664}" type="pres">
      <dgm:prSet presAssocID="{B35736AA-620F-4621-84CC-CCD46C48AD4A}" presName="txThree" presStyleLbl="node3" presStyleIdx="0" presStyleCnt="3" custLinFactY="100000" custLinFactNeighborX="-972" custLinFactNeighborY="115022">
        <dgm:presLayoutVars>
          <dgm:chPref val="3"/>
        </dgm:presLayoutVars>
      </dgm:prSet>
      <dgm:spPr/>
      <dgm:t>
        <a:bodyPr/>
        <a:lstStyle/>
        <a:p>
          <a:endParaRPr lang="en-US"/>
        </a:p>
      </dgm:t>
    </dgm:pt>
    <dgm:pt modelId="{6584D94D-4C03-4C10-AE2C-EFF3A74F1C36}" type="pres">
      <dgm:prSet presAssocID="{B35736AA-620F-4621-84CC-CCD46C48AD4A}" presName="horzThree" presStyleCnt="0"/>
      <dgm:spPr/>
    </dgm:pt>
    <dgm:pt modelId="{FD90B9D0-6ADC-449F-AAE0-223A7441BE52}" type="pres">
      <dgm:prSet presAssocID="{5025DD4B-D5E5-4EB1-B10C-6CE27F801230}" presName="sibSpaceThree" presStyleCnt="0"/>
      <dgm:spPr/>
    </dgm:pt>
    <dgm:pt modelId="{30A958DD-DA34-4C9D-B4D7-B23DEB94FBC2}" type="pres">
      <dgm:prSet presAssocID="{A8D57EB7-D65D-4FB1-A09B-FE4FE464F0D9}" presName="vertThree" presStyleCnt="0"/>
      <dgm:spPr/>
    </dgm:pt>
    <dgm:pt modelId="{4557D394-324B-440F-8EF4-EC3D0B4D933A}" type="pres">
      <dgm:prSet presAssocID="{A8D57EB7-D65D-4FB1-A09B-FE4FE464F0D9}" presName="txThree" presStyleLbl="node3" presStyleIdx="1" presStyleCnt="3" custLinFactY="100000" custLinFactNeighborX="1127" custLinFactNeighborY="115022">
        <dgm:presLayoutVars>
          <dgm:chPref val="3"/>
        </dgm:presLayoutVars>
      </dgm:prSet>
      <dgm:spPr/>
      <dgm:t>
        <a:bodyPr/>
        <a:lstStyle/>
        <a:p>
          <a:endParaRPr lang="en-US"/>
        </a:p>
      </dgm:t>
    </dgm:pt>
    <dgm:pt modelId="{4A9D0ECA-0202-4279-A47C-48D410DCFCEC}" type="pres">
      <dgm:prSet presAssocID="{A8D57EB7-D65D-4FB1-A09B-FE4FE464F0D9}" presName="horzThree" presStyleCnt="0"/>
      <dgm:spPr/>
    </dgm:pt>
    <dgm:pt modelId="{5E9AAD32-C117-488D-AC75-C32529C6C1EA}" type="pres">
      <dgm:prSet presAssocID="{3CC37466-5AC5-4799-AA8F-F2A1CACAF2EA}" presName="sibSpaceTwo" presStyleCnt="0"/>
      <dgm:spPr/>
    </dgm:pt>
    <dgm:pt modelId="{08FCE86E-1DB6-4239-8322-82E83C7137BC}" type="pres">
      <dgm:prSet presAssocID="{E0AB7E2C-A9C3-4C81-9D3C-199FBE422941}" presName="vertTwo" presStyleCnt="0"/>
      <dgm:spPr/>
    </dgm:pt>
    <dgm:pt modelId="{A6647BDC-E72D-4C49-ACE4-8D01F0010490}" type="pres">
      <dgm:prSet presAssocID="{E0AB7E2C-A9C3-4C81-9D3C-199FBE422941}" presName="txTwo" presStyleLbl="node2" presStyleIdx="1" presStyleCnt="2" custLinFactX="-100000" custLinFactNeighborX="-109420" custLinFactNeighborY="-34359">
        <dgm:presLayoutVars>
          <dgm:chPref val="3"/>
        </dgm:presLayoutVars>
      </dgm:prSet>
      <dgm:spPr/>
      <dgm:t>
        <a:bodyPr/>
        <a:lstStyle/>
        <a:p>
          <a:endParaRPr lang="en-US"/>
        </a:p>
      </dgm:t>
    </dgm:pt>
    <dgm:pt modelId="{9A256114-ED62-4942-9382-4F2D414C467E}" type="pres">
      <dgm:prSet presAssocID="{E0AB7E2C-A9C3-4C81-9D3C-199FBE422941}" presName="parTransTwo" presStyleCnt="0"/>
      <dgm:spPr/>
    </dgm:pt>
    <dgm:pt modelId="{EF903DA1-CB33-44D4-8D3D-FDE7832EE5F6}" type="pres">
      <dgm:prSet presAssocID="{E0AB7E2C-A9C3-4C81-9D3C-199FBE422941}" presName="horzTwo" presStyleCnt="0"/>
      <dgm:spPr/>
    </dgm:pt>
    <dgm:pt modelId="{A6772074-2578-4344-AA67-8C722F5B5618}" type="pres">
      <dgm:prSet presAssocID="{BB088760-01EA-4345-A1E7-38A8C3EFFC36}" presName="vertThree" presStyleCnt="0"/>
      <dgm:spPr/>
    </dgm:pt>
    <dgm:pt modelId="{5C32A1F2-2DC9-4712-9D90-5BDE739FE7A7}" type="pres">
      <dgm:prSet presAssocID="{BB088760-01EA-4345-A1E7-38A8C3EFFC36}" presName="txThree" presStyleLbl="node3" presStyleIdx="2" presStyleCnt="3" custLinFactY="100000" custLinFactNeighborX="-972" custLinFactNeighborY="115022">
        <dgm:presLayoutVars>
          <dgm:chPref val="3"/>
        </dgm:presLayoutVars>
      </dgm:prSet>
      <dgm:spPr/>
      <dgm:t>
        <a:bodyPr/>
        <a:lstStyle/>
        <a:p>
          <a:endParaRPr lang="en-US"/>
        </a:p>
      </dgm:t>
    </dgm:pt>
    <dgm:pt modelId="{FD971008-4483-4A19-BEAA-F0EE321E06CF}" type="pres">
      <dgm:prSet presAssocID="{BB088760-01EA-4345-A1E7-38A8C3EFFC36}" presName="horzThree" presStyleCnt="0"/>
      <dgm:spPr/>
    </dgm:pt>
  </dgm:ptLst>
  <dgm:cxnLst>
    <dgm:cxn modelId="{D1482C0A-F583-454E-9EBB-450D05D4C286}" type="presOf" srcId="{E0AB7E2C-A9C3-4C81-9D3C-199FBE422941}" destId="{A6647BDC-E72D-4C49-ACE4-8D01F0010490}" srcOrd="0" destOrd="0" presId="urn:microsoft.com/office/officeart/2005/8/layout/architecture+Icon"/>
    <dgm:cxn modelId="{CFE3021A-CE24-4E08-AD07-3EC43E694CB8}" srcId="{57691E2E-3CAF-46B3-8B7E-7CFABC7DB241}" destId="{A8D57EB7-D65D-4FB1-A09B-FE4FE464F0D9}" srcOrd="1" destOrd="0" parTransId="{BFB50F8C-3B22-40DB-B081-55B4C35060B5}" sibTransId="{B1CC2DF5-3B34-4F74-B96A-780B72708CCE}"/>
    <dgm:cxn modelId="{B36474ED-D334-42EE-BC56-30EF36909499}" srcId="{E0AB7E2C-A9C3-4C81-9D3C-199FBE422941}" destId="{BB088760-01EA-4345-A1E7-38A8C3EFFC36}" srcOrd="0" destOrd="0" parTransId="{A6C8353C-7A2B-4CFF-BD3D-64768D6B7C52}" sibTransId="{D36A690F-D98B-468F-8A38-3233E449D34E}"/>
    <dgm:cxn modelId="{EA8B5620-C948-4FDA-9E60-9010E862D44C}" type="presOf" srcId="{B35736AA-620F-4621-84CC-CCD46C48AD4A}" destId="{959E0E08-20B3-436A-8793-3C991A14D664}" srcOrd="0" destOrd="0" presId="urn:microsoft.com/office/officeart/2005/8/layout/architecture+Icon"/>
    <dgm:cxn modelId="{14CBD9B4-B6E7-41D8-87DB-EC6606DC76AB}" type="presOf" srcId="{BC01BD87-802F-4EBF-9399-E83111426782}" destId="{6586654D-C645-4A1C-A6D0-FCB14CBFB2C5}" srcOrd="0" destOrd="0" presId="urn:microsoft.com/office/officeart/2005/8/layout/architecture+Icon"/>
    <dgm:cxn modelId="{0D4DB37B-423D-443C-8B63-31576F4BC21A}" srcId="{57691E2E-3CAF-46B3-8B7E-7CFABC7DB241}" destId="{B35736AA-620F-4621-84CC-CCD46C48AD4A}" srcOrd="0" destOrd="0" parTransId="{BF9F4348-0093-4FB6-B738-2A0AEBD26CBC}" sibTransId="{5025DD4B-D5E5-4EB1-B10C-6CE27F801230}"/>
    <dgm:cxn modelId="{59221574-CE7D-4432-933D-0C0FE4141FDC}" srcId="{BC01BD87-802F-4EBF-9399-E83111426782}" destId="{7162E833-AD92-40EF-B9F9-ED6EB35F6680}" srcOrd="0" destOrd="0" parTransId="{C9AEC5A4-B65C-4738-B6FD-486597F011AD}" sibTransId="{9CB2E27F-3890-4D44-AD3F-4B6B66678DE4}"/>
    <dgm:cxn modelId="{84F70966-8779-4FC8-BEC5-CB8CEEC6C8D8}" srcId="{7162E833-AD92-40EF-B9F9-ED6EB35F6680}" destId="{E0AB7E2C-A9C3-4C81-9D3C-199FBE422941}" srcOrd="1" destOrd="0" parTransId="{75C3EE42-723B-43E4-8B6A-A0187827EF2E}" sibTransId="{73B67BAE-62BA-4965-957D-DC2D361BBFC3}"/>
    <dgm:cxn modelId="{5A34DDC5-25B0-48E9-9D31-B65D24C7B322}" type="presOf" srcId="{7162E833-AD92-40EF-B9F9-ED6EB35F6680}" destId="{82E31327-4A8B-4058-BD1C-C2B4AB6F2323}" srcOrd="0" destOrd="0" presId="urn:microsoft.com/office/officeart/2005/8/layout/architecture+Icon"/>
    <dgm:cxn modelId="{395A09B4-1818-441B-816B-47A45EA2AE5D}" srcId="{7162E833-AD92-40EF-B9F9-ED6EB35F6680}" destId="{57691E2E-3CAF-46B3-8B7E-7CFABC7DB241}" srcOrd="0" destOrd="0" parTransId="{D6E53F1E-5C97-4D61-A8FD-B4A6433328A5}" sibTransId="{3CC37466-5AC5-4799-AA8F-F2A1CACAF2EA}"/>
    <dgm:cxn modelId="{6F097523-DEF2-4FC9-B4AC-C7D2D636BED7}" type="presOf" srcId="{BB088760-01EA-4345-A1E7-38A8C3EFFC36}" destId="{5C32A1F2-2DC9-4712-9D90-5BDE739FE7A7}" srcOrd="0" destOrd="0" presId="urn:microsoft.com/office/officeart/2005/8/layout/architecture+Icon"/>
    <dgm:cxn modelId="{5B01414B-72AB-4317-AAB3-DE7727FE0E9F}" type="presOf" srcId="{57691E2E-3CAF-46B3-8B7E-7CFABC7DB241}" destId="{6F58FB05-ECCE-4FA9-88A4-41B1CAC506BD}" srcOrd="0" destOrd="0" presId="urn:microsoft.com/office/officeart/2005/8/layout/architecture+Icon"/>
    <dgm:cxn modelId="{877BF501-3D3B-44AC-9F57-9A95E8DFA1EA}" type="presOf" srcId="{A8D57EB7-D65D-4FB1-A09B-FE4FE464F0D9}" destId="{4557D394-324B-440F-8EF4-EC3D0B4D933A}" srcOrd="0" destOrd="0" presId="urn:microsoft.com/office/officeart/2005/8/layout/architecture+Icon"/>
    <dgm:cxn modelId="{A64588FE-5802-4C8A-8B0C-13547CF1E888}" type="presParOf" srcId="{6586654D-C645-4A1C-A6D0-FCB14CBFB2C5}" destId="{E5D5DF42-3AC2-4968-88A9-501256757107}" srcOrd="0" destOrd="0" presId="urn:microsoft.com/office/officeart/2005/8/layout/architecture+Icon"/>
    <dgm:cxn modelId="{5F02B3A7-0772-41DB-AF8C-90B269CB0E5D}" type="presParOf" srcId="{E5D5DF42-3AC2-4968-88A9-501256757107}" destId="{82E31327-4A8B-4058-BD1C-C2B4AB6F2323}" srcOrd="0" destOrd="0" presId="urn:microsoft.com/office/officeart/2005/8/layout/architecture+Icon"/>
    <dgm:cxn modelId="{80FB2C53-4965-4168-847B-B65D7AE9B0A1}" type="presParOf" srcId="{E5D5DF42-3AC2-4968-88A9-501256757107}" destId="{B97981D8-1F89-412A-8A87-28E7A0E60B7B}" srcOrd="1" destOrd="0" presId="urn:microsoft.com/office/officeart/2005/8/layout/architecture+Icon"/>
    <dgm:cxn modelId="{7A97CB5A-70A0-4BEF-AB05-9A79B740F747}" type="presParOf" srcId="{E5D5DF42-3AC2-4968-88A9-501256757107}" destId="{9C18C988-EBC5-49D2-8D95-D6F7EDE84E2D}" srcOrd="2" destOrd="0" presId="urn:microsoft.com/office/officeart/2005/8/layout/architecture+Icon"/>
    <dgm:cxn modelId="{5BD286A2-C6BC-46B8-A6C9-61EAEBAE4507}" type="presParOf" srcId="{9C18C988-EBC5-49D2-8D95-D6F7EDE84E2D}" destId="{628B5325-94BB-4D5F-90D1-4CF71929B2F2}" srcOrd="0" destOrd="0" presId="urn:microsoft.com/office/officeart/2005/8/layout/architecture+Icon"/>
    <dgm:cxn modelId="{EEC6A78E-B439-4E11-998C-4FBBB4DA55AE}" type="presParOf" srcId="{628B5325-94BB-4D5F-90D1-4CF71929B2F2}" destId="{6F58FB05-ECCE-4FA9-88A4-41B1CAC506BD}" srcOrd="0" destOrd="0" presId="urn:microsoft.com/office/officeart/2005/8/layout/architecture+Icon"/>
    <dgm:cxn modelId="{180C16D5-A2E7-45E4-A643-BBA87D500469}" type="presParOf" srcId="{628B5325-94BB-4D5F-90D1-4CF71929B2F2}" destId="{17E0EEBE-ACA8-4477-9824-6E28FC247A70}" srcOrd="1" destOrd="0" presId="urn:microsoft.com/office/officeart/2005/8/layout/architecture+Icon"/>
    <dgm:cxn modelId="{A9EC85BB-F839-481B-BCD7-487FDA5D82A2}" type="presParOf" srcId="{628B5325-94BB-4D5F-90D1-4CF71929B2F2}" destId="{DACC7F04-4386-4705-A3A0-66FA4A842EFC}" srcOrd="2" destOrd="0" presId="urn:microsoft.com/office/officeart/2005/8/layout/architecture+Icon"/>
    <dgm:cxn modelId="{F8F1278A-068F-462B-ACBE-0E316027B68A}" type="presParOf" srcId="{DACC7F04-4386-4705-A3A0-66FA4A842EFC}" destId="{DD006BE4-8ACA-43A5-A22F-CDB83EAC46F5}" srcOrd="0" destOrd="0" presId="urn:microsoft.com/office/officeart/2005/8/layout/architecture+Icon"/>
    <dgm:cxn modelId="{962DF0B9-ABF0-4B38-BAD2-5E3D33C153EF}" type="presParOf" srcId="{DD006BE4-8ACA-43A5-A22F-CDB83EAC46F5}" destId="{959E0E08-20B3-436A-8793-3C991A14D664}" srcOrd="0" destOrd="0" presId="urn:microsoft.com/office/officeart/2005/8/layout/architecture+Icon"/>
    <dgm:cxn modelId="{6289A50F-C4A2-402A-8074-4BE75307FCB5}" type="presParOf" srcId="{DD006BE4-8ACA-43A5-A22F-CDB83EAC46F5}" destId="{6584D94D-4C03-4C10-AE2C-EFF3A74F1C36}" srcOrd="1" destOrd="0" presId="urn:microsoft.com/office/officeart/2005/8/layout/architecture+Icon"/>
    <dgm:cxn modelId="{4DF71F9B-C4B8-4D54-82B2-48F49C7937E6}" type="presParOf" srcId="{DACC7F04-4386-4705-A3A0-66FA4A842EFC}" destId="{FD90B9D0-6ADC-449F-AAE0-223A7441BE52}" srcOrd="1" destOrd="0" presId="urn:microsoft.com/office/officeart/2005/8/layout/architecture+Icon"/>
    <dgm:cxn modelId="{D51E5B0B-E255-408B-8AE3-99CED735BCD4}" type="presParOf" srcId="{DACC7F04-4386-4705-A3A0-66FA4A842EFC}" destId="{30A958DD-DA34-4C9D-B4D7-B23DEB94FBC2}" srcOrd="2" destOrd="0" presId="urn:microsoft.com/office/officeart/2005/8/layout/architecture+Icon"/>
    <dgm:cxn modelId="{7483A1DB-7E72-4EEF-8082-CCFBBFFEF2B4}" type="presParOf" srcId="{30A958DD-DA34-4C9D-B4D7-B23DEB94FBC2}" destId="{4557D394-324B-440F-8EF4-EC3D0B4D933A}" srcOrd="0" destOrd="0" presId="urn:microsoft.com/office/officeart/2005/8/layout/architecture+Icon"/>
    <dgm:cxn modelId="{A49E0890-08D6-47FD-A0F6-47A75C0B346F}" type="presParOf" srcId="{30A958DD-DA34-4C9D-B4D7-B23DEB94FBC2}" destId="{4A9D0ECA-0202-4279-A47C-48D410DCFCEC}" srcOrd="1" destOrd="0" presId="urn:microsoft.com/office/officeart/2005/8/layout/architecture+Icon"/>
    <dgm:cxn modelId="{29000ABF-0D35-4701-BF23-AE0D8DDE178E}" type="presParOf" srcId="{9C18C988-EBC5-49D2-8D95-D6F7EDE84E2D}" destId="{5E9AAD32-C117-488D-AC75-C32529C6C1EA}" srcOrd="1" destOrd="0" presId="urn:microsoft.com/office/officeart/2005/8/layout/architecture+Icon"/>
    <dgm:cxn modelId="{5D98E154-4BEB-4E32-AB25-8152CF76B511}" type="presParOf" srcId="{9C18C988-EBC5-49D2-8D95-D6F7EDE84E2D}" destId="{08FCE86E-1DB6-4239-8322-82E83C7137BC}" srcOrd="2" destOrd="0" presId="urn:microsoft.com/office/officeart/2005/8/layout/architecture+Icon"/>
    <dgm:cxn modelId="{0B199F14-EB87-459D-A38A-6C30B26F17C6}" type="presParOf" srcId="{08FCE86E-1DB6-4239-8322-82E83C7137BC}" destId="{A6647BDC-E72D-4C49-ACE4-8D01F0010490}" srcOrd="0" destOrd="0" presId="urn:microsoft.com/office/officeart/2005/8/layout/architecture+Icon"/>
    <dgm:cxn modelId="{732DC9AA-F40B-4101-AE66-697A1F75D264}" type="presParOf" srcId="{08FCE86E-1DB6-4239-8322-82E83C7137BC}" destId="{9A256114-ED62-4942-9382-4F2D414C467E}" srcOrd="1" destOrd="0" presId="urn:microsoft.com/office/officeart/2005/8/layout/architecture+Icon"/>
    <dgm:cxn modelId="{7F04A4D6-4C88-4B53-AA8C-3D7358548D4A}" type="presParOf" srcId="{08FCE86E-1DB6-4239-8322-82E83C7137BC}" destId="{EF903DA1-CB33-44D4-8D3D-FDE7832EE5F6}" srcOrd="2" destOrd="0" presId="urn:microsoft.com/office/officeart/2005/8/layout/architecture+Icon"/>
    <dgm:cxn modelId="{D3438A7D-EC2A-420D-9B7F-8B88A79D66D2}" type="presParOf" srcId="{EF903DA1-CB33-44D4-8D3D-FDE7832EE5F6}" destId="{A6772074-2578-4344-AA67-8C722F5B5618}" srcOrd="0" destOrd="0" presId="urn:microsoft.com/office/officeart/2005/8/layout/architecture+Icon"/>
    <dgm:cxn modelId="{AB43F9C9-AD2D-4603-A16D-94FB7E58E62B}" type="presParOf" srcId="{A6772074-2578-4344-AA67-8C722F5B5618}" destId="{5C32A1F2-2DC9-4712-9D90-5BDE739FE7A7}" srcOrd="0" destOrd="0" presId="urn:microsoft.com/office/officeart/2005/8/layout/architecture+Icon"/>
    <dgm:cxn modelId="{5BDED28E-E826-4A15-9C51-B8EB19CE7554}" type="presParOf" srcId="{A6772074-2578-4344-AA67-8C722F5B5618}" destId="{FD971008-4483-4A19-BEAA-F0EE321E06CF}" srcOrd="1" destOrd="0" presId="urn:microsoft.com/office/officeart/2005/8/layout/architecture+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01BD87-802F-4EBF-9399-E83111426782}" type="doc">
      <dgm:prSet loTypeId="urn:microsoft.com/office/officeart/2005/8/layout/architecture+Icon" loCatId="list" qsTypeId="urn:microsoft.com/office/officeart/2005/8/quickstyle/3d1" qsCatId="3D" csTypeId="urn:microsoft.com/office/officeart/2005/8/colors/accent1_2" csCatId="accent1" phldr="1"/>
      <dgm:spPr/>
      <dgm:t>
        <a:bodyPr/>
        <a:lstStyle/>
        <a:p>
          <a:endParaRPr lang="en-US"/>
        </a:p>
      </dgm:t>
    </dgm:pt>
    <dgm:pt modelId="{7162E833-AD92-40EF-B9F9-ED6EB35F6680}">
      <dgm:prSet phldrT="[Text]"/>
      <dgm:spPr>
        <a:gradFill rotWithShape="0">
          <a:gsLst>
            <a:gs pos="0">
              <a:srgbClr val="03D4A8"/>
            </a:gs>
            <a:gs pos="25000">
              <a:srgbClr val="21D6E0"/>
            </a:gs>
            <a:gs pos="75000">
              <a:srgbClr val="0087E6"/>
            </a:gs>
            <a:gs pos="100000">
              <a:srgbClr val="005CBF"/>
            </a:gs>
          </a:gsLst>
          <a:lin ang="5400000" scaled="0"/>
        </a:gradFill>
      </dgm:spPr>
      <dgm:t>
        <a:bodyPr/>
        <a:lstStyle/>
        <a:p>
          <a:r>
            <a:rPr lang="en-US" dirty="0" smtClean="0"/>
            <a:t>Logical Data Model</a:t>
          </a:r>
          <a:endParaRPr lang="en-US" dirty="0"/>
        </a:p>
      </dgm:t>
    </dgm:pt>
    <dgm:pt modelId="{C9AEC5A4-B65C-4738-B6FD-486597F011AD}" type="parTrans" cxnId="{59221574-CE7D-4432-933D-0C0FE4141FDC}">
      <dgm:prSet/>
      <dgm:spPr/>
      <dgm:t>
        <a:bodyPr/>
        <a:lstStyle/>
        <a:p>
          <a:endParaRPr lang="en-US"/>
        </a:p>
      </dgm:t>
    </dgm:pt>
    <dgm:pt modelId="{9CB2E27F-3890-4D44-AD3F-4B6B66678DE4}" type="sibTrans" cxnId="{59221574-CE7D-4432-933D-0C0FE4141FDC}">
      <dgm:prSet/>
      <dgm:spPr/>
      <dgm:t>
        <a:bodyPr/>
        <a:lstStyle/>
        <a:p>
          <a:endParaRPr lang="en-US"/>
        </a:p>
      </dgm:t>
    </dgm:pt>
    <dgm:pt modelId="{57691E2E-3CAF-46B3-8B7E-7CFABC7DB241}">
      <dgm:prSet phldrT="[Text]"/>
      <dgm:spPr>
        <a:gradFill rotWithShape="0">
          <a:gsLst>
            <a:gs pos="0">
              <a:srgbClr val="03D4A8"/>
            </a:gs>
            <a:gs pos="25000">
              <a:srgbClr val="21D6E0"/>
            </a:gs>
            <a:gs pos="75000">
              <a:srgbClr val="0087E6"/>
            </a:gs>
            <a:gs pos="100000">
              <a:srgbClr val="005CBF"/>
            </a:gs>
          </a:gsLst>
          <a:lin ang="5400000" scaled="0"/>
        </a:gradFill>
      </dgm:spPr>
      <dgm:t>
        <a:bodyPr/>
        <a:lstStyle/>
        <a:p>
          <a:r>
            <a:rPr lang="en-US" dirty="0" smtClean="0"/>
            <a:t>System Context Diagram</a:t>
          </a:r>
          <a:endParaRPr lang="en-US" dirty="0"/>
        </a:p>
      </dgm:t>
    </dgm:pt>
    <dgm:pt modelId="{D6E53F1E-5C97-4D61-A8FD-B4A6433328A5}" type="parTrans" cxnId="{395A09B4-1818-441B-816B-47A45EA2AE5D}">
      <dgm:prSet/>
      <dgm:spPr/>
      <dgm:t>
        <a:bodyPr/>
        <a:lstStyle/>
        <a:p>
          <a:endParaRPr lang="en-US"/>
        </a:p>
      </dgm:t>
    </dgm:pt>
    <dgm:pt modelId="{3CC37466-5AC5-4799-AA8F-F2A1CACAF2EA}" type="sibTrans" cxnId="{395A09B4-1818-441B-816B-47A45EA2AE5D}">
      <dgm:prSet/>
      <dgm:spPr/>
      <dgm:t>
        <a:bodyPr/>
        <a:lstStyle/>
        <a:p>
          <a:endParaRPr lang="en-US"/>
        </a:p>
      </dgm:t>
    </dgm:pt>
    <dgm:pt modelId="{B35736AA-620F-4621-84CC-CCD46C48AD4A}">
      <dgm:prSet phldrT="[Text]"/>
      <dgm:spPr>
        <a:gradFill rotWithShape="0">
          <a:gsLst>
            <a:gs pos="0">
              <a:srgbClr val="03D4A8"/>
            </a:gs>
            <a:gs pos="25000">
              <a:srgbClr val="21D6E0"/>
            </a:gs>
            <a:gs pos="75000">
              <a:srgbClr val="0087E6"/>
            </a:gs>
            <a:gs pos="100000">
              <a:srgbClr val="005CBF"/>
            </a:gs>
          </a:gsLst>
          <a:lin ang="5400000" scaled="0"/>
        </a:gradFill>
      </dgm:spPr>
      <dgm:t>
        <a:bodyPr/>
        <a:lstStyle/>
        <a:p>
          <a:r>
            <a:rPr lang="en-US" dirty="0" smtClean="0"/>
            <a:t>Sequence Diagram</a:t>
          </a:r>
          <a:endParaRPr lang="en-US" dirty="0"/>
        </a:p>
      </dgm:t>
    </dgm:pt>
    <dgm:pt modelId="{BF9F4348-0093-4FB6-B738-2A0AEBD26CBC}" type="parTrans" cxnId="{0D4DB37B-423D-443C-8B63-31576F4BC21A}">
      <dgm:prSet/>
      <dgm:spPr/>
      <dgm:t>
        <a:bodyPr/>
        <a:lstStyle/>
        <a:p>
          <a:endParaRPr lang="en-US"/>
        </a:p>
      </dgm:t>
    </dgm:pt>
    <dgm:pt modelId="{5025DD4B-D5E5-4EB1-B10C-6CE27F801230}" type="sibTrans" cxnId="{0D4DB37B-423D-443C-8B63-31576F4BC21A}">
      <dgm:prSet/>
      <dgm:spPr/>
      <dgm:t>
        <a:bodyPr/>
        <a:lstStyle/>
        <a:p>
          <a:endParaRPr lang="en-US"/>
        </a:p>
      </dgm:t>
    </dgm:pt>
    <dgm:pt modelId="{A8D57EB7-D65D-4FB1-A09B-FE4FE464F0D9}">
      <dgm:prSet phldrT="[Text]"/>
      <dgm:spPr>
        <a:gradFill rotWithShape="0">
          <a:gsLst>
            <a:gs pos="0">
              <a:srgbClr val="03D4A8"/>
            </a:gs>
            <a:gs pos="25000">
              <a:srgbClr val="21D6E0"/>
            </a:gs>
            <a:gs pos="75000">
              <a:srgbClr val="0087E6"/>
            </a:gs>
            <a:gs pos="100000">
              <a:srgbClr val="005CBF"/>
            </a:gs>
          </a:gsLst>
          <a:lin ang="5400000" scaled="0"/>
        </a:gradFill>
      </dgm:spPr>
      <dgm:t>
        <a:bodyPr/>
        <a:lstStyle/>
        <a:p>
          <a:r>
            <a:rPr lang="en-US" dirty="0" smtClean="0"/>
            <a:t>Activity Diagram</a:t>
          </a:r>
          <a:endParaRPr lang="en-US" dirty="0"/>
        </a:p>
      </dgm:t>
    </dgm:pt>
    <dgm:pt modelId="{BFB50F8C-3B22-40DB-B081-55B4C35060B5}" type="parTrans" cxnId="{CFE3021A-CE24-4E08-AD07-3EC43E694CB8}">
      <dgm:prSet/>
      <dgm:spPr/>
      <dgm:t>
        <a:bodyPr/>
        <a:lstStyle/>
        <a:p>
          <a:endParaRPr lang="en-US"/>
        </a:p>
      </dgm:t>
    </dgm:pt>
    <dgm:pt modelId="{B1CC2DF5-3B34-4F74-B96A-780B72708CCE}" type="sibTrans" cxnId="{CFE3021A-CE24-4E08-AD07-3EC43E694CB8}">
      <dgm:prSet/>
      <dgm:spPr/>
      <dgm:t>
        <a:bodyPr/>
        <a:lstStyle/>
        <a:p>
          <a:endParaRPr lang="en-US"/>
        </a:p>
      </dgm:t>
    </dgm:pt>
    <dgm:pt modelId="{E0AB7E2C-A9C3-4C81-9D3C-199FBE422941}">
      <dgm:prSet phldrT="[Text]"/>
      <dgm:spPr>
        <a:gradFill rotWithShape="0">
          <a:gsLst>
            <a:gs pos="0">
              <a:srgbClr val="03D4A8"/>
            </a:gs>
            <a:gs pos="25000">
              <a:srgbClr val="21D6E0"/>
            </a:gs>
            <a:gs pos="75000">
              <a:srgbClr val="0087E6"/>
            </a:gs>
            <a:gs pos="100000">
              <a:srgbClr val="005CBF"/>
            </a:gs>
          </a:gsLst>
          <a:lin ang="5400000" scaled="0"/>
        </a:gradFill>
      </dgm:spPr>
      <dgm:t>
        <a:bodyPr/>
        <a:lstStyle/>
        <a:p>
          <a:r>
            <a:rPr lang="en-US" dirty="0" smtClean="0"/>
            <a:t>Use Case Diagram</a:t>
          </a:r>
          <a:endParaRPr lang="en-US" dirty="0"/>
        </a:p>
      </dgm:t>
    </dgm:pt>
    <dgm:pt modelId="{75C3EE42-723B-43E4-8B6A-A0187827EF2E}" type="parTrans" cxnId="{84F70966-8779-4FC8-BEC5-CB8CEEC6C8D8}">
      <dgm:prSet/>
      <dgm:spPr/>
      <dgm:t>
        <a:bodyPr/>
        <a:lstStyle/>
        <a:p>
          <a:endParaRPr lang="en-US"/>
        </a:p>
      </dgm:t>
    </dgm:pt>
    <dgm:pt modelId="{73B67BAE-62BA-4965-957D-DC2D361BBFC3}" type="sibTrans" cxnId="{84F70966-8779-4FC8-BEC5-CB8CEEC6C8D8}">
      <dgm:prSet/>
      <dgm:spPr/>
      <dgm:t>
        <a:bodyPr/>
        <a:lstStyle/>
        <a:p>
          <a:endParaRPr lang="en-US"/>
        </a:p>
      </dgm:t>
    </dgm:pt>
    <dgm:pt modelId="{BB088760-01EA-4345-A1E7-38A8C3EFFC36}">
      <dgm:prSet phldrT="[Text]"/>
      <dgm:spPr>
        <a:gradFill rotWithShape="0">
          <a:gsLst>
            <a:gs pos="0">
              <a:srgbClr val="03D4A8"/>
            </a:gs>
            <a:gs pos="25000">
              <a:srgbClr val="21D6E0"/>
            </a:gs>
            <a:gs pos="75000">
              <a:srgbClr val="0087E6"/>
            </a:gs>
            <a:gs pos="100000">
              <a:srgbClr val="005CBF"/>
            </a:gs>
          </a:gsLst>
          <a:lin ang="5400000" scaled="0"/>
        </a:gradFill>
      </dgm:spPr>
      <dgm:t>
        <a:bodyPr/>
        <a:lstStyle/>
        <a:p>
          <a:r>
            <a:rPr lang="en-US" dirty="0" smtClean="0"/>
            <a:t>Interaction Overview Diagram</a:t>
          </a:r>
          <a:endParaRPr lang="en-US" dirty="0"/>
        </a:p>
      </dgm:t>
    </dgm:pt>
    <dgm:pt modelId="{A6C8353C-7A2B-4CFF-BD3D-64768D6B7C52}" type="parTrans" cxnId="{B36474ED-D334-42EE-BC56-30EF36909499}">
      <dgm:prSet/>
      <dgm:spPr/>
      <dgm:t>
        <a:bodyPr/>
        <a:lstStyle/>
        <a:p>
          <a:endParaRPr lang="en-US"/>
        </a:p>
      </dgm:t>
    </dgm:pt>
    <dgm:pt modelId="{D36A690F-D98B-468F-8A38-3233E449D34E}" type="sibTrans" cxnId="{B36474ED-D334-42EE-BC56-30EF36909499}">
      <dgm:prSet/>
      <dgm:spPr/>
      <dgm:t>
        <a:bodyPr/>
        <a:lstStyle/>
        <a:p>
          <a:endParaRPr lang="en-US"/>
        </a:p>
      </dgm:t>
    </dgm:pt>
    <dgm:pt modelId="{6586654D-C645-4A1C-A6D0-FCB14CBFB2C5}" type="pres">
      <dgm:prSet presAssocID="{BC01BD87-802F-4EBF-9399-E83111426782}" presName="Name0" presStyleCnt="0">
        <dgm:presLayoutVars>
          <dgm:chPref val="1"/>
          <dgm:dir/>
          <dgm:animOne val="branch"/>
          <dgm:animLvl val="lvl"/>
          <dgm:resizeHandles/>
        </dgm:presLayoutVars>
      </dgm:prSet>
      <dgm:spPr/>
      <dgm:t>
        <a:bodyPr/>
        <a:lstStyle/>
        <a:p>
          <a:endParaRPr lang="en-US"/>
        </a:p>
      </dgm:t>
    </dgm:pt>
    <dgm:pt modelId="{E5D5DF42-3AC2-4968-88A9-501256757107}" type="pres">
      <dgm:prSet presAssocID="{7162E833-AD92-40EF-B9F9-ED6EB35F6680}" presName="vertOne" presStyleCnt="0"/>
      <dgm:spPr/>
    </dgm:pt>
    <dgm:pt modelId="{82E31327-4A8B-4058-BD1C-C2B4AB6F2323}" type="pres">
      <dgm:prSet presAssocID="{7162E833-AD92-40EF-B9F9-ED6EB35F6680}" presName="txOne" presStyleLbl="node0" presStyleIdx="0" presStyleCnt="1" custLinFactY="-200000" custLinFactNeighborX="-311" custLinFactNeighborY="-203079">
        <dgm:presLayoutVars>
          <dgm:chPref val="3"/>
        </dgm:presLayoutVars>
      </dgm:prSet>
      <dgm:spPr/>
      <dgm:t>
        <a:bodyPr/>
        <a:lstStyle/>
        <a:p>
          <a:endParaRPr lang="en-US"/>
        </a:p>
      </dgm:t>
    </dgm:pt>
    <dgm:pt modelId="{B97981D8-1F89-412A-8A87-28E7A0E60B7B}" type="pres">
      <dgm:prSet presAssocID="{7162E833-AD92-40EF-B9F9-ED6EB35F6680}" presName="parTransOne" presStyleCnt="0"/>
      <dgm:spPr/>
    </dgm:pt>
    <dgm:pt modelId="{9C18C988-EBC5-49D2-8D95-D6F7EDE84E2D}" type="pres">
      <dgm:prSet presAssocID="{7162E833-AD92-40EF-B9F9-ED6EB35F6680}" presName="horzOne" presStyleCnt="0"/>
      <dgm:spPr/>
    </dgm:pt>
    <dgm:pt modelId="{628B5325-94BB-4D5F-90D1-4CF71929B2F2}" type="pres">
      <dgm:prSet presAssocID="{57691E2E-3CAF-46B3-8B7E-7CFABC7DB241}" presName="vertTwo" presStyleCnt="0"/>
      <dgm:spPr/>
    </dgm:pt>
    <dgm:pt modelId="{6F58FB05-ECCE-4FA9-88A4-41B1CAC506BD}" type="pres">
      <dgm:prSet presAssocID="{57691E2E-3CAF-46B3-8B7E-7CFABC7DB241}" presName="txTwo" presStyleLbl="node2" presStyleIdx="0" presStyleCnt="2" custLinFactNeighborX="51560" custLinFactNeighborY="-34359">
        <dgm:presLayoutVars>
          <dgm:chPref val="3"/>
        </dgm:presLayoutVars>
      </dgm:prSet>
      <dgm:spPr/>
      <dgm:t>
        <a:bodyPr/>
        <a:lstStyle/>
        <a:p>
          <a:endParaRPr lang="en-US"/>
        </a:p>
      </dgm:t>
    </dgm:pt>
    <dgm:pt modelId="{17E0EEBE-ACA8-4477-9824-6E28FC247A70}" type="pres">
      <dgm:prSet presAssocID="{57691E2E-3CAF-46B3-8B7E-7CFABC7DB241}" presName="parTransTwo" presStyleCnt="0"/>
      <dgm:spPr/>
    </dgm:pt>
    <dgm:pt modelId="{DACC7F04-4386-4705-A3A0-66FA4A842EFC}" type="pres">
      <dgm:prSet presAssocID="{57691E2E-3CAF-46B3-8B7E-7CFABC7DB241}" presName="horzTwo" presStyleCnt="0"/>
      <dgm:spPr/>
    </dgm:pt>
    <dgm:pt modelId="{DD006BE4-8ACA-43A5-A22F-CDB83EAC46F5}" type="pres">
      <dgm:prSet presAssocID="{B35736AA-620F-4621-84CC-CCD46C48AD4A}" presName="vertThree" presStyleCnt="0"/>
      <dgm:spPr/>
    </dgm:pt>
    <dgm:pt modelId="{959E0E08-20B3-436A-8793-3C991A14D664}" type="pres">
      <dgm:prSet presAssocID="{B35736AA-620F-4621-84CC-CCD46C48AD4A}" presName="txThree" presStyleLbl="node3" presStyleIdx="0" presStyleCnt="3" custLinFactY="100000" custLinFactNeighborX="-972" custLinFactNeighborY="115022">
        <dgm:presLayoutVars>
          <dgm:chPref val="3"/>
        </dgm:presLayoutVars>
      </dgm:prSet>
      <dgm:spPr/>
      <dgm:t>
        <a:bodyPr/>
        <a:lstStyle/>
        <a:p>
          <a:endParaRPr lang="en-US"/>
        </a:p>
      </dgm:t>
    </dgm:pt>
    <dgm:pt modelId="{6584D94D-4C03-4C10-AE2C-EFF3A74F1C36}" type="pres">
      <dgm:prSet presAssocID="{B35736AA-620F-4621-84CC-CCD46C48AD4A}" presName="horzThree" presStyleCnt="0"/>
      <dgm:spPr/>
    </dgm:pt>
    <dgm:pt modelId="{FD90B9D0-6ADC-449F-AAE0-223A7441BE52}" type="pres">
      <dgm:prSet presAssocID="{5025DD4B-D5E5-4EB1-B10C-6CE27F801230}" presName="sibSpaceThree" presStyleCnt="0"/>
      <dgm:spPr/>
    </dgm:pt>
    <dgm:pt modelId="{30A958DD-DA34-4C9D-B4D7-B23DEB94FBC2}" type="pres">
      <dgm:prSet presAssocID="{A8D57EB7-D65D-4FB1-A09B-FE4FE464F0D9}" presName="vertThree" presStyleCnt="0"/>
      <dgm:spPr/>
    </dgm:pt>
    <dgm:pt modelId="{4557D394-324B-440F-8EF4-EC3D0B4D933A}" type="pres">
      <dgm:prSet presAssocID="{A8D57EB7-D65D-4FB1-A09B-FE4FE464F0D9}" presName="txThree" presStyleLbl="node3" presStyleIdx="1" presStyleCnt="3" custLinFactY="100000" custLinFactNeighborX="1127" custLinFactNeighborY="115022">
        <dgm:presLayoutVars>
          <dgm:chPref val="3"/>
        </dgm:presLayoutVars>
      </dgm:prSet>
      <dgm:spPr/>
      <dgm:t>
        <a:bodyPr/>
        <a:lstStyle/>
        <a:p>
          <a:endParaRPr lang="en-US"/>
        </a:p>
      </dgm:t>
    </dgm:pt>
    <dgm:pt modelId="{4A9D0ECA-0202-4279-A47C-48D410DCFCEC}" type="pres">
      <dgm:prSet presAssocID="{A8D57EB7-D65D-4FB1-A09B-FE4FE464F0D9}" presName="horzThree" presStyleCnt="0"/>
      <dgm:spPr/>
    </dgm:pt>
    <dgm:pt modelId="{5E9AAD32-C117-488D-AC75-C32529C6C1EA}" type="pres">
      <dgm:prSet presAssocID="{3CC37466-5AC5-4799-AA8F-F2A1CACAF2EA}" presName="sibSpaceTwo" presStyleCnt="0"/>
      <dgm:spPr/>
    </dgm:pt>
    <dgm:pt modelId="{08FCE86E-1DB6-4239-8322-82E83C7137BC}" type="pres">
      <dgm:prSet presAssocID="{E0AB7E2C-A9C3-4C81-9D3C-199FBE422941}" presName="vertTwo" presStyleCnt="0"/>
      <dgm:spPr/>
    </dgm:pt>
    <dgm:pt modelId="{A6647BDC-E72D-4C49-ACE4-8D01F0010490}" type="pres">
      <dgm:prSet presAssocID="{E0AB7E2C-A9C3-4C81-9D3C-199FBE422941}" presName="txTwo" presStyleLbl="node2" presStyleIdx="1" presStyleCnt="2" custLinFactX="-100000" custLinFactNeighborX="-109420" custLinFactNeighborY="-34359">
        <dgm:presLayoutVars>
          <dgm:chPref val="3"/>
        </dgm:presLayoutVars>
      </dgm:prSet>
      <dgm:spPr/>
      <dgm:t>
        <a:bodyPr/>
        <a:lstStyle/>
        <a:p>
          <a:endParaRPr lang="en-US"/>
        </a:p>
      </dgm:t>
    </dgm:pt>
    <dgm:pt modelId="{9A256114-ED62-4942-9382-4F2D414C467E}" type="pres">
      <dgm:prSet presAssocID="{E0AB7E2C-A9C3-4C81-9D3C-199FBE422941}" presName="parTransTwo" presStyleCnt="0"/>
      <dgm:spPr/>
    </dgm:pt>
    <dgm:pt modelId="{EF903DA1-CB33-44D4-8D3D-FDE7832EE5F6}" type="pres">
      <dgm:prSet presAssocID="{E0AB7E2C-A9C3-4C81-9D3C-199FBE422941}" presName="horzTwo" presStyleCnt="0"/>
      <dgm:spPr/>
    </dgm:pt>
    <dgm:pt modelId="{A6772074-2578-4344-AA67-8C722F5B5618}" type="pres">
      <dgm:prSet presAssocID="{BB088760-01EA-4345-A1E7-38A8C3EFFC36}" presName="vertThree" presStyleCnt="0"/>
      <dgm:spPr/>
    </dgm:pt>
    <dgm:pt modelId="{5C32A1F2-2DC9-4712-9D90-5BDE739FE7A7}" type="pres">
      <dgm:prSet presAssocID="{BB088760-01EA-4345-A1E7-38A8C3EFFC36}" presName="txThree" presStyleLbl="node3" presStyleIdx="2" presStyleCnt="3" custLinFactY="100000" custLinFactNeighborX="-972" custLinFactNeighborY="115022">
        <dgm:presLayoutVars>
          <dgm:chPref val="3"/>
        </dgm:presLayoutVars>
      </dgm:prSet>
      <dgm:spPr/>
      <dgm:t>
        <a:bodyPr/>
        <a:lstStyle/>
        <a:p>
          <a:endParaRPr lang="en-US"/>
        </a:p>
      </dgm:t>
    </dgm:pt>
    <dgm:pt modelId="{FD971008-4483-4A19-BEAA-F0EE321E06CF}" type="pres">
      <dgm:prSet presAssocID="{BB088760-01EA-4345-A1E7-38A8C3EFFC36}" presName="horzThree" presStyleCnt="0"/>
      <dgm:spPr/>
    </dgm:pt>
  </dgm:ptLst>
  <dgm:cxnLst>
    <dgm:cxn modelId="{0FD3A1C8-3FEC-4FD6-8AB7-BA98AE95374B}" type="presOf" srcId="{E0AB7E2C-A9C3-4C81-9D3C-199FBE422941}" destId="{A6647BDC-E72D-4C49-ACE4-8D01F0010490}" srcOrd="0" destOrd="0" presId="urn:microsoft.com/office/officeart/2005/8/layout/architecture+Icon"/>
    <dgm:cxn modelId="{A72E0A3A-35A7-45F1-AF7C-443D3CD2A4E6}" type="presOf" srcId="{BB088760-01EA-4345-A1E7-38A8C3EFFC36}" destId="{5C32A1F2-2DC9-4712-9D90-5BDE739FE7A7}" srcOrd="0" destOrd="0" presId="urn:microsoft.com/office/officeart/2005/8/layout/architecture+Icon"/>
    <dgm:cxn modelId="{359379A8-3F8F-4599-8112-0BF783CE5487}" type="presOf" srcId="{57691E2E-3CAF-46B3-8B7E-7CFABC7DB241}" destId="{6F58FB05-ECCE-4FA9-88A4-41B1CAC506BD}" srcOrd="0" destOrd="0" presId="urn:microsoft.com/office/officeart/2005/8/layout/architecture+Icon"/>
    <dgm:cxn modelId="{CFE3021A-CE24-4E08-AD07-3EC43E694CB8}" srcId="{57691E2E-3CAF-46B3-8B7E-7CFABC7DB241}" destId="{A8D57EB7-D65D-4FB1-A09B-FE4FE464F0D9}" srcOrd="1" destOrd="0" parTransId="{BFB50F8C-3B22-40DB-B081-55B4C35060B5}" sibTransId="{B1CC2DF5-3B34-4F74-B96A-780B72708CCE}"/>
    <dgm:cxn modelId="{01D03593-65A9-4EAF-829D-887FB6BA012D}" type="presOf" srcId="{BC01BD87-802F-4EBF-9399-E83111426782}" destId="{6586654D-C645-4A1C-A6D0-FCB14CBFB2C5}" srcOrd="0" destOrd="0" presId="urn:microsoft.com/office/officeart/2005/8/layout/architecture+Icon"/>
    <dgm:cxn modelId="{B36474ED-D334-42EE-BC56-30EF36909499}" srcId="{E0AB7E2C-A9C3-4C81-9D3C-199FBE422941}" destId="{BB088760-01EA-4345-A1E7-38A8C3EFFC36}" srcOrd="0" destOrd="0" parTransId="{A6C8353C-7A2B-4CFF-BD3D-64768D6B7C52}" sibTransId="{D36A690F-D98B-468F-8A38-3233E449D34E}"/>
    <dgm:cxn modelId="{C82FDB37-5A52-429A-B76A-920A4E070F3B}" type="presOf" srcId="{7162E833-AD92-40EF-B9F9-ED6EB35F6680}" destId="{82E31327-4A8B-4058-BD1C-C2B4AB6F2323}" srcOrd="0" destOrd="0" presId="urn:microsoft.com/office/officeart/2005/8/layout/architecture+Icon"/>
    <dgm:cxn modelId="{0D4DB37B-423D-443C-8B63-31576F4BC21A}" srcId="{57691E2E-3CAF-46B3-8B7E-7CFABC7DB241}" destId="{B35736AA-620F-4621-84CC-CCD46C48AD4A}" srcOrd="0" destOrd="0" parTransId="{BF9F4348-0093-4FB6-B738-2A0AEBD26CBC}" sibTransId="{5025DD4B-D5E5-4EB1-B10C-6CE27F801230}"/>
    <dgm:cxn modelId="{59221574-CE7D-4432-933D-0C0FE4141FDC}" srcId="{BC01BD87-802F-4EBF-9399-E83111426782}" destId="{7162E833-AD92-40EF-B9F9-ED6EB35F6680}" srcOrd="0" destOrd="0" parTransId="{C9AEC5A4-B65C-4738-B6FD-486597F011AD}" sibTransId="{9CB2E27F-3890-4D44-AD3F-4B6B66678DE4}"/>
    <dgm:cxn modelId="{84F70966-8779-4FC8-BEC5-CB8CEEC6C8D8}" srcId="{7162E833-AD92-40EF-B9F9-ED6EB35F6680}" destId="{E0AB7E2C-A9C3-4C81-9D3C-199FBE422941}" srcOrd="1" destOrd="0" parTransId="{75C3EE42-723B-43E4-8B6A-A0187827EF2E}" sibTransId="{73B67BAE-62BA-4965-957D-DC2D361BBFC3}"/>
    <dgm:cxn modelId="{23D0FF97-9D5D-4B91-B112-4FE81A9B37BC}" type="presOf" srcId="{A8D57EB7-D65D-4FB1-A09B-FE4FE464F0D9}" destId="{4557D394-324B-440F-8EF4-EC3D0B4D933A}" srcOrd="0" destOrd="0" presId="urn:microsoft.com/office/officeart/2005/8/layout/architecture+Icon"/>
    <dgm:cxn modelId="{395A09B4-1818-441B-816B-47A45EA2AE5D}" srcId="{7162E833-AD92-40EF-B9F9-ED6EB35F6680}" destId="{57691E2E-3CAF-46B3-8B7E-7CFABC7DB241}" srcOrd="0" destOrd="0" parTransId="{D6E53F1E-5C97-4D61-A8FD-B4A6433328A5}" sibTransId="{3CC37466-5AC5-4799-AA8F-F2A1CACAF2EA}"/>
    <dgm:cxn modelId="{E6E0CA05-9B41-47BB-83B5-EBFA89A1725F}" type="presOf" srcId="{B35736AA-620F-4621-84CC-CCD46C48AD4A}" destId="{959E0E08-20B3-436A-8793-3C991A14D664}" srcOrd="0" destOrd="0" presId="urn:microsoft.com/office/officeart/2005/8/layout/architecture+Icon"/>
    <dgm:cxn modelId="{6A051E68-1D3E-43C4-9CD3-EAFA846342AD}" type="presParOf" srcId="{6586654D-C645-4A1C-A6D0-FCB14CBFB2C5}" destId="{E5D5DF42-3AC2-4968-88A9-501256757107}" srcOrd="0" destOrd="0" presId="urn:microsoft.com/office/officeart/2005/8/layout/architecture+Icon"/>
    <dgm:cxn modelId="{2337318A-7ECF-46E4-B7CF-A048567486CD}" type="presParOf" srcId="{E5D5DF42-3AC2-4968-88A9-501256757107}" destId="{82E31327-4A8B-4058-BD1C-C2B4AB6F2323}" srcOrd="0" destOrd="0" presId="urn:microsoft.com/office/officeart/2005/8/layout/architecture+Icon"/>
    <dgm:cxn modelId="{664F80CD-DEF1-4509-BE6D-B355F8EAE44A}" type="presParOf" srcId="{E5D5DF42-3AC2-4968-88A9-501256757107}" destId="{B97981D8-1F89-412A-8A87-28E7A0E60B7B}" srcOrd="1" destOrd="0" presId="urn:microsoft.com/office/officeart/2005/8/layout/architecture+Icon"/>
    <dgm:cxn modelId="{5B5807FF-81D7-480A-891A-18357EE878A3}" type="presParOf" srcId="{E5D5DF42-3AC2-4968-88A9-501256757107}" destId="{9C18C988-EBC5-49D2-8D95-D6F7EDE84E2D}" srcOrd="2" destOrd="0" presId="urn:microsoft.com/office/officeart/2005/8/layout/architecture+Icon"/>
    <dgm:cxn modelId="{6392E402-53B3-42DB-970F-82E69F23B50F}" type="presParOf" srcId="{9C18C988-EBC5-49D2-8D95-D6F7EDE84E2D}" destId="{628B5325-94BB-4D5F-90D1-4CF71929B2F2}" srcOrd="0" destOrd="0" presId="urn:microsoft.com/office/officeart/2005/8/layout/architecture+Icon"/>
    <dgm:cxn modelId="{125AAD6B-A601-4868-BF19-E0F3D0276861}" type="presParOf" srcId="{628B5325-94BB-4D5F-90D1-4CF71929B2F2}" destId="{6F58FB05-ECCE-4FA9-88A4-41B1CAC506BD}" srcOrd="0" destOrd="0" presId="urn:microsoft.com/office/officeart/2005/8/layout/architecture+Icon"/>
    <dgm:cxn modelId="{40F5130E-9E7B-40CD-97CB-6911C01FC3A2}" type="presParOf" srcId="{628B5325-94BB-4D5F-90D1-4CF71929B2F2}" destId="{17E0EEBE-ACA8-4477-9824-6E28FC247A70}" srcOrd="1" destOrd="0" presId="urn:microsoft.com/office/officeart/2005/8/layout/architecture+Icon"/>
    <dgm:cxn modelId="{CFCD7E38-1672-416D-BF32-07A29FDF0DE6}" type="presParOf" srcId="{628B5325-94BB-4D5F-90D1-4CF71929B2F2}" destId="{DACC7F04-4386-4705-A3A0-66FA4A842EFC}" srcOrd="2" destOrd="0" presId="urn:microsoft.com/office/officeart/2005/8/layout/architecture+Icon"/>
    <dgm:cxn modelId="{2A87A8BE-A3A1-45C4-9B36-07205691A27B}" type="presParOf" srcId="{DACC7F04-4386-4705-A3A0-66FA4A842EFC}" destId="{DD006BE4-8ACA-43A5-A22F-CDB83EAC46F5}" srcOrd="0" destOrd="0" presId="urn:microsoft.com/office/officeart/2005/8/layout/architecture+Icon"/>
    <dgm:cxn modelId="{38DAD1CC-0430-4F97-AADE-CF26319DC1A0}" type="presParOf" srcId="{DD006BE4-8ACA-43A5-A22F-CDB83EAC46F5}" destId="{959E0E08-20B3-436A-8793-3C991A14D664}" srcOrd="0" destOrd="0" presId="urn:microsoft.com/office/officeart/2005/8/layout/architecture+Icon"/>
    <dgm:cxn modelId="{57C331CD-70AA-4545-A0A0-6ED756608E73}" type="presParOf" srcId="{DD006BE4-8ACA-43A5-A22F-CDB83EAC46F5}" destId="{6584D94D-4C03-4C10-AE2C-EFF3A74F1C36}" srcOrd="1" destOrd="0" presId="urn:microsoft.com/office/officeart/2005/8/layout/architecture+Icon"/>
    <dgm:cxn modelId="{6F3E20FD-B8C2-41B9-8511-452D1643CB2E}" type="presParOf" srcId="{DACC7F04-4386-4705-A3A0-66FA4A842EFC}" destId="{FD90B9D0-6ADC-449F-AAE0-223A7441BE52}" srcOrd="1" destOrd="0" presId="urn:microsoft.com/office/officeart/2005/8/layout/architecture+Icon"/>
    <dgm:cxn modelId="{E025837C-E151-4D81-B602-E4BE53ABFB6F}" type="presParOf" srcId="{DACC7F04-4386-4705-A3A0-66FA4A842EFC}" destId="{30A958DD-DA34-4C9D-B4D7-B23DEB94FBC2}" srcOrd="2" destOrd="0" presId="urn:microsoft.com/office/officeart/2005/8/layout/architecture+Icon"/>
    <dgm:cxn modelId="{8C02EE85-54CC-4209-AC03-B3BD1137CD69}" type="presParOf" srcId="{30A958DD-DA34-4C9D-B4D7-B23DEB94FBC2}" destId="{4557D394-324B-440F-8EF4-EC3D0B4D933A}" srcOrd="0" destOrd="0" presId="urn:microsoft.com/office/officeart/2005/8/layout/architecture+Icon"/>
    <dgm:cxn modelId="{8F71F1F3-A73E-40AB-805C-77958D5B9408}" type="presParOf" srcId="{30A958DD-DA34-4C9D-B4D7-B23DEB94FBC2}" destId="{4A9D0ECA-0202-4279-A47C-48D410DCFCEC}" srcOrd="1" destOrd="0" presId="urn:microsoft.com/office/officeart/2005/8/layout/architecture+Icon"/>
    <dgm:cxn modelId="{1E5F49C3-0698-4C3D-8BDA-94F53035E4AD}" type="presParOf" srcId="{9C18C988-EBC5-49D2-8D95-D6F7EDE84E2D}" destId="{5E9AAD32-C117-488D-AC75-C32529C6C1EA}" srcOrd="1" destOrd="0" presId="urn:microsoft.com/office/officeart/2005/8/layout/architecture+Icon"/>
    <dgm:cxn modelId="{04DEC4F6-D9B7-40F1-B9B8-C9FF954392A6}" type="presParOf" srcId="{9C18C988-EBC5-49D2-8D95-D6F7EDE84E2D}" destId="{08FCE86E-1DB6-4239-8322-82E83C7137BC}" srcOrd="2" destOrd="0" presId="urn:microsoft.com/office/officeart/2005/8/layout/architecture+Icon"/>
    <dgm:cxn modelId="{1DD88490-9396-476E-8EF3-FD09BF5AB424}" type="presParOf" srcId="{08FCE86E-1DB6-4239-8322-82E83C7137BC}" destId="{A6647BDC-E72D-4C49-ACE4-8D01F0010490}" srcOrd="0" destOrd="0" presId="urn:microsoft.com/office/officeart/2005/8/layout/architecture+Icon"/>
    <dgm:cxn modelId="{B71E4789-C9F8-4176-8D80-5E00729307BE}" type="presParOf" srcId="{08FCE86E-1DB6-4239-8322-82E83C7137BC}" destId="{9A256114-ED62-4942-9382-4F2D414C467E}" srcOrd="1" destOrd="0" presId="urn:microsoft.com/office/officeart/2005/8/layout/architecture+Icon"/>
    <dgm:cxn modelId="{E8A5F02A-E411-4D45-B1F2-D1C8582B3831}" type="presParOf" srcId="{08FCE86E-1DB6-4239-8322-82E83C7137BC}" destId="{EF903DA1-CB33-44D4-8D3D-FDE7832EE5F6}" srcOrd="2" destOrd="0" presId="urn:microsoft.com/office/officeart/2005/8/layout/architecture+Icon"/>
    <dgm:cxn modelId="{544F9A43-BFED-4EAF-A4AE-A01BB0C2EDDA}" type="presParOf" srcId="{EF903DA1-CB33-44D4-8D3D-FDE7832EE5F6}" destId="{A6772074-2578-4344-AA67-8C722F5B5618}" srcOrd="0" destOrd="0" presId="urn:microsoft.com/office/officeart/2005/8/layout/architecture+Icon"/>
    <dgm:cxn modelId="{C00A2A98-5D3D-439D-A35D-36D84F7E95E7}" type="presParOf" srcId="{A6772074-2578-4344-AA67-8C722F5B5618}" destId="{5C32A1F2-2DC9-4712-9D90-5BDE739FE7A7}" srcOrd="0" destOrd="0" presId="urn:microsoft.com/office/officeart/2005/8/layout/architecture+Icon"/>
    <dgm:cxn modelId="{7912C38D-1616-445D-BD46-88789E4E9C42}" type="presParOf" srcId="{A6772074-2578-4344-AA67-8C722F5B5618}" destId="{FD971008-4483-4A19-BEAA-F0EE321E06CF}" srcOrd="1" destOrd="0" presId="urn:microsoft.com/office/officeart/2005/8/layout/architecture+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C01BD87-802F-4EBF-9399-E83111426782}" type="doc">
      <dgm:prSet loTypeId="urn:microsoft.com/office/officeart/2005/8/layout/architecture+Icon" loCatId="list" qsTypeId="urn:microsoft.com/office/officeart/2005/8/quickstyle/3d1" qsCatId="3D" csTypeId="urn:microsoft.com/office/officeart/2005/8/colors/accent1_2" csCatId="accent1" phldr="1"/>
      <dgm:spPr/>
      <dgm:t>
        <a:bodyPr/>
        <a:lstStyle/>
        <a:p>
          <a:endParaRPr lang="en-US"/>
        </a:p>
      </dgm:t>
    </dgm:pt>
    <dgm:pt modelId="{7162E833-AD92-40EF-B9F9-ED6EB35F6680}">
      <dgm:prSet phldrT="[Text]"/>
      <dgm:spPr>
        <a:gradFill rotWithShape="0">
          <a:gsLst>
            <a:gs pos="0">
              <a:srgbClr val="03D4A8"/>
            </a:gs>
            <a:gs pos="25000">
              <a:srgbClr val="21D6E0"/>
            </a:gs>
            <a:gs pos="75000">
              <a:srgbClr val="0087E6"/>
            </a:gs>
            <a:gs pos="100000">
              <a:srgbClr val="005CBF"/>
            </a:gs>
          </a:gsLst>
          <a:lin ang="5400000" scaled="0"/>
        </a:gradFill>
      </dgm:spPr>
      <dgm:t>
        <a:bodyPr/>
        <a:lstStyle/>
        <a:p>
          <a:r>
            <a:rPr lang="en-US" dirty="0" smtClean="0"/>
            <a:t>Logical Data Model</a:t>
          </a:r>
          <a:endParaRPr lang="en-US" dirty="0"/>
        </a:p>
      </dgm:t>
    </dgm:pt>
    <dgm:pt modelId="{C9AEC5A4-B65C-4738-B6FD-486597F011AD}" type="parTrans" cxnId="{59221574-CE7D-4432-933D-0C0FE4141FDC}">
      <dgm:prSet/>
      <dgm:spPr/>
      <dgm:t>
        <a:bodyPr/>
        <a:lstStyle/>
        <a:p>
          <a:endParaRPr lang="en-US"/>
        </a:p>
      </dgm:t>
    </dgm:pt>
    <dgm:pt modelId="{9CB2E27F-3890-4D44-AD3F-4B6B66678DE4}" type="sibTrans" cxnId="{59221574-CE7D-4432-933D-0C0FE4141FDC}">
      <dgm:prSet/>
      <dgm:spPr/>
      <dgm:t>
        <a:bodyPr/>
        <a:lstStyle/>
        <a:p>
          <a:endParaRPr lang="en-US"/>
        </a:p>
      </dgm:t>
    </dgm:pt>
    <dgm:pt modelId="{57691E2E-3CAF-46B3-8B7E-7CFABC7DB241}">
      <dgm:prSet phldrT="[Text]"/>
      <dgm:spPr>
        <a:gradFill rotWithShape="0">
          <a:gsLst>
            <a:gs pos="0">
              <a:srgbClr val="03D4A8"/>
            </a:gs>
            <a:gs pos="25000">
              <a:srgbClr val="21D6E0"/>
            </a:gs>
            <a:gs pos="75000">
              <a:srgbClr val="0087E6"/>
            </a:gs>
            <a:gs pos="100000">
              <a:srgbClr val="005CBF"/>
            </a:gs>
          </a:gsLst>
          <a:lin ang="5400000" scaled="0"/>
        </a:gradFill>
      </dgm:spPr>
      <dgm:t>
        <a:bodyPr/>
        <a:lstStyle/>
        <a:p>
          <a:r>
            <a:rPr lang="en-US" dirty="0" smtClean="0"/>
            <a:t>System Context Diagram</a:t>
          </a:r>
          <a:endParaRPr lang="en-US" dirty="0"/>
        </a:p>
      </dgm:t>
    </dgm:pt>
    <dgm:pt modelId="{D6E53F1E-5C97-4D61-A8FD-B4A6433328A5}" type="parTrans" cxnId="{395A09B4-1818-441B-816B-47A45EA2AE5D}">
      <dgm:prSet/>
      <dgm:spPr/>
      <dgm:t>
        <a:bodyPr/>
        <a:lstStyle/>
        <a:p>
          <a:endParaRPr lang="en-US"/>
        </a:p>
      </dgm:t>
    </dgm:pt>
    <dgm:pt modelId="{3CC37466-5AC5-4799-AA8F-F2A1CACAF2EA}" type="sibTrans" cxnId="{395A09B4-1818-441B-816B-47A45EA2AE5D}">
      <dgm:prSet/>
      <dgm:spPr/>
      <dgm:t>
        <a:bodyPr/>
        <a:lstStyle/>
        <a:p>
          <a:endParaRPr lang="en-US"/>
        </a:p>
      </dgm:t>
    </dgm:pt>
    <dgm:pt modelId="{B35736AA-620F-4621-84CC-CCD46C48AD4A}">
      <dgm:prSet phldrT="[Text]"/>
      <dgm:spPr>
        <a:gradFill rotWithShape="0">
          <a:gsLst>
            <a:gs pos="0">
              <a:srgbClr val="03D4A8"/>
            </a:gs>
            <a:gs pos="25000">
              <a:srgbClr val="21D6E0"/>
            </a:gs>
            <a:gs pos="75000">
              <a:srgbClr val="0087E6"/>
            </a:gs>
            <a:gs pos="100000">
              <a:srgbClr val="005CBF"/>
            </a:gs>
          </a:gsLst>
          <a:lin ang="5400000" scaled="0"/>
        </a:gradFill>
      </dgm:spPr>
      <dgm:t>
        <a:bodyPr/>
        <a:lstStyle/>
        <a:p>
          <a:r>
            <a:rPr lang="en-US" dirty="0" smtClean="0"/>
            <a:t>Sequence Diagram</a:t>
          </a:r>
          <a:endParaRPr lang="en-US" dirty="0"/>
        </a:p>
      </dgm:t>
    </dgm:pt>
    <dgm:pt modelId="{BF9F4348-0093-4FB6-B738-2A0AEBD26CBC}" type="parTrans" cxnId="{0D4DB37B-423D-443C-8B63-31576F4BC21A}">
      <dgm:prSet/>
      <dgm:spPr/>
      <dgm:t>
        <a:bodyPr/>
        <a:lstStyle/>
        <a:p>
          <a:endParaRPr lang="en-US"/>
        </a:p>
      </dgm:t>
    </dgm:pt>
    <dgm:pt modelId="{5025DD4B-D5E5-4EB1-B10C-6CE27F801230}" type="sibTrans" cxnId="{0D4DB37B-423D-443C-8B63-31576F4BC21A}">
      <dgm:prSet/>
      <dgm:spPr/>
      <dgm:t>
        <a:bodyPr/>
        <a:lstStyle/>
        <a:p>
          <a:endParaRPr lang="en-US"/>
        </a:p>
      </dgm:t>
    </dgm:pt>
    <dgm:pt modelId="{A8D57EB7-D65D-4FB1-A09B-FE4FE464F0D9}">
      <dgm:prSet phldrT="[Text]"/>
      <dgm:spPr>
        <a:gradFill rotWithShape="0">
          <a:gsLst>
            <a:gs pos="0">
              <a:srgbClr val="03D4A8"/>
            </a:gs>
            <a:gs pos="25000">
              <a:srgbClr val="21D6E0"/>
            </a:gs>
            <a:gs pos="75000">
              <a:srgbClr val="0087E6"/>
            </a:gs>
            <a:gs pos="100000">
              <a:srgbClr val="005CBF"/>
            </a:gs>
          </a:gsLst>
          <a:lin ang="5400000" scaled="0"/>
        </a:gradFill>
      </dgm:spPr>
      <dgm:t>
        <a:bodyPr/>
        <a:lstStyle/>
        <a:p>
          <a:r>
            <a:rPr lang="en-US" dirty="0" smtClean="0"/>
            <a:t>Activity Diagram</a:t>
          </a:r>
          <a:endParaRPr lang="en-US" dirty="0"/>
        </a:p>
      </dgm:t>
    </dgm:pt>
    <dgm:pt modelId="{BFB50F8C-3B22-40DB-B081-55B4C35060B5}" type="parTrans" cxnId="{CFE3021A-CE24-4E08-AD07-3EC43E694CB8}">
      <dgm:prSet/>
      <dgm:spPr/>
      <dgm:t>
        <a:bodyPr/>
        <a:lstStyle/>
        <a:p>
          <a:endParaRPr lang="en-US"/>
        </a:p>
      </dgm:t>
    </dgm:pt>
    <dgm:pt modelId="{B1CC2DF5-3B34-4F74-B96A-780B72708CCE}" type="sibTrans" cxnId="{CFE3021A-CE24-4E08-AD07-3EC43E694CB8}">
      <dgm:prSet/>
      <dgm:spPr/>
      <dgm:t>
        <a:bodyPr/>
        <a:lstStyle/>
        <a:p>
          <a:endParaRPr lang="en-US"/>
        </a:p>
      </dgm:t>
    </dgm:pt>
    <dgm:pt modelId="{E0AB7E2C-A9C3-4C81-9D3C-199FBE422941}">
      <dgm:prSet phldrT="[Text]"/>
      <dgm:spPr>
        <a:gradFill rotWithShape="0">
          <a:gsLst>
            <a:gs pos="0">
              <a:srgbClr val="03D4A8"/>
            </a:gs>
            <a:gs pos="25000">
              <a:srgbClr val="21D6E0"/>
            </a:gs>
            <a:gs pos="75000">
              <a:srgbClr val="0087E6"/>
            </a:gs>
            <a:gs pos="100000">
              <a:srgbClr val="005CBF"/>
            </a:gs>
          </a:gsLst>
          <a:lin ang="5400000" scaled="0"/>
        </a:gradFill>
      </dgm:spPr>
      <dgm:t>
        <a:bodyPr/>
        <a:lstStyle/>
        <a:p>
          <a:r>
            <a:rPr lang="en-US" dirty="0" smtClean="0"/>
            <a:t>Use Case Diagram</a:t>
          </a:r>
          <a:endParaRPr lang="en-US" dirty="0"/>
        </a:p>
      </dgm:t>
    </dgm:pt>
    <dgm:pt modelId="{75C3EE42-723B-43E4-8B6A-A0187827EF2E}" type="parTrans" cxnId="{84F70966-8779-4FC8-BEC5-CB8CEEC6C8D8}">
      <dgm:prSet/>
      <dgm:spPr/>
      <dgm:t>
        <a:bodyPr/>
        <a:lstStyle/>
        <a:p>
          <a:endParaRPr lang="en-US"/>
        </a:p>
      </dgm:t>
    </dgm:pt>
    <dgm:pt modelId="{73B67BAE-62BA-4965-957D-DC2D361BBFC3}" type="sibTrans" cxnId="{84F70966-8779-4FC8-BEC5-CB8CEEC6C8D8}">
      <dgm:prSet/>
      <dgm:spPr/>
      <dgm:t>
        <a:bodyPr/>
        <a:lstStyle/>
        <a:p>
          <a:endParaRPr lang="en-US"/>
        </a:p>
      </dgm:t>
    </dgm:pt>
    <dgm:pt modelId="{BB088760-01EA-4345-A1E7-38A8C3EFFC36}">
      <dgm:prSet phldrT="[Text]"/>
      <dgm:spPr>
        <a:gradFill rotWithShape="0">
          <a:gsLst>
            <a:gs pos="0">
              <a:srgbClr val="03D4A8"/>
            </a:gs>
            <a:gs pos="25000">
              <a:srgbClr val="21D6E0"/>
            </a:gs>
            <a:gs pos="75000">
              <a:srgbClr val="0087E6"/>
            </a:gs>
            <a:gs pos="100000">
              <a:srgbClr val="005CBF"/>
            </a:gs>
          </a:gsLst>
          <a:lin ang="5400000" scaled="0"/>
        </a:gradFill>
      </dgm:spPr>
      <dgm:t>
        <a:bodyPr/>
        <a:lstStyle/>
        <a:p>
          <a:r>
            <a:rPr lang="en-US" dirty="0" smtClean="0"/>
            <a:t>Interaction Overview Diagram</a:t>
          </a:r>
          <a:endParaRPr lang="en-US" dirty="0"/>
        </a:p>
      </dgm:t>
    </dgm:pt>
    <dgm:pt modelId="{A6C8353C-7A2B-4CFF-BD3D-64768D6B7C52}" type="parTrans" cxnId="{B36474ED-D334-42EE-BC56-30EF36909499}">
      <dgm:prSet/>
      <dgm:spPr/>
      <dgm:t>
        <a:bodyPr/>
        <a:lstStyle/>
        <a:p>
          <a:endParaRPr lang="en-US"/>
        </a:p>
      </dgm:t>
    </dgm:pt>
    <dgm:pt modelId="{D36A690F-D98B-468F-8A38-3233E449D34E}" type="sibTrans" cxnId="{B36474ED-D334-42EE-BC56-30EF36909499}">
      <dgm:prSet/>
      <dgm:spPr/>
      <dgm:t>
        <a:bodyPr/>
        <a:lstStyle/>
        <a:p>
          <a:endParaRPr lang="en-US"/>
        </a:p>
      </dgm:t>
    </dgm:pt>
    <dgm:pt modelId="{6586654D-C645-4A1C-A6D0-FCB14CBFB2C5}" type="pres">
      <dgm:prSet presAssocID="{BC01BD87-802F-4EBF-9399-E83111426782}" presName="Name0" presStyleCnt="0">
        <dgm:presLayoutVars>
          <dgm:chPref val="1"/>
          <dgm:dir/>
          <dgm:animOne val="branch"/>
          <dgm:animLvl val="lvl"/>
          <dgm:resizeHandles/>
        </dgm:presLayoutVars>
      </dgm:prSet>
      <dgm:spPr/>
      <dgm:t>
        <a:bodyPr/>
        <a:lstStyle/>
        <a:p>
          <a:endParaRPr lang="en-US"/>
        </a:p>
      </dgm:t>
    </dgm:pt>
    <dgm:pt modelId="{E5D5DF42-3AC2-4968-88A9-501256757107}" type="pres">
      <dgm:prSet presAssocID="{7162E833-AD92-40EF-B9F9-ED6EB35F6680}" presName="vertOne" presStyleCnt="0"/>
      <dgm:spPr/>
    </dgm:pt>
    <dgm:pt modelId="{82E31327-4A8B-4058-BD1C-C2B4AB6F2323}" type="pres">
      <dgm:prSet presAssocID="{7162E833-AD92-40EF-B9F9-ED6EB35F6680}" presName="txOne" presStyleLbl="node0" presStyleIdx="0" presStyleCnt="1" custLinFactY="-200000" custLinFactNeighborX="-311" custLinFactNeighborY="-203079">
        <dgm:presLayoutVars>
          <dgm:chPref val="3"/>
        </dgm:presLayoutVars>
      </dgm:prSet>
      <dgm:spPr/>
      <dgm:t>
        <a:bodyPr/>
        <a:lstStyle/>
        <a:p>
          <a:endParaRPr lang="en-US"/>
        </a:p>
      </dgm:t>
    </dgm:pt>
    <dgm:pt modelId="{B97981D8-1F89-412A-8A87-28E7A0E60B7B}" type="pres">
      <dgm:prSet presAssocID="{7162E833-AD92-40EF-B9F9-ED6EB35F6680}" presName="parTransOne" presStyleCnt="0"/>
      <dgm:spPr/>
    </dgm:pt>
    <dgm:pt modelId="{9C18C988-EBC5-49D2-8D95-D6F7EDE84E2D}" type="pres">
      <dgm:prSet presAssocID="{7162E833-AD92-40EF-B9F9-ED6EB35F6680}" presName="horzOne" presStyleCnt="0"/>
      <dgm:spPr/>
    </dgm:pt>
    <dgm:pt modelId="{628B5325-94BB-4D5F-90D1-4CF71929B2F2}" type="pres">
      <dgm:prSet presAssocID="{57691E2E-3CAF-46B3-8B7E-7CFABC7DB241}" presName="vertTwo" presStyleCnt="0"/>
      <dgm:spPr/>
    </dgm:pt>
    <dgm:pt modelId="{6F58FB05-ECCE-4FA9-88A4-41B1CAC506BD}" type="pres">
      <dgm:prSet presAssocID="{57691E2E-3CAF-46B3-8B7E-7CFABC7DB241}" presName="txTwo" presStyleLbl="node2" presStyleIdx="0" presStyleCnt="2" custLinFactNeighborX="51560" custLinFactNeighborY="-34359">
        <dgm:presLayoutVars>
          <dgm:chPref val="3"/>
        </dgm:presLayoutVars>
      </dgm:prSet>
      <dgm:spPr/>
      <dgm:t>
        <a:bodyPr/>
        <a:lstStyle/>
        <a:p>
          <a:endParaRPr lang="en-US"/>
        </a:p>
      </dgm:t>
    </dgm:pt>
    <dgm:pt modelId="{17E0EEBE-ACA8-4477-9824-6E28FC247A70}" type="pres">
      <dgm:prSet presAssocID="{57691E2E-3CAF-46B3-8B7E-7CFABC7DB241}" presName="parTransTwo" presStyleCnt="0"/>
      <dgm:spPr/>
    </dgm:pt>
    <dgm:pt modelId="{DACC7F04-4386-4705-A3A0-66FA4A842EFC}" type="pres">
      <dgm:prSet presAssocID="{57691E2E-3CAF-46B3-8B7E-7CFABC7DB241}" presName="horzTwo" presStyleCnt="0"/>
      <dgm:spPr/>
    </dgm:pt>
    <dgm:pt modelId="{DD006BE4-8ACA-43A5-A22F-CDB83EAC46F5}" type="pres">
      <dgm:prSet presAssocID="{B35736AA-620F-4621-84CC-CCD46C48AD4A}" presName="vertThree" presStyleCnt="0"/>
      <dgm:spPr/>
    </dgm:pt>
    <dgm:pt modelId="{959E0E08-20B3-436A-8793-3C991A14D664}" type="pres">
      <dgm:prSet presAssocID="{B35736AA-620F-4621-84CC-CCD46C48AD4A}" presName="txThree" presStyleLbl="node3" presStyleIdx="0" presStyleCnt="3" custLinFactY="100000" custLinFactNeighborX="-972" custLinFactNeighborY="115022">
        <dgm:presLayoutVars>
          <dgm:chPref val="3"/>
        </dgm:presLayoutVars>
      </dgm:prSet>
      <dgm:spPr/>
      <dgm:t>
        <a:bodyPr/>
        <a:lstStyle/>
        <a:p>
          <a:endParaRPr lang="en-US"/>
        </a:p>
      </dgm:t>
    </dgm:pt>
    <dgm:pt modelId="{6584D94D-4C03-4C10-AE2C-EFF3A74F1C36}" type="pres">
      <dgm:prSet presAssocID="{B35736AA-620F-4621-84CC-CCD46C48AD4A}" presName="horzThree" presStyleCnt="0"/>
      <dgm:spPr/>
    </dgm:pt>
    <dgm:pt modelId="{FD90B9D0-6ADC-449F-AAE0-223A7441BE52}" type="pres">
      <dgm:prSet presAssocID="{5025DD4B-D5E5-4EB1-B10C-6CE27F801230}" presName="sibSpaceThree" presStyleCnt="0"/>
      <dgm:spPr/>
    </dgm:pt>
    <dgm:pt modelId="{30A958DD-DA34-4C9D-B4D7-B23DEB94FBC2}" type="pres">
      <dgm:prSet presAssocID="{A8D57EB7-D65D-4FB1-A09B-FE4FE464F0D9}" presName="vertThree" presStyleCnt="0"/>
      <dgm:spPr/>
    </dgm:pt>
    <dgm:pt modelId="{4557D394-324B-440F-8EF4-EC3D0B4D933A}" type="pres">
      <dgm:prSet presAssocID="{A8D57EB7-D65D-4FB1-A09B-FE4FE464F0D9}" presName="txThree" presStyleLbl="node3" presStyleIdx="1" presStyleCnt="3" custLinFactY="100000" custLinFactNeighborX="1127" custLinFactNeighborY="115022">
        <dgm:presLayoutVars>
          <dgm:chPref val="3"/>
        </dgm:presLayoutVars>
      </dgm:prSet>
      <dgm:spPr/>
      <dgm:t>
        <a:bodyPr/>
        <a:lstStyle/>
        <a:p>
          <a:endParaRPr lang="en-US"/>
        </a:p>
      </dgm:t>
    </dgm:pt>
    <dgm:pt modelId="{4A9D0ECA-0202-4279-A47C-48D410DCFCEC}" type="pres">
      <dgm:prSet presAssocID="{A8D57EB7-D65D-4FB1-A09B-FE4FE464F0D9}" presName="horzThree" presStyleCnt="0"/>
      <dgm:spPr/>
    </dgm:pt>
    <dgm:pt modelId="{5E9AAD32-C117-488D-AC75-C32529C6C1EA}" type="pres">
      <dgm:prSet presAssocID="{3CC37466-5AC5-4799-AA8F-F2A1CACAF2EA}" presName="sibSpaceTwo" presStyleCnt="0"/>
      <dgm:spPr/>
    </dgm:pt>
    <dgm:pt modelId="{08FCE86E-1DB6-4239-8322-82E83C7137BC}" type="pres">
      <dgm:prSet presAssocID="{E0AB7E2C-A9C3-4C81-9D3C-199FBE422941}" presName="vertTwo" presStyleCnt="0"/>
      <dgm:spPr/>
    </dgm:pt>
    <dgm:pt modelId="{A6647BDC-E72D-4C49-ACE4-8D01F0010490}" type="pres">
      <dgm:prSet presAssocID="{E0AB7E2C-A9C3-4C81-9D3C-199FBE422941}" presName="txTwo" presStyleLbl="node2" presStyleIdx="1" presStyleCnt="2" custLinFactX="-100000" custLinFactNeighborX="-109420" custLinFactNeighborY="-34359">
        <dgm:presLayoutVars>
          <dgm:chPref val="3"/>
        </dgm:presLayoutVars>
      </dgm:prSet>
      <dgm:spPr/>
      <dgm:t>
        <a:bodyPr/>
        <a:lstStyle/>
        <a:p>
          <a:endParaRPr lang="en-US"/>
        </a:p>
      </dgm:t>
    </dgm:pt>
    <dgm:pt modelId="{9A256114-ED62-4942-9382-4F2D414C467E}" type="pres">
      <dgm:prSet presAssocID="{E0AB7E2C-A9C3-4C81-9D3C-199FBE422941}" presName="parTransTwo" presStyleCnt="0"/>
      <dgm:spPr/>
    </dgm:pt>
    <dgm:pt modelId="{EF903DA1-CB33-44D4-8D3D-FDE7832EE5F6}" type="pres">
      <dgm:prSet presAssocID="{E0AB7E2C-A9C3-4C81-9D3C-199FBE422941}" presName="horzTwo" presStyleCnt="0"/>
      <dgm:spPr/>
    </dgm:pt>
    <dgm:pt modelId="{A6772074-2578-4344-AA67-8C722F5B5618}" type="pres">
      <dgm:prSet presAssocID="{BB088760-01EA-4345-A1E7-38A8C3EFFC36}" presName="vertThree" presStyleCnt="0"/>
      <dgm:spPr/>
    </dgm:pt>
    <dgm:pt modelId="{5C32A1F2-2DC9-4712-9D90-5BDE739FE7A7}" type="pres">
      <dgm:prSet presAssocID="{BB088760-01EA-4345-A1E7-38A8C3EFFC36}" presName="txThree" presStyleLbl="node3" presStyleIdx="2" presStyleCnt="3" custLinFactY="100000" custLinFactNeighborX="-972" custLinFactNeighborY="115022">
        <dgm:presLayoutVars>
          <dgm:chPref val="3"/>
        </dgm:presLayoutVars>
      </dgm:prSet>
      <dgm:spPr/>
      <dgm:t>
        <a:bodyPr/>
        <a:lstStyle/>
        <a:p>
          <a:endParaRPr lang="en-US"/>
        </a:p>
      </dgm:t>
    </dgm:pt>
    <dgm:pt modelId="{FD971008-4483-4A19-BEAA-F0EE321E06CF}" type="pres">
      <dgm:prSet presAssocID="{BB088760-01EA-4345-A1E7-38A8C3EFFC36}" presName="horzThree" presStyleCnt="0"/>
      <dgm:spPr/>
    </dgm:pt>
  </dgm:ptLst>
  <dgm:cxnLst>
    <dgm:cxn modelId="{CFE3021A-CE24-4E08-AD07-3EC43E694CB8}" srcId="{57691E2E-3CAF-46B3-8B7E-7CFABC7DB241}" destId="{A8D57EB7-D65D-4FB1-A09B-FE4FE464F0D9}" srcOrd="1" destOrd="0" parTransId="{BFB50F8C-3B22-40DB-B081-55B4C35060B5}" sibTransId="{B1CC2DF5-3B34-4F74-B96A-780B72708CCE}"/>
    <dgm:cxn modelId="{B36474ED-D334-42EE-BC56-30EF36909499}" srcId="{E0AB7E2C-A9C3-4C81-9D3C-199FBE422941}" destId="{BB088760-01EA-4345-A1E7-38A8C3EFFC36}" srcOrd="0" destOrd="0" parTransId="{A6C8353C-7A2B-4CFF-BD3D-64768D6B7C52}" sibTransId="{D36A690F-D98B-468F-8A38-3233E449D34E}"/>
    <dgm:cxn modelId="{0D4DB37B-423D-443C-8B63-31576F4BC21A}" srcId="{57691E2E-3CAF-46B3-8B7E-7CFABC7DB241}" destId="{B35736AA-620F-4621-84CC-CCD46C48AD4A}" srcOrd="0" destOrd="0" parTransId="{BF9F4348-0093-4FB6-B738-2A0AEBD26CBC}" sibTransId="{5025DD4B-D5E5-4EB1-B10C-6CE27F801230}"/>
    <dgm:cxn modelId="{1DAE3FEA-3A8A-4E52-B5E5-2EB7D8DDF785}" type="presOf" srcId="{BC01BD87-802F-4EBF-9399-E83111426782}" destId="{6586654D-C645-4A1C-A6D0-FCB14CBFB2C5}" srcOrd="0" destOrd="0" presId="urn:microsoft.com/office/officeart/2005/8/layout/architecture+Icon"/>
    <dgm:cxn modelId="{0ABF996C-5111-43E7-ACD5-E4FF1ACCE3DC}" type="presOf" srcId="{57691E2E-3CAF-46B3-8B7E-7CFABC7DB241}" destId="{6F58FB05-ECCE-4FA9-88A4-41B1CAC506BD}" srcOrd="0" destOrd="0" presId="urn:microsoft.com/office/officeart/2005/8/layout/architecture+Icon"/>
    <dgm:cxn modelId="{59221574-CE7D-4432-933D-0C0FE4141FDC}" srcId="{BC01BD87-802F-4EBF-9399-E83111426782}" destId="{7162E833-AD92-40EF-B9F9-ED6EB35F6680}" srcOrd="0" destOrd="0" parTransId="{C9AEC5A4-B65C-4738-B6FD-486597F011AD}" sibTransId="{9CB2E27F-3890-4D44-AD3F-4B6B66678DE4}"/>
    <dgm:cxn modelId="{84F70966-8779-4FC8-BEC5-CB8CEEC6C8D8}" srcId="{7162E833-AD92-40EF-B9F9-ED6EB35F6680}" destId="{E0AB7E2C-A9C3-4C81-9D3C-199FBE422941}" srcOrd="1" destOrd="0" parTransId="{75C3EE42-723B-43E4-8B6A-A0187827EF2E}" sibTransId="{73B67BAE-62BA-4965-957D-DC2D361BBFC3}"/>
    <dgm:cxn modelId="{CF73DB40-772B-469B-80FE-FCD2B24AEA1F}" type="presOf" srcId="{A8D57EB7-D65D-4FB1-A09B-FE4FE464F0D9}" destId="{4557D394-324B-440F-8EF4-EC3D0B4D933A}" srcOrd="0" destOrd="0" presId="urn:microsoft.com/office/officeart/2005/8/layout/architecture+Icon"/>
    <dgm:cxn modelId="{395A09B4-1818-441B-816B-47A45EA2AE5D}" srcId="{7162E833-AD92-40EF-B9F9-ED6EB35F6680}" destId="{57691E2E-3CAF-46B3-8B7E-7CFABC7DB241}" srcOrd="0" destOrd="0" parTransId="{D6E53F1E-5C97-4D61-A8FD-B4A6433328A5}" sibTransId="{3CC37466-5AC5-4799-AA8F-F2A1CACAF2EA}"/>
    <dgm:cxn modelId="{EA9E029F-B3F6-4565-BEE0-5D0E23680F8D}" type="presOf" srcId="{B35736AA-620F-4621-84CC-CCD46C48AD4A}" destId="{959E0E08-20B3-436A-8793-3C991A14D664}" srcOrd="0" destOrd="0" presId="urn:microsoft.com/office/officeart/2005/8/layout/architecture+Icon"/>
    <dgm:cxn modelId="{268BEA78-C898-4083-B1E4-FD420E7EC392}" type="presOf" srcId="{E0AB7E2C-A9C3-4C81-9D3C-199FBE422941}" destId="{A6647BDC-E72D-4C49-ACE4-8D01F0010490}" srcOrd="0" destOrd="0" presId="urn:microsoft.com/office/officeart/2005/8/layout/architecture+Icon"/>
    <dgm:cxn modelId="{E00763C3-5F20-40F1-886B-8A68F907802C}" type="presOf" srcId="{7162E833-AD92-40EF-B9F9-ED6EB35F6680}" destId="{82E31327-4A8B-4058-BD1C-C2B4AB6F2323}" srcOrd="0" destOrd="0" presId="urn:microsoft.com/office/officeart/2005/8/layout/architecture+Icon"/>
    <dgm:cxn modelId="{714EEDA1-160C-4578-B115-7AA55BEE376E}" type="presOf" srcId="{BB088760-01EA-4345-A1E7-38A8C3EFFC36}" destId="{5C32A1F2-2DC9-4712-9D90-5BDE739FE7A7}" srcOrd="0" destOrd="0" presId="urn:microsoft.com/office/officeart/2005/8/layout/architecture+Icon"/>
    <dgm:cxn modelId="{B1EE44DB-FF30-4BC2-BEE8-9C3FD7594630}" type="presParOf" srcId="{6586654D-C645-4A1C-A6D0-FCB14CBFB2C5}" destId="{E5D5DF42-3AC2-4968-88A9-501256757107}" srcOrd="0" destOrd="0" presId="urn:microsoft.com/office/officeart/2005/8/layout/architecture+Icon"/>
    <dgm:cxn modelId="{3D3528A4-C2FD-4D24-9DD7-FCBC9A441226}" type="presParOf" srcId="{E5D5DF42-3AC2-4968-88A9-501256757107}" destId="{82E31327-4A8B-4058-BD1C-C2B4AB6F2323}" srcOrd="0" destOrd="0" presId="urn:microsoft.com/office/officeart/2005/8/layout/architecture+Icon"/>
    <dgm:cxn modelId="{441400EE-57AB-4F27-B148-1C10B5B52689}" type="presParOf" srcId="{E5D5DF42-3AC2-4968-88A9-501256757107}" destId="{B97981D8-1F89-412A-8A87-28E7A0E60B7B}" srcOrd="1" destOrd="0" presId="urn:microsoft.com/office/officeart/2005/8/layout/architecture+Icon"/>
    <dgm:cxn modelId="{546C5644-5D63-40F2-96DE-2868BFF1FD10}" type="presParOf" srcId="{E5D5DF42-3AC2-4968-88A9-501256757107}" destId="{9C18C988-EBC5-49D2-8D95-D6F7EDE84E2D}" srcOrd="2" destOrd="0" presId="urn:microsoft.com/office/officeart/2005/8/layout/architecture+Icon"/>
    <dgm:cxn modelId="{3ADAEE7E-100F-4546-88E7-0A807E5399E0}" type="presParOf" srcId="{9C18C988-EBC5-49D2-8D95-D6F7EDE84E2D}" destId="{628B5325-94BB-4D5F-90D1-4CF71929B2F2}" srcOrd="0" destOrd="0" presId="urn:microsoft.com/office/officeart/2005/8/layout/architecture+Icon"/>
    <dgm:cxn modelId="{2760FC92-DBF3-4463-A119-707926467C6B}" type="presParOf" srcId="{628B5325-94BB-4D5F-90D1-4CF71929B2F2}" destId="{6F58FB05-ECCE-4FA9-88A4-41B1CAC506BD}" srcOrd="0" destOrd="0" presId="urn:microsoft.com/office/officeart/2005/8/layout/architecture+Icon"/>
    <dgm:cxn modelId="{95302B06-2391-42B2-A291-A0BF9A20E542}" type="presParOf" srcId="{628B5325-94BB-4D5F-90D1-4CF71929B2F2}" destId="{17E0EEBE-ACA8-4477-9824-6E28FC247A70}" srcOrd="1" destOrd="0" presId="urn:microsoft.com/office/officeart/2005/8/layout/architecture+Icon"/>
    <dgm:cxn modelId="{3676A7F3-A46D-4297-B489-478D3CA491F1}" type="presParOf" srcId="{628B5325-94BB-4D5F-90D1-4CF71929B2F2}" destId="{DACC7F04-4386-4705-A3A0-66FA4A842EFC}" srcOrd="2" destOrd="0" presId="urn:microsoft.com/office/officeart/2005/8/layout/architecture+Icon"/>
    <dgm:cxn modelId="{EEE4662D-C991-4DAA-B8E4-88C1649DFB5F}" type="presParOf" srcId="{DACC7F04-4386-4705-A3A0-66FA4A842EFC}" destId="{DD006BE4-8ACA-43A5-A22F-CDB83EAC46F5}" srcOrd="0" destOrd="0" presId="urn:microsoft.com/office/officeart/2005/8/layout/architecture+Icon"/>
    <dgm:cxn modelId="{9E72D240-CF7F-4B9F-8CB0-7D01F2196838}" type="presParOf" srcId="{DD006BE4-8ACA-43A5-A22F-CDB83EAC46F5}" destId="{959E0E08-20B3-436A-8793-3C991A14D664}" srcOrd="0" destOrd="0" presId="urn:microsoft.com/office/officeart/2005/8/layout/architecture+Icon"/>
    <dgm:cxn modelId="{38741B92-4A30-4F54-BE54-0BC0EC3B5352}" type="presParOf" srcId="{DD006BE4-8ACA-43A5-A22F-CDB83EAC46F5}" destId="{6584D94D-4C03-4C10-AE2C-EFF3A74F1C36}" srcOrd="1" destOrd="0" presId="urn:microsoft.com/office/officeart/2005/8/layout/architecture+Icon"/>
    <dgm:cxn modelId="{F6D87595-F6D4-4798-8F3E-23354F041944}" type="presParOf" srcId="{DACC7F04-4386-4705-A3A0-66FA4A842EFC}" destId="{FD90B9D0-6ADC-449F-AAE0-223A7441BE52}" srcOrd="1" destOrd="0" presId="urn:microsoft.com/office/officeart/2005/8/layout/architecture+Icon"/>
    <dgm:cxn modelId="{48C1D6E2-037F-431C-88B0-79FB7E4E983C}" type="presParOf" srcId="{DACC7F04-4386-4705-A3A0-66FA4A842EFC}" destId="{30A958DD-DA34-4C9D-B4D7-B23DEB94FBC2}" srcOrd="2" destOrd="0" presId="urn:microsoft.com/office/officeart/2005/8/layout/architecture+Icon"/>
    <dgm:cxn modelId="{ED2C2975-79E8-4182-980C-895B5E7AF591}" type="presParOf" srcId="{30A958DD-DA34-4C9D-B4D7-B23DEB94FBC2}" destId="{4557D394-324B-440F-8EF4-EC3D0B4D933A}" srcOrd="0" destOrd="0" presId="urn:microsoft.com/office/officeart/2005/8/layout/architecture+Icon"/>
    <dgm:cxn modelId="{1B128A8E-2452-4892-A7E6-E783D932A0F0}" type="presParOf" srcId="{30A958DD-DA34-4C9D-B4D7-B23DEB94FBC2}" destId="{4A9D0ECA-0202-4279-A47C-48D410DCFCEC}" srcOrd="1" destOrd="0" presId="urn:microsoft.com/office/officeart/2005/8/layout/architecture+Icon"/>
    <dgm:cxn modelId="{E865ABF1-9E04-4282-A58D-DA4DA0D0EFA0}" type="presParOf" srcId="{9C18C988-EBC5-49D2-8D95-D6F7EDE84E2D}" destId="{5E9AAD32-C117-488D-AC75-C32529C6C1EA}" srcOrd="1" destOrd="0" presId="urn:microsoft.com/office/officeart/2005/8/layout/architecture+Icon"/>
    <dgm:cxn modelId="{00A40851-8198-44EF-90A8-7B00B1E71E39}" type="presParOf" srcId="{9C18C988-EBC5-49D2-8D95-D6F7EDE84E2D}" destId="{08FCE86E-1DB6-4239-8322-82E83C7137BC}" srcOrd="2" destOrd="0" presId="urn:microsoft.com/office/officeart/2005/8/layout/architecture+Icon"/>
    <dgm:cxn modelId="{BC37781B-06CB-48F2-831D-82FBBBFCC841}" type="presParOf" srcId="{08FCE86E-1DB6-4239-8322-82E83C7137BC}" destId="{A6647BDC-E72D-4C49-ACE4-8D01F0010490}" srcOrd="0" destOrd="0" presId="urn:microsoft.com/office/officeart/2005/8/layout/architecture+Icon"/>
    <dgm:cxn modelId="{7BCC1BAB-87E1-438C-85A0-22E30C30B4A4}" type="presParOf" srcId="{08FCE86E-1DB6-4239-8322-82E83C7137BC}" destId="{9A256114-ED62-4942-9382-4F2D414C467E}" srcOrd="1" destOrd="0" presId="urn:microsoft.com/office/officeart/2005/8/layout/architecture+Icon"/>
    <dgm:cxn modelId="{CCB1C245-7B43-4671-B382-ACCF479267B0}" type="presParOf" srcId="{08FCE86E-1DB6-4239-8322-82E83C7137BC}" destId="{EF903DA1-CB33-44D4-8D3D-FDE7832EE5F6}" srcOrd="2" destOrd="0" presId="urn:microsoft.com/office/officeart/2005/8/layout/architecture+Icon"/>
    <dgm:cxn modelId="{ED618006-D089-46FF-B9B9-76C0FBB44AC6}" type="presParOf" srcId="{EF903DA1-CB33-44D4-8D3D-FDE7832EE5F6}" destId="{A6772074-2578-4344-AA67-8C722F5B5618}" srcOrd="0" destOrd="0" presId="urn:microsoft.com/office/officeart/2005/8/layout/architecture+Icon"/>
    <dgm:cxn modelId="{ADF3449F-1615-4FDF-A022-A7AD73A3CD40}" type="presParOf" srcId="{A6772074-2578-4344-AA67-8C722F5B5618}" destId="{5C32A1F2-2DC9-4712-9D90-5BDE739FE7A7}" srcOrd="0" destOrd="0" presId="urn:microsoft.com/office/officeart/2005/8/layout/architecture+Icon"/>
    <dgm:cxn modelId="{DD890F45-5841-41E8-B0D6-D74B2A52EB76}" type="presParOf" srcId="{A6772074-2578-4344-AA67-8C722F5B5618}" destId="{FD971008-4483-4A19-BEAA-F0EE321E06CF}" srcOrd="1" destOrd="0" presId="urn:microsoft.com/office/officeart/2005/8/layout/architecture+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C01BD87-802F-4EBF-9399-E83111426782}" type="doc">
      <dgm:prSet loTypeId="urn:microsoft.com/office/officeart/2005/8/layout/architecture+Icon" loCatId="list" qsTypeId="urn:microsoft.com/office/officeart/2005/8/quickstyle/3d1" qsCatId="3D" csTypeId="urn:microsoft.com/office/officeart/2005/8/colors/accent1_2" csCatId="accent1" phldr="1"/>
      <dgm:spPr/>
      <dgm:t>
        <a:bodyPr/>
        <a:lstStyle/>
        <a:p>
          <a:endParaRPr lang="en-US"/>
        </a:p>
      </dgm:t>
    </dgm:pt>
    <dgm:pt modelId="{7162E833-AD92-40EF-B9F9-ED6EB35F6680}">
      <dgm:prSet phldrT="[Text]"/>
      <dgm:spPr>
        <a:gradFill rotWithShape="0">
          <a:gsLst>
            <a:gs pos="0">
              <a:srgbClr val="03D4A8"/>
            </a:gs>
            <a:gs pos="25000">
              <a:srgbClr val="21D6E0"/>
            </a:gs>
            <a:gs pos="75000">
              <a:srgbClr val="0087E6"/>
            </a:gs>
            <a:gs pos="100000">
              <a:srgbClr val="005CBF"/>
            </a:gs>
          </a:gsLst>
          <a:lin ang="5400000" scaled="0"/>
        </a:gradFill>
      </dgm:spPr>
      <dgm:t>
        <a:bodyPr/>
        <a:lstStyle/>
        <a:p>
          <a:r>
            <a:rPr lang="en-US" dirty="0" smtClean="0"/>
            <a:t>Logical Data Model</a:t>
          </a:r>
          <a:endParaRPr lang="en-US" dirty="0"/>
        </a:p>
      </dgm:t>
    </dgm:pt>
    <dgm:pt modelId="{C9AEC5A4-B65C-4738-B6FD-486597F011AD}" type="parTrans" cxnId="{59221574-CE7D-4432-933D-0C0FE4141FDC}">
      <dgm:prSet/>
      <dgm:spPr/>
      <dgm:t>
        <a:bodyPr/>
        <a:lstStyle/>
        <a:p>
          <a:endParaRPr lang="en-US"/>
        </a:p>
      </dgm:t>
    </dgm:pt>
    <dgm:pt modelId="{9CB2E27F-3890-4D44-AD3F-4B6B66678DE4}" type="sibTrans" cxnId="{59221574-CE7D-4432-933D-0C0FE4141FDC}">
      <dgm:prSet/>
      <dgm:spPr/>
      <dgm:t>
        <a:bodyPr/>
        <a:lstStyle/>
        <a:p>
          <a:endParaRPr lang="en-US"/>
        </a:p>
      </dgm:t>
    </dgm:pt>
    <dgm:pt modelId="{57691E2E-3CAF-46B3-8B7E-7CFABC7DB241}">
      <dgm:prSet phldrT="[Text]"/>
      <dgm:spPr>
        <a:gradFill rotWithShape="0">
          <a:gsLst>
            <a:gs pos="0">
              <a:srgbClr val="03D4A8"/>
            </a:gs>
            <a:gs pos="25000">
              <a:srgbClr val="21D6E0"/>
            </a:gs>
            <a:gs pos="75000">
              <a:srgbClr val="0087E6"/>
            </a:gs>
            <a:gs pos="100000">
              <a:srgbClr val="005CBF"/>
            </a:gs>
          </a:gsLst>
          <a:lin ang="5400000" scaled="0"/>
        </a:gradFill>
      </dgm:spPr>
      <dgm:t>
        <a:bodyPr/>
        <a:lstStyle/>
        <a:p>
          <a:r>
            <a:rPr lang="en-US" dirty="0" smtClean="0"/>
            <a:t>System Context Diagram</a:t>
          </a:r>
          <a:endParaRPr lang="en-US" dirty="0"/>
        </a:p>
      </dgm:t>
    </dgm:pt>
    <dgm:pt modelId="{D6E53F1E-5C97-4D61-A8FD-B4A6433328A5}" type="parTrans" cxnId="{395A09B4-1818-441B-816B-47A45EA2AE5D}">
      <dgm:prSet/>
      <dgm:spPr/>
      <dgm:t>
        <a:bodyPr/>
        <a:lstStyle/>
        <a:p>
          <a:endParaRPr lang="en-US"/>
        </a:p>
      </dgm:t>
    </dgm:pt>
    <dgm:pt modelId="{3CC37466-5AC5-4799-AA8F-F2A1CACAF2EA}" type="sibTrans" cxnId="{395A09B4-1818-441B-816B-47A45EA2AE5D}">
      <dgm:prSet/>
      <dgm:spPr/>
      <dgm:t>
        <a:bodyPr/>
        <a:lstStyle/>
        <a:p>
          <a:endParaRPr lang="en-US"/>
        </a:p>
      </dgm:t>
    </dgm:pt>
    <dgm:pt modelId="{B35736AA-620F-4621-84CC-CCD46C48AD4A}">
      <dgm:prSet phldrT="[Text]"/>
      <dgm:spPr>
        <a:gradFill rotWithShape="0">
          <a:gsLst>
            <a:gs pos="0">
              <a:srgbClr val="03D4A8"/>
            </a:gs>
            <a:gs pos="25000">
              <a:srgbClr val="21D6E0"/>
            </a:gs>
            <a:gs pos="75000">
              <a:srgbClr val="0087E6"/>
            </a:gs>
            <a:gs pos="100000">
              <a:srgbClr val="005CBF"/>
            </a:gs>
          </a:gsLst>
          <a:lin ang="5400000" scaled="0"/>
        </a:gradFill>
      </dgm:spPr>
      <dgm:t>
        <a:bodyPr/>
        <a:lstStyle/>
        <a:p>
          <a:r>
            <a:rPr lang="en-US" dirty="0" smtClean="0"/>
            <a:t>Sequence Diagram</a:t>
          </a:r>
          <a:endParaRPr lang="en-US" dirty="0"/>
        </a:p>
      </dgm:t>
    </dgm:pt>
    <dgm:pt modelId="{BF9F4348-0093-4FB6-B738-2A0AEBD26CBC}" type="parTrans" cxnId="{0D4DB37B-423D-443C-8B63-31576F4BC21A}">
      <dgm:prSet/>
      <dgm:spPr/>
      <dgm:t>
        <a:bodyPr/>
        <a:lstStyle/>
        <a:p>
          <a:endParaRPr lang="en-US"/>
        </a:p>
      </dgm:t>
    </dgm:pt>
    <dgm:pt modelId="{5025DD4B-D5E5-4EB1-B10C-6CE27F801230}" type="sibTrans" cxnId="{0D4DB37B-423D-443C-8B63-31576F4BC21A}">
      <dgm:prSet/>
      <dgm:spPr/>
      <dgm:t>
        <a:bodyPr/>
        <a:lstStyle/>
        <a:p>
          <a:endParaRPr lang="en-US"/>
        </a:p>
      </dgm:t>
    </dgm:pt>
    <dgm:pt modelId="{A8D57EB7-D65D-4FB1-A09B-FE4FE464F0D9}">
      <dgm:prSet phldrT="[Text]"/>
      <dgm:spPr>
        <a:gradFill rotWithShape="0">
          <a:gsLst>
            <a:gs pos="0">
              <a:srgbClr val="03D4A8"/>
            </a:gs>
            <a:gs pos="25000">
              <a:srgbClr val="21D6E0"/>
            </a:gs>
            <a:gs pos="75000">
              <a:srgbClr val="0087E6"/>
            </a:gs>
            <a:gs pos="100000">
              <a:srgbClr val="005CBF"/>
            </a:gs>
          </a:gsLst>
          <a:lin ang="5400000" scaled="0"/>
        </a:gradFill>
      </dgm:spPr>
      <dgm:t>
        <a:bodyPr/>
        <a:lstStyle/>
        <a:p>
          <a:r>
            <a:rPr lang="en-US" dirty="0" smtClean="0"/>
            <a:t>Activity Diagram</a:t>
          </a:r>
          <a:endParaRPr lang="en-US" dirty="0"/>
        </a:p>
      </dgm:t>
    </dgm:pt>
    <dgm:pt modelId="{BFB50F8C-3B22-40DB-B081-55B4C35060B5}" type="parTrans" cxnId="{CFE3021A-CE24-4E08-AD07-3EC43E694CB8}">
      <dgm:prSet/>
      <dgm:spPr/>
      <dgm:t>
        <a:bodyPr/>
        <a:lstStyle/>
        <a:p>
          <a:endParaRPr lang="en-US"/>
        </a:p>
      </dgm:t>
    </dgm:pt>
    <dgm:pt modelId="{B1CC2DF5-3B34-4F74-B96A-780B72708CCE}" type="sibTrans" cxnId="{CFE3021A-CE24-4E08-AD07-3EC43E694CB8}">
      <dgm:prSet/>
      <dgm:spPr/>
      <dgm:t>
        <a:bodyPr/>
        <a:lstStyle/>
        <a:p>
          <a:endParaRPr lang="en-US"/>
        </a:p>
      </dgm:t>
    </dgm:pt>
    <dgm:pt modelId="{E0AB7E2C-A9C3-4C81-9D3C-199FBE422941}">
      <dgm:prSet phldrT="[Text]"/>
      <dgm:spPr>
        <a:gradFill rotWithShape="0">
          <a:gsLst>
            <a:gs pos="0">
              <a:srgbClr val="03D4A8"/>
            </a:gs>
            <a:gs pos="25000">
              <a:srgbClr val="21D6E0"/>
            </a:gs>
            <a:gs pos="75000">
              <a:srgbClr val="0087E6"/>
            </a:gs>
            <a:gs pos="100000">
              <a:srgbClr val="005CBF"/>
            </a:gs>
          </a:gsLst>
          <a:lin ang="5400000" scaled="0"/>
        </a:gradFill>
      </dgm:spPr>
      <dgm:t>
        <a:bodyPr/>
        <a:lstStyle/>
        <a:p>
          <a:r>
            <a:rPr lang="en-US" dirty="0" smtClean="0"/>
            <a:t>Use Case Diagram</a:t>
          </a:r>
          <a:endParaRPr lang="en-US" dirty="0"/>
        </a:p>
      </dgm:t>
    </dgm:pt>
    <dgm:pt modelId="{75C3EE42-723B-43E4-8B6A-A0187827EF2E}" type="parTrans" cxnId="{84F70966-8779-4FC8-BEC5-CB8CEEC6C8D8}">
      <dgm:prSet/>
      <dgm:spPr/>
      <dgm:t>
        <a:bodyPr/>
        <a:lstStyle/>
        <a:p>
          <a:endParaRPr lang="en-US"/>
        </a:p>
      </dgm:t>
    </dgm:pt>
    <dgm:pt modelId="{73B67BAE-62BA-4965-957D-DC2D361BBFC3}" type="sibTrans" cxnId="{84F70966-8779-4FC8-BEC5-CB8CEEC6C8D8}">
      <dgm:prSet/>
      <dgm:spPr/>
      <dgm:t>
        <a:bodyPr/>
        <a:lstStyle/>
        <a:p>
          <a:endParaRPr lang="en-US"/>
        </a:p>
      </dgm:t>
    </dgm:pt>
    <dgm:pt modelId="{BB088760-01EA-4345-A1E7-38A8C3EFFC36}">
      <dgm:prSet phldrT="[Text]"/>
      <dgm:spPr>
        <a:gradFill rotWithShape="0">
          <a:gsLst>
            <a:gs pos="0">
              <a:srgbClr val="03D4A8"/>
            </a:gs>
            <a:gs pos="25000">
              <a:srgbClr val="21D6E0"/>
            </a:gs>
            <a:gs pos="75000">
              <a:srgbClr val="0087E6"/>
            </a:gs>
            <a:gs pos="100000">
              <a:srgbClr val="005CBF"/>
            </a:gs>
          </a:gsLst>
          <a:lin ang="5400000" scaled="0"/>
        </a:gradFill>
      </dgm:spPr>
      <dgm:t>
        <a:bodyPr/>
        <a:lstStyle/>
        <a:p>
          <a:r>
            <a:rPr lang="en-US" dirty="0" smtClean="0"/>
            <a:t>Interaction Overview Diagram</a:t>
          </a:r>
          <a:endParaRPr lang="en-US" dirty="0"/>
        </a:p>
      </dgm:t>
    </dgm:pt>
    <dgm:pt modelId="{A6C8353C-7A2B-4CFF-BD3D-64768D6B7C52}" type="parTrans" cxnId="{B36474ED-D334-42EE-BC56-30EF36909499}">
      <dgm:prSet/>
      <dgm:spPr/>
      <dgm:t>
        <a:bodyPr/>
        <a:lstStyle/>
        <a:p>
          <a:endParaRPr lang="en-US"/>
        </a:p>
      </dgm:t>
    </dgm:pt>
    <dgm:pt modelId="{D36A690F-D98B-468F-8A38-3233E449D34E}" type="sibTrans" cxnId="{B36474ED-D334-42EE-BC56-30EF36909499}">
      <dgm:prSet/>
      <dgm:spPr/>
      <dgm:t>
        <a:bodyPr/>
        <a:lstStyle/>
        <a:p>
          <a:endParaRPr lang="en-US"/>
        </a:p>
      </dgm:t>
    </dgm:pt>
    <dgm:pt modelId="{6586654D-C645-4A1C-A6D0-FCB14CBFB2C5}" type="pres">
      <dgm:prSet presAssocID="{BC01BD87-802F-4EBF-9399-E83111426782}" presName="Name0" presStyleCnt="0">
        <dgm:presLayoutVars>
          <dgm:chPref val="1"/>
          <dgm:dir/>
          <dgm:animOne val="branch"/>
          <dgm:animLvl val="lvl"/>
          <dgm:resizeHandles/>
        </dgm:presLayoutVars>
      </dgm:prSet>
      <dgm:spPr/>
      <dgm:t>
        <a:bodyPr/>
        <a:lstStyle/>
        <a:p>
          <a:endParaRPr lang="en-US"/>
        </a:p>
      </dgm:t>
    </dgm:pt>
    <dgm:pt modelId="{E5D5DF42-3AC2-4968-88A9-501256757107}" type="pres">
      <dgm:prSet presAssocID="{7162E833-AD92-40EF-B9F9-ED6EB35F6680}" presName="vertOne" presStyleCnt="0"/>
      <dgm:spPr/>
    </dgm:pt>
    <dgm:pt modelId="{82E31327-4A8B-4058-BD1C-C2B4AB6F2323}" type="pres">
      <dgm:prSet presAssocID="{7162E833-AD92-40EF-B9F9-ED6EB35F6680}" presName="txOne" presStyleLbl="node0" presStyleIdx="0" presStyleCnt="1" custLinFactY="-200000" custLinFactNeighborX="-311" custLinFactNeighborY="-203079">
        <dgm:presLayoutVars>
          <dgm:chPref val="3"/>
        </dgm:presLayoutVars>
      </dgm:prSet>
      <dgm:spPr/>
      <dgm:t>
        <a:bodyPr/>
        <a:lstStyle/>
        <a:p>
          <a:endParaRPr lang="en-US"/>
        </a:p>
      </dgm:t>
    </dgm:pt>
    <dgm:pt modelId="{B97981D8-1F89-412A-8A87-28E7A0E60B7B}" type="pres">
      <dgm:prSet presAssocID="{7162E833-AD92-40EF-B9F9-ED6EB35F6680}" presName="parTransOne" presStyleCnt="0"/>
      <dgm:spPr/>
    </dgm:pt>
    <dgm:pt modelId="{9C18C988-EBC5-49D2-8D95-D6F7EDE84E2D}" type="pres">
      <dgm:prSet presAssocID="{7162E833-AD92-40EF-B9F9-ED6EB35F6680}" presName="horzOne" presStyleCnt="0"/>
      <dgm:spPr/>
    </dgm:pt>
    <dgm:pt modelId="{628B5325-94BB-4D5F-90D1-4CF71929B2F2}" type="pres">
      <dgm:prSet presAssocID="{57691E2E-3CAF-46B3-8B7E-7CFABC7DB241}" presName="vertTwo" presStyleCnt="0"/>
      <dgm:spPr/>
    </dgm:pt>
    <dgm:pt modelId="{6F58FB05-ECCE-4FA9-88A4-41B1CAC506BD}" type="pres">
      <dgm:prSet presAssocID="{57691E2E-3CAF-46B3-8B7E-7CFABC7DB241}" presName="txTwo" presStyleLbl="node2" presStyleIdx="0" presStyleCnt="2" custLinFactNeighborX="51560" custLinFactNeighborY="-34359">
        <dgm:presLayoutVars>
          <dgm:chPref val="3"/>
        </dgm:presLayoutVars>
      </dgm:prSet>
      <dgm:spPr/>
      <dgm:t>
        <a:bodyPr/>
        <a:lstStyle/>
        <a:p>
          <a:endParaRPr lang="en-US"/>
        </a:p>
      </dgm:t>
    </dgm:pt>
    <dgm:pt modelId="{17E0EEBE-ACA8-4477-9824-6E28FC247A70}" type="pres">
      <dgm:prSet presAssocID="{57691E2E-3CAF-46B3-8B7E-7CFABC7DB241}" presName="parTransTwo" presStyleCnt="0"/>
      <dgm:spPr/>
    </dgm:pt>
    <dgm:pt modelId="{DACC7F04-4386-4705-A3A0-66FA4A842EFC}" type="pres">
      <dgm:prSet presAssocID="{57691E2E-3CAF-46B3-8B7E-7CFABC7DB241}" presName="horzTwo" presStyleCnt="0"/>
      <dgm:spPr/>
    </dgm:pt>
    <dgm:pt modelId="{DD006BE4-8ACA-43A5-A22F-CDB83EAC46F5}" type="pres">
      <dgm:prSet presAssocID="{B35736AA-620F-4621-84CC-CCD46C48AD4A}" presName="vertThree" presStyleCnt="0"/>
      <dgm:spPr/>
    </dgm:pt>
    <dgm:pt modelId="{959E0E08-20B3-436A-8793-3C991A14D664}" type="pres">
      <dgm:prSet presAssocID="{B35736AA-620F-4621-84CC-CCD46C48AD4A}" presName="txThree" presStyleLbl="node3" presStyleIdx="0" presStyleCnt="3" custLinFactY="100000" custLinFactNeighborX="-972" custLinFactNeighborY="115022">
        <dgm:presLayoutVars>
          <dgm:chPref val="3"/>
        </dgm:presLayoutVars>
      </dgm:prSet>
      <dgm:spPr/>
      <dgm:t>
        <a:bodyPr/>
        <a:lstStyle/>
        <a:p>
          <a:endParaRPr lang="en-US"/>
        </a:p>
      </dgm:t>
    </dgm:pt>
    <dgm:pt modelId="{6584D94D-4C03-4C10-AE2C-EFF3A74F1C36}" type="pres">
      <dgm:prSet presAssocID="{B35736AA-620F-4621-84CC-CCD46C48AD4A}" presName="horzThree" presStyleCnt="0"/>
      <dgm:spPr/>
    </dgm:pt>
    <dgm:pt modelId="{FD90B9D0-6ADC-449F-AAE0-223A7441BE52}" type="pres">
      <dgm:prSet presAssocID="{5025DD4B-D5E5-4EB1-B10C-6CE27F801230}" presName="sibSpaceThree" presStyleCnt="0"/>
      <dgm:spPr/>
    </dgm:pt>
    <dgm:pt modelId="{30A958DD-DA34-4C9D-B4D7-B23DEB94FBC2}" type="pres">
      <dgm:prSet presAssocID="{A8D57EB7-D65D-4FB1-A09B-FE4FE464F0D9}" presName="vertThree" presStyleCnt="0"/>
      <dgm:spPr/>
    </dgm:pt>
    <dgm:pt modelId="{4557D394-324B-440F-8EF4-EC3D0B4D933A}" type="pres">
      <dgm:prSet presAssocID="{A8D57EB7-D65D-4FB1-A09B-FE4FE464F0D9}" presName="txThree" presStyleLbl="node3" presStyleIdx="1" presStyleCnt="3" custLinFactY="100000" custLinFactNeighborX="1127" custLinFactNeighborY="115022">
        <dgm:presLayoutVars>
          <dgm:chPref val="3"/>
        </dgm:presLayoutVars>
      </dgm:prSet>
      <dgm:spPr/>
      <dgm:t>
        <a:bodyPr/>
        <a:lstStyle/>
        <a:p>
          <a:endParaRPr lang="en-US"/>
        </a:p>
      </dgm:t>
    </dgm:pt>
    <dgm:pt modelId="{4A9D0ECA-0202-4279-A47C-48D410DCFCEC}" type="pres">
      <dgm:prSet presAssocID="{A8D57EB7-D65D-4FB1-A09B-FE4FE464F0D9}" presName="horzThree" presStyleCnt="0"/>
      <dgm:spPr/>
    </dgm:pt>
    <dgm:pt modelId="{5E9AAD32-C117-488D-AC75-C32529C6C1EA}" type="pres">
      <dgm:prSet presAssocID="{3CC37466-5AC5-4799-AA8F-F2A1CACAF2EA}" presName="sibSpaceTwo" presStyleCnt="0"/>
      <dgm:spPr/>
    </dgm:pt>
    <dgm:pt modelId="{08FCE86E-1DB6-4239-8322-82E83C7137BC}" type="pres">
      <dgm:prSet presAssocID="{E0AB7E2C-A9C3-4C81-9D3C-199FBE422941}" presName="vertTwo" presStyleCnt="0"/>
      <dgm:spPr/>
    </dgm:pt>
    <dgm:pt modelId="{A6647BDC-E72D-4C49-ACE4-8D01F0010490}" type="pres">
      <dgm:prSet presAssocID="{E0AB7E2C-A9C3-4C81-9D3C-199FBE422941}" presName="txTwo" presStyleLbl="node2" presStyleIdx="1" presStyleCnt="2" custLinFactX="-100000" custLinFactNeighborX="-109420" custLinFactNeighborY="-34359">
        <dgm:presLayoutVars>
          <dgm:chPref val="3"/>
        </dgm:presLayoutVars>
      </dgm:prSet>
      <dgm:spPr/>
      <dgm:t>
        <a:bodyPr/>
        <a:lstStyle/>
        <a:p>
          <a:endParaRPr lang="en-US"/>
        </a:p>
      </dgm:t>
    </dgm:pt>
    <dgm:pt modelId="{9A256114-ED62-4942-9382-4F2D414C467E}" type="pres">
      <dgm:prSet presAssocID="{E0AB7E2C-A9C3-4C81-9D3C-199FBE422941}" presName="parTransTwo" presStyleCnt="0"/>
      <dgm:spPr/>
    </dgm:pt>
    <dgm:pt modelId="{EF903DA1-CB33-44D4-8D3D-FDE7832EE5F6}" type="pres">
      <dgm:prSet presAssocID="{E0AB7E2C-A9C3-4C81-9D3C-199FBE422941}" presName="horzTwo" presStyleCnt="0"/>
      <dgm:spPr/>
    </dgm:pt>
    <dgm:pt modelId="{A6772074-2578-4344-AA67-8C722F5B5618}" type="pres">
      <dgm:prSet presAssocID="{BB088760-01EA-4345-A1E7-38A8C3EFFC36}" presName="vertThree" presStyleCnt="0"/>
      <dgm:spPr/>
    </dgm:pt>
    <dgm:pt modelId="{5C32A1F2-2DC9-4712-9D90-5BDE739FE7A7}" type="pres">
      <dgm:prSet presAssocID="{BB088760-01EA-4345-A1E7-38A8C3EFFC36}" presName="txThree" presStyleLbl="node3" presStyleIdx="2" presStyleCnt="3" custLinFactY="100000" custLinFactNeighborX="-972" custLinFactNeighborY="115022">
        <dgm:presLayoutVars>
          <dgm:chPref val="3"/>
        </dgm:presLayoutVars>
      </dgm:prSet>
      <dgm:spPr/>
      <dgm:t>
        <a:bodyPr/>
        <a:lstStyle/>
        <a:p>
          <a:endParaRPr lang="en-US"/>
        </a:p>
      </dgm:t>
    </dgm:pt>
    <dgm:pt modelId="{FD971008-4483-4A19-BEAA-F0EE321E06CF}" type="pres">
      <dgm:prSet presAssocID="{BB088760-01EA-4345-A1E7-38A8C3EFFC36}" presName="horzThree" presStyleCnt="0"/>
      <dgm:spPr/>
    </dgm:pt>
  </dgm:ptLst>
  <dgm:cxnLst>
    <dgm:cxn modelId="{73C3D257-3708-4CDD-9485-2C578EE79548}" type="presOf" srcId="{7162E833-AD92-40EF-B9F9-ED6EB35F6680}" destId="{82E31327-4A8B-4058-BD1C-C2B4AB6F2323}" srcOrd="0" destOrd="0" presId="urn:microsoft.com/office/officeart/2005/8/layout/architecture+Icon"/>
    <dgm:cxn modelId="{CFE3021A-CE24-4E08-AD07-3EC43E694CB8}" srcId="{57691E2E-3CAF-46B3-8B7E-7CFABC7DB241}" destId="{A8D57EB7-D65D-4FB1-A09B-FE4FE464F0D9}" srcOrd="1" destOrd="0" parTransId="{BFB50F8C-3B22-40DB-B081-55B4C35060B5}" sibTransId="{B1CC2DF5-3B34-4F74-B96A-780B72708CCE}"/>
    <dgm:cxn modelId="{B36474ED-D334-42EE-BC56-30EF36909499}" srcId="{E0AB7E2C-A9C3-4C81-9D3C-199FBE422941}" destId="{BB088760-01EA-4345-A1E7-38A8C3EFFC36}" srcOrd="0" destOrd="0" parTransId="{A6C8353C-7A2B-4CFF-BD3D-64768D6B7C52}" sibTransId="{D36A690F-D98B-468F-8A38-3233E449D34E}"/>
    <dgm:cxn modelId="{0D4DB37B-423D-443C-8B63-31576F4BC21A}" srcId="{57691E2E-3CAF-46B3-8B7E-7CFABC7DB241}" destId="{B35736AA-620F-4621-84CC-CCD46C48AD4A}" srcOrd="0" destOrd="0" parTransId="{BF9F4348-0093-4FB6-B738-2A0AEBD26CBC}" sibTransId="{5025DD4B-D5E5-4EB1-B10C-6CE27F801230}"/>
    <dgm:cxn modelId="{59221574-CE7D-4432-933D-0C0FE4141FDC}" srcId="{BC01BD87-802F-4EBF-9399-E83111426782}" destId="{7162E833-AD92-40EF-B9F9-ED6EB35F6680}" srcOrd="0" destOrd="0" parTransId="{C9AEC5A4-B65C-4738-B6FD-486597F011AD}" sibTransId="{9CB2E27F-3890-4D44-AD3F-4B6B66678DE4}"/>
    <dgm:cxn modelId="{8A2D490B-ECCE-4A67-8F8C-708B3826C37B}" type="presOf" srcId="{E0AB7E2C-A9C3-4C81-9D3C-199FBE422941}" destId="{A6647BDC-E72D-4C49-ACE4-8D01F0010490}" srcOrd="0" destOrd="0" presId="urn:microsoft.com/office/officeart/2005/8/layout/architecture+Icon"/>
    <dgm:cxn modelId="{84F70966-8779-4FC8-BEC5-CB8CEEC6C8D8}" srcId="{7162E833-AD92-40EF-B9F9-ED6EB35F6680}" destId="{E0AB7E2C-A9C3-4C81-9D3C-199FBE422941}" srcOrd="1" destOrd="0" parTransId="{75C3EE42-723B-43E4-8B6A-A0187827EF2E}" sibTransId="{73B67BAE-62BA-4965-957D-DC2D361BBFC3}"/>
    <dgm:cxn modelId="{7F6569C6-C9BA-4D7E-BF94-6E0A59E85AF8}" type="presOf" srcId="{57691E2E-3CAF-46B3-8B7E-7CFABC7DB241}" destId="{6F58FB05-ECCE-4FA9-88A4-41B1CAC506BD}" srcOrd="0" destOrd="0" presId="urn:microsoft.com/office/officeart/2005/8/layout/architecture+Icon"/>
    <dgm:cxn modelId="{395A09B4-1818-441B-816B-47A45EA2AE5D}" srcId="{7162E833-AD92-40EF-B9F9-ED6EB35F6680}" destId="{57691E2E-3CAF-46B3-8B7E-7CFABC7DB241}" srcOrd="0" destOrd="0" parTransId="{D6E53F1E-5C97-4D61-A8FD-B4A6433328A5}" sibTransId="{3CC37466-5AC5-4799-AA8F-F2A1CACAF2EA}"/>
    <dgm:cxn modelId="{986029D2-AB94-41C6-BB2A-745DFEE2565B}" type="presOf" srcId="{A8D57EB7-D65D-4FB1-A09B-FE4FE464F0D9}" destId="{4557D394-324B-440F-8EF4-EC3D0B4D933A}" srcOrd="0" destOrd="0" presId="urn:microsoft.com/office/officeart/2005/8/layout/architecture+Icon"/>
    <dgm:cxn modelId="{5843CA34-7C36-4C4B-8FFE-9AD7C018A5FA}" type="presOf" srcId="{BC01BD87-802F-4EBF-9399-E83111426782}" destId="{6586654D-C645-4A1C-A6D0-FCB14CBFB2C5}" srcOrd="0" destOrd="0" presId="urn:microsoft.com/office/officeart/2005/8/layout/architecture+Icon"/>
    <dgm:cxn modelId="{0CFD7C5F-6045-4422-8DB4-7A0E532D0723}" type="presOf" srcId="{BB088760-01EA-4345-A1E7-38A8C3EFFC36}" destId="{5C32A1F2-2DC9-4712-9D90-5BDE739FE7A7}" srcOrd="0" destOrd="0" presId="urn:microsoft.com/office/officeart/2005/8/layout/architecture+Icon"/>
    <dgm:cxn modelId="{8D82366F-C0B5-4353-BAE4-58190B256258}" type="presOf" srcId="{B35736AA-620F-4621-84CC-CCD46C48AD4A}" destId="{959E0E08-20B3-436A-8793-3C991A14D664}" srcOrd="0" destOrd="0" presId="urn:microsoft.com/office/officeart/2005/8/layout/architecture+Icon"/>
    <dgm:cxn modelId="{012D448C-FF9C-4079-A666-7F30726015B9}" type="presParOf" srcId="{6586654D-C645-4A1C-A6D0-FCB14CBFB2C5}" destId="{E5D5DF42-3AC2-4968-88A9-501256757107}" srcOrd="0" destOrd="0" presId="urn:microsoft.com/office/officeart/2005/8/layout/architecture+Icon"/>
    <dgm:cxn modelId="{42C6E4F8-B3C1-4DB0-B5D5-C905D9127508}" type="presParOf" srcId="{E5D5DF42-3AC2-4968-88A9-501256757107}" destId="{82E31327-4A8B-4058-BD1C-C2B4AB6F2323}" srcOrd="0" destOrd="0" presId="urn:microsoft.com/office/officeart/2005/8/layout/architecture+Icon"/>
    <dgm:cxn modelId="{B23FD827-9031-4610-B3E0-E3D5F387A37C}" type="presParOf" srcId="{E5D5DF42-3AC2-4968-88A9-501256757107}" destId="{B97981D8-1F89-412A-8A87-28E7A0E60B7B}" srcOrd="1" destOrd="0" presId="urn:microsoft.com/office/officeart/2005/8/layout/architecture+Icon"/>
    <dgm:cxn modelId="{25ADA955-79E8-42B6-B3C4-16AE0CA30606}" type="presParOf" srcId="{E5D5DF42-3AC2-4968-88A9-501256757107}" destId="{9C18C988-EBC5-49D2-8D95-D6F7EDE84E2D}" srcOrd="2" destOrd="0" presId="urn:microsoft.com/office/officeart/2005/8/layout/architecture+Icon"/>
    <dgm:cxn modelId="{C6458C01-CC97-481E-8DB2-0000E0027A35}" type="presParOf" srcId="{9C18C988-EBC5-49D2-8D95-D6F7EDE84E2D}" destId="{628B5325-94BB-4D5F-90D1-4CF71929B2F2}" srcOrd="0" destOrd="0" presId="urn:microsoft.com/office/officeart/2005/8/layout/architecture+Icon"/>
    <dgm:cxn modelId="{668DFEA0-A38C-4F24-8F09-670FF8162345}" type="presParOf" srcId="{628B5325-94BB-4D5F-90D1-4CF71929B2F2}" destId="{6F58FB05-ECCE-4FA9-88A4-41B1CAC506BD}" srcOrd="0" destOrd="0" presId="urn:microsoft.com/office/officeart/2005/8/layout/architecture+Icon"/>
    <dgm:cxn modelId="{58E9492D-E5CF-47AA-A264-9684BF6F4C31}" type="presParOf" srcId="{628B5325-94BB-4D5F-90D1-4CF71929B2F2}" destId="{17E0EEBE-ACA8-4477-9824-6E28FC247A70}" srcOrd="1" destOrd="0" presId="urn:microsoft.com/office/officeart/2005/8/layout/architecture+Icon"/>
    <dgm:cxn modelId="{77A377EC-B61A-46CD-BA09-D011D8D356EF}" type="presParOf" srcId="{628B5325-94BB-4D5F-90D1-4CF71929B2F2}" destId="{DACC7F04-4386-4705-A3A0-66FA4A842EFC}" srcOrd="2" destOrd="0" presId="urn:microsoft.com/office/officeart/2005/8/layout/architecture+Icon"/>
    <dgm:cxn modelId="{F4814A32-2BE5-415B-856F-035C68020ED6}" type="presParOf" srcId="{DACC7F04-4386-4705-A3A0-66FA4A842EFC}" destId="{DD006BE4-8ACA-43A5-A22F-CDB83EAC46F5}" srcOrd="0" destOrd="0" presId="urn:microsoft.com/office/officeart/2005/8/layout/architecture+Icon"/>
    <dgm:cxn modelId="{1ED35205-A941-489C-828C-18D148CF8F3C}" type="presParOf" srcId="{DD006BE4-8ACA-43A5-A22F-CDB83EAC46F5}" destId="{959E0E08-20B3-436A-8793-3C991A14D664}" srcOrd="0" destOrd="0" presId="urn:microsoft.com/office/officeart/2005/8/layout/architecture+Icon"/>
    <dgm:cxn modelId="{93ACC70B-A0D1-4BFE-8E3A-E49AA91D8E02}" type="presParOf" srcId="{DD006BE4-8ACA-43A5-A22F-CDB83EAC46F5}" destId="{6584D94D-4C03-4C10-AE2C-EFF3A74F1C36}" srcOrd="1" destOrd="0" presId="urn:microsoft.com/office/officeart/2005/8/layout/architecture+Icon"/>
    <dgm:cxn modelId="{857B9AE4-7E76-4070-8532-6B77B7E4A48E}" type="presParOf" srcId="{DACC7F04-4386-4705-A3A0-66FA4A842EFC}" destId="{FD90B9D0-6ADC-449F-AAE0-223A7441BE52}" srcOrd="1" destOrd="0" presId="urn:microsoft.com/office/officeart/2005/8/layout/architecture+Icon"/>
    <dgm:cxn modelId="{AC64B48A-67DB-48FD-8BE8-BAD720BD9409}" type="presParOf" srcId="{DACC7F04-4386-4705-A3A0-66FA4A842EFC}" destId="{30A958DD-DA34-4C9D-B4D7-B23DEB94FBC2}" srcOrd="2" destOrd="0" presId="urn:microsoft.com/office/officeart/2005/8/layout/architecture+Icon"/>
    <dgm:cxn modelId="{E7368CF7-38CA-4538-BDF1-ACBCB016C23A}" type="presParOf" srcId="{30A958DD-DA34-4C9D-B4D7-B23DEB94FBC2}" destId="{4557D394-324B-440F-8EF4-EC3D0B4D933A}" srcOrd="0" destOrd="0" presId="urn:microsoft.com/office/officeart/2005/8/layout/architecture+Icon"/>
    <dgm:cxn modelId="{AC1915B8-F6EE-46B1-AFC9-DFA4840A8169}" type="presParOf" srcId="{30A958DD-DA34-4C9D-B4D7-B23DEB94FBC2}" destId="{4A9D0ECA-0202-4279-A47C-48D410DCFCEC}" srcOrd="1" destOrd="0" presId="urn:microsoft.com/office/officeart/2005/8/layout/architecture+Icon"/>
    <dgm:cxn modelId="{768E5FF6-CDFA-492E-83FE-AD63100E8740}" type="presParOf" srcId="{9C18C988-EBC5-49D2-8D95-D6F7EDE84E2D}" destId="{5E9AAD32-C117-488D-AC75-C32529C6C1EA}" srcOrd="1" destOrd="0" presId="urn:microsoft.com/office/officeart/2005/8/layout/architecture+Icon"/>
    <dgm:cxn modelId="{2A9303F0-6036-46B7-97C5-3DD6356DC7E5}" type="presParOf" srcId="{9C18C988-EBC5-49D2-8D95-D6F7EDE84E2D}" destId="{08FCE86E-1DB6-4239-8322-82E83C7137BC}" srcOrd="2" destOrd="0" presId="urn:microsoft.com/office/officeart/2005/8/layout/architecture+Icon"/>
    <dgm:cxn modelId="{E2E15DA2-1075-4B91-BCF6-FFDE91E7311A}" type="presParOf" srcId="{08FCE86E-1DB6-4239-8322-82E83C7137BC}" destId="{A6647BDC-E72D-4C49-ACE4-8D01F0010490}" srcOrd="0" destOrd="0" presId="urn:microsoft.com/office/officeart/2005/8/layout/architecture+Icon"/>
    <dgm:cxn modelId="{D23F96A2-751A-45DD-92C7-D126A0BAB55E}" type="presParOf" srcId="{08FCE86E-1DB6-4239-8322-82E83C7137BC}" destId="{9A256114-ED62-4942-9382-4F2D414C467E}" srcOrd="1" destOrd="0" presId="urn:microsoft.com/office/officeart/2005/8/layout/architecture+Icon"/>
    <dgm:cxn modelId="{0CF0E4CC-1FBA-4648-8D77-BB8758973177}" type="presParOf" srcId="{08FCE86E-1DB6-4239-8322-82E83C7137BC}" destId="{EF903DA1-CB33-44D4-8D3D-FDE7832EE5F6}" srcOrd="2" destOrd="0" presId="urn:microsoft.com/office/officeart/2005/8/layout/architecture+Icon"/>
    <dgm:cxn modelId="{3A27D675-7049-4902-A59D-89749013C032}" type="presParOf" srcId="{EF903DA1-CB33-44D4-8D3D-FDE7832EE5F6}" destId="{A6772074-2578-4344-AA67-8C722F5B5618}" srcOrd="0" destOrd="0" presId="urn:microsoft.com/office/officeart/2005/8/layout/architecture+Icon"/>
    <dgm:cxn modelId="{F7E736D7-67C7-4129-B9C5-D66A484B3DC4}" type="presParOf" srcId="{A6772074-2578-4344-AA67-8C722F5B5618}" destId="{5C32A1F2-2DC9-4712-9D90-5BDE739FE7A7}" srcOrd="0" destOrd="0" presId="urn:microsoft.com/office/officeart/2005/8/layout/architecture+Icon"/>
    <dgm:cxn modelId="{8DAAD8FC-5921-4601-B1CD-CFD98109B2A9}" type="presParOf" srcId="{A6772074-2578-4344-AA67-8C722F5B5618}" destId="{FD971008-4483-4A19-BEAA-F0EE321E06CF}" srcOrd="1" destOrd="0" presId="urn:microsoft.com/office/officeart/2005/8/layout/architecture+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C01BD87-802F-4EBF-9399-E83111426782}" type="doc">
      <dgm:prSet loTypeId="urn:microsoft.com/office/officeart/2005/8/layout/architecture+Icon" loCatId="list" qsTypeId="urn:microsoft.com/office/officeart/2005/8/quickstyle/3d1" qsCatId="3D" csTypeId="urn:microsoft.com/office/officeart/2005/8/colors/accent1_2" csCatId="accent1" phldr="1"/>
      <dgm:spPr/>
      <dgm:t>
        <a:bodyPr/>
        <a:lstStyle/>
        <a:p>
          <a:endParaRPr lang="en-US"/>
        </a:p>
      </dgm:t>
    </dgm:pt>
    <dgm:pt modelId="{7162E833-AD92-40EF-B9F9-ED6EB35F6680}">
      <dgm:prSet phldrT="[Text]"/>
      <dgm:spPr>
        <a:gradFill rotWithShape="0">
          <a:gsLst>
            <a:gs pos="0">
              <a:srgbClr val="03D4A8"/>
            </a:gs>
            <a:gs pos="25000">
              <a:srgbClr val="21D6E0"/>
            </a:gs>
            <a:gs pos="75000">
              <a:srgbClr val="0087E6"/>
            </a:gs>
            <a:gs pos="100000">
              <a:srgbClr val="005CBF"/>
            </a:gs>
          </a:gsLst>
          <a:lin ang="5400000" scaled="0"/>
        </a:gradFill>
      </dgm:spPr>
      <dgm:t>
        <a:bodyPr/>
        <a:lstStyle/>
        <a:p>
          <a:r>
            <a:rPr lang="en-US" dirty="0" smtClean="0"/>
            <a:t>Logical Data Model</a:t>
          </a:r>
          <a:endParaRPr lang="en-US" dirty="0"/>
        </a:p>
      </dgm:t>
    </dgm:pt>
    <dgm:pt modelId="{C9AEC5A4-B65C-4738-B6FD-486597F011AD}" type="parTrans" cxnId="{59221574-CE7D-4432-933D-0C0FE4141FDC}">
      <dgm:prSet/>
      <dgm:spPr/>
      <dgm:t>
        <a:bodyPr/>
        <a:lstStyle/>
        <a:p>
          <a:endParaRPr lang="en-US"/>
        </a:p>
      </dgm:t>
    </dgm:pt>
    <dgm:pt modelId="{9CB2E27F-3890-4D44-AD3F-4B6B66678DE4}" type="sibTrans" cxnId="{59221574-CE7D-4432-933D-0C0FE4141FDC}">
      <dgm:prSet/>
      <dgm:spPr/>
      <dgm:t>
        <a:bodyPr/>
        <a:lstStyle/>
        <a:p>
          <a:endParaRPr lang="en-US"/>
        </a:p>
      </dgm:t>
    </dgm:pt>
    <dgm:pt modelId="{57691E2E-3CAF-46B3-8B7E-7CFABC7DB241}">
      <dgm:prSet phldrT="[Text]"/>
      <dgm:spPr>
        <a:gradFill rotWithShape="0">
          <a:gsLst>
            <a:gs pos="0">
              <a:srgbClr val="03D4A8"/>
            </a:gs>
            <a:gs pos="25000">
              <a:srgbClr val="21D6E0"/>
            </a:gs>
            <a:gs pos="75000">
              <a:srgbClr val="0087E6"/>
            </a:gs>
            <a:gs pos="100000">
              <a:srgbClr val="005CBF"/>
            </a:gs>
          </a:gsLst>
          <a:lin ang="5400000" scaled="0"/>
        </a:gradFill>
      </dgm:spPr>
      <dgm:t>
        <a:bodyPr/>
        <a:lstStyle/>
        <a:p>
          <a:r>
            <a:rPr lang="en-US" dirty="0" smtClean="0"/>
            <a:t>System Context Diagram</a:t>
          </a:r>
          <a:endParaRPr lang="en-US" dirty="0"/>
        </a:p>
      </dgm:t>
    </dgm:pt>
    <dgm:pt modelId="{D6E53F1E-5C97-4D61-A8FD-B4A6433328A5}" type="parTrans" cxnId="{395A09B4-1818-441B-816B-47A45EA2AE5D}">
      <dgm:prSet/>
      <dgm:spPr/>
      <dgm:t>
        <a:bodyPr/>
        <a:lstStyle/>
        <a:p>
          <a:endParaRPr lang="en-US"/>
        </a:p>
      </dgm:t>
    </dgm:pt>
    <dgm:pt modelId="{3CC37466-5AC5-4799-AA8F-F2A1CACAF2EA}" type="sibTrans" cxnId="{395A09B4-1818-441B-816B-47A45EA2AE5D}">
      <dgm:prSet/>
      <dgm:spPr/>
      <dgm:t>
        <a:bodyPr/>
        <a:lstStyle/>
        <a:p>
          <a:endParaRPr lang="en-US"/>
        </a:p>
      </dgm:t>
    </dgm:pt>
    <dgm:pt modelId="{B35736AA-620F-4621-84CC-CCD46C48AD4A}">
      <dgm:prSet phldrT="[Text]"/>
      <dgm:spPr>
        <a:gradFill rotWithShape="0">
          <a:gsLst>
            <a:gs pos="0">
              <a:srgbClr val="03D4A8"/>
            </a:gs>
            <a:gs pos="25000">
              <a:srgbClr val="21D6E0"/>
            </a:gs>
            <a:gs pos="75000">
              <a:srgbClr val="0087E6"/>
            </a:gs>
            <a:gs pos="100000">
              <a:srgbClr val="005CBF"/>
            </a:gs>
          </a:gsLst>
          <a:lin ang="5400000" scaled="0"/>
        </a:gradFill>
      </dgm:spPr>
      <dgm:t>
        <a:bodyPr/>
        <a:lstStyle/>
        <a:p>
          <a:r>
            <a:rPr lang="en-US" dirty="0" smtClean="0"/>
            <a:t>Sequence Diagram</a:t>
          </a:r>
          <a:endParaRPr lang="en-US" dirty="0"/>
        </a:p>
      </dgm:t>
    </dgm:pt>
    <dgm:pt modelId="{BF9F4348-0093-4FB6-B738-2A0AEBD26CBC}" type="parTrans" cxnId="{0D4DB37B-423D-443C-8B63-31576F4BC21A}">
      <dgm:prSet/>
      <dgm:spPr/>
      <dgm:t>
        <a:bodyPr/>
        <a:lstStyle/>
        <a:p>
          <a:endParaRPr lang="en-US"/>
        </a:p>
      </dgm:t>
    </dgm:pt>
    <dgm:pt modelId="{5025DD4B-D5E5-4EB1-B10C-6CE27F801230}" type="sibTrans" cxnId="{0D4DB37B-423D-443C-8B63-31576F4BC21A}">
      <dgm:prSet/>
      <dgm:spPr/>
      <dgm:t>
        <a:bodyPr/>
        <a:lstStyle/>
        <a:p>
          <a:endParaRPr lang="en-US"/>
        </a:p>
      </dgm:t>
    </dgm:pt>
    <dgm:pt modelId="{A8D57EB7-D65D-4FB1-A09B-FE4FE464F0D9}">
      <dgm:prSet phldrT="[Text]"/>
      <dgm:spPr>
        <a:gradFill rotWithShape="0">
          <a:gsLst>
            <a:gs pos="0">
              <a:srgbClr val="03D4A8"/>
            </a:gs>
            <a:gs pos="25000">
              <a:srgbClr val="21D6E0"/>
            </a:gs>
            <a:gs pos="75000">
              <a:srgbClr val="0087E6"/>
            </a:gs>
            <a:gs pos="100000">
              <a:srgbClr val="005CBF"/>
            </a:gs>
          </a:gsLst>
          <a:lin ang="5400000" scaled="0"/>
        </a:gradFill>
      </dgm:spPr>
      <dgm:t>
        <a:bodyPr/>
        <a:lstStyle/>
        <a:p>
          <a:r>
            <a:rPr lang="en-US" dirty="0" smtClean="0"/>
            <a:t>Activity Diagram</a:t>
          </a:r>
          <a:endParaRPr lang="en-US" dirty="0"/>
        </a:p>
      </dgm:t>
    </dgm:pt>
    <dgm:pt modelId="{BFB50F8C-3B22-40DB-B081-55B4C35060B5}" type="parTrans" cxnId="{CFE3021A-CE24-4E08-AD07-3EC43E694CB8}">
      <dgm:prSet/>
      <dgm:spPr/>
      <dgm:t>
        <a:bodyPr/>
        <a:lstStyle/>
        <a:p>
          <a:endParaRPr lang="en-US"/>
        </a:p>
      </dgm:t>
    </dgm:pt>
    <dgm:pt modelId="{B1CC2DF5-3B34-4F74-B96A-780B72708CCE}" type="sibTrans" cxnId="{CFE3021A-CE24-4E08-AD07-3EC43E694CB8}">
      <dgm:prSet/>
      <dgm:spPr/>
      <dgm:t>
        <a:bodyPr/>
        <a:lstStyle/>
        <a:p>
          <a:endParaRPr lang="en-US"/>
        </a:p>
      </dgm:t>
    </dgm:pt>
    <dgm:pt modelId="{E0AB7E2C-A9C3-4C81-9D3C-199FBE422941}">
      <dgm:prSet phldrT="[Text]"/>
      <dgm:spPr>
        <a:gradFill rotWithShape="0">
          <a:gsLst>
            <a:gs pos="0">
              <a:srgbClr val="03D4A8"/>
            </a:gs>
            <a:gs pos="25000">
              <a:srgbClr val="21D6E0"/>
            </a:gs>
            <a:gs pos="75000">
              <a:srgbClr val="0087E6"/>
            </a:gs>
            <a:gs pos="100000">
              <a:srgbClr val="005CBF"/>
            </a:gs>
          </a:gsLst>
          <a:lin ang="5400000" scaled="0"/>
        </a:gradFill>
      </dgm:spPr>
      <dgm:t>
        <a:bodyPr/>
        <a:lstStyle/>
        <a:p>
          <a:r>
            <a:rPr lang="en-US" dirty="0" smtClean="0"/>
            <a:t>Use Case Diagram</a:t>
          </a:r>
          <a:endParaRPr lang="en-US" dirty="0"/>
        </a:p>
      </dgm:t>
    </dgm:pt>
    <dgm:pt modelId="{75C3EE42-723B-43E4-8B6A-A0187827EF2E}" type="parTrans" cxnId="{84F70966-8779-4FC8-BEC5-CB8CEEC6C8D8}">
      <dgm:prSet/>
      <dgm:spPr/>
      <dgm:t>
        <a:bodyPr/>
        <a:lstStyle/>
        <a:p>
          <a:endParaRPr lang="en-US"/>
        </a:p>
      </dgm:t>
    </dgm:pt>
    <dgm:pt modelId="{73B67BAE-62BA-4965-957D-DC2D361BBFC3}" type="sibTrans" cxnId="{84F70966-8779-4FC8-BEC5-CB8CEEC6C8D8}">
      <dgm:prSet/>
      <dgm:spPr/>
      <dgm:t>
        <a:bodyPr/>
        <a:lstStyle/>
        <a:p>
          <a:endParaRPr lang="en-US"/>
        </a:p>
      </dgm:t>
    </dgm:pt>
    <dgm:pt modelId="{BB088760-01EA-4345-A1E7-38A8C3EFFC36}">
      <dgm:prSet phldrT="[Text]"/>
      <dgm:spPr>
        <a:gradFill rotWithShape="0">
          <a:gsLst>
            <a:gs pos="0">
              <a:srgbClr val="03D4A8"/>
            </a:gs>
            <a:gs pos="25000">
              <a:srgbClr val="21D6E0"/>
            </a:gs>
            <a:gs pos="75000">
              <a:srgbClr val="0087E6"/>
            </a:gs>
            <a:gs pos="100000">
              <a:srgbClr val="005CBF"/>
            </a:gs>
          </a:gsLst>
          <a:lin ang="5400000" scaled="0"/>
        </a:gradFill>
      </dgm:spPr>
      <dgm:t>
        <a:bodyPr/>
        <a:lstStyle/>
        <a:p>
          <a:r>
            <a:rPr lang="en-US" dirty="0" smtClean="0"/>
            <a:t>Interaction Overview Diagram</a:t>
          </a:r>
          <a:endParaRPr lang="en-US" dirty="0"/>
        </a:p>
      </dgm:t>
    </dgm:pt>
    <dgm:pt modelId="{A6C8353C-7A2B-4CFF-BD3D-64768D6B7C52}" type="parTrans" cxnId="{B36474ED-D334-42EE-BC56-30EF36909499}">
      <dgm:prSet/>
      <dgm:spPr/>
      <dgm:t>
        <a:bodyPr/>
        <a:lstStyle/>
        <a:p>
          <a:endParaRPr lang="en-US"/>
        </a:p>
      </dgm:t>
    </dgm:pt>
    <dgm:pt modelId="{D36A690F-D98B-468F-8A38-3233E449D34E}" type="sibTrans" cxnId="{B36474ED-D334-42EE-BC56-30EF36909499}">
      <dgm:prSet/>
      <dgm:spPr/>
      <dgm:t>
        <a:bodyPr/>
        <a:lstStyle/>
        <a:p>
          <a:endParaRPr lang="en-US"/>
        </a:p>
      </dgm:t>
    </dgm:pt>
    <dgm:pt modelId="{6586654D-C645-4A1C-A6D0-FCB14CBFB2C5}" type="pres">
      <dgm:prSet presAssocID="{BC01BD87-802F-4EBF-9399-E83111426782}" presName="Name0" presStyleCnt="0">
        <dgm:presLayoutVars>
          <dgm:chPref val="1"/>
          <dgm:dir/>
          <dgm:animOne val="branch"/>
          <dgm:animLvl val="lvl"/>
          <dgm:resizeHandles/>
        </dgm:presLayoutVars>
      </dgm:prSet>
      <dgm:spPr/>
      <dgm:t>
        <a:bodyPr/>
        <a:lstStyle/>
        <a:p>
          <a:endParaRPr lang="en-US"/>
        </a:p>
      </dgm:t>
    </dgm:pt>
    <dgm:pt modelId="{E5D5DF42-3AC2-4968-88A9-501256757107}" type="pres">
      <dgm:prSet presAssocID="{7162E833-AD92-40EF-B9F9-ED6EB35F6680}" presName="vertOne" presStyleCnt="0"/>
      <dgm:spPr/>
    </dgm:pt>
    <dgm:pt modelId="{82E31327-4A8B-4058-BD1C-C2B4AB6F2323}" type="pres">
      <dgm:prSet presAssocID="{7162E833-AD92-40EF-B9F9-ED6EB35F6680}" presName="txOne" presStyleLbl="node0" presStyleIdx="0" presStyleCnt="1" custLinFactY="-200000" custLinFactNeighborX="-311" custLinFactNeighborY="-203079">
        <dgm:presLayoutVars>
          <dgm:chPref val="3"/>
        </dgm:presLayoutVars>
      </dgm:prSet>
      <dgm:spPr/>
      <dgm:t>
        <a:bodyPr/>
        <a:lstStyle/>
        <a:p>
          <a:endParaRPr lang="en-US"/>
        </a:p>
      </dgm:t>
    </dgm:pt>
    <dgm:pt modelId="{B97981D8-1F89-412A-8A87-28E7A0E60B7B}" type="pres">
      <dgm:prSet presAssocID="{7162E833-AD92-40EF-B9F9-ED6EB35F6680}" presName="parTransOne" presStyleCnt="0"/>
      <dgm:spPr/>
    </dgm:pt>
    <dgm:pt modelId="{9C18C988-EBC5-49D2-8D95-D6F7EDE84E2D}" type="pres">
      <dgm:prSet presAssocID="{7162E833-AD92-40EF-B9F9-ED6EB35F6680}" presName="horzOne" presStyleCnt="0"/>
      <dgm:spPr/>
    </dgm:pt>
    <dgm:pt modelId="{628B5325-94BB-4D5F-90D1-4CF71929B2F2}" type="pres">
      <dgm:prSet presAssocID="{57691E2E-3CAF-46B3-8B7E-7CFABC7DB241}" presName="vertTwo" presStyleCnt="0"/>
      <dgm:spPr/>
    </dgm:pt>
    <dgm:pt modelId="{6F58FB05-ECCE-4FA9-88A4-41B1CAC506BD}" type="pres">
      <dgm:prSet presAssocID="{57691E2E-3CAF-46B3-8B7E-7CFABC7DB241}" presName="txTwo" presStyleLbl="node2" presStyleIdx="0" presStyleCnt="2" custLinFactNeighborX="51560" custLinFactNeighborY="-34359">
        <dgm:presLayoutVars>
          <dgm:chPref val="3"/>
        </dgm:presLayoutVars>
      </dgm:prSet>
      <dgm:spPr/>
      <dgm:t>
        <a:bodyPr/>
        <a:lstStyle/>
        <a:p>
          <a:endParaRPr lang="en-US"/>
        </a:p>
      </dgm:t>
    </dgm:pt>
    <dgm:pt modelId="{17E0EEBE-ACA8-4477-9824-6E28FC247A70}" type="pres">
      <dgm:prSet presAssocID="{57691E2E-3CAF-46B3-8B7E-7CFABC7DB241}" presName="parTransTwo" presStyleCnt="0"/>
      <dgm:spPr/>
    </dgm:pt>
    <dgm:pt modelId="{DACC7F04-4386-4705-A3A0-66FA4A842EFC}" type="pres">
      <dgm:prSet presAssocID="{57691E2E-3CAF-46B3-8B7E-7CFABC7DB241}" presName="horzTwo" presStyleCnt="0"/>
      <dgm:spPr/>
    </dgm:pt>
    <dgm:pt modelId="{DD006BE4-8ACA-43A5-A22F-CDB83EAC46F5}" type="pres">
      <dgm:prSet presAssocID="{B35736AA-620F-4621-84CC-CCD46C48AD4A}" presName="vertThree" presStyleCnt="0"/>
      <dgm:spPr/>
    </dgm:pt>
    <dgm:pt modelId="{959E0E08-20B3-436A-8793-3C991A14D664}" type="pres">
      <dgm:prSet presAssocID="{B35736AA-620F-4621-84CC-CCD46C48AD4A}" presName="txThree" presStyleLbl="node3" presStyleIdx="0" presStyleCnt="3" custLinFactY="100000" custLinFactNeighborX="-972" custLinFactNeighborY="115022">
        <dgm:presLayoutVars>
          <dgm:chPref val="3"/>
        </dgm:presLayoutVars>
      </dgm:prSet>
      <dgm:spPr/>
      <dgm:t>
        <a:bodyPr/>
        <a:lstStyle/>
        <a:p>
          <a:endParaRPr lang="en-US"/>
        </a:p>
      </dgm:t>
    </dgm:pt>
    <dgm:pt modelId="{6584D94D-4C03-4C10-AE2C-EFF3A74F1C36}" type="pres">
      <dgm:prSet presAssocID="{B35736AA-620F-4621-84CC-CCD46C48AD4A}" presName="horzThree" presStyleCnt="0"/>
      <dgm:spPr/>
    </dgm:pt>
    <dgm:pt modelId="{FD90B9D0-6ADC-449F-AAE0-223A7441BE52}" type="pres">
      <dgm:prSet presAssocID="{5025DD4B-D5E5-4EB1-B10C-6CE27F801230}" presName="sibSpaceThree" presStyleCnt="0"/>
      <dgm:spPr/>
    </dgm:pt>
    <dgm:pt modelId="{30A958DD-DA34-4C9D-B4D7-B23DEB94FBC2}" type="pres">
      <dgm:prSet presAssocID="{A8D57EB7-D65D-4FB1-A09B-FE4FE464F0D9}" presName="vertThree" presStyleCnt="0"/>
      <dgm:spPr/>
    </dgm:pt>
    <dgm:pt modelId="{4557D394-324B-440F-8EF4-EC3D0B4D933A}" type="pres">
      <dgm:prSet presAssocID="{A8D57EB7-D65D-4FB1-A09B-FE4FE464F0D9}" presName="txThree" presStyleLbl="node3" presStyleIdx="1" presStyleCnt="3" custLinFactY="100000" custLinFactNeighborX="1127" custLinFactNeighborY="115022">
        <dgm:presLayoutVars>
          <dgm:chPref val="3"/>
        </dgm:presLayoutVars>
      </dgm:prSet>
      <dgm:spPr/>
      <dgm:t>
        <a:bodyPr/>
        <a:lstStyle/>
        <a:p>
          <a:endParaRPr lang="en-US"/>
        </a:p>
      </dgm:t>
    </dgm:pt>
    <dgm:pt modelId="{4A9D0ECA-0202-4279-A47C-48D410DCFCEC}" type="pres">
      <dgm:prSet presAssocID="{A8D57EB7-D65D-4FB1-A09B-FE4FE464F0D9}" presName="horzThree" presStyleCnt="0"/>
      <dgm:spPr/>
    </dgm:pt>
    <dgm:pt modelId="{5E9AAD32-C117-488D-AC75-C32529C6C1EA}" type="pres">
      <dgm:prSet presAssocID="{3CC37466-5AC5-4799-AA8F-F2A1CACAF2EA}" presName="sibSpaceTwo" presStyleCnt="0"/>
      <dgm:spPr/>
    </dgm:pt>
    <dgm:pt modelId="{08FCE86E-1DB6-4239-8322-82E83C7137BC}" type="pres">
      <dgm:prSet presAssocID="{E0AB7E2C-A9C3-4C81-9D3C-199FBE422941}" presName="vertTwo" presStyleCnt="0"/>
      <dgm:spPr/>
    </dgm:pt>
    <dgm:pt modelId="{A6647BDC-E72D-4C49-ACE4-8D01F0010490}" type="pres">
      <dgm:prSet presAssocID="{E0AB7E2C-A9C3-4C81-9D3C-199FBE422941}" presName="txTwo" presStyleLbl="node2" presStyleIdx="1" presStyleCnt="2" custLinFactX="-100000" custLinFactNeighborX="-109420" custLinFactNeighborY="-34359">
        <dgm:presLayoutVars>
          <dgm:chPref val="3"/>
        </dgm:presLayoutVars>
      </dgm:prSet>
      <dgm:spPr/>
      <dgm:t>
        <a:bodyPr/>
        <a:lstStyle/>
        <a:p>
          <a:endParaRPr lang="en-US"/>
        </a:p>
      </dgm:t>
    </dgm:pt>
    <dgm:pt modelId="{9A256114-ED62-4942-9382-4F2D414C467E}" type="pres">
      <dgm:prSet presAssocID="{E0AB7E2C-A9C3-4C81-9D3C-199FBE422941}" presName="parTransTwo" presStyleCnt="0"/>
      <dgm:spPr/>
    </dgm:pt>
    <dgm:pt modelId="{EF903DA1-CB33-44D4-8D3D-FDE7832EE5F6}" type="pres">
      <dgm:prSet presAssocID="{E0AB7E2C-A9C3-4C81-9D3C-199FBE422941}" presName="horzTwo" presStyleCnt="0"/>
      <dgm:spPr/>
    </dgm:pt>
    <dgm:pt modelId="{A6772074-2578-4344-AA67-8C722F5B5618}" type="pres">
      <dgm:prSet presAssocID="{BB088760-01EA-4345-A1E7-38A8C3EFFC36}" presName="vertThree" presStyleCnt="0"/>
      <dgm:spPr/>
    </dgm:pt>
    <dgm:pt modelId="{5C32A1F2-2DC9-4712-9D90-5BDE739FE7A7}" type="pres">
      <dgm:prSet presAssocID="{BB088760-01EA-4345-A1E7-38A8C3EFFC36}" presName="txThree" presStyleLbl="node3" presStyleIdx="2" presStyleCnt="3" custLinFactY="100000" custLinFactNeighborX="-972" custLinFactNeighborY="115022">
        <dgm:presLayoutVars>
          <dgm:chPref val="3"/>
        </dgm:presLayoutVars>
      </dgm:prSet>
      <dgm:spPr/>
      <dgm:t>
        <a:bodyPr/>
        <a:lstStyle/>
        <a:p>
          <a:endParaRPr lang="en-US"/>
        </a:p>
      </dgm:t>
    </dgm:pt>
    <dgm:pt modelId="{FD971008-4483-4A19-BEAA-F0EE321E06CF}" type="pres">
      <dgm:prSet presAssocID="{BB088760-01EA-4345-A1E7-38A8C3EFFC36}" presName="horzThree" presStyleCnt="0"/>
      <dgm:spPr/>
    </dgm:pt>
  </dgm:ptLst>
  <dgm:cxnLst>
    <dgm:cxn modelId="{60BCC543-9FD4-41BD-ABB2-2F05752A7B6E}" type="presOf" srcId="{A8D57EB7-D65D-4FB1-A09B-FE4FE464F0D9}" destId="{4557D394-324B-440F-8EF4-EC3D0B4D933A}" srcOrd="0" destOrd="0" presId="urn:microsoft.com/office/officeart/2005/8/layout/architecture+Icon"/>
    <dgm:cxn modelId="{CFE3021A-CE24-4E08-AD07-3EC43E694CB8}" srcId="{57691E2E-3CAF-46B3-8B7E-7CFABC7DB241}" destId="{A8D57EB7-D65D-4FB1-A09B-FE4FE464F0D9}" srcOrd="1" destOrd="0" parTransId="{BFB50F8C-3B22-40DB-B081-55B4C35060B5}" sibTransId="{B1CC2DF5-3B34-4F74-B96A-780B72708CCE}"/>
    <dgm:cxn modelId="{B36474ED-D334-42EE-BC56-30EF36909499}" srcId="{E0AB7E2C-A9C3-4C81-9D3C-199FBE422941}" destId="{BB088760-01EA-4345-A1E7-38A8C3EFFC36}" srcOrd="0" destOrd="0" parTransId="{A6C8353C-7A2B-4CFF-BD3D-64768D6B7C52}" sibTransId="{D36A690F-D98B-468F-8A38-3233E449D34E}"/>
    <dgm:cxn modelId="{10320E05-961C-47E1-AEA6-AAAC1D8994A3}" type="presOf" srcId="{57691E2E-3CAF-46B3-8B7E-7CFABC7DB241}" destId="{6F58FB05-ECCE-4FA9-88A4-41B1CAC506BD}" srcOrd="0" destOrd="0" presId="urn:microsoft.com/office/officeart/2005/8/layout/architecture+Icon"/>
    <dgm:cxn modelId="{DE718AE8-CACD-4EEB-B75D-656A642995D4}" type="presOf" srcId="{7162E833-AD92-40EF-B9F9-ED6EB35F6680}" destId="{82E31327-4A8B-4058-BD1C-C2B4AB6F2323}" srcOrd="0" destOrd="0" presId="urn:microsoft.com/office/officeart/2005/8/layout/architecture+Icon"/>
    <dgm:cxn modelId="{8DF0ADE0-4BE1-4E08-A3EB-10969D03D608}" type="presOf" srcId="{B35736AA-620F-4621-84CC-CCD46C48AD4A}" destId="{959E0E08-20B3-436A-8793-3C991A14D664}" srcOrd="0" destOrd="0" presId="urn:microsoft.com/office/officeart/2005/8/layout/architecture+Icon"/>
    <dgm:cxn modelId="{0D4DB37B-423D-443C-8B63-31576F4BC21A}" srcId="{57691E2E-3CAF-46B3-8B7E-7CFABC7DB241}" destId="{B35736AA-620F-4621-84CC-CCD46C48AD4A}" srcOrd="0" destOrd="0" parTransId="{BF9F4348-0093-4FB6-B738-2A0AEBD26CBC}" sibTransId="{5025DD4B-D5E5-4EB1-B10C-6CE27F801230}"/>
    <dgm:cxn modelId="{A2569E77-A79E-4CD4-ACA9-0E7223C247A6}" type="presOf" srcId="{BB088760-01EA-4345-A1E7-38A8C3EFFC36}" destId="{5C32A1F2-2DC9-4712-9D90-5BDE739FE7A7}" srcOrd="0" destOrd="0" presId="urn:microsoft.com/office/officeart/2005/8/layout/architecture+Icon"/>
    <dgm:cxn modelId="{59221574-CE7D-4432-933D-0C0FE4141FDC}" srcId="{BC01BD87-802F-4EBF-9399-E83111426782}" destId="{7162E833-AD92-40EF-B9F9-ED6EB35F6680}" srcOrd="0" destOrd="0" parTransId="{C9AEC5A4-B65C-4738-B6FD-486597F011AD}" sibTransId="{9CB2E27F-3890-4D44-AD3F-4B6B66678DE4}"/>
    <dgm:cxn modelId="{84F70966-8779-4FC8-BEC5-CB8CEEC6C8D8}" srcId="{7162E833-AD92-40EF-B9F9-ED6EB35F6680}" destId="{E0AB7E2C-A9C3-4C81-9D3C-199FBE422941}" srcOrd="1" destOrd="0" parTransId="{75C3EE42-723B-43E4-8B6A-A0187827EF2E}" sibTransId="{73B67BAE-62BA-4965-957D-DC2D361BBFC3}"/>
    <dgm:cxn modelId="{08DB6306-F6D0-4757-898D-2E0565228244}" type="presOf" srcId="{BC01BD87-802F-4EBF-9399-E83111426782}" destId="{6586654D-C645-4A1C-A6D0-FCB14CBFB2C5}" srcOrd="0" destOrd="0" presId="urn:microsoft.com/office/officeart/2005/8/layout/architecture+Icon"/>
    <dgm:cxn modelId="{395A09B4-1818-441B-816B-47A45EA2AE5D}" srcId="{7162E833-AD92-40EF-B9F9-ED6EB35F6680}" destId="{57691E2E-3CAF-46B3-8B7E-7CFABC7DB241}" srcOrd="0" destOrd="0" parTransId="{D6E53F1E-5C97-4D61-A8FD-B4A6433328A5}" sibTransId="{3CC37466-5AC5-4799-AA8F-F2A1CACAF2EA}"/>
    <dgm:cxn modelId="{D9EE19E6-76D2-44B3-8292-1D9F80BE0342}" type="presOf" srcId="{E0AB7E2C-A9C3-4C81-9D3C-199FBE422941}" destId="{A6647BDC-E72D-4C49-ACE4-8D01F0010490}" srcOrd="0" destOrd="0" presId="urn:microsoft.com/office/officeart/2005/8/layout/architecture+Icon"/>
    <dgm:cxn modelId="{AEB87D19-EEA5-45A3-94EF-044E4356447F}" type="presParOf" srcId="{6586654D-C645-4A1C-A6D0-FCB14CBFB2C5}" destId="{E5D5DF42-3AC2-4968-88A9-501256757107}" srcOrd="0" destOrd="0" presId="urn:microsoft.com/office/officeart/2005/8/layout/architecture+Icon"/>
    <dgm:cxn modelId="{29585B3A-6D77-414E-85D6-C428B053F5BB}" type="presParOf" srcId="{E5D5DF42-3AC2-4968-88A9-501256757107}" destId="{82E31327-4A8B-4058-BD1C-C2B4AB6F2323}" srcOrd="0" destOrd="0" presId="urn:microsoft.com/office/officeart/2005/8/layout/architecture+Icon"/>
    <dgm:cxn modelId="{5317D30B-62D5-4F4B-8F6F-E3F81A19F914}" type="presParOf" srcId="{E5D5DF42-3AC2-4968-88A9-501256757107}" destId="{B97981D8-1F89-412A-8A87-28E7A0E60B7B}" srcOrd="1" destOrd="0" presId="urn:microsoft.com/office/officeart/2005/8/layout/architecture+Icon"/>
    <dgm:cxn modelId="{E28FAAE5-ED99-48D7-9824-0D60A5C720AF}" type="presParOf" srcId="{E5D5DF42-3AC2-4968-88A9-501256757107}" destId="{9C18C988-EBC5-49D2-8D95-D6F7EDE84E2D}" srcOrd="2" destOrd="0" presId="urn:microsoft.com/office/officeart/2005/8/layout/architecture+Icon"/>
    <dgm:cxn modelId="{B43EC047-CDBB-4FCF-A613-251B4F77A4C9}" type="presParOf" srcId="{9C18C988-EBC5-49D2-8D95-D6F7EDE84E2D}" destId="{628B5325-94BB-4D5F-90D1-4CF71929B2F2}" srcOrd="0" destOrd="0" presId="urn:microsoft.com/office/officeart/2005/8/layout/architecture+Icon"/>
    <dgm:cxn modelId="{54630C53-DA78-44FD-B6B2-66438DF9AF05}" type="presParOf" srcId="{628B5325-94BB-4D5F-90D1-4CF71929B2F2}" destId="{6F58FB05-ECCE-4FA9-88A4-41B1CAC506BD}" srcOrd="0" destOrd="0" presId="urn:microsoft.com/office/officeart/2005/8/layout/architecture+Icon"/>
    <dgm:cxn modelId="{644B278B-F72B-4A7D-9E62-C73EA92C7B16}" type="presParOf" srcId="{628B5325-94BB-4D5F-90D1-4CF71929B2F2}" destId="{17E0EEBE-ACA8-4477-9824-6E28FC247A70}" srcOrd="1" destOrd="0" presId="urn:microsoft.com/office/officeart/2005/8/layout/architecture+Icon"/>
    <dgm:cxn modelId="{1C82E926-3056-4813-A04E-7537E6334CAA}" type="presParOf" srcId="{628B5325-94BB-4D5F-90D1-4CF71929B2F2}" destId="{DACC7F04-4386-4705-A3A0-66FA4A842EFC}" srcOrd="2" destOrd="0" presId="urn:microsoft.com/office/officeart/2005/8/layout/architecture+Icon"/>
    <dgm:cxn modelId="{65169C1A-6541-43AC-908D-90F62F421125}" type="presParOf" srcId="{DACC7F04-4386-4705-A3A0-66FA4A842EFC}" destId="{DD006BE4-8ACA-43A5-A22F-CDB83EAC46F5}" srcOrd="0" destOrd="0" presId="urn:microsoft.com/office/officeart/2005/8/layout/architecture+Icon"/>
    <dgm:cxn modelId="{56104067-6A1C-4DA5-8A5C-9BF23D797FF9}" type="presParOf" srcId="{DD006BE4-8ACA-43A5-A22F-CDB83EAC46F5}" destId="{959E0E08-20B3-436A-8793-3C991A14D664}" srcOrd="0" destOrd="0" presId="urn:microsoft.com/office/officeart/2005/8/layout/architecture+Icon"/>
    <dgm:cxn modelId="{8F165F3D-A215-4334-B52F-E2ACFF2432A3}" type="presParOf" srcId="{DD006BE4-8ACA-43A5-A22F-CDB83EAC46F5}" destId="{6584D94D-4C03-4C10-AE2C-EFF3A74F1C36}" srcOrd="1" destOrd="0" presId="urn:microsoft.com/office/officeart/2005/8/layout/architecture+Icon"/>
    <dgm:cxn modelId="{234B2E55-5F79-449B-B026-90B2EB519ECB}" type="presParOf" srcId="{DACC7F04-4386-4705-A3A0-66FA4A842EFC}" destId="{FD90B9D0-6ADC-449F-AAE0-223A7441BE52}" srcOrd="1" destOrd="0" presId="urn:microsoft.com/office/officeart/2005/8/layout/architecture+Icon"/>
    <dgm:cxn modelId="{681809FC-A069-451F-9581-35B2CF60ED49}" type="presParOf" srcId="{DACC7F04-4386-4705-A3A0-66FA4A842EFC}" destId="{30A958DD-DA34-4C9D-B4D7-B23DEB94FBC2}" srcOrd="2" destOrd="0" presId="urn:microsoft.com/office/officeart/2005/8/layout/architecture+Icon"/>
    <dgm:cxn modelId="{2DFCF5A8-2239-483F-9EB9-DDBC9345431D}" type="presParOf" srcId="{30A958DD-DA34-4C9D-B4D7-B23DEB94FBC2}" destId="{4557D394-324B-440F-8EF4-EC3D0B4D933A}" srcOrd="0" destOrd="0" presId="urn:microsoft.com/office/officeart/2005/8/layout/architecture+Icon"/>
    <dgm:cxn modelId="{5D397A4D-360F-4D5F-8580-A18740D6AACB}" type="presParOf" srcId="{30A958DD-DA34-4C9D-B4D7-B23DEB94FBC2}" destId="{4A9D0ECA-0202-4279-A47C-48D410DCFCEC}" srcOrd="1" destOrd="0" presId="urn:microsoft.com/office/officeart/2005/8/layout/architecture+Icon"/>
    <dgm:cxn modelId="{F68B4EC5-F8D0-4793-B601-42600311C00A}" type="presParOf" srcId="{9C18C988-EBC5-49D2-8D95-D6F7EDE84E2D}" destId="{5E9AAD32-C117-488D-AC75-C32529C6C1EA}" srcOrd="1" destOrd="0" presId="urn:microsoft.com/office/officeart/2005/8/layout/architecture+Icon"/>
    <dgm:cxn modelId="{F6AA5AE4-6411-4CEC-AA94-F2A09464D45A}" type="presParOf" srcId="{9C18C988-EBC5-49D2-8D95-D6F7EDE84E2D}" destId="{08FCE86E-1DB6-4239-8322-82E83C7137BC}" srcOrd="2" destOrd="0" presId="urn:microsoft.com/office/officeart/2005/8/layout/architecture+Icon"/>
    <dgm:cxn modelId="{12BB5327-9735-41E1-BF63-48A54C28DA22}" type="presParOf" srcId="{08FCE86E-1DB6-4239-8322-82E83C7137BC}" destId="{A6647BDC-E72D-4C49-ACE4-8D01F0010490}" srcOrd="0" destOrd="0" presId="urn:microsoft.com/office/officeart/2005/8/layout/architecture+Icon"/>
    <dgm:cxn modelId="{0AA50597-EA73-4F4F-B672-B906A9EA4997}" type="presParOf" srcId="{08FCE86E-1DB6-4239-8322-82E83C7137BC}" destId="{9A256114-ED62-4942-9382-4F2D414C467E}" srcOrd="1" destOrd="0" presId="urn:microsoft.com/office/officeart/2005/8/layout/architecture+Icon"/>
    <dgm:cxn modelId="{513AC22E-2879-43CB-A0DA-75B8ADE2F8C0}" type="presParOf" srcId="{08FCE86E-1DB6-4239-8322-82E83C7137BC}" destId="{EF903DA1-CB33-44D4-8D3D-FDE7832EE5F6}" srcOrd="2" destOrd="0" presId="urn:microsoft.com/office/officeart/2005/8/layout/architecture+Icon"/>
    <dgm:cxn modelId="{0FB09EA1-265E-4871-9716-2207A1244D3F}" type="presParOf" srcId="{EF903DA1-CB33-44D4-8D3D-FDE7832EE5F6}" destId="{A6772074-2578-4344-AA67-8C722F5B5618}" srcOrd="0" destOrd="0" presId="urn:microsoft.com/office/officeart/2005/8/layout/architecture+Icon"/>
    <dgm:cxn modelId="{8FDB3979-BB0B-4691-A1B5-AA8A1155576E}" type="presParOf" srcId="{A6772074-2578-4344-AA67-8C722F5B5618}" destId="{5C32A1F2-2DC9-4712-9D90-5BDE739FE7A7}" srcOrd="0" destOrd="0" presId="urn:microsoft.com/office/officeart/2005/8/layout/architecture+Icon"/>
    <dgm:cxn modelId="{F0CB29B0-A688-4794-82EF-99F2AD88EEF3}" type="presParOf" srcId="{A6772074-2578-4344-AA67-8C722F5B5618}" destId="{FD971008-4483-4A19-BEAA-F0EE321E06CF}" srcOrd="1" destOrd="0" presId="urn:microsoft.com/office/officeart/2005/8/layout/architecture+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C01BD87-802F-4EBF-9399-E83111426782}" type="doc">
      <dgm:prSet loTypeId="urn:microsoft.com/office/officeart/2005/8/layout/architecture+Icon" loCatId="list" qsTypeId="urn:microsoft.com/office/officeart/2005/8/quickstyle/3d1" qsCatId="3D" csTypeId="urn:microsoft.com/office/officeart/2005/8/colors/accent1_2" csCatId="accent1" phldr="1"/>
      <dgm:spPr/>
      <dgm:t>
        <a:bodyPr/>
        <a:lstStyle/>
        <a:p>
          <a:endParaRPr lang="en-US"/>
        </a:p>
      </dgm:t>
    </dgm:pt>
    <dgm:pt modelId="{7162E833-AD92-40EF-B9F9-ED6EB35F6680}">
      <dgm:prSet phldrT="[Text]"/>
      <dgm:spPr>
        <a:gradFill rotWithShape="0">
          <a:gsLst>
            <a:gs pos="0">
              <a:srgbClr val="03D4A8"/>
            </a:gs>
            <a:gs pos="25000">
              <a:srgbClr val="21D6E0"/>
            </a:gs>
            <a:gs pos="75000">
              <a:srgbClr val="0087E6"/>
            </a:gs>
            <a:gs pos="100000">
              <a:srgbClr val="005CBF"/>
            </a:gs>
          </a:gsLst>
          <a:lin ang="5400000" scaled="0"/>
        </a:gradFill>
      </dgm:spPr>
      <dgm:t>
        <a:bodyPr/>
        <a:lstStyle/>
        <a:p>
          <a:r>
            <a:rPr lang="en-US" dirty="0" smtClean="0"/>
            <a:t>Logical Data Model</a:t>
          </a:r>
          <a:endParaRPr lang="en-US" dirty="0"/>
        </a:p>
      </dgm:t>
    </dgm:pt>
    <dgm:pt modelId="{C9AEC5A4-B65C-4738-B6FD-486597F011AD}" type="parTrans" cxnId="{59221574-CE7D-4432-933D-0C0FE4141FDC}">
      <dgm:prSet/>
      <dgm:spPr/>
      <dgm:t>
        <a:bodyPr/>
        <a:lstStyle/>
        <a:p>
          <a:endParaRPr lang="en-US"/>
        </a:p>
      </dgm:t>
    </dgm:pt>
    <dgm:pt modelId="{9CB2E27F-3890-4D44-AD3F-4B6B66678DE4}" type="sibTrans" cxnId="{59221574-CE7D-4432-933D-0C0FE4141FDC}">
      <dgm:prSet/>
      <dgm:spPr/>
      <dgm:t>
        <a:bodyPr/>
        <a:lstStyle/>
        <a:p>
          <a:endParaRPr lang="en-US"/>
        </a:p>
      </dgm:t>
    </dgm:pt>
    <dgm:pt modelId="{57691E2E-3CAF-46B3-8B7E-7CFABC7DB241}">
      <dgm:prSet phldrT="[Text]"/>
      <dgm:spPr>
        <a:gradFill rotWithShape="0">
          <a:gsLst>
            <a:gs pos="0">
              <a:srgbClr val="03D4A8"/>
            </a:gs>
            <a:gs pos="25000">
              <a:srgbClr val="21D6E0"/>
            </a:gs>
            <a:gs pos="75000">
              <a:srgbClr val="0087E6"/>
            </a:gs>
            <a:gs pos="100000">
              <a:srgbClr val="005CBF"/>
            </a:gs>
          </a:gsLst>
          <a:lin ang="5400000" scaled="0"/>
        </a:gradFill>
      </dgm:spPr>
      <dgm:t>
        <a:bodyPr/>
        <a:lstStyle/>
        <a:p>
          <a:r>
            <a:rPr lang="en-US" dirty="0" smtClean="0"/>
            <a:t>System Context Diagram</a:t>
          </a:r>
          <a:endParaRPr lang="en-US" dirty="0"/>
        </a:p>
      </dgm:t>
    </dgm:pt>
    <dgm:pt modelId="{D6E53F1E-5C97-4D61-A8FD-B4A6433328A5}" type="parTrans" cxnId="{395A09B4-1818-441B-816B-47A45EA2AE5D}">
      <dgm:prSet/>
      <dgm:spPr/>
      <dgm:t>
        <a:bodyPr/>
        <a:lstStyle/>
        <a:p>
          <a:endParaRPr lang="en-US"/>
        </a:p>
      </dgm:t>
    </dgm:pt>
    <dgm:pt modelId="{3CC37466-5AC5-4799-AA8F-F2A1CACAF2EA}" type="sibTrans" cxnId="{395A09B4-1818-441B-816B-47A45EA2AE5D}">
      <dgm:prSet/>
      <dgm:spPr/>
      <dgm:t>
        <a:bodyPr/>
        <a:lstStyle/>
        <a:p>
          <a:endParaRPr lang="en-US"/>
        </a:p>
      </dgm:t>
    </dgm:pt>
    <dgm:pt modelId="{B35736AA-620F-4621-84CC-CCD46C48AD4A}">
      <dgm:prSet phldrT="[Text]"/>
      <dgm:spPr>
        <a:gradFill rotWithShape="0">
          <a:gsLst>
            <a:gs pos="0">
              <a:srgbClr val="03D4A8"/>
            </a:gs>
            <a:gs pos="25000">
              <a:srgbClr val="21D6E0"/>
            </a:gs>
            <a:gs pos="75000">
              <a:srgbClr val="0087E6"/>
            </a:gs>
            <a:gs pos="100000">
              <a:srgbClr val="005CBF"/>
            </a:gs>
          </a:gsLst>
          <a:lin ang="5400000" scaled="0"/>
        </a:gradFill>
      </dgm:spPr>
      <dgm:t>
        <a:bodyPr/>
        <a:lstStyle/>
        <a:p>
          <a:r>
            <a:rPr lang="en-US" dirty="0" smtClean="0"/>
            <a:t>Sequence Diagram</a:t>
          </a:r>
          <a:endParaRPr lang="en-US" dirty="0"/>
        </a:p>
      </dgm:t>
    </dgm:pt>
    <dgm:pt modelId="{BF9F4348-0093-4FB6-B738-2A0AEBD26CBC}" type="parTrans" cxnId="{0D4DB37B-423D-443C-8B63-31576F4BC21A}">
      <dgm:prSet/>
      <dgm:spPr/>
      <dgm:t>
        <a:bodyPr/>
        <a:lstStyle/>
        <a:p>
          <a:endParaRPr lang="en-US"/>
        </a:p>
      </dgm:t>
    </dgm:pt>
    <dgm:pt modelId="{5025DD4B-D5E5-4EB1-B10C-6CE27F801230}" type="sibTrans" cxnId="{0D4DB37B-423D-443C-8B63-31576F4BC21A}">
      <dgm:prSet/>
      <dgm:spPr/>
      <dgm:t>
        <a:bodyPr/>
        <a:lstStyle/>
        <a:p>
          <a:endParaRPr lang="en-US"/>
        </a:p>
      </dgm:t>
    </dgm:pt>
    <dgm:pt modelId="{A8D57EB7-D65D-4FB1-A09B-FE4FE464F0D9}">
      <dgm:prSet phldrT="[Text]"/>
      <dgm:spPr>
        <a:gradFill rotWithShape="0">
          <a:gsLst>
            <a:gs pos="0">
              <a:srgbClr val="03D4A8"/>
            </a:gs>
            <a:gs pos="25000">
              <a:srgbClr val="21D6E0"/>
            </a:gs>
            <a:gs pos="75000">
              <a:srgbClr val="0087E6"/>
            </a:gs>
            <a:gs pos="100000">
              <a:srgbClr val="005CBF"/>
            </a:gs>
          </a:gsLst>
          <a:lin ang="5400000" scaled="0"/>
        </a:gradFill>
      </dgm:spPr>
      <dgm:t>
        <a:bodyPr/>
        <a:lstStyle/>
        <a:p>
          <a:r>
            <a:rPr lang="en-US" dirty="0" smtClean="0"/>
            <a:t>Activity Diagram</a:t>
          </a:r>
          <a:endParaRPr lang="en-US" dirty="0"/>
        </a:p>
      </dgm:t>
    </dgm:pt>
    <dgm:pt modelId="{BFB50F8C-3B22-40DB-B081-55B4C35060B5}" type="parTrans" cxnId="{CFE3021A-CE24-4E08-AD07-3EC43E694CB8}">
      <dgm:prSet/>
      <dgm:spPr/>
      <dgm:t>
        <a:bodyPr/>
        <a:lstStyle/>
        <a:p>
          <a:endParaRPr lang="en-US"/>
        </a:p>
      </dgm:t>
    </dgm:pt>
    <dgm:pt modelId="{B1CC2DF5-3B34-4F74-B96A-780B72708CCE}" type="sibTrans" cxnId="{CFE3021A-CE24-4E08-AD07-3EC43E694CB8}">
      <dgm:prSet/>
      <dgm:spPr/>
      <dgm:t>
        <a:bodyPr/>
        <a:lstStyle/>
        <a:p>
          <a:endParaRPr lang="en-US"/>
        </a:p>
      </dgm:t>
    </dgm:pt>
    <dgm:pt modelId="{E0AB7E2C-A9C3-4C81-9D3C-199FBE422941}">
      <dgm:prSet phldrT="[Text]"/>
      <dgm:spPr>
        <a:gradFill rotWithShape="0">
          <a:gsLst>
            <a:gs pos="0">
              <a:srgbClr val="03D4A8"/>
            </a:gs>
            <a:gs pos="25000">
              <a:srgbClr val="21D6E0"/>
            </a:gs>
            <a:gs pos="75000">
              <a:srgbClr val="0087E6"/>
            </a:gs>
            <a:gs pos="100000">
              <a:srgbClr val="005CBF"/>
            </a:gs>
          </a:gsLst>
          <a:lin ang="5400000" scaled="0"/>
        </a:gradFill>
      </dgm:spPr>
      <dgm:t>
        <a:bodyPr/>
        <a:lstStyle/>
        <a:p>
          <a:r>
            <a:rPr lang="en-US" dirty="0" smtClean="0"/>
            <a:t>Use Case Diagram</a:t>
          </a:r>
          <a:endParaRPr lang="en-US" dirty="0"/>
        </a:p>
      </dgm:t>
    </dgm:pt>
    <dgm:pt modelId="{75C3EE42-723B-43E4-8B6A-A0187827EF2E}" type="parTrans" cxnId="{84F70966-8779-4FC8-BEC5-CB8CEEC6C8D8}">
      <dgm:prSet/>
      <dgm:spPr/>
      <dgm:t>
        <a:bodyPr/>
        <a:lstStyle/>
        <a:p>
          <a:endParaRPr lang="en-US"/>
        </a:p>
      </dgm:t>
    </dgm:pt>
    <dgm:pt modelId="{73B67BAE-62BA-4965-957D-DC2D361BBFC3}" type="sibTrans" cxnId="{84F70966-8779-4FC8-BEC5-CB8CEEC6C8D8}">
      <dgm:prSet/>
      <dgm:spPr/>
      <dgm:t>
        <a:bodyPr/>
        <a:lstStyle/>
        <a:p>
          <a:endParaRPr lang="en-US"/>
        </a:p>
      </dgm:t>
    </dgm:pt>
    <dgm:pt modelId="{BB088760-01EA-4345-A1E7-38A8C3EFFC36}">
      <dgm:prSet phldrT="[Text]"/>
      <dgm:spPr>
        <a:gradFill rotWithShape="0">
          <a:gsLst>
            <a:gs pos="0">
              <a:srgbClr val="03D4A8"/>
            </a:gs>
            <a:gs pos="25000">
              <a:srgbClr val="21D6E0"/>
            </a:gs>
            <a:gs pos="75000">
              <a:srgbClr val="0087E6"/>
            </a:gs>
            <a:gs pos="100000">
              <a:srgbClr val="005CBF"/>
            </a:gs>
          </a:gsLst>
          <a:lin ang="5400000" scaled="0"/>
        </a:gradFill>
      </dgm:spPr>
      <dgm:t>
        <a:bodyPr/>
        <a:lstStyle/>
        <a:p>
          <a:r>
            <a:rPr lang="en-US" dirty="0" smtClean="0"/>
            <a:t>Interaction Overview Diagram</a:t>
          </a:r>
          <a:endParaRPr lang="en-US" dirty="0"/>
        </a:p>
      </dgm:t>
    </dgm:pt>
    <dgm:pt modelId="{A6C8353C-7A2B-4CFF-BD3D-64768D6B7C52}" type="parTrans" cxnId="{B36474ED-D334-42EE-BC56-30EF36909499}">
      <dgm:prSet/>
      <dgm:spPr/>
      <dgm:t>
        <a:bodyPr/>
        <a:lstStyle/>
        <a:p>
          <a:endParaRPr lang="en-US"/>
        </a:p>
      </dgm:t>
    </dgm:pt>
    <dgm:pt modelId="{D36A690F-D98B-468F-8A38-3233E449D34E}" type="sibTrans" cxnId="{B36474ED-D334-42EE-BC56-30EF36909499}">
      <dgm:prSet/>
      <dgm:spPr/>
      <dgm:t>
        <a:bodyPr/>
        <a:lstStyle/>
        <a:p>
          <a:endParaRPr lang="en-US"/>
        </a:p>
      </dgm:t>
    </dgm:pt>
    <dgm:pt modelId="{6586654D-C645-4A1C-A6D0-FCB14CBFB2C5}" type="pres">
      <dgm:prSet presAssocID="{BC01BD87-802F-4EBF-9399-E83111426782}" presName="Name0" presStyleCnt="0">
        <dgm:presLayoutVars>
          <dgm:chPref val="1"/>
          <dgm:dir/>
          <dgm:animOne val="branch"/>
          <dgm:animLvl val="lvl"/>
          <dgm:resizeHandles/>
        </dgm:presLayoutVars>
      </dgm:prSet>
      <dgm:spPr/>
      <dgm:t>
        <a:bodyPr/>
        <a:lstStyle/>
        <a:p>
          <a:endParaRPr lang="en-US"/>
        </a:p>
      </dgm:t>
    </dgm:pt>
    <dgm:pt modelId="{E5D5DF42-3AC2-4968-88A9-501256757107}" type="pres">
      <dgm:prSet presAssocID="{7162E833-AD92-40EF-B9F9-ED6EB35F6680}" presName="vertOne" presStyleCnt="0"/>
      <dgm:spPr/>
    </dgm:pt>
    <dgm:pt modelId="{82E31327-4A8B-4058-BD1C-C2B4AB6F2323}" type="pres">
      <dgm:prSet presAssocID="{7162E833-AD92-40EF-B9F9-ED6EB35F6680}" presName="txOne" presStyleLbl="node0" presStyleIdx="0" presStyleCnt="1" custLinFactY="-200000" custLinFactNeighborX="-311" custLinFactNeighborY="-203079">
        <dgm:presLayoutVars>
          <dgm:chPref val="3"/>
        </dgm:presLayoutVars>
      </dgm:prSet>
      <dgm:spPr/>
      <dgm:t>
        <a:bodyPr/>
        <a:lstStyle/>
        <a:p>
          <a:endParaRPr lang="en-US"/>
        </a:p>
      </dgm:t>
    </dgm:pt>
    <dgm:pt modelId="{B97981D8-1F89-412A-8A87-28E7A0E60B7B}" type="pres">
      <dgm:prSet presAssocID="{7162E833-AD92-40EF-B9F9-ED6EB35F6680}" presName="parTransOne" presStyleCnt="0"/>
      <dgm:spPr/>
    </dgm:pt>
    <dgm:pt modelId="{9C18C988-EBC5-49D2-8D95-D6F7EDE84E2D}" type="pres">
      <dgm:prSet presAssocID="{7162E833-AD92-40EF-B9F9-ED6EB35F6680}" presName="horzOne" presStyleCnt="0"/>
      <dgm:spPr/>
    </dgm:pt>
    <dgm:pt modelId="{628B5325-94BB-4D5F-90D1-4CF71929B2F2}" type="pres">
      <dgm:prSet presAssocID="{57691E2E-3CAF-46B3-8B7E-7CFABC7DB241}" presName="vertTwo" presStyleCnt="0"/>
      <dgm:spPr/>
    </dgm:pt>
    <dgm:pt modelId="{6F58FB05-ECCE-4FA9-88A4-41B1CAC506BD}" type="pres">
      <dgm:prSet presAssocID="{57691E2E-3CAF-46B3-8B7E-7CFABC7DB241}" presName="txTwo" presStyleLbl="node2" presStyleIdx="0" presStyleCnt="2" custLinFactNeighborX="51560" custLinFactNeighborY="-34359">
        <dgm:presLayoutVars>
          <dgm:chPref val="3"/>
        </dgm:presLayoutVars>
      </dgm:prSet>
      <dgm:spPr/>
      <dgm:t>
        <a:bodyPr/>
        <a:lstStyle/>
        <a:p>
          <a:endParaRPr lang="en-US"/>
        </a:p>
      </dgm:t>
    </dgm:pt>
    <dgm:pt modelId="{17E0EEBE-ACA8-4477-9824-6E28FC247A70}" type="pres">
      <dgm:prSet presAssocID="{57691E2E-3CAF-46B3-8B7E-7CFABC7DB241}" presName="parTransTwo" presStyleCnt="0"/>
      <dgm:spPr/>
    </dgm:pt>
    <dgm:pt modelId="{DACC7F04-4386-4705-A3A0-66FA4A842EFC}" type="pres">
      <dgm:prSet presAssocID="{57691E2E-3CAF-46B3-8B7E-7CFABC7DB241}" presName="horzTwo" presStyleCnt="0"/>
      <dgm:spPr/>
    </dgm:pt>
    <dgm:pt modelId="{DD006BE4-8ACA-43A5-A22F-CDB83EAC46F5}" type="pres">
      <dgm:prSet presAssocID="{B35736AA-620F-4621-84CC-CCD46C48AD4A}" presName="vertThree" presStyleCnt="0"/>
      <dgm:spPr/>
    </dgm:pt>
    <dgm:pt modelId="{959E0E08-20B3-436A-8793-3C991A14D664}" type="pres">
      <dgm:prSet presAssocID="{B35736AA-620F-4621-84CC-CCD46C48AD4A}" presName="txThree" presStyleLbl="node3" presStyleIdx="0" presStyleCnt="3" custLinFactY="100000" custLinFactNeighborX="-972" custLinFactNeighborY="115022">
        <dgm:presLayoutVars>
          <dgm:chPref val="3"/>
        </dgm:presLayoutVars>
      </dgm:prSet>
      <dgm:spPr/>
      <dgm:t>
        <a:bodyPr/>
        <a:lstStyle/>
        <a:p>
          <a:endParaRPr lang="en-US"/>
        </a:p>
      </dgm:t>
    </dgm:pt>
    <dgm:pt modelId="{6584D94D-4C03-4C10-AE2C-EFF3A74F1C36}" type="pres">
      <dgm:prSet presAssocID="{B35736AA-620F-4621-84CC-CCD46C48AD4A}" presName="horzThree" presStyleCnt="0"/>
      <dgm:spPr/>
    </dgm:pt>
    <dgm:pt modelId="{FD90B9D0-6ADC-449F-AAE0-223A7441BE52}" type="pres">
      <dgm:prSet presAssocID="{5025DD4B-D5E5-4EB1-B10C-6CE27F801230}" presName="sibSpaceThree" presStyleCnt="0"/>
      <dgm:spPr/>
    </dgm:pt>
    <dgm:pt modelId="{30A958DD-DA34-4C9D-B4D7-B23DEB94FBC2}" type="pres">
      <dgm:prSet presAssocID="{A8D57EB7-D65D-4FB1-A09B-FE4FE464F0D9}" presName="vertThree" presStyleCnt="0"/>
      <dgm:spPr/>
    </dgm:pt>
    <dgm:pt modelId="{4557D394-324B-440F-8EF4-EC3D0B4D933A}" type="pres">
      <dgm:prSet presAssocID="{A8D57EB7-D65D-4FB1-A09B-FE4FE464F0D9}" presName="txThree" presStyleLbl="node3" presStyleIdx="1" presStyleCnt="3" custLinFactY="100000" custLinFactNeighborX="1127" custLinFactNeighborY="115022">
        <dgm:presLayoutVars>
          <dgm:chPref val="3"/>
        </dgm:presLayoutVars>
      </dgm:prSet>
      <dgm:spPr/>
      <dgm:t>
        <a:bodyPr/>
        <a:lstStyle/>
        <a:p>
          <a:endParaRPr lang="en-US"/>
        </a:p>
      </dgm:t>
    </dgm:pt>
    <dgm:pt modelId="{4A9D0ECA-0202-4279-A47C-48D410DCFCEC}" type="pres">
      <dgm:prSet presAssocID="{A8D57EB7-D65D-4FB1-A09B-FE4FE464F0D9}" presName="horzThree" presStyleCnt="0"/>
      <dgm:spPr/>
    </dgm:pt>
    <dgm:pt modelId="{5E9AAD32-C117-488D-AC75-C32529C6C1EA}" type="pres">
      <dgm:prSet presAssocID="{3CC37466-5AC5-4799-AA8F-F2A1CACAF2EA}" presName="sibSpaceTwo" presStyleCnt="0"/>
      <dgm:spPr/>
    </dgm:pt>
    <dgm:pt modelId="{08FCE86E-1DB6-4239-8322-82E83C7137BC}" type="pres">
      <dgm:prSet presAssocID="{E0AB7E2C-A9C3-4C81-9D3C-199FBE422941}" presName="vertTwo" presStyleCnt="0"/>
      <dgm:spPr/>
    </dgm:pt>
    <dgm:pt modelId="{A6647BDC-E72D-4C49-ACE4-8D01F0010490}" type="pres">
      <dgm:prSet presAssocID="{E0AB7E2C-A9C3-4C81-9D3C-199FBE422941}" presName="txTwo" presStyleLbl="node2" presStyleIdx="1" presStyleCnt="2" custLinFactX="-100000" custLinFactNeighborX="-109420" custLinFactNeighborY="-34359">
        <dgm:presLayoutVars>
          <dgm:chPref val="3"/>
        </dgm:presLayoutVars>
      </dgm:prSet>
      <dgm:spPr/>
      <dgm:t>
        <a:bodyPr/>
        <a:lstStyle/>
        <a:p>
          <a:endParaRPr lang="en-US"/>
        </a:p>
      </dgm:t>
    </dgm:pt>
    <dgm:pt modelId="{9A256114-ED62-4942-9382-4F2D414C467E}" type="pres">
      <dgm:prSet presAssocID="{E0AB7E2C-A9C3-4C81-9D3C-199FBE422941}" presName="parTransTwo" presStyleCnt="0"/>
      <dgm:spPr/>
    </dgm:pt>
    <dgm:pt modelId="{EF903DA1-CB33-44D4-8D3D-FDE7832EE5F6}" type="pres">
      <dgm:prSet presAssocID="{E0AB7E2C-A9C3-4C81-9D3C-199FBE422941}" presName="horzTwo" presStyleCnt="0"/>
      <dgm:spPr/>
    </dgm:pt>
    <dgm:pt modelId="{A6772074-2578-4344-AA67-8C722F5B5618}" type="pres">
      <dgm:prSet presAssocID="{BB088760-01EA-4345-A1E7-38A8C3EFFC36}" presName="vertThree" presStyleCnt="0"/>
      <dgm:spPr/>
    </dgm:pt>
    <dgm:pt modelId="{5C32A1F2-2DC9-4712-9D90-5BDE739FE7A7}" type="pres">
      <dgm:prSet presAssocID="{BB088760-01EA-4345-A1E7-38A8C3EFFC36}" presName="txThree" presStyleLbl="node3" presStyleIdx="2" presStyleCnt="3" custLinFactY="100000" custLinFactNeighborX="-972" custLinFactNeighborY="115022">
        <dgm:presLayoutVars>
          <dgm:chPref val="3"/>
        </dgm:presLayoutVars>
      </dgm:prSet>
      <dgm:spPr/>
      <dgm:t>
        <a:bodyPr/>
        <a:lstStyle/>
        <a:p>
          <a:endParaRPr lang="en-US"/>
        </a:p>
      </dgm:t>
    </dgm:pt>
    <dgm:pt modelId="{FD971008-4483-4A19-BEAA-F0EE321E06CF}" type="pres">
      <dgm:prSet presAssocID="{BB088760-01EA-4345-A1E7-38A8C3EFFC36}" presName="horzThree" presStyleCnt="0"/>
      <dgm:spPr/>
    </dgm:pt>
  </dgm:ptLst>
  <dgm:cxnLst>
    <dgm:cxn modelId="{A16A6F0F-B942-41E6-9302-498D4FC20181}" type="presOf" srcId="{B35736AA-620F-4621-84CC-CCD46C48AD4A}" destId="{959E0E08-20B3-436A-8793-3C991A14D664}" srcOrd="0" destOrd="0" presId="urn:microsoft.com/office/officeart/2005/8/layout/architecture+Icon"/>
    <dgm:cxn modelId="{CFE3021A-CE24-4E08-AD07-3EC43E694CB8}" srcId="{57691E2E-3CAF-46B3-8B7E-7CFABC7DB241}" destId="{A8D57EB7-D65D-4FB1-A09B-FE4FE464F0D9}" srcOrd="1" destOrd="0" parTransId="{BFB50F8C-3B22-40DB-B081-55B4C35060B5}" sibTransId="{B1CC2DF5-3B34-4F74-B96A-780B72708CCE}"/>
    <dgm:cxn modelId="{B36474ED-D334-42EE-BC56-30EF36909499}" srcId="{E0AB7E2C-A9C3-4C81-9D3C-199FBE422941}" destId="{BB088760-01EA-4345-A1E7-38A8C3EFFC36}" srcOrd="0" destOrd="0" parTransId="{A6C8353C-7A2B-4CFF-BD3D-64768D6B7C52}" sibTransId="{D36A690F-D98B-468F-8A38-3233E449D34E}"/>
    <dgm:cxn modelId="{643DE726-3624-44AE-8E7A-791795567BF3}" type="presOf" srcId="{E0AB7E2C-A9C3-4C81-9D3C-199FBE422941}" destId="{A6647BDC-E72D-4C49-ACE4-8D01F0010490}" srcOrd="0" destOrd="0" presId="urn:microsoft.com/office/officeart/2005/8/layout/architecture+Icon"/>
    <dgm:cxn modelId="{0D4DB37B-423D-443C-8B63-31576F4BC21A}" srcId="{57691E2E-3CAF-46B3-8B7E-7CFABC7DB241}" destId="{B35736AA-620F-4621-84CC-CCD46C48AD4A}" srcOrd="0" destOrd="0" parTransId="{BF9F4348-0093-4FB6-B738-2A0AEBD26CBC}" sibTransId="{5025DD4B-D5E5-4EB1-B10C-6CE27F801230}"/>
    <dgm:cxn modelId="{59221574-CE7D-4432-933D-0C0FE4141FDC}" srcId="{BC01BD87-802F-4EBF-9399-E83111426782}" destId="{7162E833-AD92-40EF-B9F9-ED6EB35F6680}" srcOrd="0" destOrd="0" parTransId="{C9AEC5A4-B65C-4738-B6FD-486597F011AD}" sibTransId="{9CB2E27F-3890-4D44-AD3F-4B6B66678DE4}"/>
    <dgm:cxn modelId="{84F70966-8779-4FC8-BEC5-CB8CEEC6C8D8}" srcId="{7162E833-AD92-40EF-B9F9-ED6EB35F6680}" destId="{E0AB7E2C-A9C3-4C81-9D3C-199FBE422941}" srcOrd="1" destOrd="0" parTransId="{75C3EE42-723B-43E4-8B6A-A0187827EF2E}" sibTransId="{73B67BAE-62BA-4965-957D-DC2D361BBFC3}"/>
    <dgm:cxn modelId="{BA181726-8B49-4222-BC2F-6310F468AB11}" type="presOf" srcId="{A8D57EB7-D65D-4FB1-A09B-FE4FE464F0D9}" destId="{4557D394-324B-440F-8EF4-EC3D0B4D933A}" srcOrd="0" destOrd="0" presId="urn:microsoft.com/office/officeart/2005/8/layout/architecture+Icon"/>
    <dgm:cxn modelId="{E8CFEA37-8F76-4279-A69D-D6253182FDCC}" type="presOf" srcId="{7162E833-AD92-40EF-B9F9-ED6EB35F6680}" destId="{82E31327-4A8B-4058-BD1C-C2B4AB6F2323}" srcOrd="0" destOrd="0" presId="urn:microsoft.com/office/officeart/2005/8/layout/architecture+Icon"/>
    <dgm:cxn modelId="{395A09B4-1818-441B-816B-47A45EA2AE5D}" srcId="{7162E833-AD92-40EF-B9F9-ED6EB35F6680}" destId="{57691E2E-3CAF-46B3-8B7E-7CFABC7DB241}" srcOrd="0" destOrd="0" parTransId="{D6E53F1E-5C97-4D61-A8FD-B4A6433328A5}" sibTransId="{3CC37466-5AC5-4799-AA8F-F2A1CACAF2EA}"/>
    <dgm:cxn modelId="{C1E069EF-FE52-423A-8EB5-831EFFA8983F}" type="presOf" srcId="{BB088760-01EA-4345-A1E7-38A8C3EFFC36}" destId="{5C32A1F2-2DC9-4712-9D90-5BDE739FE7A7}" srcOrd="0" destOrd="0" presId="urn:microsoft.com/office/officeart/2005/8/layout/architecture+Icon"/>
    <dgm:cxn modelId="{CE9803E2-9BA9-47C7-9F40-8F2674A1819F}" type="presOf" srcId="{BC01BD87-802F-4EBF-9399-E83111426782}" destId="{6586654D-C645-4A1C-A6D0-FCB14CBFB2C5}" srcOrd="0" destOrd="0" presId="urn:microsoft.com/office/officeart/2005/8/layout/architecture+Icon"/>
    <dgm:cxn modelId="{8DFCEA71-6978-4C2B-AB63-FEBF7B1291DA}" type="presOf" srcId="{57691E2E-3CAF-46B3-8B7E-7CFABC7DB241}" destId="{6F58FB05-ECCE-4FA9-88A4-41B1CAC506BD}" srcOrd="0" destOrd="0" presId="urn:microsoft.com/office/officeart/2005/8/layout/architecture+Icon"/>
    <dgm:cxn modelId="{8D176D52-B029-484D-B8F7-869A8905BE11}" type="presParOf" srcId="{6586654D-C645-4A1C-A6D0-FCB14CBFB2C5}" destId="{E5D5DF42-3AC2-4968-88A9-501256757107}" srcOrd="0" destOrd="0" presId="urn:microsoft.com/office/officeart/2005/8/layout/architecture+Icon"/>
    <dgm:cxn modelId="{1D93D7CF-9C55-40D0-BB56-9B468A4E7483}" type="presParOf" srcId="{E5D5DF42-3AC2-4968-88A9-501256757107}" destId="{82E31327-4A8B-4058-BD1C-C2B4AB6F2323}" srcOrd="0" destOrd="0" presId="urn:microsoft.com/office/officeart/2005/8/layout/architecture+Icon"/>
    <dgm:cxn modelId="{729ADA9A-004B-4485-A947-E44874676FA8}" type="presParOf" srcId="{E5D5DF42-3AC2-4968-88A9-501256757107}" destId="{B97981D8-1F89-412A-8A87-28E7A0E60B7B}" srcOrd="1" destOrd="0" presId="urn:microsoft.com/office/officeart/2005/8/layout/architecture+Icon"/>
    <dgm:cxn modelId="{ED19A223-F039-44EB-9D2C-C4584697D09D}" type="presParOf" srcId="{E5D5DF42-3AC2-4968-88A9-501256757107}" destId="{9C18C988-EBC5-49D2-8D95-D6F7EDE84E2D}" srcOrd="2" destOrd="0" presId="urn:microsoft.com/office/officeart/2005/8/layout/architecture+Icon"/>
    <dgm:cxn modelId="{32BCEF94-72FB-4EAA-8A27-FF6A2A3B0F5B}" type="presParOf" srcId="{9C18C988-EBC5-49D2-8D95-D6F7EDE84E2D}" destId="{628B5325-94BB-4D5F-90D1-4CF71929B2F2}" srcOrd="0" destOrd="0" presId="urn:microsoft.com/office/officeart/2005/8/layout/architecture+Icon"/>
    <dgm:cxn modelId="{AA658188-67C7-481E-BD36-6619C82CABEE}" type="presParOf" srcId="{628B5325-94BB-4D5F-90D1-4CF71929B2F2}" destId="{6F58FB05-ECCE-4FA9-88A4-41B1CAC506BD}" srcOrd="0" destOrd="0" presId="urn:microsoft.com/office/officeart/2005/8/layout/architecture+Icon"/>
    <dgm:cxn modelId="{B955E62C-847F-4434-9034-13674DEB4473}" type="presParOf" srcId="{628B5325-94BB-4D5F-90D1-4CF71929B2F2}" destId="{17E0EEBE-ACA8-4477-9824-6E28FC247A70}" srcOrd="1" destOrd="0" presId="urn:microsoft.com/office/officeart/2005/8/layout/architecture+Icon"/>
    <dgm:cxn modelId="{D253F68B-1C27-406B-B96D-381537F32C1D}" type="presParOf" srcId="{628B5325-94BB-4D5F-90D1-4CF71929B2F2}" destId="{DACC7F04-4386-4705-A3A0-66FA4A842EFC}" srcOrd="2" destOrd="0" presId="urn:microsoft.com/office/officeart/2005/8/layout/architecture+Icon"/>
    <dgm:cxn modelId="{ECE4716E-311F-42D6-9D8E-8C77BD100858}" type="presParOf" srcId="{DACC7F04-4386-4705-A3A0-66FA4A842EFC}" destId="{DD006BE4-8ACA-43A5-A22F-CDB83EAC46F5}" srcOrd="0" destOrd="0" presId="urn:microsoft.com/office/officeart/2005/8/layout/architecture+Icon"/>
    <dgm:cxn modelId="{A96D30C3-384C-4359-AC99-3448258485D8}" type="presParOf" srcId="{DD006BE4-8ACA-43A5-A22F-CDB83EAC46F5}" destId="{959E0E08-20B3-436A-8793-3C991A14D664}" srcOrd="0" destOrd="0" presId="urn:microsoft.com/office/officeart/2005/8/layout/architecture+Icon"/>
    <dgm:cxn modelId="{06EEE384-4B8E-4AB8-A132-508CE187CD94}" type="presParOf" srcId="{DD006BE4-8ACA-43A5-A22F-CDB83EAC46F5}" destId="{6584D94D-4C03-4C10-AE2C-EFF3A74F1C36}" srcOrd="1" destOrd="0" presId="urn:microsoft.com/office/officeart/2005/8/layout/architecture+Icon"/>
    <dgm:cxn modelId="{A126EB5F-B3BD-4FDD-BEC1-2ABAE3742A5A}" type="presParOf" srcId="{DACC7F04-4386-4705-A3A0-66FA4A842EFC}" destId="{FD90B9D0-6ADC-449F-AAE0-223A7441BE52}" srcOrd="1" destOrd="0" presId="urn:microsoft.com/office/officeart/2005/8/layout/architecture+Icon"/>
    <dgm:cxn modelId="{D6B6EFB5-F2EA-4EAC-8DD1-61A9409DF8E0}" type="presParOf" srcId="{DACC7F04-4386-4705-A3A0-66FA4A842EFC}" destId="{30A958DD-DA34-4C9D-B4D7-B23DEB94FBC2}" srcOrd="2" destOrd="0" presId="urn:microsoft.com/office/officeart/2005/8/layout/architecture+Icon"/>
    <dgm:cxn modelId="{E97480C5-C3EF-4570-8E2D-C4A4462C0034}" type="presParOf" srcId="{30A958DD-DA34-4C9D-B4D7-B23DEB94FBC2}" destId="{4557D394-324B-440F-8EF4-EC3D0B4D933A}" srcOrd="0" destOrd="0" presId="urn:microsoft.com/office/officeart/2005/8/layout/architecture+Icon"/>
    <dgm:cxn modelId="{882DA335-5246-48C2-87CE-332F65DFC066}" type="presParOf" srcId="{30A958DD-DA34-4C9D-B4D7-B23DEB94FBC2}" destId="{4A9D0ECA-0202-4279-A47C-48D410DCFCEC}" srcOrd="1" destOrd="0" presId="urn:microsoft.com/office/officeart/2005/8/layout/architecture+Icon"/>
    <dgm:cxn modelId="{7DA0FF00-553E-471B-AB44-783980BD8346}" type="presParOf" srcId="{9C18C988-EBC5-49D2-8D95-D6F7EDE84E2D}" destId="{5E9AAD32-C117-488D-AC75-C32529C6C1EA}" srcOrd="1" destOrd="0" presId="urn:microsoft.com/office/officeart/2005/8/layout/architecture+Icon"/>
    <dgm:cxn modelId="{8A6BD6D0-5531-418D-AC4A-F5EB0CD96C70}" type="presParOf" srcId="{9C18C988-EBC5-49D2-8D95-D6F7EDE84E2D}" destId="{08FCE86E-1DB6-4239-8322-82E83C7137BC}" srcOrd="2" destOrd="0" presId="urn:microsoft.com/office/officeart/2005/8/layout/architecture+Icon"/>
    <dgm:cxn modelId="{18986100-D2FA-4FDB-9C82-D762BE69F143}" type="presParOf" srcId="{08FCE86E-1DB6-4239-8322-82E83C7137BC}" destId="{A6647BDC-E72D-4C49-ACE4-8D01F0010490}" srcOrd="0" destOrd="0" presId="urn:microsoft.com/office/officeart/2005/8/layout/architecture+Icon"/>
    <dgm:cxn modelId="{4E27FD1E-BD05-44F2-A91A-D6C4DC018FF5}" type="presParOf" srcId="{08FCE86E-1DB6-4239-8322-82E83C7137BC}" destId="{9A256114-ED62-4942-9382-4F2D414C467E}" srcOrd="1" destOrd="0" presId="urn:microsoft.com/office/officeart/2005/8/layout/architecture+Icon"/>
    <dgm:cxn modelId="{B6A978D2-FC55-4D77-BF06-63B69F7918AE}" type="presParOf" srcId="{08FCE86E-1DB6-4239-8322-82E83C7137BC}" destId="{EF903DA1-CB33-44D4-8D3D-FDE7832EE5F6}" srcOrd="2" destOrd="0" presId="urn:microsoft.com/office/officeart/2005/8/layout/architecture+Icon"/>
    <dgm:cxn modelId="{00CC2590-7641-4C01-BA66-67C00D4FD9EF}" type="presParOf" srcId="{EF903DA1-CB33-44D4-8D3D-FDE7832EE5F6}" destId="{A6772074-2578-4344-AA67-8C722F5B5618}" srcOrd="0" destOrd="0" presId="urn:microsoft.com/office/officeart/2005/8/layout/architecture+Icon"/>
    <dgm:cxn modelId="{975BCC22-7D0B-4AC0-94B4-581970F2F5D9}" type="presParOf" srcId="{A6772074-2578-4344-AA67-8C722F5B5618}" destId="{5C32A1F2-2DC9-4712-9D90-5BDE739FE7A7}" srcOrd="0" destOrd="0" presId="urn:microsoft.com/office/officeart/2005/8/layout/architecture+Icon"/>
    <dgm:cxn modelId="{D3F708CC-7BD9-4A9B-BA72-09F9DD395FFA}" type="presParOf" srcId="{A6772074-2578-4344-AA67-8C722F5B5618}" destId="{FD971008-4483-4A19-BEAA-F0EE321E06CF}" srcOrd="1" destOrd="0" presId="urn:microsoft.com/office/officeart/2005/8/layout/architecture+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E31327-4A8B-4058-BD1C-C2B4AB6F2323}">
      <dsp:nvSpPr>
        <dsp:cNvPr id="0" name=""/>
        <dsp:cNvSpPr/>
      </dsp:nvSpPr>
      <dsp:spPr>
        <a:xfrm>
          <a:off x="0" y="0"/>
          <a:ext cx="5028045" cy="1133177"/>
        </a:xfrm>
        <a:prstGeom prst="roundRect">
          <a:avLst>
            <a:gd name="adj" fmla="val 10000"/>
          </a:avLst>
        </a:prstGeom>
        <a:gradFill rotWithShape="0">
          <a:gsLst>
            <a:gs pos="0">
              <a:srgbClr val="03D4A8"/>
            </a:gs>
            <a:gs pos="25000">
              <a:srgbClr val="21D6E0"/>
            </a:gs>
            <a:gs pos="75000">
              <a:srgbClr val="0087E6"/>
            </a:gs>
            <a:gs pos="100000">
              <a:srgbClr val="005CBF"/>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n-US" sz="3800" kern="1200" dirty="0" smtClean="0"/>
            <a:t>Logical Data Model</a:t>
          </a:r>
          <a:endParaRPr lang="en-US" sz="3800" kern="1200" dirty="0"/>
        </a:p>
      </dsp:txBody>
      <dsp:txXfrm>
        <a:off x="33190" y="33190"/>
        <a:ext cx="4961665" cy="1066797"/>
      </dsp:txXfrm>
    </dsp:sp>
    <dsp:sp modelId="{6F58FB05-ECCE-4FA9-88A4-41B1CAC506BD}">
      <dsp:nvSpPr>
        <dsp:cNvPr id="0" name=""/>
        <dsp:cNvSpPr/>
      </dsp:nvSpPr>
      <dsp:spPr>
        <a:xfrm>
          <a:off x="1694052" y="1193493"/>
          <a:ext cx="3284475" cy="1133177"/>
        </a:xfrm>
        <a:prstGeom prst="roundRect">
          <a:avLst>
            <a:gd name="adj" fmla="val 10000"/>
          </a:avLst>
        </a:prstGeom>
        <a:gradFill rotWithShape="0">
          <a:gsLst>
            <a:gs pos="0">
              <a:srgbClr val="03D4A8"/>
            </a:gs>
            <a:gs pos="25000">
              <a:srgbClr val="21D6E0"/>
            </a:gs>
            <a:gs pos="75000">
              <a:srgbClr val="0087E6"/>
            </a:gs>
            <a:gs pos="100000">
              <a:srgbClr val="005CBF"/>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System Context Diagram</a:t>
          </a:r>
          <a:endParaRPr lang="en-US" sz="2300" kern="1200" dirty="0"/>
        </a:p>
      </dsp:txBody>
      <dsp:txXfrm>
        <a:off x="1727242" y="1226683"/>
        <a:ext cx="3218095" cy="1066797"/>
      </dsp:txXfrm>
    </dsp:sp>
    <dsp:sp modelId="{959E0E08-20B3-436A-8793-3C991A14D664}">
      <dsp:nvSpPr>
        <dsp:cNvPr id="0" name=""/>
        <dsp:cNvSpPr/>
      </dsp:nvSpPr>
      <dsp:spPr>
        <a:xfrm>
          <a:off x="0" y="2438403"/>
          <a:ext cx="1608459" cy="1133177"/>
        </a:xfrm>
        <a:prstGeom prst="roundRect">
          <a:avLst>
            <a:gd name="adj" fmla="val 10000"/>
          </a:avLst>
        </a:prstGeom>
        <a:gradFill rotWithShape="0">
          <a:gsLst>
            <a:gs pos="0">
              <a:srgbClr val="03D4A8"/>
            </a:gs>
            <a:gs pos="25000">
              <a:srgbClr val="21D6E0"/>
            </a:gs>
            <a:gs pos="75000">
              <a:srgbClr val="0087E6"/>
            </a:gs>
            <a:gs pos="100000">
              <a:srgbClr val="005CBF"/>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Sequence Diagram</a:t>
          </a:r>
          <a:endParaRPr lang="en-US" sz="2000" kern="1200" dirty="0"/>
        </a:p>
      </dsp:txBody>
      <dsp:txXfrm>
        <a:off x="33190" y="2471593"/>
        <a:ext cx="1542079" cy="1066797"/>
      </dsp:txXfrm>
    </dsp:sp>
    <dsp:sp modelId="{4557D394-324B-440F-8EF4-EC3D0B4D933A}">
      <dsp:nvSpPr>
        <dsp:cNvPr id="0" name=""/>
        <dsp:cNvSpPr/>
      </dsp:nvSpPr>
      <dsp:spPr>
        <a:xfrm>
          <a:off x="1694719" y="2438403"/>
          <a:ext cx="1608459" cy="1133177"/>
        </a:xfrm>
        <a:prstGeom prst="roundRect">
          <a:avLst>
            <a:gd name="adj" fmla="val 10000"/>
          </a:avLst>
        </a:prstGeom>
        <a:gradFill rotWithShape="0">
          <a:gsLst>
            <a:gs pos="0">
              <a:srgbClr val="03D4A8"/>
            </a:gs>
            <a:gs pos="25000">
              <a:srgbClr val="21D6E0"/>
            </a:gs>
            <a:gs pos="75000">
              <a:srgbClr val="0087E6"/>
            </a:gs>
            <a:gs pos="100000">
              <a:srgbClr val="005CBF"/>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Activity Diagram</a:t>
          </a:r>
          <a:endParaRPr lang="en-US" sz="2000" kern="1200" dirty="0"/>
        </a:p>
      </dsp:txBody>
      <dsp:txXfrm>
        <a:off x="1727909" y="2471593"/>
        <a:ext cx="1542079" cy="1066797"/>
      </dsp:txXfrm>
    </dsp:sp>
    <dsp:sp modelId="{A6647BDC-E72D-4C49-ACE4-8D01F0010490}">
      <dsp:nvSpPr>
        <dsp:cNvPr id="0" name=""/>
        <dsp:cNvSpPr/>
      </dsp:nvSpPr>
      <dsp:spPr>
        <a:xfrm>
          <a:off x="51726" y="1193493"/>
          <a:ext cx="1608459" cy="1133177"/>
        </a:xfrm>
        <a:prstGeom prst="roundRect">
          <a:avLst>
            <a:gd name="adj" fmla="val 10000"/>
          </a:avLst>
        </a:prstGeom>
        <a:gradFill rotWithShape="0">
          <a:gsLst>
            <a:gs pos="0">
              <a:srgbClr val="03D4A8"/>
            </a:gs>
            <a:gs pos="25000">
              <a:srgbClr val="21D6E0"/>
            </a:gs>
            <a:gs pos="75000">
              <a:srgbClr val="0087E6"/>
            </a:gs>
            <a:gs pos="100000">
              <a:srgbClr val="005CBF"/>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Use Case Diagram</a:t>
          </a:r>
          <a:endParaRPr lang="en-US" sz="2300" kern="1200" dirty="0"/>
        </a:p>
      </dsp:txBody>
      <dsp:txXfrm>
        <a:off x="84916" y="1226683"/>
        <a:ext cx="1542079" cy="1066797"/>
      </dsp:txXfrm>
    </dsp:sp>
    <dsp:sp modelId="{5C32A1F2-2DC9-4712-9D90-5BDE739FE7A7}">
      <dsp:nvSpPr>
        <dsp:cNvPr id="0" name=""/>
        <dsp:cNvSpPr/>
      </dsp:nvSpPr>
      <dsp:spPr>
        <a:xfrm>
          <a:off x="3404528" y="2438403"/>
          <a:ext cx="1608459" cy="1133177"/>
        </a:xfrm>
        <a:prstGeom prst="roundRect">
          <a:avLst>
            <a:gd name="adj" fmla="val 10000"/>
          </a:avLst>
        </a:prstGeom>
        <a:gradFill rotWithShape="0">
          <a:gsLst>
            <a:gs pos="0">
              <a:srgbClr val="03D4A8"/>
            </a:gs>
            <a:gs pos="25000">
              <a:srgbClr val="21D6E0"/>
            </a:gs>
            <a:gs pos="75000">
              <a:srgbClr val="0087E6"/>
            </a:gs>
            <a:gs pos="100000">
              <a:srgbClr val="005CBF"/>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Interaction Overview Diagram</a:t>
          </a:r>
          <a:endParaRPr lang="en-US" sz="2000" kern="1200" dirty="0"/>
        </a:p>
      </dsp:txBody>
      <dsp:txXfrm>
        <a:off x="3437718" y="2471593"/>
        <a:ext cx="1542079" cy="10667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E31327-4A8B-4058-BD1C-C2B4AB6F2323}">
      <dsp:nvSpPr>
        <dsp:cNvPr id="0" name=""/>
        <dsp:cNvSpPr/>
      </dsp:nvSpPr>
      <dsp:spPr>
        <a:xfrm>
          <a:off x="0" y="0"/>
          <a:ext cx="5028045" cy="1133177"/>
        </a:xfrm>
        <a:prstGeom prst="roundRect">
          <a:avLst>
            <a:gd name="adj" fmla="val 10000"/>
          </a:avLst>
        </a:prstGeom>
        <a:gradFill rotWithShape="0">
          <a:gsLst>
            <a:gs pos="0">
              <a:srgbClr val="03D4A8"/>
            </a:gs>
            <a:gs pos="25000">
              <a:srgbClr val="21D6E0"/>
            </a:gs>
            <a:gs pos="75000">
              <a:srgbClr val="0087E6"/>
            </a:gs>
            <a:gs pos="100000">
              <a:srgbClr val="005CBF"/>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n-US" sz="3800" kern="1200" dirty="0" smtClean="0"/>
            <a:t>Logical Data Model</a:t>
          </a:r>
          <a:endParaRPr lang="en-US" sz="3800" kern="1200" dirty="0"/>
        </a:p>
      </dsp:txBody>
      <dsp:txXfrm>
        <a:off x="33190" y="33190"/>
        <a:ext cx="4961665" cy="1066797"/>
      </dsp:txXfrm>
    </dsp:sp>
    <dsp:sp modelId="{6F58FB05-ECCE-4FA9-88A4-41B1CAC506BD}">
      <dsp:nvSpPr>
        <dsp:cNvPr id="0" name=""/>
        <dsp:cNvSpPr/>
      </dsp:nvSpPr>
      <dsp:spPr>
        <a:xfrm>
          <a:off x="1694052" y="1193493"/>
          <a:ext cx="3284475" cy="1133177"/>
        </a:xfrm>
        <a:prstGeom prst="roundRect">
          <a:avLst>
            <a:gd name="adj" fmla="val 10000"/>
          </a:avLst>
        </a:prstGeom>
        <a:gradFill rotWithShape="0">
          <a:gsLst>
            <a:gs pos="0">
              <a:srgbClr val="03D4A8"/>
            </a:gs>
            <a:gs pos="25000">
              <a:srgbClr val="21D6E0"/>
            </a:gs>
            <a:gs pos="75000">
              <a:srgbClr val="0087E6"/>
            </a:gs>
            <a:gs pos="100000">
              <a:srgbClr val="005CBF"/>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System Context Diagram</a:t>
          </a:r>
          <a:endParaRPr lang="en-US" sz="2300" kern="1200" dirty="0"/>
        </a:p>
      </dsp:txBody>
      <dsp:txXfrm>
        <a:off x="1727242" y="1226683"/>
        <a:ext cx="3218095" cy="1066797"/>
      </dsp:txXfrm>
    </dsp:sp>
    <dsp:sp modelId="{959E0E08-20B3-436A-8793-3C991A14D664}">
      <dsp:nvSpPr>
        <dsp:cNvPr id="0" name=""/>
        <dsp:cNvSpPr/>
      </dsp:nvSpPr>
      <dsp:spPr>
        <a:xfrm>
          <a:off x="0" y="2438403"/>
          <a:ext cx="1608459" cy="1133177"/>
        </a:xfrm>
        <a:prstGeom prst="roundRect">
          <a:avLst>
            <a:gd name="adj" fmla="val 10000"/>
          </a:avLst>
        </a:prstGeom>
        <a:gradFill rotWithShape="0">
          <a:gsLst>
            <a:gs pos="0">
              <a:srgbClr val="03D4A8"/>
            </a:gs>
            <a:gs pos="25000">
              <a:srgbClr val="21D6E0"/>
            </a:gs>
            <a:gs pos="75000">
              <a:srgbClr val="0087E6"/>
            </a:gs>
            <a:gs pos="100000">
              <a:srgbClr val="005CBF"/>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Sequence Diagram</a:t>
          </a:r>
          <a:endParaRPr lang="en-US" sz="2000" kern="1200" dirty="0"/>
        </a:p>
      </dsp:txBody>
      <dsp:txXfrm>
        <a:off x="33190" y="2471593"/>
        <a:ext cx="1542079" cy="1066797"/>
      </dsp:txXfrm>
    </dsp:sp>
    <dsp:sp modelId="{4557D394-324B-440F-8EF4-EC3D0B4D933A}">
      <dsp:nvSpPr>
        <dsp:cNvPr id="0" name=""/>
        <dsp:cNvSpPr/>
      </dsp:nvSpPr>
      <dsp:spPr>
        <a:xfrm>
          <a:off x="1694719" y="2438403"/>
          <a:ext cx="1608459" cy="1133177"/>
        </a:xfrm>
        <a:prstGeom prst="roundRect">
          <a:avLst>
            <a:gd name="adj" fmla="val 10000"/>
          </a:avLst>
        </a:prstGeom>
        <a:gradFill rotWithShape="0">
          <a:gsLst>
            <a:gs pos="0">
              <a:srgbClr val="03D4A8"/>
            </a:gs>
            <a:gs pos="25000">
              <a:srgbClr val="21D6E0"/>
            </a:gs>
            <a:gs pos="75000">
              <a:srgbClr val="0087E6"/>
            </a:gs>
            <a:gs pos="100000">
              <a:srgbClr val="005CBF"/>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Activity Diagram</a:t>
          </a:r>
          <a:endParaRPr lang="en-US" sz="2000" kern="1200" dirty="0"/>
        </a:p>
      </dsp:txBody>
      <dsp:txXfrm>
        <a:off x="1727909" y="2471593"/>
        <a:ext cx="1542079" cy="1066797"/>
      </dsp:txXfrm>
    </dsp:sp>
    <dsp:sp modelId="{A6647BDC-E72D-4C49-ACE4-8D01F0010490}">
      <dsp:nvSpPr>
        <dsp:cNvPr id="0" name=""/>
        <dsp:cNvSpPr/>
      </dsp:nvSpPr>
      <dsp:spPr>
        <a:xfrm>
          <a:off x="51726" y="1193493"/>
          <a:ext cx="1608459" cy="1133177"/>
        </a:xfrm>
        <a:prstGeom prst="roundRect">
          <a:avLst>
            <a:gd name="adj" fmla="val 10000"/>
          </a:avLst>
        </a:prstGeom>
        <a:gradFill rotWithShape="0">
          <a:gsLst>
            <a:gs pos="0">
              <a:srgbClr val="03D4A8"/>
            </a:gs>
            <a:gs pos="25000">
              <a:srgbClr val="21D6E0"/>
            </a:gs>
            <a:gs pos="75000">
              <a:srgbClr val="0087E6"/>
            </a:gs>
            <a:gs pos="100000">
              <a:srgbClr val="005CBF"/>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Use Case Diagram</a:t>
          </a:r>
          <a:endParaRPr lang="en-US" sz="2300" kern="1200" dirty="0"/>
        </a:p>
      </dsp:txBody>
      <dsp:txXfrm>
        <a:off x="84916" y="1226683"/>
        <a:ext cx="1542079" cy="1066797"/>
      </dsp:txXfrm>
    </dsp:sp>
    <dsp:sp modelId="{5C32A1F2-2DC9-4712-9D90-5BDE739FE7A7}">
      <dsp:nvSpPr>
        <dsp:cNvPr id="0" name=""/>
        <dsp:cNvSpPr/>
      </dsp:nvSpPr>
      <dsp:spPr>
        <a:xfrm>
          <a:off x="3404528" y="2438403"/>
          <a:ext cx="1608459" cy="1133177"/>
        </a:xfrm>
        <a:prstGeom prst="roundRect">
          <a:avLst>
            <a:gd name="adj" fmla="val 10000"/>
          </a:avLst>
        </a:prstGeom>
        <a:gradFill rotWithShape="0">
          <a:gsLst>
            <a:gs pos="0">
              <a:srgbClr val="03D4A8"/>
            </a:gs>
            <a:gs pos="25000">
              <a:srgbClr val="21D6E0"/>
            </a:gs>
            <a:gs pos="75000">
              <a:srgbClr val="0087E6"/>
            </a:gs>
            <a:gs pos="100000">
              <a:srgbClr val="005CBF"/>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Interaction Overview Diagram</a:t>
          </a:r>
          <a:endParaRPr lang="en-US" sz="2000" kern="1200" dirty="0"/>
        </a:p>
      </dsp:txBody>
      <dsp:txXfrm>
        <a:off x="3437718" y="2471593"/>
        <a:ext cx="1542079" cy="106679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E31327-4A8B-4058-BD1C-C2B4AB6F2323}">
      <dsp:nvSpPr>
        <dsp:cNvPr id="0" name=""/>
        <dsp:cNvSpPr/>
      </dsp:nvSpPr>
      <dsp:spPr>
        <a:xfrm>
          <a:off x="0" y="0"/>
          <a:ext cx="5028045" cy="1133177"/>
        </a:xfrm>
        <a:prstGeom prst="roundRect">
          <a:avLst>
            <a:gd name="adj" fmla="val 10000"/>
          </a:avLst>
        </a:prstGeom>
        <a:gradFill rotWithShape="0">
          <a:gsLst>
            <a:gs pos="0">
              <a:srgbClr val="03D4A8"/>
            </a:gs>
            <a:gs pos="25000">
              <a:srgbClr val="21D6E0"/>
            </a:gs>
            <a:gs pos="75000">
              <a:srgbClr val="0087E6"/>
            </a:gs>
            <a:gs pos="100000">
              <a:srgbClr val="005CBF"/>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n-US" sz="3800" kern="1200" dirty="0" smtClean="0"/>
            <a:t>Logical Data Model</a:t>
          </a:r>
          <a:endParaRPr lang="en-US" sz="3800" kern="1200" dirty="0"/>
        </a:p>
      </dsp:txBody>
      <dsp:txXfrm>
        <a:off x="33190" y="33190"/>
        <a:ext cx="4961665" cy="1066797"/>
      </dsp:txXfrm>
    </dsp:sp>
    <dsp:sp modelId="{6F58FB05-ECCE-4FA9-88A4-41B1CAC506BD}">
      <dsp:nvSpPr>
        <dsp:cNvPr id="0" name=""/>
        <dsp:cNvSpPr/>
      </dsp:nvSpPr>
      <dsp:spPr>
        <a:xfrm>
          <a:off x="1694052" y="1193493"/>
          <a:ext cx="3284475" cy="1133177"/>
        </a:xfrm>
        <a:prstGeom prst="roundRect">
          <a:avLst>
            <a:gd name="adj" fmla="val 10000"/>
          </a:avLst>
        </a:prstGeom>
        <a:gradFill rotWithShape="0">
          <a:gsLst>
            <a:gs pos="0">
              <a:srgbClr val="03D4A8"/>
            </a:gs>
            <a:gs pos="25000">
              <a:srgbClr val="21D6E0"/>
            </a:gs>
            <a:gs pos="75000">
              <a:srgbClr val="0087E6"/>
            </a:gs>
            <a:gs pos="100000">
              <a:srgbClr val="005CBF"/>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System Context Diagram</a:t>
          </a:r>
          <a:endParaRPr lang="en-US" sz="2300" kern="1200" dirty="0"/>
        </a:p>
      </dsp:txBody>
      <dsp:txXfrm>
        <a:off x="1727242" y="1226683"/>
        <a:ext cx="3218095" cy="1066797"/>
      </dsp:txXfrm>
    </dsp:sp>
    <dsp:sp modelId="{959E0E08-20B3-436A-8793-3C991A14D664}">
      <dsp:nvSpPr>
        <dsp:cNvPr id="0" name=""/>
        <dsp:cNvSpPr/>
      </dsp:nvSpPr>
      <dsp:spPr>
        <a:xfrm>
          <a:off x="0" y="2438403"/>
          <a:ext cx="1608459" cy="1133177"/>
        </a:xfrm>
        <a:prstGeom prst="roundRect">
          <a:avLst>
            <a:gd name="adj" fmla="val 10000"/>
          </a:avLst>
        </a:prstGeom>
        <a:gradFill rotWithShape="0">
          <a:gsLst>
            <a:gs pos="0">
              <a:srgbClr val="03D4A8"/>
            </a:gs>
            <a:gs pos="25000">
              <a:srgbClr val="21D6E0"/>
            </a:gs>
            <a:gs pos="75000">
              <a:srgbClr val="0087E6"/>
            </a:gs>
            <a:gs pos="100000">
              <a:srgbClr val="005CBF"/>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Sequence Diagram</a:t>
          </a:r>
          <a:endParaRPr lang="en-US" sz="2000" kern="1200" dirty="0"/>
        </a:p>
      </dsp:txBody>
      <dsp:txXfrm>
        <a:off x="33190" y="2471593"/>
        <a:ext cx="1542079" cy="1066797"/>
      </dsp:txXfrm>
    </dsp:sp>
    <dsp:sp modelId="{4557D394-324B-440F-8EF4-EC3D0B4D933A}">
      <dsp:nvSpPr>
        <dsp:cNvPr id="0" name=""/>
        <dsp:cNvSpPr/>
      </dsp:nvSpPr>
      <dsp:spPr>
        <a:xfrm>
          <a:off x="1694719" y="2438403"/>
          <a:ext cx="1608459" cy="1133177"/>
        </a:xfrm>
        <a:prstGeom prst="roundRect">
          <a:avLst>
            <a:gd name="adj" fmla="val 10000"/>
          </a:avLst>
        </a:prstGeom>
        <a:gradFill rotWithShape="0">
          <a:gsLst>
            <a:gs pos="0">
              <a:srgbClr val="03D4A8"/>
            </a:gs>
            <a:gs pos="25000">
              <a:srgbClr val="21D6E0"/>
            </a:gs>
            <a:gs pos="75000">
              <a:srgbClr val="0087E6"/>
            </a:gs>
            <a:gs pos="100000">
              <a:srgbClr val="005CBF"/>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Activity Diagram</a:t>
          </a:r>
          <a:endParaRPr lang="en-US" sz="2000" kern="1200" dirty="0"/>
        </a:p>
      </dsp:txBody>
      <dsp:txXfrm>
        <a:off x="1727909" y="2471593"/>
        <a:ext cx="1542079" cy="1066797"/>
      </dsp:txXfrm>
    </dsp:sp>
    <dsp:sp modelId="{A6647BDC-E72D-4C49-ACE4-8D01F0010490}">
      <dsp:nvSpPr>
        <dsp:cNvPr id="0" name=""/>
        <dsp:cNvSpPr/>
      </dsp:nvSpPr>
      <dsp:spPr>
        <a:xfrm>
          <a:off x="51726" y="1193493"/>
          <a:ext cx="1608459" cy="1133177"/>
        </a:xfrm>
        <a:prstGeom prst="roundRect">
          <a:avLst>
            <a:gd name="adj" fmla="val 10000"/>
          </a:avLst>
        </a:prstGeom>
        <a:gradFill rotWithShape="0">
          <a:gsLst>
            <a:gs pos="0">
              <a:srgbClr val="03D4A8"/>
            </a:gs>
            <a:gs pos="25000">
              <a:srgbClr val="21D6E0"/>
            </a:gs>
            <a:gs pos="75000">
              <a:srgbClr val="0087E6"/>
            </a:gs>
            <a:gs pos="100000">
              <a:srgbClr val="005CBF"/>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Use Case Diagram</a:t>
          </a:r>
          <a:endParaRPr lang="en-US" sz="2300" kern="1200" dirty="0"/>
        </a:p>
      </dsp:txBody>
      <dsp:txXfrm>
        <a:off x="84916" y="1226683"/>
        <a:ext cx="1542079" cy="1066797"/>
      </dsp:txXfrm>
    </dsp:sp>
    <dsp:sp modelId="{5C32A1F2-2DC9-4712-9D90-5BDE739FE7A7}">
      <dsp:nvSpPr>
        <dsp:cNvPr id="0" name=""/>
        <dsp:cNvSpPr/>
      </dsp:nvSpPr>
      <dsp:spPr>
        <a:xfrm>
          <a:off x="3404528" y="2438403"/>
          <a:ext cx="1608459" cy="1133177"/>
        </a:xfrm>
        <a:prstGeom prst="roundRect">
          <a:avLst>
            <a:gd name="adj" fmla="val 10000"/>
          </a:avLst>
        </a:prstGeom>
        <a:gradFill rotWithShape="0">
          <a:gsLst>
            <a:gs pos="0">
              <a:srgbClr val="03D4A8"/>
            </a:gs>
            <a:gs pos="25000">
              <a:srgbClr val="21D6E0"/>
            </a:gs>
            <a:gs pos="75000">
              <a:srgbClr val="0087E6"/>
            </a:gs>
            <a:gs pos="100000">
              <a:srgbClr val="005CBF"/>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Interaction Overview Diagram</a:t>
          </a:r>
          <a:endParaRPr lang="en-US" sz="2000" kern="1200" dirty="0"/>
        </a:p>
      </dsp:txBody>
      <dsp:txXfrm>
        <a:off x="3437718" y="2471593"/>
        <a:ext cx="1542079" cy="106679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E31327-4A8B-4058-BD1C-C2B4AB6F2323}">
      <dsp:nvSpPr>
        <dsp:cNvPr id="0" name=""/>
        <dsp:cNvSpPr/>
      </dsp:nvSpPr>
      <dsp:spPr>
        <a:xfrm>
          <a:off x="0" y="0"/>
          <a:ext cx="5028045" cy="1133177"/>
        </a:xfrm>
        <a:prstGeom prst="roundRect">
          <a:avLst>
            <a:gd name="adj" fmla="val 10000"/>
          </a:avLst>
        </a:prstGeom>
        <a:gradFill rotWithShape="0">
          <a:gsLst>
            <a:gs pos="0">
              <a:srgbClr val="03D4A8"/>
            </a:gs>
            <a:gs pos="25000">
              <a:srgbClr val="21D6E0"/>
            </a:gs>
            <a:gs pos="75000">
              <a:srgbClr val="0087E6"/>
            </a:gs>
            <a:gs pos="100000">
              <a:srgbClr val="005CBF"/>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n-US" sz="3800" kern="1200" dirty="0" smtClean="0"/>
            <a:t>Logical Data Model</a:t>
          </a:r>
          <a:endParaRPr lang="en-US" sz="3800" kern="1200" dirty="0"/>
        </a:p>
      </dsp:txBody>
      <dsp:txXfrm>
        <a:off x="33190" y="33190"/>
        <a:ext cx="4961665" cy="1066797"/>
      </dsp:txXfrm>
    </dsp:sp>
    <dsp:sp modelId="{6F58FB05-ECCE-4FA9-88A4-41B1CAC506BD}">
      <dsp:nvSpPr>
        <dsp:cNvPr id="0" name=""/>
        <dsp:cNvSpPr/>
      </dsp:nvSpPr>
      <dsp:spPr>
        <a:xfrm>
          <a:off x="1694052" y="1193493"/>
          <a:ext cx="3284475" cy="1133177"/>
        </a:xfrm>
        <a:prstGeom prst="roundRect">
          <a:avLst>
            <a:gd name="adj" fmla="val 10000"/>
          </a:avLst>
        </a:prstGeom>
        <a:gradFill rotWithShape="0">
          <a:gsLst>
            <a:gs pos="0">
              <a:srgbClr val="03D4A8"/>
            </a:gs>
            <a:gs pos="25000">
              <a:srgbClr val="21D6E0"/>
            </a:gs>
            <a:gs pos="75000">
              <a:srgbClr val="0087E6"/>
            </a:gs>
            <a:gs pos="100000">
              <a:srgbClr val="005CBF"/>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System Context Diagram</a:t>
          </a:r>
          <a:endParaRPr lang="en-US" sz="2300" kern="1200" dirty="0"/>
        </a:p>
      </dsp:txBody>
      <dsp:txXfrm>
        <a:off x="1727242" y="1226683"/>
        <a:ext cx="3218095" cy="1066797"/>
      </dsp:txXfrm>
    </dsp:sp>
    <dsp:sp modelId="{959E0E08-20B3-436A-8793-3C991A14D664}">
      <dsp:nvSpPr>
        <dsp:cNvPr id="0" name=""/>
        <dsp:cNvSpPr/>
      </dsp:nvSpPr>
      <dsp:spPr>
        <a:xfrm>
          <a:off x="0" y="2438403"/>
          <a:ext cx="1608459" cy="1133177"/>
        </a:xfrm>
        <a:prstGeom prst="roundRect">
          <a:avLst>
            <a:gd name="adj" fmla="val 10000"/>
          </a:avLst>
        </a:prstGeom>
        <a:gradFill rotWithShape="0">
          <a:gsLst>
            <a:gs pos="0">
              <a:srgbClr val="03D4A8"/>
            </a:gs>
            <a:gs pos="25000">
              <a:srgbClr val="21D6E0"/>
            </a:gs>
            <a:gs pos="75000">
              <a:srgbClr val="0087E6"/>
            </a:gs>
            <a:gs pos="100000">
              <a:srgbClr val="005CBF"/>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Sequence Diagram</a:t>
          </a:r>
          <a:endParaRPr lang="en-US" sz="2000" kern="1200" dirty="0"/>
        </a:p>
      </dsp:txBody>
      <dsp:txXfrm>
        <a:off x="33190" y="2471593"/>
        <a:ext cx="1542079" cy="1066797"/>
      </dsp:txXfrm>
    </dsp:sp>
    <dsp:sp modelId="{4557D394-324B-440F-8EF4-EC3D0B4D933A}">
      <dsp:nvSpPr>
        <dsp:cNvPr id="0" name=""/>
        <dsp:cNvSpPr/>
      </dsp:nvSpPr>
      <dsp:spPr>
        <a:xfrm>
          <a:off x="1694719" y="2438403"/>
          <a:ext cx="1608459" cy="1133177"/>
        </a:xfrm>
        <a:prstGeom prst="roundRect">
          <a:avLst>
            <a:gd name="adj" fmla="val 10000"/>
          </a:avLst>
        </a:prstGeom>
        <a:gradFill rotWithShape="0">
          <a:gsLst>
            <a:gs pos="0">
              <a:srgbClr val="03D4A8"/>
            </a:gs>
            <a:gs pos="25000">
              <a:srgbClr val="21D6E0"/>
            </a:gs>
            <a:gs pos="75000">
              <a:srgbClr val="0087E6"/>
            </a:gs>
            <a:gs pos="100000">
              <a:srgbClr val="005CBF"/>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Activity Diagram</a:t>
          </a:r>
          <a:endParaRPr lang="en-US" sz="2000" kern="1200" dirty="0"/>
        </a:p>
      </dsp:txBody>
      <dsp:txXfrm>
        <a:off x="1727909" y="2471593"/>
        <a:ext cx="1542079" cy="1066797"/>
      </dsp:txXfrm>
    </dsp:sp>
    <dsp:sp modelId="{A6647BDC-E72D-4C49-ACE4-8D01F0010490}">
      <dsp:nvSpPr>
        <dsp:cNvPr id="0" name=""/>
        <dsp:cNvSpPr/>
      </dsp:nvSpPr>
      <dsp:spPr>
        <a:xfrm>
          <a:off x="51726" y="1193493"/>
          <a:ext cx="1608459" cy="1133177"/>
        </a:xfrm>
        <a:prstGeom prst="roundRect">
          <a:avLst>
            <a:gd name="adj" fmla="val 10000"/>
          </a:avLst>
        </a:prstGeom>
        <a:gradFill rotWithShape="0">
          <a:gsLst>
            <a:gs pos="0">
              <a:srgbClr val="03D4A8"/>
            </a:gs>
            <a:gs pos="25000">
              <a:srgbClr val="21D6E0"/>
            </a:gs>
            <a:gs pos="75000">
              <a:srgbClr val="0087E6"/>
            </a:gs>
            <a:gs pos="100000">
              <a:srgbClr val="005CBF"/>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Use Case Diagram</a:t>
          </a:r>
          <a:endParaRPr lang="en-US" sz="2300" kern="1200" dirty="0"/>
        </a:p>
      </dsp:txBody>
      <dsp:txXfrm>
        <a:off x="84916" y="1226683"/>
        <a:ext cx="1542079" cy="1066797"/>
      </dsp:txXfrm>
    </dsp:sp>
    <dsp:sp modelId="{5C32A1F2-2DC9-4712-9D90-5BDE739FE7A7}">
      <dsp:nvSpPr>
        <dsp:cNvPr id="0" name=""/>
        <dsp:cNvSpPr/>
      </dsp:nvSpPr>
      <dsp:spPr>
        <a:xfrm>
          <a:off x="3404528" y="2438403"/>
          <a:ext cx="1608459" cy="1133177"/>
        </a:xfrm>
        <a:prstGeom prst="roundRect">
          <a:avLst>
            <a:gd name="adj" fmla="val 10000"/>
          </a:avLst>
        </a:prstGeom>
        <a:gradFill rotWithShape="0">
          <a:gsLst>
            <a:gs pos="0">
              <a:srgbClr val="03D4A8"/>
            </a:gs>
            <a:gs pos="25000">
              <a:srgbClr val="21D6E0"/>
            </a:gs>
            <a:gs pos="75000">
              <a:srgbClr val="0087E6"/>
            </a:gs>
            <a:gs pos="100000">
              <a:srgbClr val="005CBF"/>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Interaction Overview Diagram</a:t>
          </a:r>
          <a:endParaRPr lang="en-US" sz="2000" kern="1200" dirty="0"/>
        </a:p>
      </dsp:txBody>
      <dsp:txXfrm>
        <a:off x="3437718" y="2471593"/>
        <a:ext cx="1542079" cy="106679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E31327-4A8B-4058-BD1C-C2B4AB6F2323}">
      <dsp:nvSpPr>
        <dsp:cNvPr id="0" name=""/>
        <dsp:cNvSpPr/>
      </dsp:nvSpPr>
      <dsp:spPr>
        <a:xfrm>
          <a:off x="0" y="0"/>
          <a:ext cx="5028045" cy="1133177"/>
        </a:xfrm>
        <a:prstGeom prst="roundRect">
          <a:avLst>
            <a:gd name="adj" fmla="val 10000"/>
          </a:avLst>
        </a:prstGeom>
        <a:gradFill rotWithShape="0">
          <a:gsLst>
            <a:gs pos="0">
              <a:srgbClr val="03D4A8"/>
            </a:gs>
            <a:gs pos="25000">
              <a:srgbClr val="21D6E0"/>
            </a:gs>
            <a:gs pos="75000">
              <a:srgbClr val="0087E6"/>
            </a:gs>
            <a:gs pos="100000">
              <a:srgbClr val="005CBF"/>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n-US" sz="3800" kern="1200" dirty="0" smtClean="0"/>
            <a:t>Logical Data Model</a:t>
          </a:r>
          <a:endParaRPr lang="en-US" sz="3800" kern="1200" dirty="0"/>
        </a:p>
      </dsp:txBody>
      <dsp:txXfrm>
        <a:off x="33190" y="33190"/>
        <a:ext cx="4961665" cy="1066797"/>
      </dsp:txXfrm>
    </dsp:sp>
    <dsp:sp modelId="{6F58FB05-ECCE-4FA9-88A4-41B1CAC506BD}">
      <dsp:nvSpPr>
        <dsp:cNvPr id="0" name=""/>
        <dsp:cNvSpPr/>
      </dsp:nvSpPr>
      <dsp:spPr>
        <a:xfrm>
          <a:off x="1694052" y="1193493"/>
          <a:ext cx="3284475" cy="1133177"/>
        </a:xfrm>
        <a:prstGeom prst="roundRect">
          <a:avLst>
            <a:gd name="adj" fmla="val 10000"/>
          </a:avLst>
        </a:prstGeom>
        <a:gradFill rotWithShape="0">
          <a:gsLst>
            <a:gs pos="0">
              <a:srgbClr val="03D4A8"/>
            </a:gs>
            <a:gs pos="25000">
              <a:srgbClr val="21D6E0"/>
            </a:gs>
            <a:gs pos="75000">
              <a:srgbClr val="0087E6"/>
            </a:gs>
            <a:gs pos="100000">
              <a:srgbClr val="005CBF"/>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System Context Diagram</a:t>
          </a:r>
          <a:endParaRPr lang="en-US" sz="2300" kern="1200" dirty="0"/>
        </a:p>
      </dsp:txBody>
      <dsp:txXfrm>
        <a:off x="1727242" y="1226683"/>
        <a:ext cx="3218095" cy="1066797"/>
      </dsp:txXfrm>
    </dsp:sp>
    <dsp:sp modelId="{959E0E08-20B3-436A-8793-3C991A14D664}">
      <dsp:nvSpPr>
        <dsp:cNvPr id="0" name=""/>
        <dsp:cNvSpPr/>
      </dsp:nvSpPr>
      <dsp:spPr>
        <a:xfrm>
          <a:off x="0" y="2438403"/>
          <a:ext cx="1608459" cy="1133177"/>
        </a:xfrm>
        <a:prstGeom prst="roundRect">
          <a:avLst>
            <a:gd name="adj" fmla="val 10000"/>
          </a:avLst>
        </a:prstGeom>
        <a:gradFill rotWithShape="0">
          <a:gsLst>
            <a:gs pos="0">
              <a:srgbClr val="03D4A8"/>
            </a:gs>
            <a:gs pos="25000">
              <a:srgbClr val="21D6E0"/>
            </a:gs>
            <a:gs pos="75000">
              <a:srgbClr val="0087E6"/>
            </a:gs>
            <a:gs pos="100000">
              <a:srgbClr val="005CBF"/>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Sequence Diagram</a:t>
          </a:r>
          <a:endParaRPr lang="en-US" sz="2000" kern="1200" dirty="0"/>
        </a:p>
      </dsp:txBody>
      <dsp:txXfrm>
        <a:off x="33190" y="2471593"/>
        <a:ext cx="1542079" cy="1066797"/>
      </dsp:txXfrm>
    </dsp:sp>
    <dsp:sp modelId="{4557D394-324B-440F-8EF4-EC3D0B4D933A}">
      <dsp:nvSpPr>
        <dsp:cNvPr id="0" name=""/>
        <dsp:cNvSpPr/>
      </dsp:nvSpPr>
      <dsp:spPr>
        <a:xfrm>
          <a:off x="1694719" y="2438403"/>
          <a:ext cx="1608459" cy="1133177"/>
        </a:xfrm>
        <a:prstGeom prst="roundRect">
          <a:avLst>
            <a:gd name="adj" fmla="val 10000"/>
          </a:avLst>
        </a:prstGeom>
        <a:gradFill rotWithShape="0">
          <a:gsLst>
            <a:gs pos="0">
              <a:srgbClr val="03D4A8"/>
            </a:gs>
            <a:gs pos="25000">
              <a:srgbClr val="21D6E0"/>
            </a:gs>
            <a:gs pos="75000">
              <a:srgbClr val="0087E6"/>
            </a:gs>
            <a:gs pos="100000">
              <a:srgbClr val="005CBF"/>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Activity Diagram</a:t>
          </a:r>
          <a:endParaRPr lang="en-US" sz="2000" kern="1200" dirty="0"/>
        </a:p>
      </dsp:txBody>
      <dsp:txXfrm>
        <a:off x="1727909" y="2471593"/>
        <a:ext cx="1542079" cy="1066797"/>
      </dsp:txXfrm>
    </dsp:sp>
    <dsp:sp modelId="{A6647BDC-E72D-4C49-ACE4-8D01F0010490}">
      <dsp:nvSpPr>
        <dsp:cNvPr id="0" name=""/>
        <dsp:cNvSpPr/>
      </dsp:nvSpPr>
      <dsp:spPr>
        <a:xfrm>
          <a:off x="51726" y="1193493"/>
          <a:ext cx="1608459" cy="1133177"/>
        </a:xfrm>
        <a:prstGeom prst="roundRect">
          <a:avLst>
            <a:gd name="adj" fmla="val 10000"/>
          </a:avLst>
        </a:prstGeom>
        <a:gradFill rotWithShape="0">
          <a:gsLst>
            <a:gs pos="0">
              <a:srgbClr val="03D4A8"/>
            </a:gs>
            <a:gs pos="25000">
              <a:srgbClr val="21D6E0"/>
            </a:gs>
            <a:gs pos="75000">
              <a:srgbClr val="0087E6"/>
            </a:gs>
            <a:gs pos="100000">
              <a:srgbClr val="005CBF"/>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Use Case Diagram</a:t>
          </a:r>
          <a:endParaRPr lang="en-US" sz="2300" kern="1200" dirty="0"/>
        </a:p>
      </dsp:txBody>
      <dsp:txXfrm>
        <a:off x="84916" y="1226683"/>
        <a:ext cx="1542079" cy="1066797"/>
      </dsp:txXfrm>
    </dsp:sp>
    <dsp:sp modelId="{5C32A1F2-2DC9-4712-9D90-5BDE739FE7A7}">
      <dsp:nvSpPr>
        <dsp:cNvPr id="0" name=""/>
        <dsp:cNvSpPr/>
      </dsp:nvSpPr>
      <dsp:spPr>
        <a:xfrm>
          <a:off x="3404528" y="2438403"/>
          <a:ext cx="1608459" cy="1133177"/>
        </a:xfrm>
        <a:prstGeom prst="roundRect">
          <a:avLst>
            <a:gd name="adj" fmla="val 10000"/>
          </a:avLst>
        </a:prstGeom>
        <a:gradFill rotWithShape="0">
          <a:gsLst>
            <a:gs pos="0">
              <a:srgbClr val="03D4A8"/>
            </a:gs>
            <a:gs pos="25000">
              <a:srgbClr val="21D6E0"/>
            </a:gs>
            <a:gs pos="75000">
              <a:srgbClr val="0087E6"/>
            </a:gs>
            <a:gs pos="100000">
              <a:srgbClr val="005CBF"/>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Interaction Overview Diagram</a:t>
          </a:r>
          <a:endParaRPr lang="en-US" sz="2000" kern="1200" dirty="0"/>
        </a:p>
      </dsp:txBody>
      <dsp:txXfrm>
        <a:off x="3437718" y="2471593"/>
        <a:ext cx="1542079" cy="106679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E31327-4A8B-4058-BD1C-C2B4AB6F2323}">
      <dsp:nvSpPr>
        <dsp:cNvPr id="0" name=""/>
        <dsp:cNvSpPr/>
      </dsp:nvSpPr>
      <dsp:spPr>
        <a:xfrm>
          <a:off x="0" y="0"/>
          <a:ext cx="5028045" cy="1133177"/>
        </a:xfrm>
        <a:prstGeom prst="roundRect">
          <a:avLst>
            <a:gd name="adj" fmla="val 10000"/>
          </a:avLst>
        </a:prstGeom>
        <a:gradFill rotWithShape="0">
          <a:gsLst>
            <a:gs pos="0">
              <a:srgbClr val="03D4A8"/>
            </a:gs>
            <a:gs pos="25000">
              <a:srgbClr val="21D6E0"/>
            </a:gs>
            <a:gs pos="75000">
              <a:srgbClr val="0087E6"/>
            </a:gs>
            <a:gs pos="100000">
              <a:srgbClr val="005CBF"/>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n-US" sz="3800" kern="1200" dirty="0" smtClean="0"/>
            <a:t>Logical Data Model</a:t>
          </a:r>
          <a:endParaRPr lang="en-US" sz="3800" kern="1200" dirty="0"/>
        </a:p>
      </dsp:txBody>
      <dsp:txXfrm>
        <a:off x="33190" y="33190"/>
        <a:ext cx="4961665" cy="1066797"/>
      </dsp:txXfrm>
    </dsp:sp>
    <dsp:sp modelId="{6F58FB05-ECCE-4FA9-88A4-41B1CAC506BD}">
      <dsp:nvSpPr>
        <dsp:cNvPr id="0" name=""/>
        <dsp:cNvSpPr/>
      </dsp:nvSpPr>
      <dsp:spPr>
        <a:xfrm>
          <a:off x="1694052" y="1193493"/>
          <a:ext cx="3284475" cy="1133177"/>
        </a:xfrm>
        <a:prstGeom prst="roundRect">
          <a:avLst>
            <a:gd name="adj" fmla="val 10000"/>
          </a:avLst>
        </a:prstGeom>
        <a:gradFill rotWithShape="0">
          <a:gsLst>
            <a:gs pos="0">
              <a:srgbClr val="03D4A8"/>
            </a:gs>
            <a:gs pos="25000">
              <a:srgbClr val="21D6E0"/>
            </a:gs>
            <a:gs pos="75000">
              <a:srgbClr val="0087E6"/>
            </a:gs>
            <a:gs pos="100000">
              <a:srgbClr val="005CBF"/>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System Context Diagram</a:t>
          </a:r>
          <a:endParaRPr lang="en-US" sz="2300" kern="1200" dirty="0"/>
        </a:p>
      </dsp:txBody>
      <dsp:txXfrm>
        <a:off x="1727242" y="1226683"/>
        <a:ext cx="3218095" cy="1066797"/>
      </dsp:txXfrm>
    </dsp:sp>
    <dsp:sp modelId="{959E0E08-20B3-436A-8793-3C991A14D664}">
      <dsp:nvSpPr>
        <dsp:cNvPr id="0" name=""/>
        <dsp:cNvSpPr/>
      </dsp:nvSpPr>
      <dsp:spPr>
        <a:xfrm>
          <a:off x="0" y="2438403"/>
          <a:ext cx="1608459" cy="1133177"/>
        </a:xfrm>
        <a:prstGeom prst="roundRect">
          <a:avLst>
            <a:gd name="adj" fmla="val 10000"/>
          </a:avLst>
        </a:prstGeom>
        <a:gradFill rotWithShape="0">
          <a:gsLst>
            <a:gs pos="0">
              <a:srgbClr val="03D4A8"/>
            </a:gs>
            <a:gs pos="25000">
              <a:srgbClr val="21D6E0"/>
            </a:gs>
            <a:gs pos="75000">
              <a:srgbClr val="0087E6"/>
            </a:gs>
            <a:gs pos="100000">
              <a:srgbClr val="005CBF"/>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Sequence Diagram</a:t>
          </a:r>
          <a:endParaRPr lang="en-US" sz="2000" kern="1200" dirty="0"/>
        </a:p>
      </dsp:txBody>
      <dsp:txXfrm>
        <a:off x="33190" y="2471593"/>
        <a:ext cx="1542079" cy="1066797"/>
      </dsp:txXfrm>
    </dsp:sp>
    <dsp:sp modelId="{4557D394-324B-440F-8EF4-EC3D0B4D933A}">
      <dsp:nvSpPr>
        <dsp:cNvPr id="0" name=""/>
        <dsp:cNvSpPr/>
      </dsp:nvSpPr>
      <dsp:spPr>
        <a:xfrm>
          <a:off x="1694719" y="2438403"/>
          <a:ext cx="1608459" cy="1133177"/>
        </a:xfrm>
        <a:prstGeom prst="roundRect">
          <a:avLst>
            <a:gd name="adj" fmla="val 10000"/>
          </a:avLst>
        </a:prstGeom>
        <a:gradFill rotWithShape="0">
          <a:gsLst>
            <a:gs pos="0">
              <a:srgbClr val="03D4A8"/>
            </a:gs>
            <a:gs pos="25000">
              <a:srgbClr val="21D6E0"/>
            </a:gs>
            <a:gs pos="75000">
              <a:srgbClr val="0087E6"/>
            </a:gs>
            <a:gs pos="100000">
              <a:srgbClr val="005CBF"/>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Activity Diagram</a:t>
          </a:r>
          <a:endParaRPr lang="en-US" sz="2000" kern="1200" dirty="0"/>
        </a:p>
      </dsp:txBody>
      <dsp:txXfrm>
        <a:off x="1727909" y="2471593"/>
        <a:ext cx="1542079" cy="1066797"/>
      </dsp:txXfrm>
    </dsp:sp>
    <dsp:sp modelId="{A6647BDC-E72D-4C49-ACE4-8D01F0010490}">
      <dsp:nvSpPr>
        <dsp:cNvPr id="0" name=""/>
        <dsp:cNvSpPr/>
      </dsp:nvSpPr>
      <dsp:spPr>
        <a:xfrm>
          <a:off x="51726" y="1193493"/>
          <a:ext cx="1608459" cy="1133177"/>
        </a:xfrm>
        <a:prstGeom prst="roundRect">
          <a:avLst>
            <a:gd name="adj" fmla="val 10000"/>
          </a:avLst>
        </a:prstGeom>
        <a:gradFill rotWithShape="0">
          <a:gsLst>
            <a:gs pos="0">
              <a:srgbClr val="03D4A8"/>
            </a:gs>
            <a:gs pos="25000">
              <a:srgbClr val="21D6E0"/>
            </a:gs>
            <a:gs pos="75000">
              <a:srgbClr val="0087E6"/>
            </a:gs>
            <a:gs pos="100000">
              <a:srgbClr val="005CBF"/>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Use Case Diagram</a:t>
          </a:r>
          <a:endParaRPr lang="en-US" sz="2300" kern="1200" dirty="0"/>
        </a:p>
      </dsp:txBody>
      <dsp:txXfrm>
        <a:off x="84916" y="1226683"/>
        <a:ext cx="1542079" cy="1066797"/>
      </dsp:txXfrm>
    </dsp:sp>
    <dsp:sp modelId="{5C32A1F2-2DC9-4712-9D90-5BDE739FE7A7}">
      <dsp:nvSpPr>
        <dsp:cNvPr id="0" name=""/>
        <dsp:cNvSpPr/>
      </dsp:nvSpPr>
      <dsp:spPr>
        <a:xfrm>
          <a:off x="3404528" y="2438403"/>
          <a:ext cx="1608459" cy="1133177"/>
        </a:xfrm>
        <a:prstGeom prst="roundRect">
          <a:avLst>
            <a:gd name="adj" fmla="val 10000"/>
          </a:avLst>
        </a:prstGeom>
        <a:gradFill rotWithShape="0">
          <a:gsLst>
            <a:gs pos="0">
              <a:srgbClr val="03D4A8"/>
            </a:gs>
            <a:gs pos="25000">
              <a:srgbClr val="21D6E0"/>
            </a:gs>
            <a:gs pos="75000">
              <a:srgbClr val="0087E6"/>
            </a:gs>
            <a:gs pos="100000">
              <a:srgbClr val="005CBF"/>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Interaction Overview Diagram</a:t>
          </a:r>
          <a:endParaRPr lang="en-US" sz="2000" kern="1200" dirty="0"/>
        </a:p>
      </dsp:txBody>
      <dsp:txXfrm>
        <a:off x="3437718" y="2471593"/>
        <a:ext cx="1542079" cy="1066797"/>
      </dsp:txXfrm>
    </dsp:sp>
  </dsp:spTree>
</dsp:drawing>
</file>

<file path=ppt/diagrams/layout1.xml><?xml version="1.0" encoding="utf-8"?>
<dgm:layoutDef xmlns:dgm="http://schemas.openxmlformats.org/drawingml/2006/diagram" xmlns:a="http://schemas.openxmlformats.org/drawingml/2006/main" uniqueId="urn:microsoft.com/office/officeart/2005/8/layout/architecture+Icon">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architecture+Icon">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architecture+Icon">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architecture+Icon">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architecture+Icon">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architecture+Icon">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7F24C6-AE6B-4C14-90A0-DAC9B3259357}" type="datetimeFigureOut">
              <a:rPr lang="en-US" smtClean="0"/>
              <a:t>5/19/2016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1B862B-C000-4D83-A223-DA8D054958E8}" type="slidenum">
              <a:rPr lang="en-US" smtClean="0"/>
              <a:t>‹#›</a:t>
            </a:fld>
            <a:endParaRPr lang="en-US"/>
          </a:p>
        </p:txBody>
      </p:sp>
    </p:spTree>
    <p:extLst>
      <p:ext uri="{BB962C8B-B14F-4D97-AF65-F5344CB8AC3E}">
        <p14:creationId xmlns:p14="http://schemas.microsoft.com/office/powerpoint/2010/main" val="2794187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C9213D-3598-4758-A881-1E82D056EAE4}" type="slidenum">
              <a:rPr lang="en-US" smtClean="0"/>
              <a:t>18</a:t>
            </a:fld>
            <a:endParaRPr lang="en-US" dirty="0"/>
          </a:p>
        </p:txBody>
      </p:sp>
    </p:spTree>
    <p:extLst>
      <p:ext uri="{BB962C8B-B14F-4D97-AF65-F5344CB8AC3E}">
        <p14:creationId xmlns:p14="http://schemas.microsoft.com/office/powerpoint/2010/main" val="2128886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C9213D-3598-4758-A881-1E82D056EAE4}" type="slidenum">
              <a:rPr lang="en-US" smtClean="0"/>
              <a:t>19</a:t>
            </a:fld>
            <a:endParaRPr lang="en-US" dirty="0"/>
          </a:p>
        </p:txBody>
      </p:sp>
    </p:spTree>
    <p:extLst>
      <p:ext uri="{BB962C8B-B14F-4D97-AF65-F5344CB8AC3E}">
        <p14:creationId xmlns:p14="http://schemas.microsoft.com/office/powerpoint/2010/main" val="451800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C9213D-3598-4758-A881-1E82D056EAE4}" type="slidenum">
              <a:rPr lang="en-US" smtClean="0"/>
              <a:t>20</a:t>
            </a:fld>
            <a:endParaRPr lang="en-US" dirty="0"/>
          </a:p>
        </p:txBody>
      </p:sp>
    </p:spTree>
    <p:extLst>
      <p:ext uri="{BB962C8B-B14F-4D97-AF65-F5344CB8AC3E}">
        <p14:creationId xmlns:p14="http://schemas.microsoft.com/office/powerpoint/2010/main" val="120957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C9213D-3598-4758-A881-1E82D056EAE4}" type="slidenum">
              <a:rPr lang="en-US" smtClean="0"/>
              <a:t>21</a:t>
            </a:fld>
            <a:endParaRPr lang="en-US" dirty="0"/>
          </a:p>
        </p:txBody>
      </p:sp>
    </p:spTree>
    <p:extLst>
      <p:ext uri="{BB962C8B-B14F-4D97-AF65-F5344CB8AC3E}">
        <p14:creationId xmlns:p14="http://schemas.microsoft.com/office/powerpoint/2010/main" val="2652622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C9213D-3598-4758-A881-1E82D056EAE4}" type="slidenum">
              <a:rPr lang="en-US" smtClean="0"/>
              <a:t>22</a:t>
            </a:fld>
            <a:endParaRPr lang="en-US" dirty="0"/>
          </a:p>
        </p:txBody>
      </p:sp>
    </p:spTree>
    <p:extLst>
      <p:ext uri="{BB962C8B-B14F-4D97-AF65-F5344CB8AC3E}">
        <p14:creationId xmlns:p14="http://schemas.microsoft.com/office/powerpoint/2010/main" val="3480720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C9213D-3598-4758-A881-1E82D056EAE4}" type="slidenum">
              <a:rPr lang="en-US" smtClean="0"/>
              <a:t>23</a:t>
            </a:fld>
            <a:endParaRPr lang="en-US" dirty="0"/>
          </a:p>
        </p:txBody>
      </p:sp>
    </p:spTree>
    <p:extLst>
      <p:ext uri="{BB962C8B-B14F-4D97-AF65-F5344CB8AC3E}">
        <p14:creationId xmlns:p14="http://schemas.microsoft.com/office/powerpoint/2010/main" val="30356468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C9213D-3598-4758-A881-1E82D056EAE4}" type="slidenum">
              <a:rPr lang="en-US" smtClean="0"/>
              <a:t>24</a:t>
            </a:fld>
            <a:endParaRPr lang="en-US" dirty="0"/>
          </a:p>
        </p:txBody>
      </p:sp>
    </p:spTree>
    <p:extLst>
      <p:ext uri="{BB962C8B-B14F-4D97-AF65-F5344CB8AC3E}">
        <p14:creationId xmlns:p14="http://schemas.microsoft.com/office/powerpoint/2010/main" val="1664949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C9213D-3598-4758-A881-1E82D056EAE4}" type="slidenum">
              <a:rPr lang="en-US" smtClean="0"/>
              <a:t>25</a:t>
            </a:fld>
            <a:endParaRPr lang="en-US" dirty="0"/>
          </a:p>
        </p:txBody>
      </p:sp>
    </p:spTree>
    <p:extLst>
      <p:ext uri="{BB962C8B-B14F-4D97-AF65-F5344CB8AC3E}">
        <p14:creationId xmlns:p14="http://schemas.microsoft.com/office/powerpoint/2010/main" val="24883572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5/19/2016</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5/19/2016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5/19/2016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5/19/2016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5/19/2016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5/19/2016</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5/19/2016</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t>5/19/2016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t>5/19/2016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t>5/19/2016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5/19/2016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t>5/19/2016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t>5/19/2016</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t>5/19/2016</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5/19/2016</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5/19/2016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5/19/2016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5/19/2016</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dirty="0"/>
              <a:t>
              </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7.xml"/><Relationship Id="rId1" Type="http://schemas.openxmlformats.org/officeDocument/2006/relationships/video" Target="https://www.youtube.com/embed/4a4ZxOAQifE"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7.xml.rels><?xml version="1.0" encoding="UTF-8" standalone="yes"?>
<Relationships xmlns="http://schemas.openxmlformats.org/package/2006/relationships"><Relationship Id="rId3" Type="http://schemas.openxmlformats.org/officeDocument/2006/relationships/hyperlink" Target="http://austinea.org/definition/default.html#result_of_value" TargetMode="External"/><Relationship Id="rId2" Type="http://schemas.openxmlformats.org/officeDocument/2006/relationships/hyperlink" Target="http://austinea.org/definition/default.html#role"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hyperlink" Target="mailto:Aaron.brown2@austintexas.gov"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Enterprise Architecture And Project Management Office</a:t>
            </a:r>
            <a:endParaRPr lang="en-US" dirty="0"/>
          </a:p>
        </p:txBody>
      </p:sp>
      <p:sp>
        <p:nvSpPr>
          <p:cNvPr id="3" name="Subtitle 2"/>
          <p:cNvSpPr>
            <a:spLocks noGrp="1"/>
          </p:cNvSpPr>
          <p:nvPr>
            <p:ph type="subTitle" idx="1"/>
          </p:nvPr>
        </p:nvSpPr>
        <p:spPr/>
        <p:txBody>
          <a:bodyPr/>
          <a:lstStyle/>
          <a:p>
            <a:r>
              <a:rPr lang="en-US" b="1" dirty="0" smtClean="0"/>
              <a:t>Maneuvering through the chaos</a:t>
            </a:r>
            <a:endParaRPr lang="en-US" b="1" dirty="0"/>
          </a:p>
        </p:txBody>
      </p:sp>
    </p:spTree>
    <p:extLst>
      <p:ext uri="{BB962C8B-B14F-4D97-AF65-F5344CB8AC3E}">
        <p14:creationId xmlns:p14="http://schemas.microsoft.com/office/powerpoint/2010/main" val="7548382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Line Callout 1 (Border and Accent Bar) 19"/>
          <p:cNvSpPr/>
          <p:nvPr/>
        </p:nvSpPr>
        <p:spPr>
          <a:xfrm>
            <a:off x="5044632" y="1395556"/>
            <a:ext cx="6927383" cy="3926086"/>
          </a:xfrm>
          <a:prstGeom prst="accentBorderCallout1">
            <a:avLst>
              <a:gd name="adj1" fmla="val 35972"/>
              <a:gd name="adj2" fmla="val -4855"/>
              <a:gd name="adj3" fmla="val 71150"/>
              <a:gd name="adj4" fmla="val -18002"/>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smtClean="0"/>
              <a:t>The PMO Establishes a Charter for the project with the </a:t>
            </a:r>
            <a:r>
              <a:rPr lang="en-US" dirty="0"/>
              <a:t>B</a:t>
            </a:r>
            <a:r>
              <a:rPr lang="en-US" dirty="0" smtClean="0"/>
              <a:t>usiness </a:t>
            </a:r>
            <a:r>
              <a:rPr lang="en-US" dirty="0" smtClean="0"/>
              <a:t>domain</a:t>
            </a:r>
          </a:p>
          <a:p>
            <a:pPr marL="285750" indent="-285750">
              <a:buFont typeface="Arial" panose="020B0604020202020204" pitchFamily="34" charset="0"/>
              <a:buChar char="•"/>
            </a:pPr>
            <a:r>
              <a:rPr lang="en-US" dirty="0" smtClean="0"/>
              <a:t>The PMO creates a project plan</a:t>
            </a:r>
          </a:p>
          <a:p>
            <a:pPr marL="285750" indent="-285750">
              <a:buFont typeface="Arial" panose="020B0604020202020204" pitchFamily="34" charset="0"/>
              <a:buChar char="•"/>
            </a:pPr>
            <a:r>
              <a:rPr lang="en-US" dirty="0" smtClean="0"/>
              <a:t>The PMO conducts their own Kick off meeting </a:t>
            </a:r>
          </a:p>
          <a:p>
            <a:pPr marL="285750" indent="-285750">
              <a:buFont typeface="Arial" panose="020B0604020202020204" pitchFamily="34" charset="0"/>
              <a:buChar char="•"/>
            </a:pPr>
            <a:r>
              <a:rPr lang="en-US" dirty="0" smtClean="0"/>
              <a:t>EA provides the PMO the business domain’s Use Case artifacts, and any technical standards that might apply to the project</a:t>
            </a:r>
          </a:p>
          <a:p>
            <a:pPr marL="285750" indent="-285750">
              <a:buFont typeface="Arial" panose="020B0604020202020204" pitchFamily="34" charset="0"/>
              <a:buChar char="•"/>
            </a:pPr>
            <a:r>
              <a:rPr lang="en-US" dirty="0" smtClean="0"/>
              <a:t>The PMO constructs an RFI / RFP with the Artifacts for evaluation by the Business </a:t>
            </a:r>
            <a:r>
              <a:rPr lang="en-US" dirty="0" smtClean="0"/>
              <a:t>domain</a:t>
            </a:r>
            <a:endParaRPr lang="en-US" dirty="0"/>
          </a:p>
          <a:p>
            <a:pPr marL="285750" indent="-285750">
              <a:buFont typeface="Arial" panose="020B0604020202020204" pitchFamily="34" charset="0"/>
              <a:buChar char="•"/>
            </a:pPr>
            <a:r>
              <a:rPr lang="en-US" dirty="0" smtClean="0"/>
              <a:t>PMO consults EA for various technology considerations</a:t>
            </a:r>
          </a:p>
          <a:p>
            <a:pPr marL="285750" indent="-285750">
              <a:buFont typeface="Arial" panose="020B0604020202020204" pitchFamily="34" charset="0"/>
              <a:buChar char="•"/>
            </a:pPr>
            <a:r>
              <a:rPr lang="en-US" dirty="0" smtClean="0"/>
              <a:t>The PMO coordinate the project to a successful completion. </a:t>
            </a:r>
          </a:p>
          <a:p>
            <a:pPr algn="ctr"/>
            <a:endParaRPr lang="en-US" dirty="0"/>
          </a:p>
        </p:txBody>
      </p:sp>
      <p:sp>
        <p:nvSpPr>
          <p:cNvPr id="21" name="Rectangle 20"/>
          <p:cNvSpPr/>
          <p:nvPr/>
        </p:nvSpPr>
        <p:spPr>
          <a:xfrm>
            <a:off x="4655017" y="613206"/>
            <a:ext cx="5572359" cy="461665"/>
          </a:xfrm>
          <a:prstGeom prst="rect">
            <a:avLst/>
          </a:prstGeom>
        </p:spPr>
        <p:txBody>
          <a:bodyPr wrap="none">
            <a:spAutoFit/>
          </a:bodyPr>
          <a:lstStyle/>
          <a:p>
            <a:r>
              <a:rPr lang="en-US" sz="2400" b="1" u="sng" dirty="0"/>
              <a:t>EA’s Role Step by Step with </a:t>
            </a:r>
            <a:r>
              <a:rPr lang="en-US" sz="2400" b="1" u="sng" dirty="0" smtClean="0"/>
              <a:t>a Project</a:t>
            </a:r>
            <a:endParaRPr lang="en-US" sz="2400" b="1" u="sng" dirty="0"/>
          </a:p>
        </p:txBody>
      </p:sp>
      <p:grpSp>
        <p:nvGrpSpPr>
          <p:cNvPr id="19" name="Group 18"/>
          <p:cNvGrpSpPr/>
          <p:nvPr/>
        </p:nvGrpSpPr>
        <p:grpSpPr>
          <a:xfrm>
            <a:off x="907500" y="809528"/>
            <a:ext cx="2877561" cy="706830"/>
            <a:chOff x="612965" y="202465"/>
            <a:chExt cx="2395690" cy="706830"/>
          </a:xfrm>
        </p:grpSpPr>
        <p:sp>
          <p:nvSpPr>
            <p:cNvPr id="37" name="Rounded Rectangle 36"/>
            <p:cNvSpPr/>
            <p:nvPr/>
          </p:nvSpPr>
          <p:spPr>
            <a:xfrm>
              <a:off x="612965" y="202465"/>
              <a:ext cx="2395690" cy="706830"/>
            </a:xfrm>
            <a:prstGeom prst="roundRect">
              <a:avLst>
                <a:gd name="adj" fmla="val 166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8" name="Rounded Rectangle 4"/>
            <p:cNvSpPr/>
            <p:nvPr/>
          </p:nvSpPr>
          <p:spPr>
            <a:xfrm>
              <a:off x="647476" y="236976"/>
              <a:ext cx="2326668" cy="63780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Business Owner expresses interest in a technology and requests analysis</a:t>
              </a:r>
              <a:endParaRPr lang="en-US" sz="1200" kern="1200" dirty="0">
                <a:solidFill>
                  <a:schemeClr val="tx1"/>
                </a:solidFill>
              </a:endParaRPr>
            </a:p>
          </p:txBody>
        </p:sp>
      </p:grpSp>
      <p:grpSp>
        <p:nvGrpSpPr>
          <p:cNvPr id="39" name="Group 38"/>
          <p:cNvGrpSpPr/>
          <p:nvPr/>
        </p:nvGrpSpPr>
        <p:grpSpPr>
          <a:xfrm>
            <a:off x="909306" y="1820609"/>
            <a:ext cx="2875756" cy="799586"/>
            <a:chOff x="3587456" y="405469"/>
            <a:chExt cx="2321256" cy="799586"/>
          </a:xfrm>
        </p:grpSpPr>
        <p:sp>
          <p:nvSpPr>
            <p:cNvPr id="40" name="Rounded Rectangle 39"/>
            <p:cNvSpPr/>
            <p:nvPr/>
          </p:nvSpPr>
          <p:spPr>
            <a:xfrm>
              <a:off x="3587456" y="405469"/>
              <a:ext cx="2321256" cy="799586"/>
            </a:xfrm>
            <a:prstGeom prst="roundRect">
              <a:avLst>
                <a:gd name="adj" fmla="val 166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1" name="Rounded Rectangle 4"/>
            <p:cNvSpPr/>
            <p:nvPr/>
          </p:nvSpPr>
          <p:spPr>
            <a:xfrm>
              <a:off x="3626496" y="444509"/>
              <a:ext cx="2243176" cy="7215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EA Evaluates the impact to the Enterprise, and creates artifacts to assist with evolving requirements</a:t>
              </a:r>
              <a:endParaRPr lang="en-US" sz="1200" kern="1200" dirty="0">
                <a:solidFill>
                  <a:schemeClr val="tx1"/>
                </a:solidFill>
              </a:endParaRPr>
            </a:p>
          </p:txBody>
        </p:sp>
      </p:grpSp>
      <p:grpSp>
        <p:nvGrpSpPr>
          <p:cNvPr id="42" name="Group 41"/>
          <p:cNvGrpSpPr/>
          <p:nvPr/>
        </p:nvGrpSpPr>
        <p:grpSpPr>
          <a:xfrm>
            <a:off x="863600" y="3885585"/>
            <a:ext cx="2943338" cy="775373"/>
            <a:chOff x="734843" y="3611820"/>
            <a:chExt cx="2875756" cy="775373"/>
          </a:xfrm>
        </p:grpSpPr>
        <p:sp>
          <p:nvSpPr>
            <p:cNvPr id="43" name="Rounded Rectangle 42"/>
            <p:cNvSpPr/>
            <p:nvPr/>
          </p:nvSpPr>
          <p:spPr>
            <a:xfrm>
              <a:off x="734843" y="3611820"/>
              <a:ext cx="2875756" cy="775373"/>
            </a:xfrm>
            <a:prstGeom prst="roundRect">
              <a:avLst>
                <a:gd name="adj" fmla="val 166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4" name="Rounded Rectangle 4"/>
            <p:cNvSpPr/>
            <p:nvPr/>
          </p:nvSpPr>
          <p:spPr>
            <a:xfrm>
              <a:off x="746217" y="3628451"/>
              <a:ext cx="2800042" cy="69965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An RFI or RFP is created to support the discussion of how and what is required for the project. Included are the EA artifacts provided by EA</a:t>
              </a:r>
              <a:r>
                <a:rPr lang="en-US" sz="500" kern="1200" dirty="0" smtClean="0">
                  <a:solidFill>
                    <a:schemeClr val="tx1"/>
                  </a:solidFill>
                </a:rPr>
                <a:t>. </a:t>
              </a:r>
              <a:endParaRPr lang="en-US" sz="500" kern="1200" dirty="0">
                <a:solidFill>
                  <a:schemeClr val="tx1"/>
                </a:solidFill>
              </a:endParaRPr>
            </a:p>
          </p:txBody>
        </p:sp>
      </p:grpSp>
      <p:grpSp>
        <p:nvGrpSpPr>
          <p:cNvPr id="45" name="Group 44"/>
          <p:cNvGrpSpPr/>
          <p:nvPr/>
        </p:nvGrpSpPr>
        <p:grpSpPr>
          <a:xfrm>
            <a:off x="907500" y="2924446"/>
            <a:ext cx="2866188" cy="669858"/>
            <a:chOff x="4277358" y="2058681"/>
            <a:chExt cx="2604340" cy="669858"/>
          </a:xfrm>
        </p:grpSpPr>
        <p:sp>
          <p:nvSpPr>
            <p:cNvPr id="46" name="Rounded Rectangle 45"/>
            <p:cNvSpPr/>
            <p:nvPr/>
          </p:nvSpPr>
          <p:spPr>
            <a:xfrm>
              <a:off x="4277358" y="2058681"/>
              <a:ext cx="2604340" cy="669858"/>
            </a:xfrm>
            <a:prstGeom prst="roundRect">
              <a:avLst>
                <a:gd name="adj" fmla="val 166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7" name="Rounded Rectangle 4"/>
            <p:cNvSpPr/>
            <p:nvPr/>
          </p:nvSpPr>
          <p:spPr>
            <a:xfrm>
              <a:off x="4310064" y="2091387"/>
              <a:ext cx="2538928" cy="60444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Project is presented to the DDAC and CIO council (or Department has funding of their own)</a:t>
              </a:r>
              <a:endParaRPr lang="en-US" sz="1200" kern="1200" dirty="0">
                <a:solidFill>
                  <a:schemeClr val="tx1"/>
                </a:solidFill>
              </a:endParaRPr>
            </a:p>
          </p:txBody>
        </p:sp>
      </p:grpSp>
      <p:grpSp>
        <p:nvGrpSpPr>
          <p:cNvPr id="48" name="Group 47"/>
          <p:cNvGrpSpPr/>
          <p:nvPr/>
        </p:nvGrpSpPr>
        <p:grpSpPr>
          <a:xfrm>
            <a:off x="918874" y="4909765"/>
            <a:ext cx="2866188" cy="1300204"/>
            <a:chOff x="2547315" y="2790232"/>
            <a:chExt cx="3670446" cy="902804"/>
          </a:xfrm>
        </p:grpSpPr>
        <p:sp>
          <p:nvSpPr>
            <p:cNvPr id="49" name="Rounded Rectangle 48"/>
            <p:cNvSpPr/>
            <p:nvPr/>
          </p:nvSpPr>
          <p:spPr>
            <a:xfrm>
              <a:off x="2547315" y="2790232"/>
              <a:ext cx="3670446" cy="902804"/>
            </a:xfrm>
            <a:prstGeom prst="roundRect">
              <a:avLst>
                <a:gd name="adj" fmla="val 166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0" name="Rounded Rectangle 4"/>
            <p:cNvSpPr/>
            <p:nvPr/>
          </p:nvSpPr>
          <p:spPr>
            <a:xfrm>
              <a:off x="2591394" y="2834311"/>
              <a:ext cx="3626063" cy="81464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EA Team participates in Demo’s and provides technical counsel for initial product selection, Alternatively, EA provides technical counsel to the internal development teams if the solution is going to be developed in-house. </a:t>
              </a:r>
              <a:endParaRPr lang="en-US" sz="1200" kern="1200" dirty="0">
                <a:solidFill>
                  <a:schemeClr val="tx1"/>
                </a:solidFill>
              </a:endParaRPr>
            </a:p>
          </p:txBody>
        </p:sp>
      </p:grpSp>
    </p:spTree>
    <p:extLst>
      <p:ext uri="{BB962C8B-B14F-4D97-AF65-F5344CB8AC3E}">
        <p14:creationId xmlns:p14="http://schemas.microsoft.com/office/powerpoint/2010/main" val="40092356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Line Callout 1 (Border and Accent Bar) 19"/>
          <p:cNvSpPr/>
          <p:nvPr/>
        </p:nvSpPr>
        <p:spPr>
          <a:xfrm>
            <a:off x="4655017" y="1820609"/>
            <a:ext cx="6927383" cy="2838873"/>
          </a:xfrm>
          <a:prstGeom prst="accentBorderCallout1">
            <a:avLst>
              <a:gd name="adj1" fmla="val 35972"/>
              <a:gd name="adj2" fmla="val -4855"/>
              <a:gd name="adj3" fmla="val 128195"/>
              <a:gd name="adj4" fmla="val -12627"/>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EA act’s as a </a:t>
            </a:r>
            <a:r>
              <a:rPr lang="en-US" u="sng" dirty="0" smtClean="0"/>
              <a:t>technical consultant </a:t>
            </a:r>
            <a:r>
              <a:rPr lang="en-US" dirty="0" smtClean="0"/>
              <a:t>for all other elements of the project:</a:t>
            </a:r>
          </a:p>
          <a:p>
            <a:endParaRPr lang="en-US" dirty="0" smtClean="0"/>
          </a:p>
          <a:p>
            <a:pPr marL="285750" indent="-285750">
              <a:buFont typeface="Arial" panose="020B0604020202020204" pitchFamily="34" charset="0"/>
              <a:buChar char="•"/>
            </a:pPr>
            <a:r>
              <a:rPr lang="en-US" dirty="0" smtClean="0"/>
              <a:t>EA sits in on product demos and acts as a technical consultant for the Business </a:t>
            </a:r>
            <a:r>
              <a:rPr lang="en-US" dirty="0" smtClean="0"/>
              <a:t>domain</a:t>
            </a:r>
            <a:endParaRPr lang="en-US" dirty="0" smtClean="0"/>
          </a:p>
          <a:p>
            <a:pPr marL="285750" indent="-285750">
              <a:buFont typeface="Arial" panose="020B0604020202020204" pitchFamily="34" charset="0"/>
              <a:buChar char="•"/>
            </a:pPr>
            <a:r>
              <a:rPr lang="en-US" dirty="0" smtClean="0"/>
              <a:t>If the project is an in-house development project, EA is consulted whenever there are questions or changes. </a:t>
            </a:r>
          </a:p>
          <a:p>
            <a:pPr marL="285750" indent="-285750">
              <a:buFont typeface="Arial" panose="020B0604020202020204" pitchFamily="34" charset="0"/>
              <a:buChar char="•"/>
            </a:pPr>
            <a:r>
              <a:rPr lang="en-US" dirty="0" smtClean="0"/>
              <a:t>Classically, EA should be consulted each loop of an AGILE implementation, when the next set of changes is proposed. </a:t>
            </a:r>
            <a:endParaRPr lang="en-US" dirty="0"/>
          </a:p>
        </p:txBody>
      </p:sp>
      <p:sp>
        <p:nvSpPr>
          <p:cNvPr id="21" name="Rectangle 20"/>
          <p:cNvSpPr/>
          <p:nvPr/>
        </p:nvSpPr>
        <p:spPr>
          <a:xfrm>
            <a:off x="4655017" y="613206"/>
            <a:ext cx="5572359" cy="461665"/>
          </a:xfrm>
          <a:prstGeom prst="rect">
            <a:avLst/>
          </a:prstGeom>
        </p:spPr>
        <p:txBody>
          <a:bodyPr wrap="none">
            <a:spAutoFit/>
          </a:bodyPr>
          <a:lstStyle/>
          <a:p>
            <a:r>
              <a:rPr lang="en-US" sz="2400" b="1" u="sng" dirty="0"/>
              <a:t>EA’s Role Step by Step with </a:t>
            </a:r>
            <a:r>
              <a:rPr lang="en-US" sz="2400" b="1" u="sng" dirty="0" smtClean="0"/>
              <a:t>a Project</a:t>
            </a:r>
            <a:endParaRPr lang="en-US" sz="2400" b="1" u="sng" dirty="0"/>
          </a:p>
        </p:txBody>
      </p:sp>
      <p:grpSp>
        <p:nvGrpSpPr>
          <p:cNvPr id="19" name="Group 18"/>
          <p:cNvGrpSpPr/>
          <p:nvPr/>
        </p:nvGrpSpPr>
        <p:grpSpPr>
          <a:xfrm>
            <a:off x="907500" y="809528"/>
            <a:ext cx="2877561" cy="706830"/>
            <a:chOff x="612965" y="202465"/>
            <a:chExt cx="2395690" cy="706830"/>
          </a:xfrm>
        </p:grpSpPr>
        <p:sp>
          <p:nvSpPr>
            <p:cNvPr id="37" name="Rounded Rectangle 36"/>
            <p:cNvSpPr/>
            <p:nvPr/>
          </p:nvSpPr>
          <p:spPr>
            <a:xfrm>
              <a:off x="612965" y="202465"/>
              <a:ext cx="2395690" cy="706830"/>
            </a:xfrm>
            <a:prstGeom prst="roundRect">
              <a:avLst>
                <a:gd name="adj" fmla="val 166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8" name="Rounded Rectangle 4"/>
            <p:cNvSpPr/>
            <p:nvPr/>
          </p:nvSpPr>
          <p:spPr>
            <a:xfrm>
              <a:off x="647476" y="236976"/>
              <a:ext cx="2326668" cy="63780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Business Owner expresses interest in a technology and requests analysis</a:t>
              </a:r>
              <a:endParaRPr lang="en-US" sz="1200" kern="1200" dirty="0">
                <a:solidFill>
                  <a:schemeClr val="tx1"/>
                </a:solidFill>
              </a:endParaRPr>
            </a:p>
          </p:txBody>
        </p:sp>
      </p:grpSp>
      <p:grpSp>
        <p:nvGrpSpPr>
          <p:cNvPr id="39" name="Group 38"/>
          <p:cNvGrpSpPr/>
          <p:nvPr/>
        </p:nvGrpSpPr>
        <p:grpSpPr>
          <a:xfrm>
            <a:off x="909306" y="1820609"/>
            <a:ext cx="2875756" cy="799586"/>
            <a:chOff x="3587456" y="405469"/>
            <a:chExt cx="2321256" cy="799586"/>
          </a:xfrm>
        </p:grpSpPr>
        <p:sp>
          <p:nvSpPr>
            <p:cNvPr id="40" name="Rounded Rectangle 39"/>
            <p:cNvSpPr/>
            <p:nvPr/>
          </p:nvSpPr>
          <p:spPr>
            <a:xfrm>
              <a:off x="3587456" y="405469"/>
              <a:ext cx="2321256" cy="799586"/>
            </a:xfrm>
            <a:prstGeom prst="roundRect">
              <a:avLst>
                <a:gd name="adj" fmla="val 166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1" name="Rounded Rectangle 4"/>
            <p:cNvSpPr/>
            <p:nvPr/>
          </p:nvSpPr>
          <p:spPr>
            <a:xfrm>
              <a:off x="3626496" y="444509"/>
              <a:ext cx="2243176" cy="7215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EA Evaluates the impact to the Enterprise, and creates artifacts to assist with evolving requirements</a:t>
              </a:r>
              <a:endParaRPr lang="en-US" sz="1200" kern="1200" dirty="0">
                <a:solidFill>
                  <a:schemeClr val="tx1"/>
                </a:solidFill>
              </a:endParaRPr>
            </a:p>
          </p:txBody>
        </p:sp>
      </p:grpSp>
      <p:grpSp>
        <p:nvGrpSpPr>
          <p:cNvPr id="42" name="Group 41"/>
          <p:cNvGrpSpPr/>
          <p:nvPr/>
        </p:nvGrpSpPr>
        <p:grpSpPr>
          <a:xfrm>
            <a:off x="863600" y="3885585"/>
            <a:ext cx="2943338" cy="775373"/>
            <a:chOff x="734843" y="3611820"/>
            <a:chExt cx="2875756" cy="775373"/>
          </a:xfrm>
        </p:grpSpPr>
        <p:sp>
          <p:nvSpPr>
            <p:cNvPr id="43" name="Rounded Rectangle 42"/>
            <p:cNvSpPr/>
            <p:nvPr/>
          </p:nvSpPr>
          <p:spPr>
            <a:xfrm>
              <a:off x="734843" y="3611820"/>
              <a:ext cx="2875756" cy="775373"/>
            </a:xfrm>
            <a:prstGeom prst="roundRect">
              <a:avLst>
                <a:gd name="adj" fmla="val 166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4" name="Rounded Rectangle 4"/>
            <p:cNvSpPr/>
            <p:nvPr/>
          </p:nvSpPr>
          <p:spPr>
            <a:xfrm>
              <a:off x="746217" y="3628451"/>
              <a:ext cx="2800042" cy="69965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An RFI or RFP is created to support the discussion of how and what is required for the project. Included are the EA artifacts provided by EA</a:t>
              </a:r>
              <a:r>
                <a:rPr lang="en-US" sz="500" kern="1200" dirty="0" smtClean="0">
                  <a:solidFill>
                    <a:schemeClr val="tx1"/>
                  </a:solidFill>
                </a:rPr>
                <a:t>. </a:t>
              </a:r>
              <a:endParaRPr lang="en-US" sz="500" kern="1200" dirty="0">
                <a:solidFill>
                  <a:schemeClr val="tx1"/>
                </a:solidFill>
              </a:endParaRPr>
            </a:p>
          </p:txBody>
        </p:sp>
      </p:grpSp>
      <p:grpSp>
        <p:nvGrpSpPr>
          <p:cNvPr id="45" name="Group 44"/>
          <p:cNvGrpSpPr/>
          <p:nvPr/>
        </p:nvGrpSpPr>
        <p:grpSpPr>
          <a:xfrm>
            <a:off x="907500" y="2924446"/>
            <a:ext cx="2866188" cy="669858"/>
            <a:chOff x="4277358" y="2058681"/>
            <a:chExt cx="2604340" cy="669858"/>
          </a:xfrm>
        </p:grpSpPr>
        <p:sp>
          <p:nvSpPr>
            <p:cNvPr id="46" name="Rounded Rectangle 45"/>
            <p:cNvSpPr/>
            <p:nvPr/>
          </p:nvSpPr>
          <p:spPr>
            <a:xfrm>
              <a:off x="4277358" y="2058681"/>
              <a:ext cx="2604340" cy="669858"/>
            </a:xfrm>
            <a:prstGeom prst="roundRect">
              <a:avLst>
                <a:gd name="adj" fmla="val 166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7" name="Rounded Rectangle 4"/>
            <p:cNvSpPr/>
            <p:nvPr/>
          </p:nvSpPr>
          <p:spPr>
            <a:xfrm>
              <a:off x="4310064" y="2091387"/>
              <a:ext cx="2538928" cy="60444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Project is presented to the DDAC and CIO council (or Department has funding of their own)</a:t>
              </a:r>
              <a:endParaRPr lang="en-US" sz="1200" kern="1200" dirty="0">
                <a:solidFill>
                  <a:schemeClr val="tx1"/>
                </a:solidFill>
              </a:endParaRPr>
            </a:p>
          </p:txBody>
        </p:sp>
      </p:grpSp>
      <p:grpSp>
        <p:nvGrpSpPr>
          <p:cNvPr id="48" name="Group 47"/>
          <p:cNvGrpSpPr/>
          <p:nvPr/>
        </p:nvGrpSpPr>
        <p:grpSpPr>
          <a:xfrm>
            <a:off x="918874" y="4909765"/>
            <a:ext cx="2866188" cy="1300204"/>
            <a:chOff x="2547315" y="2790232"/>
            <a:chExt cx="3670446" cy="902804"/>
          </a:xfrm>
        </p:grpSpPr>
        <p:sp>
          <p:nvSpPr>
            <p:cNvPr id="49" name="Rounded Rectangle 48"/>
            <p:cNvSpPr/>
            <p:nvPr/>
          </p:nvSpPr>
          <p:spPr>
            <a:xfrm>
              <a:off x="2547315" y="2790232"/>
              <a:ext cx="3670446" cy="902804"/>
            </a:xfrm>
            <a:prstGeom prst="roundRect">
              <a:avLst>
                <a:gd name="adj" fmla="val 166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0" name="Rounded Rectangle 4"/>
            <p:cNvSpPr/>
            <p:nvPr/>
          </p:nvSpPr>
          <p:spPr>
            <a:xfrm>
              <a:off x="2591394" y="2834311"/>
              <a:ext cx="3626063" cy="81464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EA Team participates in Demo’s and provides technical counsel for initial product selection, Alternatively, EA provides technical counsel to the internal development teams if the solution is going to be developed in-house. </a:t>
              </a:r>
              <a:endParaRPr lang="en-US" sz="1200" kern="1200" dirty="0">
                <a:solidFill>
                  <a:schemeClr val="tx1"/>
                </a:solidFill>
              </a:endParaRPr>
            </a:p>
          </p:txBody>
        </p:sp>
      </p:grpSp>
    </p:spTree>
    <p:extLst>
      <p:ext uri="{BB962C8B-B14F-4D97-AF65-F5344CB8AC3E}">
        <p14:creationId xmlns:p14="http://schemas.microsoft.com/office/powerpoint/2010/main" val="145774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4a4ZxOAQifE"/>
          <p:cNvPicPr>
            <a:picLocks noRot="1" noChangeAspect="1"/>
          </p:cNvPicPr>
          <p:nvPr>
            <a:videoFile r:link="rId1"/>
          </p:nvPr>
        </p:nvPicPr>
        <p:blipFill>
          <a:blip r:embed="rId3"/>
          <a:stretch>
            <a:fillRect/>
          </a:stretch>
        </p:blipFill>
        <p:spPr>
          <a:xfrm>
            <a:off x="485190" y="337067"/>
            <a:ext cx="10935479" cy="6151206"/>
          </a:xfrm>
          <a:prstGeom prst="rect">
            <a:avLst/>
          </a:prstGeom>
        </p:spPr>
      </p:pic>
    </p:spTree>
    <p:extLst>
      <p:ext uri="{BB962C8B-B14F-4D97-AF65-F5344CB8AC3E}">
        <p14:creationId xmlns:p14="http://schemas.microsoft.com/office/powerpoint/2010/main" val="66755499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hold" display="0">
                  <p:stCondLst>
                    <p:cond delay="indefinite"/>
                  </p:stCondLst>
                </p:cTn>
                <p:tgtEl>
                  <p:spTgt spid="4"/>
                </p:tgtEl>
              </p:cMediaNode>
            </p:vide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 Diagrams EA Create</a:t>
            </a: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Capability Area Architecture </a:t>
            </a:r>
            <a:r>
              <a:rPr lang="en-US" dirty="0" smtClean="0"/>
              <a:t>– This defines a </a:t>
            </a:r>
            <a:r>
              <a:rPr lang="en-US" dirty="0" smtClean="0"/>
              <a:t>Business domain </a:t>
            </a:r>
            <a:r>
              <a:rPr lang="en-US" dirty="0" smtClean="0"/>
              <a:t>by showing the Capabilities (services) provided by that Team; often this includes goals of the organization.</a:t>
            </a:r>
          </a:p>
          <a:p>
            <a:r>
              <a:rPr lang="en-US" b="1" dirty="0" smtClean="0"/>
              <a:t>Logical Data Models </a:t>
            </a:r>
            <a:r>
              <a:rPr lang="en-US" dirty="0" smtClean="0"/>
              <a:t>– Provide a comprehensive list of all data needed to properly implement the requested solution. Normally one logical data model will be provided for a set of processes. </a:t>
            </a:r>
          </a:p>
          <a:p>
            <a:r>
              <a:rPr lang="en-US" b="1" dirty="0" smtClean="0"/>
              <a:t>Use Case Diagrams </a:t>
            </a:r>
            <a:r>
              <a:rPr lang="en-US" dirty="0" smtClean="0"/>
              <a:t>– One is provided for each “process” indicating the name, scope of the process, roles, and systems involved</a:t>
            </a:r>
            <a:r>
              <a:rPr lang="en-US" i="1" dirty="0" smtClean="0"/>
              <a:t>. Note: The Scope from Use case diagrams are meant to be reused as test cases at implementation.</a:t>
            </a:r>
          </a:p>
          <a:p>
            <a:r>
              <a:rPr lang="en-US" b="1" dirty="0" smtClean="0"/>
              <a:t>Sequence Diagrams – </a:t>
            </a:r>
            <a:r>
              <a:rPr lang="en-US" dirty="0" smtClean="0"/>
              <a:t>Define a process along a timeline, showing every role and system, the interactions between them, and the data used for each interaction. </a:t>
            </a:r>
            <a:endParaRPr lang="en-US" b="1" dirty="0" smtClean="0"/>
          </a:p>
          <a:p>
            <a:r>
              <a:rPr lang="en-US" b="1" dirty="0" smtClean="0"/>
              <a:t>Activity Diagrams </a:t>
            </a:r>
            <a:r>
              <a:rPr lang="en-US" dirty="0" smtClean="0"/>
              <a:t>– Define a process from a workflow perspective, broken down by role, and shows the data used at each step. </a:t>
            </a:r>
            <a:r>
              <a:rPr lang="en-US" u="sng" dirty="0" smtClean="0"/>
              <a:t>Activity Diagrams ignore systems. </a:t>
            </a:r>
          </a:p>
          <a:p>
            <a:r>
              <a:rPr lang="en-US" b="1" dirty="0" smtClean="0"/>
              <a:t>Interaction Overviews </a:t>
            </a:r>
            <a:r>
              <a:rPr lang="en-US" dirty="0" smtClean="0"/>
              <a:t>– Show the interactions between Processes, and includes the major data included in each step. </a:t>
            </a:r>
          </a:p>
          <a:p>
            <a:r>
              <a:rPr lang="en-US" b="1" dirty="0" smtClean="0"/>
              <a:t>System Context Diagrams </a:t>
            </a:r>
            <a:r>
              <a:rPr lang="en-US" dirty="0" smtClean="0"/>
              <a:t>– Describe the </a:t>
            </a:r>
            <a:r>
              <a:rPr lang="en-US" u="sng" dirty="0" smtClean="0"/>
              <a:t>physical layout </a:t>
            </a:r>
            <a:r>
              <a:rPr lang="en-US" dirty="0" smtClean="0"/>
              <a:t>of the machines, operating systems and software for a solution space.  It’s the only time EA isn’t strategic!</a:t>
            </a:r>
            <a:endParaRPr lang="en-US" dirty="0"/>
          </a:p>
        </p:txBody>
      </p:sp>
    </p:spTree>
    <p:extLst>
      <p:ext uri="{BB962C8B-B14F-4D97-AF65-F5344CB8AC3E}">
        <p14:creationId xmlns:p14="http://schemas.microsoft.com/office/powerpoint/2010/main" val="42583052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810001" y="1981200"/>
            <a:ext cx="5044265" cy="4618210"/>
            <a:chOff x="2286000" y="1981200"/>
            <a:chExt cx="5044265" cy="4618210"/>
          </a:xfrm>
        </p:grpSpPr>
        <p:graphicFrame>
          <p:nvGraphicFramePr>
            <p:cNvPr id="3" name="Diagram 2"/>
            <p:cNvGraphicFramePr/>
            <p:nvPr>
              <p:extLst/>
            </p:nvPr>
          </p:nvGraphicFramePr>
          <p:xfrm>
            <a:off x="2301065" y="3018010"/>
            <a:ext cx="5029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 name="Group 3"/>
            <p:cNvGrpSpPr/>
            <p:nvPr/>
          </p:nvGrpSpPr>
          <p:grpSpPr>
            <a:xfrm>
              <a:off x="2286000" y="1981200"/>
              <a:ext cx="5029199" cy="993947"/>
              <a:chOff x="577" y="2226267"/>
              <a:chExt cx="5028045" cy="1023937"/>
            </a:xfrm>
            <a:gradFill>
              <a:gsLst>
                <a:gs pos="0">
                  <a:srgbClr val="03D4A8"/>
                </a:gs>
                <a:gs pos="25000">
                  <a:srgbClr val="21D6E0"/>
                </a:gs>
                <a:gs pos="75000">
                  <a:srgbClr val="0087E6"/>
                </a:gs>
                <a:gs pos="100000">
                  <a:srgbClr val="005CBF"/>
                </a:gs>
              </a:gsLst>
              <a:lin ang="5400000" scaled="0"/>
            </a:gradFill>
            <a:scene3d>
              <a:camera prst="orthographicFront"/>
              <a:lightRig rig="flat" dir="t"/>
            </a:scene3d>
          </p:grpSpPr>
          <p:sp>
            <p:nvSpPr>
              <p:cNvPr id="5" name="Rounded Rectangle 4"/>
              <p:cNvSpPr/>
              <p:nvPr/>
            </p:nvSpPr>
            <p:spPr>
              <a:xfrm>
                <a:off x="577" y="2226267"/>
                <a:ext cx="5028045" cy="1023937"/>
              </a:xfrm>
              <a:prstGeom prst="roundRect">
                <a:avLst>
                  <a:gd name="adj" fmla="val 10000"/>
                </a:avLst>
              </a:prstGeom>
              <a:grpFill/>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 name="Rounded Rectangle 4"/>
              <p:cNvSpPr/>
              <p:nvPr/>
            </p:nvSpPr>
            <p:spPr>
              <a:xfrm>
                <a:off x="30567" y="2256257"/>
                <a:ext cx="4968065" cy="963957"/>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60020" tIns="160020" rIns="160020" bIns="160020" numCol="1" spcCol="1270" anchor="ctr" anchorCtr="0">
                <a:noAutofit/>
              </a:bodyPr>
              <a:lstStyle/>
              <a:p>
                <a:pPr algn="ctr" defTabSz="1866900">
                  <a:lnSpc>
                    <a:spcPct val="90000"/>
                  </a:lnSpc>
                  <a:spcBef>
                    <a:spcPct val="0"/>
                  </a:spcBef>
                  <a:spcAft>
                    <a:spcPct val="35000"/>
                  </a:spcAft>
                </a:pPr>
                <a:r>
                  <a:rPr lang="en-US" sz="3600" dirty="0"/>
                  <a:t>Capability Area Architecture</a:t>
                </a:r>
              </a:p>
            </p:txBody>
          </p:sp>
        </p:grpSp>
      </p:grpSp>
      <p:grpSp>
        <p:nvGrpSpPr>
          <p:cNvPr id="7" name="Group 6"/>
          <p:cNvGrpSpPr/>
          <p:nvPr/>
        </p:nvGrpSpPr>
        <p:grpSpPr>
          <a:xfrm>
            <a:off x="1600201" y="533401"/>
            <a:ext cx="3284475" cy="1133177"/>
            <a:chOff x="1694052" y="1193493"/>
            <a:chExt cx="3284475" cy="1133177"/>
          </a:xfrm>
          <a:scene3d>
            <a:camera prst="orthographicFront"/>
            <a:lightRig rig="flat" dir="t"/>
          </a:scene3d>
        </p:grpSpPr>
        <p:sp>
          <p:nvSpPr>
            <p:cNvPr id="8" name="Rounded Rectangle 7"/>
            <p:cNvSpPr/>
            <p:nvPr/>
          </p:nvSpPr>
          <p:spPr>
            <a:xfrm>
              <a:off x="1694052" y="1193493"/>
              <a:ext cx="3284475" cy="1133177"/>
            </a:xfrm>
            <a:prstGeom prst="roundRect">
              <a:avLst>
                <a:gd name="adj" fmla="val 10000"/>
              </a:avLst>
            </a:prstGeom>
            <a:gradFill rotWithShape="0">
              <a:gsLst>
                <a:gs pos="0">
                  <a:srgbClr val="03D4A8"/>
                </a:gs>
                <a:gs pos="25000">
                  <a:srgbClr val="21D6E0"/>
                </a:gs>
                <a:gs pos="75000">
                  <a:srgbClr val="0087E6"/>
                </a:gs>
                <a:gs pos="100000">
                  <a:srgbClr val="005CBF"/>
                </a:gs>
              </a:gsLst>
              <a:lin ang="5400000" scaled="0"/>
            </a:gradFill>
            <a:sp3d prstMaterial="plastic">
              <a:bevelT w="120900" h="88900"/>
              <a:bevelB w="88900" h="31750" prst="angle"/>
            </a:sp3d>
          </p:spPr>
          <p:style>
            <a:lnRef idx="0">
              <a:schemeClr val="lt1">
                <a:hueOff val="0"/>
                <a:satOff val="0"/>
                <a:lumOff val="0"/>
                <a:alphaOff val="0"/>
              </a:schemeClr>
            </a:lnRef>
            <a:fillRef idx="3">
              <a:scrgbClr r="0" g="0" b="0"/>
            </a:fillRef>
            <a:effectRef idx="1">
              <a:schemeClr val="accent1">
                <a:hueOff val="0"/>
                <a:satOff val="0"/>
                <a:lumOff val="0"/>
                <a:alphaOff val="0"/>
              </a:schemeClr>
            </a:effectRef>
            <a:fontRef idx="minor">
              <a:schemeClr val="lt1"/>
            </a:fontRef>
          </p:style>
        </p:sp>
        <p:sp>
          <p:nvSpPr>
            <p:cNvPr id="9" name="Rounded Rectangle 4"/>
            <p:cNvSpPr/>
            <p:nvPr/>
          </p:nvSpPr>
          <p:spPr>
            <a:xfrm>
              <a:off x="1727242" y="1226683"/>
              <a:ext cx="3218095" cy="106679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algn="ctr" defTabSz="1155700">
                <a:lnSpc>
                  <a:spcPct val="90000"/>
                </a:lnSpc>
                <a:spcBef>
                  <a:spcPct val="0"/>
                </a:spcBef>
                <a:spcAft>
                  <a:spcPct val="35000"/>
                </a:spcAft>
              </a:pPr>
              <a:r>
                <a:rPr lang="en-US" sz="2600" dirty="0"/>
                <a:t>System Context Diagram</a:t>
              </a:r>
            </a:p>
          </p:txBody>
        </p:sp>
      </p:grpSp>
      <p:sp>
        <p:nvSpPr>
          <p:cNvPr id="10" name="Title 1"/>
          <p:cNvSpPr txBox="1">
            <a:spLocks/>
          </p:cNvSpPr>
          <p:nvPr/>
        </p:nvSpPr>
        <p:spPr>
          <a:xfrm>
            <a:off x="5906531" y="8517"/>
            <a:ext cx="4874809" cy="706964"/>
          </a:xfrm>
          <a:prstGeom prst="rect">
            <a:avLst/>
          </a:prstGeom>
        </p:spPr>
        <p:txBody>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solidFill>
                  <a:schemeClr val="tx1"/>
                </a:solidFill>
              </a:rPr>
              <a:t>Analysis / Diagrams EA Create</a:t>
            </a:r>
            <a:endParaRPr lang="en-US" dirty="0">
              <a:solidFill>
                <a:schemeClr val="tx1"/>
              </a:solidFill>
            </a:endParaRPr>
          </a:p>
        </p:txBody>
      </p:sp>
    </p:spTree>
    <p:extLst>
      <p:ext uri="{BB962C8B-B14F-4D97-AF65-F5344CB8AC3E}">
        <p14:creationId xmlns:p14="http://schemas.microsoft.com/office/powerpoint/2010/main" val="685950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815546"/>
            <a:ext cx="5751447" cy="5280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 name="Group 2"/>
          <p:cNvGrpSpPr/>
          <p:nvPr/>
        </p:nvGrpSpPr>
        <p:grpSpPr>
          <a:xfrm>
            <a:off x="1600201" y="533401"/>
            <a:ext cx="3284475" cy="1133177"/>
            <a:chOff x="1694052" y="1193493"/>
            <a:chExt cx="3284475" cy="1133177"/>
          </a:xfrm>
          <a:scene3d>
            <a:camera prst="orthographicFront"/>
            <a:lightRig rig="flat" dir="t"/>
          </a:scene3d>
        </p:grpSpPr>
        <p:sp>
          <p:nvSpPr>
            <p:cNvPr id="4" name="Rounded Rectangle 3"/>
            <p:cNvSpPr/>
            <p:nvPr/>
          </p:nvSpPr>
          <p:spPr>
            <a:xfrm>
              <a:off x="1694052" y="1193493"/>
              <a:ext cx="3284475" cy="1133177"/>
            </a:xfrm>
            <a:prstGeom prst="roundRect">
              <a:avLst>
                <a:gd name="adj" fmla="val 10000"/>
              </a:avLst>
            </a:prstGeom>
            <a:gradFill rotWithShape="0">
              <a:gsLst>
                <a:gs pos="0">
                  <a:srgbClr val="03D4A8"/>
                </a:gs>
                <a:gs pos="25000">
                  <a:srgbClr val="21D6E0"/>
                </a:gs>
                <a:gs pos="75000">
                  <a:srgbClr val="0087E6"/>
                </a:gs>
                <a:gs pos="100000">
                  <a:srgbClr val="005CBF"/>
                </a:gs>
              </a:gsLst>
              <a:lin ang="5400000" scaled="0"/>
            </a:gradFill>
            <a:sp3d prstMaterial="plastic">
              <a:bevelT w="120900" h="88900"/>
              <a:bevelB w="88900" h="31750" prst="angle"/>
            </a:sp3d>
          </p:spPr>
          <p:style>
            <a:lnRef idx="0">
              <a:schemeClr val="lt1">
                <a:hueOff val="0"/>
                <a:satOff val="0"/>
                <a:lumOff val="0"/>
                <a:alphaOff val="0"/>
              </a:schemeClr>
            </a:lnRef>
            <a:fillRef idx="3">
              <a:scrgbClr r="0" g="0" b="0"/>
            </a:fillRef>
            <a:effectRef idx="1">
              <a:schemeClr val="accent1">
                <a:hueOff val="0"/>
                <a:satOff val="0"/>
                <a:lumOff val="0"/>
                <a:alphaOff val="0"/>
              </a:schemeClr>
            </a:effectRef>
            <a:fontRef idx="minor">
              <a:schemeClr val="lt1"/>
            </a:fontRef>
          </p:style>
        </p:sp>
        <p:sp>
          <p:nvSpPr>
            <p:cNvPr id="5" name="Rounded Rectangle 4"/>
            <p:cNvSpPr/>
            <p:nvPr/>
          </p:nvSpPr>
          <p:spPr>
            <a:xfrm>
              <a:off x="1727242" y="1226683"/>
              <a:ext cx="3218095" cy="106679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algn="ctr" defTabSz="1155700">
                <a:lnSpc>
                  <a:spcPct val="90000"/>
                </a:lnSpc>
                <a:spcBef>
                  <a:spcPct val="0"/>
                </a:spcBef>
                <a:spcAft>
                  <a:spcPct val="35000"/>
                </a:spcAft>
              </a:pPr>
              <a:r>
                <a:rPr lang="en-US" sz="2600" dirty="0"/>
                <a:t>System Context Diagram</a:t>
              </a:r>
            </a:p>
          </p:txBody>
        </p:sp>
      </p:grpSp>
      <p:sp>
        <p:nvSpPr>
          <p:cNvPr id="7" name="TextBox 6"/>
          <p:cNvSpPr txBox="1"/>
          <p:nvPr/>
        </p:nvSpPr>
        <p:spPr>
          <a:xfrm>
            <a:off x="1854200" y="1828801"/>
            <a:ext cx="2794000" cy="4524315"/>
          </a:xfrm>
          <a:prstGeom prst="rect">
            <a:avLst/>
          </a:prstGeom>
          <a:noFill/>
        </p:spPr>
        <p:txBody>
          <a:bodyPr wrap="square" rtlCol="0">
            <a:spAutoFit/>
          </a:bodyPr>
          <a:lstStyle/>
          <a:p>
            <a:pPr algn="ctr"/>
            <a:r>
              <a:rPr lang="en-US" sz="2400" b="1" dirty="0">
                <a:solidFill>
                  <a:srgbClr val="FF0000"/>
                </a:solidFill>
              </a:rPr>
              <a:t>System Context diagrams show the </a:t>
            </a:r>
            <a:r>
              <a:rPr lang="en-US" sz="2400" b="1" u="dbl" dirty="0">
                <a:solidFill>
                  <a:srgbClr val="FF0000"/>
                </a:solidFill>
              </a:rPr>
              <a:t>physical layout</a:t>
            </a:r>
            <a:r>
              <a:rPr lang="en-US" sz="2400" b="1" dirty="0">
                <a:solidFill>
                  <a:srgbClr val="FF0000"/>
                </a:solidFill>
              </a:rPr>
              <a:t> a solution space. </a:t>
            </a:r>
          </a:p>
          <a:p>
            <a:pPr algn="ctr"/>
            <a:endParaRPr lang="en-US" sz="2400" b="1" dirty="0">
              <a:solidFill>
                <a:srgbClr val="FF0000"/>
              </a:solidFill>
            </a:endParaRPr>
          </a:p>
          <a:p>
            <a:pPr algn="ctr"/>
            <a:r>
              <a:rPr lang="en-US" sz="2400" b="1" dirty="0">
                <a:solidFill>
                  <a:srgbClr val="FF0000"/>
                </a:solidFill>
              </a:rPr>
              <a:t>This is the only time EA isn’t strategic and becomes more tactical! </a:t>
            </a:r>
          </a:p>
          <a:p>
            <a:pPr algn="ctr"/>
            <a:endParaRPr lang="en-US" sz="2400" b="1" dirty="0">
              <a:solidFill>
                <a:srgbClr val="FF0000"/>
              </a:solidFill>
            </a:endParaRPr>
          </a:p>
        </p:txBody>
      </p:sp>
    </p:spTree>
    <p:extLst>
      <p:ext uri="{BB962C8B-B14F-4D97-AF65-F5344CB8AC3E}">
        <p14:creationId xmlns:p14="http://schemas.microsoft.com/office/powerpoint/2010/main" val="39330834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6800" y="1924050"/>
            <a:ext cx="1104900" cy="933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1943100"/>
            <a:ext cx="1123950" cy="933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1" y="1857135"/>
            <a:ext cx="962025"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90962" y="1789057"/>
            <a:ext cx="1257300" cy="1162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5"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8362" y="5478076"/>
            <a:ext cx="857250"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6"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33801" y="5357813"/>
            <a:ext cx="1571625" cy="1247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7"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67705" y="5499207"/>
            <a:ext cx="1419225" cy="1028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8"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16850" y="5486400"/>
            <a:ext cx="962025"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1" name="Group 10"/>
          <p:cNvGrpSpPr/>
          <p:nvPr/>
        </p:nvGrpSpPr>
        <p:grpSpPr>
          <a:xfrm>
            <a:off x="1600201" y="533401"/>
            <a:ext cx="3284475" cy="1133177"/>
            <a:chOff x="1694052" y="1193493"/>
            <a:chExt cx="3284475" cy="1133177"/>
          </a:xfrm>
          <a:scene3d>
            <a:camera prst="orthographicFront"/>
            <a:lightRig rig="flat" dir="t"/>
          </a:scene3d>
        </p:grpSpPr>
        <p:sp>
          <p:nvSpPr>
            <p:cNvPr id="12" name="Rounded Rectangle 11"/>
            <p:cNvSpPr/>
            <p:nvPr/>
          </p:nvSpPr>
          <p:spPr>
            <a:xfrm>
              <a:off x="1694052" y="1193493"/>
              <a:ext cx="3284475" cy="1133177"/>
            </a:xfrm>
            <a:prstGeom prst="roundRect">
              <a:avLst>
                <a:gd name="adj" fmla="val 10000"/>
              </a:avLst>
            </a:prstGeom>
            <a:gradFill rotWithShape="0">
              <a:gsLst>
                <a:gs pos="0">
                  <a:srgbClr val="03D4A8"/>
                </a:gs>
                <a:gs pos="25000">
                  <a:srgbClr val="21D6E0"/>
                </a:gs>
                <a:gs pos="75000">
                  <a:srgbClr val="0087E6"/>
                </a:gs>
                <a:gs pos="100000">
                  <a:srgbClr val="005CBF"/>
                </a:gs>
              </a:gsLst>
              <a:lin ang="5400000" scaled="0"/>
            </a:gradFill>
            <a:sp3d prstMaterial="plastic">
              <a:bevelT w="120900" h="88900"/>
              <a:bevelB w="88900" h="31750" prst="angle"/>
            </a:sp3d>
          </p:spPr>
          <p:style>
            <a:lnRef idx="0">
              <a:schemeClr val="lt1">
                <a:hueOff val="0"/>
                <a:satOff val="0"/>
                <a:lumOff val="0"/>
                <a:alphaOff val="0"/>
              </a:schemeClr>
            </a:lnRef>
            <a:fillRef idx="3">
              <a:scrgbClr r="0" g="0" b="0"/>
            </a:fillRef>
            <a:effectRef idx="1">
              <a:schemeClr val="accent1">
                <a:hueOff val="0"/>
                <a:satOff val="0"/>
                <a:lumOff val="0"/>
                <a:alphaOff val="0"/>
              </a:schemeClr>
            </a:effectRef>
            <a:fontRef idx="minor">
              <a:schemeClr val="lt1"/>
            </a:fontRef>
          </p:style>
        </p:sp>
        <p:sp>
          <p:nvSpPr>
            <p:cNvPr id="13" name="Rounded Rectangle 4"/>
            <p:cNvSpPr/>
            <p:nvPr/>
          </p:nvSpPr>
          <p:spPr>
            <a:xfrm>
              <a:off x="1727242" y="1226683"/>
              <a:ext cx="3218095" cy="106679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algn="ctr" defTabSz="1155700">
                <a:lnSpc>
                  <a:spcPct val="90000"/>
                </a:lnSpc>
                <a:spcBef>
                  <a:spcPct val="0"/>
                </a:spcBef>
                <a:spcAft>
                  <a:spcPct val="35000"/>
                </a:spcAft>
              </a:pPr>
              <a:r>
                <a:rPr lang="en-US" sz="2600" dirty="0"/>
                <a:t>System Context Diagram</a:t>
              </a:r>
            </a:p>
          </p:txBody>
        </p:sp>
      </p:grpSp>
      <p:pic>
        <p:nvPicPr>
          <p:cNvPr id="2050"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60202" y="1905000"/>
            <a:ext cx="1000125" cy="97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 name="Group 2"/>
          <p:cNvGrpSpPr/>
          <p:nvPr/>
        </p:nvGrpSpPr>
        <p:grpSpPr>
          <a:xfrm>
            <a:off x="2064881" y="1872263"/>
            <a:ext cx="7443502" cy="2833267"/>
            <a:chOff x="572412" y="1872262"/>
            <a:chExt cx="7443502" cy="2833267"/>
          </a:xfrm>
        </p:grpSpPr>
        <p:sp>
          <p:nvSpPr>
            <p:cNvPr id="17" name="TextBox 16"/>
            <p:cNvSpPr txBox="1"/>
            <p:nvPr/>
          </p:nvSpPr>
          <p:spPr>
            <a:xfrm>
              <a:off x="783185" y="3505200"/>
              <a:ext cx="7232729" cy="1200329"/>
            </a:xfrm>
            <a:prstGeom prst="rect">
              <a:avLst/>
            </a:prstGeom>
            <a:noFill/>
          </p:spPr>
          <p:txBody>
            <a:bodyPr wrap="square" rtlCol="0">
              <a:spAutoFit/>
            </a:bodyPr>
            <a:lstStyle/>
            <a:p>
              <a:pPr algn="ctr"/>
              <a:r>
                <a:rPr lang="en-US" sz="2400" b="1" dirty="0">
                  <a:solidFill>
                    <a:srgbClr val="FF0000"/>
                  </a:solidFill>
                </a:rPr>
                <a:t>A System Group indicates a cluster of systems, like a VM farm – it’s a mechanism for providing other system spaces. </a:t>
              </a:r>
            </a:p>
          </p:txBody>
        </p:sp>
        <p:sp>
          <p:nvSpPr>
            <p:cNvPr id="18" name="Oval 17"/>
            <p:cNvSpPr/>
            <p:nvPr/>
          </p:nvSpPr>
          <p:spPr>
            <a:xfrm rot="19311150">
              <a:off x="572412" y="1872262"/>
              <a:ext cx="1202900" cy="122902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 name="Group 19"/>
          <p:cNvGrpSpPr/>
          <p:nvPr/>
        </p:nvGrpSpPr>
        <p:grpSpPr>
          <a:xfrm>
            <a:off x="2262517" y="1789058"/>
            <a:ext cx="7232729" cy="3336937"/>
            <a:chOff x="783185" y="1731520"/>
            <a:chExt cx="7232729" cy="3336937"/>
          </a:xfrm>
        </p:grpSpPr>
        <p:sp>
          <p:nvSpPr>
            <p:cNvPr id="21" name="TextBox 20"/>
            <p:cNvSpPr txBox="1"/>
            <p:nvPr/>
          </p:nvSpPr>
          <p:spPr>
            <a:xfrm>
              <a:off x="783185" y="3498797"/>
              <a:ext cx="7232729" cy="1569660"/>
            </a:xfrm>
            <a:prstGeom prst="rect">
              <a:avLst/>
            </a:prstGeom>
            <a:noFill/>
          </p:spPr>
          <p:txBody>
            <a:bodyPr wrap="square" rtlCol="0">
              <a:spAutoFit/>
            </a:bodyPr>
            <a:lstStyle/>
            <a:p>
              <a:pPr algn="ctr"/>
              <a:r>
                <a:rPr lang="en-US" sz="2400" b="1" dirty="0">
                  <a:solidFill>
                    <a:srgbClr val="FF0000"/>
                  </a:solidFill>
                </a:rPr>
                <a:t>A System without the little computer  next to it normally implies a VM, something without actual hardware. Normally, supplied by a System Group!</a:t>
              </a:r>
            </a:p>
          </p:txBody>
        </p:sp>
        <p:sp>
          <p:nvSpPr>
            <p:cNvPr id="22" name="Oval 21"/>
            <p:cNvSpPr/>
            <p:nvPr/>
          </p:nvSpPr>
          <p:spPr>
            <a:xfrm rot="19311150">
              <a:off x="2394163" y="1731520"/>
              <a:ext cx="1202900" cy="122902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oup 22"/>
          <p:cNvGrpSpPr/>
          <p:nvPr/>
        </p:nvGrpSpPr>
        <p:grpSpPr>
          <a:xfrm>
            <a:off x="2331998" y="1789057"/>
            <a:ext cx="7232729" cy="2968568"/>
            <a:chOff x="783185" y="1730558"/>
            <a:chExt cx="7232729" cy="2968568"/>
          </a:xfrm>
        </p:grpSpPr>
        <p:sp>
          <p:nvSpPr>
            <p:cNvPr id="24" name="TextBox 23"/>
            <p:cNvSpPr txBox="1"/>
            <p:nvPr/>
          </p:nvSpPr>
          <p:spPr>
            <a:xfrm>
              <a:off x="783185" y="3498797"/>
              <a:ext cx="7232729" cy="1200329"/>
            </a:xfrm>
            <a:prstGeom prst="rect">
              <a:avLst/>
            </a:prstGeom>
            <a:noFill/>
          </p:spPr>
          <p:txBody>
            <a:bodyPr wrap="square" rtlCol="0">
              <a:spAutoFit/>
            </a:bodyPr>
            <a:lstStyle/>
            <a:p>
              <a:pPr algn="ctr"/>
              <a:r>
                <a:rPr lang="en-US" sz="2400" b="1" dirty="0">
                  <a:solidFill>
                    <a:srgbClr val="FF0000"/>
                  </a:solidFill>
                </a:rPr>
                <a:t>System software is any software product. It’s easy to remember – it has a little DVD built into the Icon</a:t>
              </a:r>
            </a:p>
          </p:txBody>
        </p:sp>
        <p:sp>
          <p:nvSpPr>
            <p:cNvPr id="25" name="Oval 24"/>
            <p:cNvSpPr/>
            <p:nvPr/>
          </p:nvSpPr>
          <p:spPr>
            <a:xfrm rot="19311150">
              <a:off x="4007810" y="1730558"/>
              <a:ext cx="1202900" cy="122902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7" name="Group 26"/>
          <p:cNvGrpSpPr/>
          <p:nvPr/>
        </p:nvGrpSpPr>
        <p:grpSpPr>
          <a:xfrm>
            <a:off x="2260202" y="1795314"/>
            <a:ext cx="7232729" cy="3351429"/>
            <a:chOff x="736201" y="1795313"/>
            <a:chExt cx="7232729" cy="3351429"/>
          </a:xfrm>
        </p:grpSpPr>
        <p:sp>
          <p:nvSpPr>
            <p:cNvPr id="28" name="TextBox 27"/>
            <p:cNvSpPr txBox="1"/>
            <p:nvPr/>
          </p:nvSpPr>
          <p:spPr>
            <a:xfrm>
              <a:off x="736201" y="3577082"/>
              <a:ext cx="7232729" cy="1569660"/>
            </a:xfrm>
            <a:prstGeom prst="rect">
              <a:avLst/>
            </a:prstGeom>
            <a:noFill/>
          </p:spPr>
          <p:txBody>
            <a:bodyPr wrap="square" rtlCol="0">
              <a:spAutoFit/>
            </a:bodyPr>
            <a:lstStyle/>
            <a:p>
              <a:pPr algn="ctr"/>
              <a:r>
                <a:rPr lang="en-US" sz="2400" b="1" dirty="0">
                  <a:solidFill>
                    <a:srgbClr val="FF0000"/>
                  </a:solidFill>
                </a:rPr>
                <a:t>System Hardware is any system that has a physical box associated with it.  It’s easy to remember – it has a little Computer Tower built into the Icon</a:t>
              </a:r>
            </a:p>
          </p:txBody>
        </p:sp>
        <p:sp>
          <p:nvSpPr>
            <p:cNvPr id="29" name="Oval 28"/>
            <p:cNvSpPr/>
            <p:nvPr/>
          </p:nvSpPr>
          <p:spPr>
            <a:xfrm rot="19311150">
              <a:off x="5446925" y="1795313"/>
              <a:ext cx="1202900" cy="122902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3" name="Group 32"/>
          <p:cNvGrpSpPr/>
          <p:nvPr/>
        </p:nvGrpSpPr>
        <p:grpSpPr>
          <a:xfrm>
            <a:off x="2283253" y="1731522"/>
            <a:ext cx="7476568" cy="3853403"/>
            <a:chOff x="759253" y="1731521"/>
            <a:chExt cx="7476568" cy="3853403"/>
          </a:xfrm>
        </p:grpSpPr>
        <p:sp>
          <p:nvSpPr>
            <p:cNvPr id="34" name="TextBox 33"/>
            <p:cNvSpPr txBox="1"/>
            <p:nvPr/>
          </p:nvSpPr>
          <p:spPr>
            <a:xfrm>
              <a:off x="759253" y="3276600"/>
              <a:ext cx="7232729" cy="2308324"/>
            </a:xfrm>
            <a:prstGeom prst="rect">
              <a:avLst/>
            </a:prstGeom>
            <a:noFill/>
          </p:spPr>
          <p:txBody>
            <a:bodyPr wrap="square" rtlCol="0">
              <a:spAutoFit/>
            </a:bodyPr>
            <a:lstStyle/>
            <a:p>
              <a:pPr algn="ctr"/>
              <a:r>
                <a:rPr lang="en-US" sz="2400" b="1" dirty="0">
                  <a:solidFill>
                    <a:srgbClr val="FF0000"/>
                  </a:solidFill>
                </a:rPr>
                <a:t>Data Elements indicate a data store of some kind. It might be a file, it might be a table. You can tell more about it based on with what it’s associated. You often see Oracle Servers or SQL Server software pieces associated/Dependent  with data elements!</a:t>
              </a:r>
            </a:p>
          </p:txBody>
        </p:sp>
        <p:sp>
          <p:nvSpPr>
            <p:cNvPr id="35" name="Oval 34"/>
            <p:cNvSpPr/>
            <p:nvPr/>
          </p:nvSpPr>
          <p:spPr>
            <a:xfrm rot="19311150">
              <a:off x="7032921" y="1731521"/>
              <a:ext cx="1202900" cy="122902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0" name="Group 39"/>
          <p:cNvGrpSpPr/>
          <p:nvPr/>
        </p:nvGrpSpPr>
        <p:grpSpPr>
          <a:xfrm>
            <a:off x="2024884" y="2931897"/>
            <a:ext cx="7393958" cy="3641782"/>
            <a:chOff x="572411" y="2927057"/>
            <a:chExt cx="7393958" cy="3641782"/>
          </a:xfrm>
        </p:grpSpPr>
        <p:sp>
          <p:nvSpPr>
            <p:cNvPr id="41" name="TextBox 40"/>
            <p:cNvSpPr txBox="1"/>
            <p:nvPr/>
          </p:nvSpPr>
          <p:spPr>
            <a:xfrm>
              <a:off x="733640" y="2927057"/>
              <a:ext cx="7232729" cy="2677656"/>
            </a:xfrm>
            <a:prstGeom prst="rect">
              <a:avLst/>
            </a:prstGeom>
            <a:noFill/>
          </p:spPr>
          <p:txBody>
            <a:bodyPr wrap="square" rtlCol="0">
              <a:spAutoFit/>
            </a:bodyPr>
            <a:lstStyle/>
            <a:p>
              <a:pPr algn="ctr"/>
              <a:r>
                <a:rPr lang="en-US" sz="2400" b="1" dirty="0">
                  <a:solidFill>
                    <a:srgbClr val="FF0000"/>
                  </a:solidFill>
                </a:rPr>
                <a:t>Sometimes, when you are architecting very </a:t>
              </a:r>
              <a:r>
                <a:rPr lang="en-US" sz="2400" b="1" dirty="0" err="1">
                  <a:solidFill>
                    <a:srgbClr val="FF0000"/>
                  </a:solidFill>
                </a:rPr>
                <a:t>very</a:t>
              </a:r>
              <a:r>
                <a:rPr lang="en-US" sz="2400" b="1" dirty="0">
                  <a:solidFill>
                    <a:srgbClr val="FF0000"/>
                  </a:solidFill>
                </a:rPr>
                <a:t> large systems with multiple major systems, you want to represent pieces as a single unit. Sometimes we designate hardware like Routers, keyboards, scanners – contained hardware items with this icon. System Assembly’s are for this purpose!</a:t>
              </a:r>
            </a:p>
          </p:txBody>
        </p:sp>
        <p:sp>
          <p:nvSpPr>
            <p:cNvPr id="42" name="Oval 41"/>
            <p:cNvSpPr/>
            <p:nvPr/>
          </p:nvSpPr>
          <p:spPr>
            <a:xfrm rot="19311150">
              <a:off x="572411" y="5339815"/>
              <a:ext cx="1202900" cy="122902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p:cNvGrpSpPr/>
          <p:nvPr/>
        </p:nvGrpSpPr>
        <p:grpSpPr>
          <a:xfrm>
            <a:off x="2216850" y="2967712"/>
            <a:ext cx="7232729" cy="3806033"/>
            <a:chOff x="692849" y="2967711"/>
            <a:chExt cx="7232729" cy="3806033"/>
          </a:xfrm>
        </p:grpSpPr>
        <p:sp>
          <p:nvSpPr>
            <p:cNvPr id="44" name="TextBox 43"/>
            <p:cNvSpPr txBox="1"/>
            <p:nvPr/>
          </p:nvSpPr>
          <p:spPr>
            <a:xfrm>
              <a:off x="692849" y="2967711"/>
              <a:ext cx="7232729" cy="1938992"/>
            </a:xfrm>
            <a:prstGeom prst="rect">
              <a:avLst/>
            </a:prstGeom>
            <a:noFill/>
          </p:spPr>
          <p:txBody>
            <a:bodyPr wrap="square" rtlCol="0">
              <a:spAutoFit/>
            </a:bodyPr>
            <a:lstStyle/>
            <a:p>
              <a:pPr algn="ctr"/>
              <a:r>
                <a:rPr lang="en-US" sz="2400" b="1" dirty="0">
                  <a:solidFill>
                    <a:srgbClr val="FF0000"/>
                  </a:solidFill>
                </a:rPr>
                <a:t>If you are architecting a widely distributed system that includes communication components like microwave towers, the communication system icon is used to convey a system that manages communication!</a:t>
              </a:r>
            </a:p>
          </p:txBody>
        </p:sp>
        <p:sp>
          <p:nvSpPr>
            <p:cNvPr id="45" name="Oval 44"/>
            <p:cNvSpPr/>
            <p:nvPr/>
          </p:nvSpPr>
          <p:spPr>
            <a:xfrm rot="19311150">
              <a:off x="2366846" y="5467788"/>
              <a:ext cx="1249443" cy="13059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45"/>
          <p:cNvGrpSpPr/>
          <p:nvPr/>
        </p:nvGrpSpPr>
        <p:grpSpPr>
          <a:xfrm>
            <a:off x="2186114" y="3048001"/>
            <a:ext cx="7232729" cy="3586677"/>
            <a:chOff x="662113" y="3048000"/>
            <a:chExt cx="7232729" cy="3586677"/>
          </a:xfrm>
        </p:grpSpPr>
        <p:sp>
          <p:nvSpPr>
            <p:cNvPr id="47" name="TextBox 46"/>
            <p:cNvSpPr txBox="1"/>
            <p:nvPr/>
          </p:nvSpPr>
          <p:spPr>
            <a:xfrm>
              <a:off x="662113" y="3048000"/>
              <a:ext cx="7232729" cy="1938992"/>
            </a:xfrm>
            <a:prstGeom prst="rect">
              <a:avLst/>
            </a:prstGeom>
            <a:noFill/>
          </p:spPr>
          <p:txBody>
            <a:bodyPr wrap="square" rtlCol="0">
              <a:spAutoFit/>
            </a:bodyPr>
            <a:lstStyle/>
            <a:p>
              <a:pPr algn="ctr"/>
              <a:r>
                <a:rPr lang="en-US" sz="2400" b="1" dirty="0">
                  <a:solidFill>
                    <a:srgbClr val="FF0000"/>
                  </a:solidFill>
                </a:rPr>
                <a:t>This represents the presence of a system that is managing a network. You normally won’t see this unless the diagram is focusing on elements that provide the network managing system for a specific reason. </a:t>
              </a:r>
            </a:p>
          </p:txBody>
        </p:sp>
        <p:sp>
          <p:nvSpPr>
            <p:cNvPr id="48" name="Oval 47"/>
            <p:cNvSpPr/>
            <p:nvPr/>
          </p:nvSpPr>
          <p:spPr>
            <a:xfrm rot="19311150">
              <a:off x="4228266" y="5328721"/>
              <a:ext cx="1249443" cy="13059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2" name="Group 51"/>
          <p:cNvGrpSpPr/>
          <p:nvPr/>
        </p:nvGrpSpPr>
        <p:grpSpPr>
          <a:xfrm>
            <a:off x="2186114" y="2867587"/>
            <a:ext cx="7232729" cy="3798949"/>
            <a:chOff x="662113" y="2867586"/>
            <a:chExt cx="7232729" cy="3798949"/>
          </a:xfrm>
        </p:grpSpPr>
        <p:sp>
          <p:nvSpPr>
            <p:cNvPr id="53" name="TextBox 52"/>
            <p:cNvSpPr txBox="1"/>
            <p:nvPr/>
          </p:nvSpPr>
          <p:spPr>
            <a:xfrm>
              <a:off x="662113" y="2867586"/>
              <a:ext cx="7232729" cy="3046988"/>
            </a:xfrm>
            <a:prstGeom prst="rect">
              <a:avLst/>
            </a:prstGeom>
            <a:noFill/>
          </p:spPr>
          <p:txBody>
            <a:bodyPr wrap="square" rtlCol="0">
              <a:spAutoFit/>
            </a:bodyPr>
            <a:lstStyle/>
            <a:p>
              <a:pPr algn="ctr"/>
              <a:r>
                <a:rPr lang="en-US" sz="2400" b="1" dirty="0">
                  <a:solidFill>
                    <a:srgbClr val="FF0000"/>
                  </a:solidFill>
                </a:rPr>
                <a:t>Communication paths indicate an association between two things through which they can communicate signals and messages. </a:t>
              </a:r>
            </a:p>
            <a:p>
              <a:pPr algn="ctr"/>
              <a:r>
                <a:rPr lang="en-US" sz="2400" b="1" dirty="0">
                  <a:solidFill>
                    <a:srgbClr val="FF0000"/>
                  </a:solidFill>
                </a:rPr>
                <a:t>Between two devices, it typically denotes a physical connection between two nodes, Like Ethernet. </a:t>
              </a:r>
            </a:p>
            <a:p>
              <a:pPr algn="ctr"/>
              <a:r>
                <a:rPr lang="en-US" sz="2400" b="1" dirty="0">
                  <a:solidFill>
                    <a:srgbClr val="FF0000"/>
                  </a:solidFill>
                </a:rPr>
                <a:t>Between two environments, it typically denotes a protocol (like TCP/IP) </a:t>
              </a:r>
            </a:p>
          </p:txBody>
        </p:sp>
        <p:sp>
          <p:nvSpPr>
            <p:cNvPr id="54" name="Oval 53"/>
            <p:cNvSpPr/>
            <p:nvPr/>
          </p:nvSpPr>
          <p:spPr>
            <a:xfrm rot="19311150">
              <a:off x="6195897" y="5360579"/>
              <a:ext cx="1249443" cy="13059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54"/>
          <p:cNvGrpSpPr/>
          <p:nvPr/>
        </p:nvGrpSpPr>
        <p:grpSpPr>
          <a:xfrm>
            <a:off x="2001522" y="3124200"/>
            <a:ext cx="8056879" cy="2882010"/>
            <a:chOff x="477521" y="3124200"/>
            <a:chExt cx="8056879" cy="2882010"/>
          </a:xfrm>
        </p:grpSpPr>
        <p:grpSp>
          <p:nvGrpSpPr>
            <p:cNvPr id="56" name="Group 55"/>
            <p:cNvGrpSpPr/>
            <p:nvPr/>
          </p:nvGrpSpPr>
          <p:grpSpPr>
            <a:xfrm>
              <a:off x="5514308" y="3200400"/>
              <a:ext cx="1524000" cy="416914"/>
              <a:chOff x="5820440" y="3601543"/>
              <a:chExt cx="1524000" cy="416914"/>
            </a:xfrm>
          </p:grpSpPr>
          <p:cxnSp>
            <p:nvCxnSpPr>
              <p:cNvPr id="62" name="Straight Connector 61"/>
              <p:cNvCxnSpPr/>
              <p:nvPr/>
            </p:nvCxnSpPr>
            <p:spPr>
              <a:xfrm>
                <a:off x="5820440" y="3810000"/>
                <a:ext cx="1524000" cy="0"/>
              </a:xfrm>
              <a:prstGeom prst="line">
                <a:avLst/>
              </a:prstGeom>
              <a:ln w="60325" cmpd="sng">
                <a:prstDash val="sysDash"/>
              </a:ln>
            </p:spPr>
            <p:style>
              <a:lnRef idx="1">
                <a:schemeClr val="accent1"/>
              </a:lnRef>
              <a:fillRef idx="0">
                <a:schemeClr val="accent1"/>
              </a:fillRef>
              <a:effectRef idx="0">
                <a:schemeClr val="accent1"/>
              </a:effectRef>
              <a:fontRef idx="minor">
                <a:schemeClr val="tx1"/>
              </a:fontRef>
            </p:style>
          </p:cxnSp>
          <p:sp>
            <p:nvSpPr>
              <p:cNvPr id="63" name="Half Frame 62"/>
              <p:cNvSpPr/>
              <p:nvPr/>
            </p:nvSpPr>
            <p:spPr>
              <a:xfrm rot="18755669">
                <a:off x="5839917" y="3605905"/>
                <a:ext cx="416914" cy="408189"/>
              </a:xfrm>
              <a:prstGeom prst="halfFrame">
                <a:avLst>
                  <a:gd name="adj1" fmla="val 11550"/>
                  <a:gd name="adj2" fmla="val 50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57" name="Group 56"/>
            <p:cNvGrpSpPr/>
            <p:nvPr/>
          </p:nvGrpSpPr>
          <p:grpSpPr>
            <a:xfrm>
              <a:off x="1251365" y="3124200"/>
              <a:ext cx="2302274" cy="457200"/>
              <a:chOff x="821926" y="3488313"/>
              <a:chExt cx="2302274" cy="457200"/>
            </a:xfrm>
          </p:grpSpPr>
          <p:sp>
            <p:nvSpPr>
              <p:cNvPr id="60" name="Flowchart: Decision 59"/>
              <p:cNvSpPr/>
              <p:nvPr/>
            </p:nvSpPr>
            <p:spPr>
              <a:xfrm>
                <a:off x="821926" y="3488313"/>
                <a:ext cx="914400" cy="457200"/>
              </a:xfrm>
              <a:prstGeom prst="flowChartDecision">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Arrow Connector 60"/>
              <p:cNvCxnSpPr/>
              <p:nvPr/>
            </p:nvCxnSpPr>
            <p:spPr>
              <a:xfrm>
                <a:off x="1736326" y="3716913"/>
                <a:ext cx="1387874"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sp>
          <p:nvSpPr>
            <p:cNvPr id="58" name="TextBox 57"/>
            <p:cNvSpPr txBox="1"/>
            <p:nvPr/>
          </p:nvSpPr>
          <p:spPr>
            <a:xfrm>
              <a:off x="477521" y="3587163"/>
              <a:ext cx="3376487" cy="1938992"/>
            </a:xfrm>
            <a:prstGeom prst="rect">
              <a:avLst/>
            </a:prstGeom>
            <a:noFill/>
          </p:spPr>
          <p:txBody>
            <a:bodyPr wrap="square" rtlCol="0">
              <a:spAutoFit/>
            </a:bodyPr>
            <a:lstStyle/>
            <a:p>
              <a:pPr algn="ctr"/>
              <a:r>
                <a:rPr lang="en-US" sz="2400" b="1" dirty="0">
                  <a:solidFill>
                    <a:srgbClr val="FF0000"/>
                  </a:solidFill>
                </a:rPr>
                <a:t>An Aggregate association. The thing being pointed to is part of the thing that has the diamond</a:t>
              </a:r>
            </a:p>
          </p:txBody>
        </p:sp>
        <p:sp>
          <p:nvSpPr>
            <p:cNvPr id="59" name="TextBox 58"/>
            <p:cNvSpPr txBox="1"/>
            <p:nvPr/>
          </p:nvSpPr>
          <p:spPr>
            <a:xfrm>
              <a:off x="4648200" y="3697886"/>
              <a:ext cx="3886200" cy="2308324"/>
            </a:xfrm>
            <a:prstGeom prst="rect">
              <a:avLst/>
            </a:prstGeom>
            <a:noFill/>
          </p:spPr>
          <p:txBody>
            <a:bodyPr wrap="square" rtlCol="0">
              <a:spAutoFit/>
            </a:bodyPr>
            <a:lstStyle/>
            <a:p>
              <a:pPr algn="ctr"/>
              <a:r>
                <a:rPr lang="en-US" sz="2400" b="1" dirty="0">
                  <a:solidFill>
                    <a:srgbClr val="FF0000"/>
                  </a:solidFill>
                </a:rPr>
                <a:t>A Dependency association. The thing being pointed to is critical for the thing from which the arrow originates</a:t>
              </a:r>
            </a:p>
          </p:txBody>
        </p:sp>
      </p:grpSp>
    </p:spTree>
    <p:extLst>
      <p:ext uri="{BB962C8B-B14F-4D97-AF65-F5344CB8AC3E}">
        <p14:creationId xmlns:p14="http://schemas.microsoft.com/office/powerpoint/2010/main" val="15084096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subTnLst>
                                    <p:set>
                                      <p:cBhvr override="childStyle">
                                        <p:cTn dur="1" fill="hold" display="0" masterRel="nextClick" afterEffect="1"/>
                                        <p:tgtEl>
                                          <p:spTgt spid="33"/>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
                                        </p:tgtEl>
                                        <p:attrNameLst>
                                          <p:attrName>style.visibility</p:attrName>
                                        </p:attrNameLst>
                                      </p:cBhvr>
                                      <p:to>
                                        <p:strVal val="visible"/>
                                      </p:to>
                                    </p:set>
                                  </p:childTnLst>
                                  <p:subTnLst>
                                    <p:set>
                                      <p:cBhvr override="childStyle">
                                        <p:cTn dur="1" fill="hold" display="0" masterRel="nextClick" afterEffect="1"/>
                                        <p:tgtEl>
                                          <p:spTgt spid="40"/>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3"/>
                                        </p:tgtEl>
                                        <p:attrNameLst>
                                          <p:attrName>style.visibility</p:attrName>
                                        </p:attrNameLst>
                                      </p:cBhvr>
                                      <p:to>
                                        <p:strVal val="visible"/>
                                      </p:to>
                                    </p:set>
                                  </p:childTnLst>
                                  <p:subTnLst>
                                    <p:set>
                                      <p:cBhvr override="childStyle">
                                        <p:cTn dur="1" fill="hold" display="0" masterRel="nextClick" afterEffect="1"/>
                                        <p:tgtEl>
                                          <p:spTgt spid="43"/>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6"/>
                                        </p:tgtEl>
                                        <p:attrNameLst>
                                          <p:attrName>style.visibility</p:attrName>
                                        </p:attrNameLst>
                                      </p:cBhvr>
                                      <p:to>
                                        <p:strVal val="visible"/>
                                      </p:to>
                                    </p:set>
                                  </p:childTnLst>
                                  <p:subTnLst>
                                    <p:set>
                                      <p:cBhvr override="childStyle">
                                        <p:cTn dur="1" fill="hold" display="0" masterRel="nextClick" afterEffect="1"/>
                                        <p:tgtEl>
                                          <p:spTgt spid="46"/>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2"/>
                                        </p:tgtEl>
                                        <p:attrNameLst>
                                          <p:attrName>style.visibility</p:attrName>
                                        </p:attrNameLst>
                                      </p:cBhvr>
                                      <p:to>
                                        <p:strVal val="visible"/>
                                      </p:to>
                                    </p:set>
                                  </p:childTnLst>
                                  <p:subTnLst>
                                    <p:set>
                                      <p:cBhvr override="childStyle">
                                        <p:cTn dur="1" fill="hold" display="0" masterRel="nextClick" afterEffect="1"/>
                                        <p:tgtEl>
                                          <p:spTgt spid="52"/>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685800"/>
            <a:ext cx="5892766"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 name="Group 2"/>
          <p:cNvGrpSpPr/>
          <p:nvPr/>
        </p:nvGrpSpPr>
        <p:grpSpPr>
          <a:xfrm>
            <a:off x="1600201" y="533401"/>
            <a:ext cx="3284475" cy="1133177"/>
            <a:chOff x="1694052" y="1193493"/>
            <a:chExt cx="3284475" cy="1133177"/>
          </a:xfrm>
          <a:scene3d>
            <a:camera prst="orthographicFront"/>
            <a:lightRig rig="flat" dir="t"/>
          </a:scene3d>
        </p:grpSpPr>
        <p:sp>
          <p:nvSpPr>
            <p:cNvPr id="4" name="Rounded Rectangle 3"/>
            <p:cNvSpPr/>
            <p:nvPr/>
          </p:nvSpPr>
          <p:spPr>
            <a:xfrm>
              <a:off x="1694052" y="1193493"/>
              <a:ext cx="3284475" cy="1133177"/>
            </a:xfrm>
            <a:prstGeom prst="roundRect">
              <a:avLst>
                <a:gd name="adj" fmla="val 10000"/>
              </a:avLst>
            </a:prstGeom>
            <a:gradFill rotWithShape="0">
              <a:gsLst>
                <a:gs pos="0">
                  <a:srgbClr val="03D4A8"/>
                </a:gs>
                <a:gs pos="25000">
                  <a:srgbClr val="21D6E0"/>
                </a:gs>
                <a:gs pos="75000">
                  <a:srgbClr val="0087E6"/>
                </a:gs>
                <a:gs pos="100000">
                  <a:srgbClr val="005CBF"/>
                </a:gs>
              </a:gsLst>
              <a:lin ang="5400000" scaled="0"/>
            </a:gradFill>
            <a:sp3d prstMaterial="plastic">
              <a:bevelT w="120900" h="88900"/>
              <a:bevelB w="88900" h="31750" prst="angle"/>
            </a:sp3d>
          </p:spPr>
          <p:style>
            <a:lnRef idx="0">
              <a:schemeClr val="lt1">
                <a:hueOff val="0"/>
                <a:satOff val="0"/>
                <a:lumOff val="0"/>
                <a:alphaOff val="0"/>
              </a:schemeClr>
            </a:lnRef>
            <a:fillRef idx="3">
              <a:scrgbClr r="0" g="0" b="0"/>
            </a:fillRef>
            <a:effectRef idx="1">
              <a:schemeClr val="accent1">
                <a:hueOff val="0"/>
                <a:satOff val="0"/>
                <a:lumOff val="0"/>
                <a:alphaOff val="0"/>
              </a:schemeClr>
            </a:effectRef>
            <a:fontRef idx="minor">
              <a:schemeClr val="lt1"/>
            </a:fontRef>
          </p:style>
        </p:sp>
        <p:sp>
          <p:nvSpPr>
            <p:cNvPr id="5" name="Rounded Rectangle 4"/>
            <p:cNvSpPr/>
            <p:nvPr/>
          </p:nvSpPr>
          <p:spPr>
            <a:xfrm>
              <a:off x="1727242" y="1226683"/>
              <a:ext cx="3218095" cy="106679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algn="ctr" defTabSz="1155700">
                <a:lnSpc>
                  <a:spcPct val="90000"/>
                </a:lnSpc>
                <a:spcBef>
                  <a:spcPct val="0"/>
                </a:spcBef>
                <a:spcAft>
                  <a:spcPct val="35000"/>
                </a:spcAft>
              </a:pPr>
              <a:r>
                <a:rPr lang="en-US" sz="2600" dirty="0"/>
                <a:t>System Context Diagram</a:t>
              </a:r>
            </a:p>
          </p:txBody>
        </p:sp>
      </p:grpSp>
      <p:sp>
        <p:nvSpPr>
          <p:cNvPr id="6" name="TextBox 5"/>
          <p:cNvSpPr txBox="1"/>
          <p:nvPr/>
        </p:nvSpPr>
        <p:spPr>
          <a:xfrm>
            <a:off x="1798236" y="2236738"/>
            <a:ext cx="2926164" cy="3416320"/>
          </a:xfrm>
          <a:prstGeom prst="rect">
            <a:avLst/>
          </a:prstGeom>
          <a:noFill/>
        </p:spPr>
        <p:txBody>
          <a:bodyPr wrap="square" rtlCol="0">
            <a:spAutoFit/>
          </a:bodyPr>
          <a:lstStyle/>
          <a:p>
            <a:pPr algn="ctr"/>
            <a:r>
              <a:rPr lang="en-US" sz="3600" b="1" dirty="0">
                <a:solidFill>
                  <a:srgbClr val="FF0000"/>
                </a:solidFill>
              </a:rPr>
              <a:t>So Let’s look at the System context diagram again</a:t>
            </a:r>
          </a:p>
        </p:txBody>
      </p:sp>
    </p:spTree>
    <p:extLst>
      <p:ext uri="{BB962C8B-B14F-4D97-AF65-F5344CB8AC3E}">
        <p14:creationId xmlns:p14="http://schemas.microsoft.com/office/powerpoint/2010/main" val="1343757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3810001" y="1981201"/>
            <a:ext cx="5029199" cy="993947"/>
            <a:chOff x="577" y="2226267"/>
            <a:chExt cx="5028045" cy="1023937"/>
          </a:xfrm>
          <a:gradFill>
            <a:gsLst>
              <a:gs pos="0">
                <a:srgbClr val="03D4A8"/>
              </a:gs>
              <a:gs pos="25000">
                <a:srgbClr val="21D6E0"/>
              </a:gs>
              <a:gs pos="75000">
                <a:srgbClr val="0087E6"/>
              </a:gs>
              <a:gs pos="100000">
                <a:srgbClr val="005CBF"/>
              </a:gs>
            </a:gsLst>
            <a:lin ang="5400000" scaled="0"/>
          </a:gradFill>
          <a:scene3d>
            <a:camera prst="orthographicFront"/>
            <a:lightRig rig="flat" dir="t"/>
          </a:scene3d>
        </p:grpSpPr>
        <p:sp>
          <p:nvSpPr>
            <p:cNvPr id="7" name="Rounded Rectangle 6"/>
            <p:cNvSpPr/>
            <p:nvPr/>
          </p:nvSpPr>
          <p:spPr>
            <a:xfrm>
              <a:off x="577" y="2226267"/>
              <a:ext cx="5028045" cy="1023937"/>
            </a:xfrm>
            <a:prstGeom prst="roundRect">
              <a:avLst>
                <a:gd name="adj" fmla="val 10000"/>
              </a:avLst>
            </a:prstGeom>
            <a:grpFill/>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 name="Rounded Rectangle 4"/>
            <p:cNvSpPr/>
            <p:nvPr/>
          </p:nvSpPr>
          <p:spPr>
            <a:xfrm>
              <a:off x="30567" y="2256257"/>
              <a:ext cx="4968065" cy="963957"/>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60020" tIns="160020" rIns="160020" bIns="160020" numCol="1" spcCol="1270" anchor="ctr" anchorCtr="0">
              <a:noAutofit/>
            </a:bodyPr>
            <a:lstStyle/>
            <a:p>
              <a:pPr algn="ctr" defTabSz="1866900">
                <a:lnSpc>
                  <a:spcPct val="90000"/>
                </a:lnSpc>
                <a:spcBef>
                  <a:spcPct val="0"/>
                </a:spcBef>
                <a:spcAft>
                  <a:spcPct val="35000"/>
                </a:spcAft>
              </a:pPr>
              <a:r>
                <a:rPr lang="en-US" sz="3600" dirty="0"/>
                <a:t>Capability Area Architecture</a:t>
              </a:r>
            </a:p>
          </p:txBody>
        </p:sp>
      </p:grpSp>
    </p:spTree>
    <p:extLst>
      <p:ext uri="{BB962C8B-B14F-4D97-AF65-F5344CB8AC3E}">
        <p14:creationId xmlns:p14="http://schemas.microsoft.com/office/powerpoint/2010/main" val="33723457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654720" y="1556460"/>
            <a:ext cx="4435240" cy="4997081"/>
          </a:xfrm>
          <a:prstGeom prst="rect">
            <a:avLst/>
          </a:prstGeom>
        </p:spPr>
      </p:pic>
      <p:grpSp>
        <p:nvGrpSpPr>
          <p:cNvPr id="9" name="Group 8"/>
          <p:cNvGrpSpPr/>
          <p:nvPr/>
        </p:nvGrpSpPr>
        <p:grpSpPr>
          <a:xfrm>
            <a:off x="1676401" y="533401"/>
            <a:ext cx="5029199" cy="993947"/>
            <a:chOff x="577" y="2226267"/>
            <a:chExt cx="5028045" cy="1023937"/>
          </a:xfrm>
          <a:gradFill>
            <a:gsLst>
              <a:gs pos="0">
                <a:srgbClr val="03D4A8"/>
              </a:gs>
              <a:gs pos="25000">
                <a:srgbClr val="21D6E0"/>
              </a:gs>
              <a:gs pos="75000">
                <a:srgbClr val="0087E6"/>
              </a:gs>
              <a:gs pos="100000">
                <a:srgbClr val="005CBF"/>
              </a:gs>
            </a:gsLst>
            <a:lin ang="5400000" scaled="0"/>
          </a:gradFill>
          <a:scene3d>
            <a:camera prst="orthographicFront"/>
            <a:lightRig rig="flat" dir="t"/>
          </a:scene3d>
        </p:grpSpPr>
        <p:sp>
          <p:nvSpPr>
            <p:cNvPr id="10" name="Rounded Rectangle 9"/>
            <p:cNvSpPr/>
            <p:nvPr/>
          </p:nvSpPr>
          <p:spPr>
            <a:xfrm>
              <a:off x="577" y="2226267"/>
              <a:ext cx="5028045" cy="1023937"/>
            </a:xfrm>
            <a:prstGeom prst="roundRect">
              <a:avLst>
                <a:gd name="adj" fmla="val 10000"/>
              </a:avLst>
            </a:prstGeom>
            <a:grpFill/>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 name="Rounded Rectangle 4"/>
            <p:cNvSpPr/>
            <p:nvPr/>
          </p:nvSpPr>
          <p:spPr>
            <a:xfrm>
              <a:off x="30567" y="2256257"/>
              <a:ext cx="4968065" cy="963957"/>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60020" tIns="160020" rIns="160020" bIns="160020" numCol="1" spcCol="1270" anchor="ctr" anchorCtr="0">
              <a:noAutofit/>
            </a:bodyPr>
            <a:lstStyle/>
            <a:p>
              <a:pPr algn="ctr" defTabSz="1866900">
                <a:lnSpc>
                  <a:spcPct val="90000"/>
                </a:lnSpc>
                <a:spcBef>
                  <a:spcPct val="0"/>
                </a:spcBef>
                <a:spcAft>
                  <a:spcPct val="35000"/>
                </a:spcAft>
              </a:pPr>
              <a:r>
                <a:rPr lang="en-US" sz="3600" dirty="0"/>
                <a:t>Capability Area Architecture</a:t>
              </a:r>
            </a:p>
          </p:txBody>
        </p:sp>
      </p:grpSp>
      <p:grpSp>
        <p:nvGrpSpPr>
          <p:cNvPr id="16" name="Group 15"/>
          <p:cNvGrpSpPr/>
          <p:nvPr/>
        </p:nvGrpSpPr>
        <p:grpSpPr>
          <a:xfrm>
            <a:off x="2808791" y="1447801"/>
            <a:ext cx="7620002" cy="3828039"/>
            <a:chOff x="761998" y="1697123"/>
            <a:chExt cx="7620002" cy="3828039"/>
          </a:xfrm>
        </p:grpSpPr>
        <p:grpSp>
          <p:nvGrpSpPr>
            <p:cNvPr id="12" name="Group 11"/>
            <p:cNvGrpSpPr/>
            <p:nvPr/>
          </p:nvGrpSpPr>
          <p:grpSpPr>
            <a:xfrm rot="10800000">
              <a:off x="761998" y="1697123"/>
              <a:ext cx="4953002" cy="781050"/>
              <a:chOff x="403617" y="1875367"/>
              <a:chExt cx="3177784" cy="781050"/>
            </a:xfrm>
          </p:grpSpPr>
          <p:sp>
            <p:nvSpPr>
              <p:cNvPr id="13" name="Rectangle 12"/>
              <p:cNvSpPr/>
              <p:nvPr/>
            </p:nvSpPr>
            <p:spPr>
              <a:xfrm rot="10800000">
                <a:off x="403617" y="1949129"/>
                <a:ext cx="943081" cy="461665"/>
              </a:xfrm>
              <a:prstGeom prst="rect">
                <a:avLst/>
              </a:prstGeom>
              <a:noFill/>
              <a:effectLst>
                <a:outerShdw blurRad="50800" dist="50800" dir="5400000" algn="ctr" rotWithShape="0">
                  <a:srgbClr val="FF0000"/>
                </a:outerShdw>
              </a:effectLst>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2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A Vision</a:t>
                </a:r>
              </a:p>
            </p:txBody>
          </p:sp>
          <p:sp>
            <p:nvSpPr>
              <p:cNvPr id="14" name="Right Arrow 13"/>
              <p:cNvSpPr/>
              <p:nvPr/>
            </p:nvSpPr>
            <p:spPr>
              <a:xfrm>
                <a:off x="1355165" y="2038003"/>
                <a:ext cx="515122" cy="2914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p:cNvSpPr/>
              <p:nvPr/>
            </p:nvSpPr>
            <p:spPr>
              <a:xfrm>
                <a:off x="1870287" y="1875367"/>
                <a:ext cx="1711114" cy="7810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TextBox 4"/>
            <p:cNvSpPr txBox="1"/>
            <p:nvPr/>
          </p:nvSpPr>
          <p:spPr>
            <a:xfrm>
              <a:off x="4267200" y="2478174"/>
              <a:ext cx="4114800" cy="3046988"/>
            </a:xfrm>
            <a:prstGeom prst="rect">
              <a:avLst/>
            </a:prstGeom>
            <a:noFill/>
          </p:spPr>
          <p:txBody>
            <a:bodyPr wrap="square" rtlCol="0">
              <a:spAutoFit/>
            </a:bodyPr>
            <a:lstStyle/>
            <a:p>
              <a:pPr algn="ctr"/>
              <a:r>
                <a:rPr lang="en-US" sz="2400" b="1" dirty="0">
                  <a:solidFill>
                    <a:srgbClr val="FF0000"/>
                  </a:solidFill>
                </a:rPr>
                <a:t>A Vision Is a State. </a:t>
              </a:r>
            </a:p>
            <a:p>
              <a:pPr algn="ctr"/>
              <a:endParaRPr lang="en-US" sz="2400" b="1" dirty="0">
                <a:solidFill>
                  <a:srgbClr val="FF0000"/>
                </a:solidFill>
              </a:endParaRPr>
            </a:p>
            <a:p>
              <a:pPr algn="ctr"/>
              <a:r>
                <a:rPr lang="en-US" sz="2400" b="1" dirty="0">
                  <a:solidFill>
                    <a:srgbClr val="FF0000"/>
                  </a:solidFill>
                </a:rPr>
                <a:t>Some point in the future it will look like “this”. </a:t>
              </a:r>
            </a:p>
            <a:p>
              <a:pPr algn="ctr"/>
              <a:endParaRPr lang="en-US" sz="2400" b="1" dirty="0">
                <a:solidFill>
                  <a:srgbClr val="FF0000"/>
                </a:solidFill>
              </a:endParaRPr>
            </a:p>
            <a:p>
              <a:pPr algn="ctr"/>
              <a:r>
                <a:rPr lang="en-US" sz="2400" b="1" dirty="0">
                  <a:solidFill>
                    <a:srgbClr val="FF0000"/>
                  </a:solidFill>
                </a:rPr>
                <a:t>Example: The Vision… to be rated the best Football team in the world!</a:t>
              </a:r>
            </a:p>
          </p:txBody>
        </p:sp>
      </p:grpSp>
      <p:grpSp>
        <p:nvGrpSpPr>
          <p:cNvPr id="21" name="Group 20"/>
          <p:cNvGrpSpPr/>
          <p:nvPr/>
        </p:nvGrpSpPr>
        <p:grpSpPr>
          <a:xfrm>
            <a:off x="2819678" y="1940188"/>
            <a:ext cx="7336082" cy="4003944"/>
            <a:chOff x="952497" y="2206181"/>
            <a:chExt cx="7336082" cy="4003944"/>
          </a:xfrm>
        </p:grpSpPr>
        <p:grpSp>
          <p:nvGrpSpPr>
            <p:cNvPr id="17" name="Group 16"/>
            <p:cNvGrpSpPr/>
            <p:nvPr/>
          </p:nvGrpSpPr>
          <p:grpSpPr>
            <a:xfrm rot="10800000">
              <a:off x="952497" y="2206181"/>
              <a:ext cx="4953002" cy="1076620"/>
              <a:chOff x="403617" y="1579797"/>
              <a:chExt cx="3177784" cy="1076620"/>
            </a:xfrm>
          </p:grpSpPr>
          <p:sp>
            <p:nvSpPr>
              <p:cNvPr id="18" name="Rectangle 17"/>
              <p:cNvSpPr/>
              <p:nvPr/>
            </p:nvSpPr>
            <p:spPr>
              <a:xfrm rot="10800000">
                <a:off x="403617" y="1579797"/>
                <a:ext cx="943081" cy="830997"/>
              </a:xfrm>
              <a:prstGeom prst="rect">
                <a:avLst/>
              </a:prstGeom>
              <a:noFill/>
              <a:effectLst>
                <a:outerShdw blurRad="50800" dist="50800" dir="5400000" algn="ctr" rotWithShape="0">
                  <a:srgbClr val="FF0000"/>
                </a:outerShdw>
              </a:effectLst>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2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A Mission</a:t>
                </a:r>
              </a:p>
            </p:txBody>
          </p:sp>
          <p:sp>
            <p:nvSpPr>
              <p:cNvPr id="19" name="Right Arrow 18"/>
              <p:cNvSpPr/>
              <p:nvPr/>
            </p:nvSpPr>
            <p:spPr>
              <a:xfrm>
                <a:off x="1355165" y="2038003"/>
                <a:ext cx="515122" cy="2914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a:off x="1870287" y="1875367"/>
                <a:ext cx="1711114" cy="7810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 name="TextBox 21"/>
            <p:cNvSpPr txBox="1"/>
            <p:nvPr/>
          </p:nvSpPr>
          <p:spPr>
            <a:xfrm>
              <a:off x="4173779" y="3163137"/>
              <a:ext cx="4114800" cy="3046988"/>
            </a:xfrm>
            <a:prstGeom prst="rect">
              <a:avLst/>
            </a:prstGeom>
            <a:noFill/>
          </p:spPr>
          <p:txBody>
            <a:bodyPr wrap="square" rtlCol="0">
              <a:spAutoFit/>
            </a:bodyPr>
            <a:lstStyle/>
            <a:p>
              <a:pPr algn="ctr"/>
              <a:r>
                <a:rPr lang="en-US" sz="2400" b="1" dirty="0">
                  <a:solidFill>
                    <a:srgbClr val="FF0000"/>
                  </a:solidFill>
                </a:rPr>
                <a:t>A Mission is a summary of capabilities. It describes the organizations purpose. </a:t>
              </a:r>
            </a:p>
            <a:p>
              <a:pPr algn="ctr"/>
              <a:endParaRPr lang="en-US" sz="2400" b="1" dirty="0">
                <a:solidFill>
                  <a:srgbClr val="FF0000"/>
                </a:solidFill>
              </a:endParaRPr>
            </a:p>
            <a:p>
              <a:pPr algn="ctr"/>
              <a:r>
                <a:rPr lang="en-US" sz="2400" b="1" dirty="0">
                  <a:solidFill>
                    <a:srgbClr val="FF0000"/>
                  </a:solidFill>
                </a:rPr>
                <a:t>Example: Have the Infrastructure and players to win every game played.</a:t>
              </a:r>
            </a:p>
          </p:txBody>
        </p:sp>
      </p:grpSp>
    </p:spTree>
    <p:extLst>
      <p:ext uri="{BB962C8B-B14F-4D97-AF65-F5344CB8AC3E}">
        <p14:creationId xmlns:p14="http://schemas.microsoft.com/office/powerpoint/2010/main" val="409293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Unique Skills do Enterprise Architects bring? </a:t>
            </a:r>
            <a:endParaRPr lang="en-US" dirty="0"/>
          </a:p>
        </p:txBody>
      </p:sp>
      <p:sp>
        <p:nvSpPr>
          <p:cNvPr id="3" name="Content Placeholder 2"/>
          <p:cNvSpPr>
            <a:spLocks noGrp="1"/>
          </p:cNvSpPr>
          <p:nvPr>
            <p:ph idx="1"/>
          </p:nvPr>
        </p:nvSpPr>
        <p:spPr>
          <a:xfrm>
            <a:off x="1154955" y="2603499"/>
            <a:ext cx="8761412" cy="3789349"/>
          </a:xfrm>
        </p:spPr>
        <p:txBody>
          <a:bodyPr>
            <a:normAutofit/>
          </a:bodyPr>
          <a:lstStyle/>
          <a:p>
            <a:pPr fontAlgn="ctr"/>
            <a:r>
              <a:rPr lang="en-US" dirty="0" smtClean="0"/>
              <a:t>Trained to know </a:t>
            </a:r>
            <a:r>
              <a:rPr lang="en-US" dirty="0"/>
              <a:t>how to </a:t>
            </a:r>
            <a:r>
              <a:rPr lang="en-US" u="sng" dirty="0"/>
              <a:t>describe</a:t>
            </a:r>
            <a:r>
              <a:rPr lang="en-US" dirty="0"/>
              <a:t> </a:t>
            </a:r>
            <a:r>
              <a:rPr lang="en-US" dirty="0" smtClean="0"/>
              <a:t>things; they understand how </a:t>
            </a:r>
            <a:r>
              <a:rPr lang="en-US" dirty="0"/>
              <a:t>to build </a:t>
            </a:r>
            <a:r>
              <a:rPr lang="en-US" dirty="0" smtClean="0"/>
              <a:t>models</a:t>
            </a:r>
            <a:r>
              <a:rPr lang="en-US" dirty="0"/>
              <a:t> </a:t>
            </a:r>
            <a:r>
              <a:rPr lang="en-US" dirty="0" smtClean="0"/>
              <a:t>that describe technology and solution relationships for technology, motivational and organizational considerations</a:t>
            </a:r>
            <a:endParaRPr lang="en-US" dirty="0"/>
          </a:p>
          <a:p>
            <a:pPr fontAlgn="ctr"/>
            <a:r>
              <a:rPr lang="en-US" dirty="0" smtClean="0"/>
              <a:t>Understand </a:t>
            </a:r>
            <a:r>
              <a:rPr lang="en-US" dirty="0"/>
              <a:t>the </a:t>
            </a:r>
            <a:r>
              <a:rPr lang="en-US" dirty="0" smtClean="0"/>
              <a:t>“plans”, as well as the technology behind the plans</a:t>
            </a:r>
            <a:endParaRPr lang="en-US" dirty="0"/>
          </a:p>
          <a:p>
            <a:pPr fontAlgn="ctr"/>
            <a:r>
              <a:rPr lang="en-US" dirty="0" smtClean="0"/>
              <a:t>Bring </a:t>
            </a:r>
            <a:r>
              <a:rPr lang="en-US" dirty="0"/>
              <a:t>the </a:t>
            </a:r>
            <a:r>
              <a:rPr lang="en-US" dirty="0" smtClean="0"/>
              <a:t>tool skills </a:t>
            </a:r>
            <a:r>
              <a:rPr lang="en-US" dirty="0"/>
              <a:t>to create </a:t>
            </a:r>
            <a:r>
              <a:rPr lang="en-US" dirty="0" smtClean="0"/>
              <a:t>artifacts common throughout the technology industry </a:t>
            </a:r>
            <a:endParaRPr lang="en-US" dirty="0"/>
          </a:p>
          <a:p>
            <a:pPr fontAlgn="ctr"/>
            <a:r>
              <a:rPr lang="en-US" dirty="0" smtClean="0"/>
              <a:t>Transcribes business thinking; sort of archivists </a:t>
            </a:r>
            <a:endParaRPr lang="en-US" dirty="0"/>
          </a:p>
          <a:p>
            <a:pPr fontAlgn="ctr"/>
            <a:r>
              <a:rPr lang="en-US" dirty="0" smtClean="0"/>
              <a:t>Create </a:t>
            </a:r>
            <a:r>
              <a:rPr lang="en-US" dirty="0"/>
              <a:t>the </a:t>
            </a:r>
            <a:r>
              <a:rPr lang="en-US" dirty="0" smtClean="0"/>
              <a:t>enterprise knowledge base</a:t>
            </a:r>
          </a:p>
          <a:p>
            <a:pPr fontAlgn="ctr"/>
            <a:r>
              <a:rPr lang="en-US" dirty="0" smtClean="0"/>
              <a:t>Diagnosis and suggest improvements - classically architecture is the first step when attempting to isolate potential issues in the environment</a:t>
            </a:r>
            <a:endParaRPr lang="en-US" dirty="0"/>
          </a:p>
          <a:p>
            <a:pPr marL="0" indent="0">
              <a:buNone/>
            </a:pPr>
            <a:endParaRPr lang="en-US" dirty="0"/>
          </a:p>
        </p:txBody>
      </p:sp>
    </p:spTree>
    <p:extLst>
      <p:ext uri="{BB962C8B-B14F-4D97-AF65-F5344CB8AC3E}">
        <p14:creationId xmlns:p14="http://schemas.microsoft.com/office/powerpoint/2010/main" val="12698667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p:cNvPicPr>
            <a:picLocks noChangeAspect="1"/>
          </p:cNvPicPr>
          <p:nvPr/>
        </p:nvPicPr>
        <p:blipFill>
          <a:blip r:embed="rId3"/>
          <a:stretch>
            <a:fillRect/>
          </a:stretch>
        </p:blipFill>
        <p:spPr>
          <a:xfrm>
            <a:off x="1706397" y="1573609"/>
            <a:ext cx="4435240" cy="4997081"/>
          </a:xfrm>
          <a:prstGeom prst="rect">
            <a:avLst/>
          </a:prstGeom>
        </p:spPr>
      </p:pic>
      <p:grpSp>
        <p:nvGrpSpPr>
          <p:cNvPr id="9" name="Group 8"/>
          <p:cNvGrpSpPr/>
          <p:nvPr/>
        </p:nvGrpSpPr>
        <p:grpSpPr>
          <a:xfrm>
            <a:off x="1676401" y="533401"/>
            <a:ext cx="5029199" cy="993947"/>
            <a:chOff x="577" y="2226267"/>
            <a:chExt cx="5028045" cy="1023937"/>
          </a:xfrm>
          <a:gradFill>
            <a:gsLst>
              <a:gs pos="0">
                <a:srgbClr val="03D4A8"/>
              </a:gs>
              <a:gs pos="25000">
                <a:srgbClr val="21D6E0"/>
              </a:gs>
              <a:gs pos="75000">
                <a:srgbClr val="0087E6"/>
              </a:gs>
              <a:gs pos="100000">
                <a:srgbClr val="005CBF"/>
              </a:gs>
            </a:gsLst>
            <a:lin ang="5400000" scaled="0"/>
          </a:gradFill>
          <a:scene3d>
            <a:camera prst="orthographicFront"/>
            <a:lightRig rig="flat" dir="t"/>
          </a:scene3d>
        </p:grpSpPr>
        <p:sp>
          <p:nvSpPr>
            <p:cNvPr id="10" name="Rounded Rectangle 9"/>
            <p:cNvSpPr/>
            <p:nvPr/>
          </p:nvSpPr>
          <p:spPr>
            <a:xfrm>
              <a:off x="577" y="2226267"/>
              <a:ext cx="5028045" cy="1023937"/>
            </a:xfrm>
            <a:prstGeom prst="roundRect">
              <a:avLst>
                <a:gd name="adj" fmla="val 10000"/>
              </a:avLst>
            </a:prstGeom>
            <a:grpFill/>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 name="Rounded Rectangle 4"/>
            <p:cNvSpPr/>
            <p:nvPr/>
          </p:nvSpPr>
          <p:spPr>
            <a:xfrm>
              <a:off x="30567" y="2256257"/>
              <a:ext cx="4968065" cy="963957"/>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60020" tIns="160020" rIns="160020" bIns="160020" numCol="1" spcCol="1270" anchor="ctr" anchorCtr="0">
              <a:noAutofit/>
            </a:bodyPr>
            <a:lstStyle/>
            <a:p>
              <a:pPr algn="ctr" defTabSz="1866900">
                <a:lnSpc>
                  <a:spcPct val="90000"/>
                </a:lnSpc>
                <a:spcBef>
                  <a:spcPct val="0"/>
                </a:spcBef>
                <a:spcAft>
                  <a:spcPct val="35000"/>
                </a:spcAft>
              </a:pPr>
              <a:r>
                <a:rPr lang="en-US" sz="3600" dirty="0"/>
                <a:t>Capability Area Architecture</a:t>
              </a:r>
            </a:p>
          </p:txBody>
        </p:sp>
      </p:grpSp>
      <p:grpSp>
        <p:nvGrpSpPr>
          <p:cNvPr id="23" name="Group 22"/>
          <p:cNvGrpSpPr/>
          <p:nvPr/>
        </p:nvGrpSpPr>
        <p:grpSpPr>
          <a:xfrm>
            <a:off x="2132191" y="2414008"/>
            <a:ext cx="8191502" cy="4404067"/>
            <a:chOff x="952497" y="2206181"/>
            <a:chExt cx="8191502" cy="4404067"/>
          </a:xfrm>
        </p:grpSpPr>
        <p:grpSp>
          <p:nvGrpSpPr>
            <p:cNvPr id="24" name="Group 23"/>
            <p:cNvGrpSpPr/>
            <p:nvPr/>
          </p:nvGrpSpPr>
          <p:grpSpPr>
            <a:xfrm rot="10800000">
              <a:off x="952497" y="2206181"/>
              <a:ext cx="5878280" cy="781050"/>
              <a:chOff x="-190030" y="1875367"/>
              <a:chExt cx="3771431" cy="781050"/>
            </a:xfrm>
          </p:grpSpPr>
          <p:sp>
            <p:nvSpPr>
              <p:cNvPr id="26" name="Rectangle 25"/>
              <p:cNvSpPr/>
              <p:nvPr/>
            </p:nvSpPr>
            <p:spPr>
              <a:xfrm rot="10800000">
                <a:off x="-190030" y="1977800"/>
                <a:ext cx="1700861" cy="461665"/>
              </a:xfrm>
              <a:prstGeom prst="rect">
                <a:avLst/>
              </a:prstGeom>
              <a:noFill/>
              <a:effectLst>
                <a:outerShdw blurRad="50800" dist="50800" dir="5400000" algn="ctr" rotWithShape="0">
                  <a:srgbClr val="FF0000"/>
                </a:outerShdw>
              </a:effectLst>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2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A Capability</a:t>
                </a:r>
              </a:p>
            </p:txBody>
          </p:sp>
          <p:sp>
            <p:nvSpPr>
              <p:cNvPr id="27" name="Right Arrow 26"/>
              <p:cNvSpPr/>
              <p:nvPr/>
            </p:nvSpPr>
            <p:spPr>
              <a:xfrm>
                <a:off x="1152630" y="2062933"/>
                <a:ext cx="1457126" cy="2914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2609757" y="1875367"/>
                <a:ext cx="971644" cy="7810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5" name="TextBox 24"/>
            <p:cNvSpPr txBox="1"/>
            <p:nvPr/>
          </p:nvSpPr>
          <p:spPr>
            <a:xfrm>
              <a:off x="5029199" y="2824596"/>
              <a:ext cx="4114800" cy="3785652"/>
            </a:xfrm>
            <a:prstGeom prst="rect">
              <a:avLst/>
            </a:prstGeom>
            <a:noFill/>
          </p:spPr>
          <p:txBody>
            <a:bodyPr wrap="square" rtlCol="0">
              <a:spAutoFit/>
            </a:bodyPr>
            <a:lstStyle/>
            <a:p>
              <a:pPr algn="ctr"/>
              <a:r>
                <a:rPr lang="en-US" sz="2400" b="1" dirty="0">
                  <a:solidFill>
                    <a:srgbClr val="FF0000"/>
                  </a:solidFill>
                </a:rPr>
                <a:t>A Capability is a collection of people, processes, and technology that deliver value, achieve outcomes / effects / goals. </a:t>
              </a:r>
            </a:p>
            <a:p>
              <a:pPr algn="ctr"/>
              <a:endParaRPr lang="en-US" sz="2400" b="1" dirty="0">
                <a:solidFill>
                  <a:srgbClr val="FF0000"/>
                </a:solidFill>
              </a:endParaRPr>
            </a:p>
            <a:p>
              <a:pPr algn="ctr"/>
              <a:r>
                <a:rPr lang="en-US" sz="2400" b="1" dirty="0">
                  <a:solidFill>
                    <a:srgbClr val="FF0000"/>
                  </a:solidFill>
                </a:rPr>
                <a:t>Example: “Manage Personnel Support Functions” </a:t>
              </a:r>
            </a:p>
          </p:txBody>
        </p:sp>
      </p:grpSp>
      <p:grpSp>
        <p:nvGrpSpPr>
          <p:cNvPr id="29" name="Group 28"/>
          <p:cNvGrpSpPr/>
          <p:nvPr/>
        </p:nvGrpSpPr>
        <p:grpSpPr>
          <a:xfrm>
            <a:off x="4253299" y="2755847"/>
            <a:ext cx="6904166" cy="3954388"/>
            <a:chOff x="2933697" y="2263440"/>
            <a:chExt cx="6178497" cy="4308248"/>
          </a:xfrm>
        </p:grpSpPr>
        <p:grpSp>
          <p:nvGrpSpPr>
            <p:cNvPr id="30" name="Group 29"/>
            <p:cNvGrpSpPr/>
            <p:nvPr/>
          </p:nvGrpSpPr>
          <p:grpSpPr>
            <a:xfrm rot="10800000">
              <a:off x="2933697" y="2263440"/>
              <a:ext cx="3897080" cy="781050"/>
              <a:chOff x="-190030" y="1818108"/>
              <a:chExt cx="2500318" cy="781050"/>
            </a:xfrm>
          </p:grpSpPr>
          <p:sp>
            <p:nvSpPr>
              <p:cNvPr id="32" name="Rectangle 31"/>
              <p:cNvSpPr/>
              <p:nvPr/>
            </p:nvSpPr>
            <p:spPr>
              <a:xfrm rot="10800000">
                <a:off x="-190030" y="1977800"/>
                <a:ext cx="1700861" cy="461665"/>
              </a:xfrm>
              <a:prstGeom prst="rect">
                <a:avLst/>
              </a:prstGeom>
              <a:noFill/>
              <a:effectLst>
                <a:outerShdw blurRad="50800" dist="50800" dir="5400000" algn="ctr" rotWithShape="0">
                  <a:srgbClr val="FF0000"/>
                </a:outerShdw>
              </a:effectLst>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2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A Goal</a:t>
                </a:r>
              </a:p>
            </p:txBody>
          </p:sp>
          <p:sp>
            <p:nvSpPr>
              <p:cNvPr id="33" name="Right Arrow 32"/>
              <p:cNvSpPr/>
              <p:nvPr/>
            </p:nvSpPr>
            <p:spPr>
              <a:xfrm>
                <a:off x="859297" y="2039504"/>
                <a:ext cx="479347" cy="2914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p:cNvSpPr/>
              <p:nvPr/>
            </p:nvSpPr>
            <p:spPr>
              <a:xfrm>
                <a:off x="1338644" y="1818108"/>
                <a:ext cx="971644" cy="7810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1" name="TextBox 30"/>
            <p:cNvSpPr txBox="1"/>
            <p:nvPr/>
          </p:nvSpPr>
          <p:spPr>
            <a:xfrm>
              <a:off x="4997394" y="3155368"/>
              <a:ext cx="4114800" cy="3416320"/>
            </a:xfrm>
            <a:prstGeom prst="rect">
              <a:avLst/>
            </a:prstGeom>
            <a:noFill/>
          </p:spPr>
          <p:txBody>
            <a:bodyPr wrap="square" rtlCol="0">
              <a:spAutoFit/>
            </a:bodyPr>
            <a:lstStyle/>
            <a:p>
              <a:pPr algn="ctr"/>
              <a:r>
                <a:rPr lang="en-US" sz="2400" b="1" dirty="0">
                  <a:solidFill>
                    <a:srgbClr val="FF0000"/>
                  </a:solidFill>
                </a:rPr>
                <a:t>A Goal is an outcome which will aid in moving the Capability forward in its intent. Goals amplify and quantify the organization’s Vision! </a:t>
              </a:r>
            </a:p>
            <a:p>
              <a:pPr algn="ctr"/>
              <a:endParaRPr lang="en-US" sz="2400" b="1" dirty="0">
                <a:solidFill>
                  <a:srgbClr val="FF0000"/>
                </a:solidFill>
              </a:endParaRPr>
            </a:p>
            <a:p>
              <a:pPr algn="ctr"/>
              <a:r>
                <a:rPr lang="en-US" sz="2400" b="1" dirty="0">
                  <a:solidFill>
                    <a:srgbClr val="FF0000"/>
                  </a:solidFill>
                </a:rPr>
                <a:t>Example: “Increase Fan Base by 10%” </a:t>
              </a:r>
            </a:p>
          </p:txBody>
        </p:sp>
      </p:grpSp>
      <p:grpSp>
        <p:nvGrpSpPr>
          <p:cNvPr id="45" name="Group 44"/>
          <p:cNvGrpSpPr/>
          <p:nvPr/>
        </p:nvGrpSpPr>
        <p:grpSpPr>
          <a:xfrm>
            <a:off x="1943201" y="748099"/>
            <a:ext cx="8220047" cy="4506426"/>
            <a:chOff x="438217" y="2125015"/>
            <a:chExt cx="8220047" cy="4506426"/>
          </a:xfrm>
        </p:grpSpPr>
        <p:grpSp>
          <p:nvGrpSpPr>
            <p:cNvPr id="46" name="Group 45"/>
            <p:cNvGrpSpPr/>
            <p:nvPr/>
          </p:nvGrpSpPr>
          <p:grpSpPr>
            <a:xfrm>
              <a:off x="438217" y="2387291"/>
              <a:ext cx="8220047" cy="4244150"/>
              <a:chOff x="923952" y="1996766"/>
              <a:chExt cx="8220047" cy="4244150"/>
            </a:xfrm>
          </p:grpSpPr>
          <p:grpSp>
            <p:nvGrpSpPr>
              <p:cNvPr id="50" name="Group 49"/>
              <p:cNvGrpSpPr/>
              <p:nvPr/>
            </p:nvGrpSpPr>
            <p:grpSpPr>
              <a:xfrm rot="10800000">
                <a:off x="923952" y="1996766"/>
                <a:ext cx="7853925" cy="2535989"/>
                <a:chOff x="-1439264" y="329843"/>
                <a:chExt cx="5038978" cy="2535989"/>
              </a:xfrm>
            </p:grpSpPr>
            <p:sp>
              <p:nvSpPr>
                <p:cNvPr id="52" name="Rectangle 51"/>
                <p:cNvSpPr/>
                <p:nvPr/>
              </p:nvSpPr>
              <p:spPr>
                <a:xfrm rot="10800000">
                  <a:off x="-1439264" y="2034835"/>
                  <a:ext cx="1213460" cy="830997"/>
                </a:xfrm>
                <a:prstGeom prst="rect">
                  <a:avLst/>
                </a:prstGeom>
                <a:noFill/>
                <a:effectLst>
                  <a:outerShdw blurRad="50800" dist="50800" dir="5400000" algn="ctr" rotWithShape="0">
                    <a:srgbClr val="FF0000"/>
                  </a:outerShdw>
                </a:effectLst>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2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An Aggregate</a:t>
                  </a:r>
                </a:p>
              </p:txBody>
            </p:sp>
            <p:sp>
              <p:nvSpPr>
                <p:cNvPr id="53" name="Right Arrow 52"/>
                <p:cNvSpPr/>
                <p:nvPr/>
              </p:nvSpPr>
              <p:spPr>
                <a:xfrm>
                  <a:off x="1223401" y="699078"/>
                  <a:ext cx="1972086" cy="2914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p:cNvSpPr/>
                <p:nvPr/>
              </p:nvSpPr>
              <p:spPr>
                <a:xfrm>
                  <a:off x="3204839" y="329843"/>
                  <a:ext cx="394875" cy="11029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1" name="TextBox 50"/>
              <p:cNvSpPr txBox="1"/>
              <p:nvPr/>
            </p:nvSpPr>
            <p:spPr>
              <a:xfrm>
                <a:off x="5029199" y="2824596"/>
                <a:ext cx="4114800" cy="3416320"/>
              </a:xfrm>
              <a:prstGeom prst="rect">
                <a:avLst/>
              </a:prstGeom>
              <a:noFill/>
            </p:spPr>
            <p:txBody>
              <a:bodyPr wrap="square" rtlCol="0">
                <a:spAutoFit/>
              </a:bodyPr>
              <a:lstStyle/>
              <a:p>
                <a:pPr algn="ctr"/>
                <a:r>
                  <a:rPr lang="en-US" sz="2400" b="1" dirty="0">
                    <a:solidFill>
                      <a:srgbClr val="FF0000"/>
                    </a:solidFill>
                  </a:rPr>
                  <a:t>This indicates that one thing on our chart is part of another thing. </a:t>
                </a:r>
              </a:p>
              <a:p>
                <a:pPr algn="ctr"/>
                <a:endParaRPr lang="en-US" sz="2400" b="1" dirty="0">
                  <a:solidFill>
                    <a:srgbClr val="FF0000"/>
                  </a:solidFill>
                </a:endParaRPr>
              </a:p>
              <a:p>
                <a:pPr algn="ctr"/>
                <a:r>
                  <a:rPr lang="en-US" sz="2400" b="1" dirty="0">
                    <a:solidFill>
                      <a:srgbClr val="FF0000"/>
                    </a:solidFill>
                  </a:rPr>
                  <a:t>In this chart, the “Manage Glee Club” Capability is part of  “Manage Personnel Support Functions” capability </a:t>
                </a:r>
              </a:p>
            </p:txBody>
          </p:sp>
        </p:grpSp>
        <p:grpSp>
          <p:nvGrpSpPr>
            <p:cNvPr id="47" name="Group 46"/>
            <p:cNvGrpSpPr/>
            <p:nvPr/>
          </p:nvGrpSpPr>
          <p:grpSpPr>
            <a:xfrm>
              <a:off x="5486401" y="2125015"/>
              <a:ext cx="2438400" cy="457200"/>
              <a:chOff x="4648201" y="1591615"/>
              <a:chExt cx="2438400" cy="457200"/>
            </a:xfrm>
          </p:grpSpPr>
          <p:sp>
            <p:nvSpPr>
              <p:cNvPr id="48" name="Flowchart: Decision 47"/>
              <p:cNvSpPr/>
              <p:nvPr/>
            </p:nvSpPr>
            <p:spPr>
              <a:xfrm>
                <a:off x="4648201" y="1591615"/>
                <a:ext cx="914400" cy="457200"/>
              </a:xfrm>
              <a:prstGeom prst="flowChartDecision">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9" name="Straight Connector 48"/>
              <p:cNvCxnSpPr>
                <a:stCxn id="48" idx="3"/>
              </p:cNvCxnSpPr>
              <p:nvPr/>
            </p:nvCxnSpPr>
            <p:spPr>
              <a:xfrm>
                <a:off x="5562601" y="1820215"/>
                <a:ext cx="1524000" cy="0"/>
              </a:xfrm>
              <a:prstGeom prst="line">
                <a:avLst/>
              </a:prstGeom>
              <a:ln w="19050" cmpd="sng"/>
            </p:spPr>
            <p:style>
              <a:lnRef idx="1">
                <a:schemeClr val="accent1"/>
              </a:lnRef>
              <a:fillRef idx="0">
                <a:schemeClr val="accent1"/>
              </a:fillRef>
              <a:effectRef idx="0">
                <a:schemeClr val="accent1"/>
              </a:effectRef>
              <a:fontRef idx="minor">
                <a:schemeClr val="tx1"/>
              </a:fontRef>
            </p:style>
          </p:cxnSp>
        </p:grpSp>
      </p:grpSp>
      <p:grpSp>
        <p:nvGrpSpPr>
          <p:cNvPr id="55" name="Group 54"/>
          <p:cNvGrpSpPr/>
          <p:nvPr/>
        </p:nvGrpSpPr>
        <p:grpSpPr>
          <a:xfrm>
            <a:off x="3618987" y="1395908"/>
            <a:ext cx="8490011" cy="5029669"/>
            <a:chOff x="1686135" y="1614574"/>
            <a:chExt cx="6701675" cy="5442425"/>
          </a:xfrm>
        </p:grpSpPr>
        <p:grpSp>
          <p:nvGrpSpPr>
            <p:cNvPr id="56" name="Group 55"/>
            <p:cNvGrpSpPr/>
            <p:nvPr/>
          </p:nvGrpSpPr>
          <p:grpSpPr>
            <a:xfrm>
              <a:off x="1686135" y="1769465"/>
              <a:ext cx="6701675" cy="5287534"/>
              <a:chOff x="2259820" y="2098771"/>
              <a:chExt cx="6701675" cy="5287534"/>
            </a:xfrm>
          </p:grpSpPr>
          <p:grpSp>
            <p:nvGrpSpPr>
              <p:cNvPr id="58" name="Group 57"/>
              <p:cNvGrpSpPr/>
              <p:nvPr/>
            </p:nvGrpSpPr>
            <p:grpSpPr>
              <a:xfrm>
                <a:off x="2259820" y="2363368"/>
                <a:ext cx="6701675" cy="5022937"/>
                <a:chOff x="2745555" y="1972843"/>
                <a:chExt cx="6701675" cy="5022937"/>
              </a:xfrm>
            </p:grpSpPr>
            <p:grpSp>
              <p:nvGrpSpPr>
                <p:cNvPr id="60" name="Group 59"/>
                <p:cNvGrpSpPr/>
                <p:nvPr/>
              </p:nvGrpSpPr>
              <p:grpSpPr>
                <a:xfrm rot="10800000">
                  <a:off x="2745555" y="1972843"/>
                  <a:ext cx="5950573" cy="3377251"/>
                  <a:chOff x="-1386816" y="-487496"/>
                  <a:chExt cx="3817811" cy="3377251"/>
                </a:xfrm>
              </p:grpSpPr>
              <p:sp>
                <p:nvSpPr>
                  <p:cNvPr id="62" name="Rectangle 61"/>
                  <p:cNvSpPr/>
                  <p:nvPr/>
                </p:nvSpPr>
                <p:spPr>
                  <a:xfrm rot="10800000">
                    <a:off x="-1386816" y="1689426"/>
                    <a:ext cx="1324284" cy="1200329"/>
                  </a:xfrm>
                  <a:prstGeom prst="rect">
                    <a:avLst/>
                  </a:prstGeom>
                  <a:noFill/>
                  <a:effectLst>
                    <a:outerShdw blurRad="50800" dist="50800" dir="5400000" algn="ctr" rotWithShape="0">
                      <a:srgbClr val="FF0000"/>
                    </a:outerShdw>
                  </a:effectLst>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2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A Dependency</a:t>
                    </a:r>
                  </a:p>
                </p:txBody>
              </p:sp>
              <p:sp>
                <p:nvSpPr>
                  <p:cNvPr id="63" name="Right Arrow 62"/>
                  <p:cNvSpPr/>
                  <p:nvPr/>
                </p:nvSpPr>
                <p:spPr>
                  <a:xfrm>
                    <a:off x="345882" y="482590"/>
                    <a:ext cx="1504693" cy="2914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1893216" y="-487496"/>
                    <a:ext cx="537779" cy="233802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1" name="TextBox 60"/>
                <p:cNvSpPr txBox="1"/>
                <p:nvPr/>
              </p:nvSpPr>
              <p:spPr>
                <a:xfrm>
                  <a:off x="5336022" y="2840796"/>
                  <a:ext cx="4111208" cy="4154984"/>
                </a:xfrm>
                <a:prstGeom prst="rect">
                  <a:avLst/>
                </a:prstGeom>
                <a:noFill/>
              </p:spPr>
              <p:txBody>
                <a:bodyPr wrap="square" rtlCol="0">
                  <a:spAutoFit/>
                </a:bodyPr>
                <a:lstStyle/>
                <a:p>
                  <a:pPr algn="ctr"/>
                  <a:r>
                    <a:rPr lang="en-US" sz="2400" b="1" dirty="0">
                      <a:solidFill>
                        <a:srgbClr val="FF0000"/>
                      </a:solidFill>
                    </a:rPr>
                    <a:t>This indicates when capabilities  are dependent on goals. </a:t>
                  </a:r>
                </a:p>
                <a:p>
                  <a:pPr algn="ctr"/>
                  <a:endParaRPr lang="en-US" sz="2400" b="1" dirty="0">
                    <a:solidFill>
                      <a:srgbClr val="FF0000"/>
                    </a:solidFill>
                  </a:endParaRPr>
                </a:p>
                <a:p>
                  <a:pPr algn="ctr"/>
                  <a:r>
                    <a:rPr lang="en-US" sz="2400" b="1" dirty="0">
                      <a:solidFill>
                        <a:srgbClr val="FF0000"/>
                      </a:solidFill>
                    </a:rPr>
                    <a:t>Often we see many Capabilities dependent on one or more of the same goals… this is how we decide the best places to start!</a:t>
                  </a:r>
                </a:p>
                <a:p>
                  <a:pPr algn="ctr"/>
                  <a:endParaRPr lang="en-US" sz="2400" b="1" dirty="0">
                    <a:solidFill>
                      <a:srgbClr val="FF0000"/>
                    </a:solidFill>
                  </a:endParaRPr>
                </a:p>
              </p:txBody>
            </p:sp>
          </p:grpSp>
          <p:cxnSp>
            <p:nvCxnSpPr>
              <p:cNvPr id="59" name="Straight Connector 58"/>
              <p:cNvCxnSpPr/>
              <p:nvPr/>
            </p:nvCxnSpPr>
            <p:spPr>
              <a:xfrm flipH="1">
                <a:off x="5131307" y="2098771"/>
                <a:ext cx="1603635" cy="0"/>
              </a:xfrm>
              <a:prstGeom prst="line">
                <a:avLst/>
              </a:prstGeom>
              <a:ln w="60325" cmpd="sng">
                <a:prstDash val="sysDash"/>
              </a:ln>
            </p:spPr>
            <p:style>
              <a:lnRef idx="1">
                <a:schemeClr val="accent1"/>
              </a:lnRef>
              <a:fillRef idx="0">
                <a:schemeClr val="accent1"/>
              </a:fillRef>
              <a:effectRef idx="0">
                <a:schemeClr val="accent1"/>
              </a:effectRef>
              <a:fontRef idx="minor">
                <a:schemeClr val="tx1"/>
              </a:fontRef>
            </p:style>
          </p:cxnSp>
        </p:grpSp>
        <p:sp>
          <p:nvSpPr>
            <p:cNvPr id="57" name="Half Frame 56"/>
            <p:cNvSpPr/>
            <p:nvPr/>
          </p:nvSpPr>
          <p:spPr>
            <a:xfrm rot="8135015">
              <a:off x="5909461" y="1614574"/>
              <a:ext cx="416914" cy="408189"/>
            </a:xfrm>
            <a:prstGeom prst="halfFrame">
              <a:avLst>
                <a:gd name="adj1" fmla="val 11550"/>
                <a:gd name="adj2" fmla="val 50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18198167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3"/>
                                        </p:tgtEl>
                                        <p:attrNameLst>
                                          <p:attrName>style.visibility</p:attrName>
                                        </p:attrNameLst>
                                      </p:cBhvr>
                                      <p:to>
                                        <p:strVal val="visible"/>
                                      </p:to>
                                    </p:set>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subTnLst>
                                    <p:set>
                                      <p:cBhvr override="childStyle">
                                        <p:cTn dur="1" fill="hold" display="0" masterRel="nextClick" afterEffect="1"/>
                                        <p:tgtEl>
                                          <p:spTgt spid="29"/>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1000"/>
                                        <p:tgtEl>
                                          <p:spTgt spid="45"/>
                                        </p:tgtEl>
                                      </p:cBhvr>
                                    </p:animEffect>
                                    <p:anim calcmode="lin" valueType="num">
                                      <p:cBhvr>
                                        <p:cTn id="16" dur="1000" fill="hold"/>
                                        <p:tgtEl>
                                          <p:spTgt spid="45"/>
                                        </p:tgtEl>
                                        <p:attrNameLst>
                                          <p:attrName>ppt_x</p:attrName>
                                        </p:attrNameLst>
                                      </p:cBhvr>
                                      <p:tavLst>
                                        <p:tav tm="0">
                                          <p:val>
                                            <p:strVal val="#ppt_x"/>
                                          </p:val>
                                        </p:tav>
                                        <p:tav tm="100000">
                                          <p:val>
                                            <p:strVal val="#ppt_x"/>
                                          </p:val>
                                        </p:tav>
                                      </p:tavLst>
                                    </p:anim>
                                    <p:anim calcmode="lin" valueType="num">
                                      <p:cBhvr>
                                        <p:cTn id="17" dur="1000" fill="hold"/>
                                        <p:tgtEl>
                                          <p:spTgt spid="45"/>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45"/>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barn(inVertical)">
                                      <p:cBhvr>
                                        <p:cTn id="22"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a:blip r:embed="rId3"/>
          <a:stretch>
            <a:fillRect/>
          </a:stretch>
        </p:blipFill>
        <p:spPr>
          <a:xfrm>
            <a:off x="1706397" y="1573609"/>
            <a:ext cx="4435240" cy="4997081"/>
          </a:xfrm>
          <a:prstGeom prst="rect">
            <a:avLst/>
          </a:prstGeom>
        </p:spPr>
      </p:pic>
      <p:grpSp>
        <p:nvGrpSpPr>
          <p:cNvPr id="9" name="Group 8"/>
          <p:cNvGrpSpPr/>
          <p:nvPr/>
        </p:nvGrpSpPr>
        <p:grpSpPr>
          <a:xfrm>
            <a:off x="1676401" y="533401"/>
            <a:ext cx="5029199" cy="993947"/>
            <a:chOff x="577" y="2226267"/>
            <a:chExt cx="5028045" cy="1023937"/>
          </a:xfrm>
          <a:gradFill>
            <a:gsLst>
              <a:gs pos="0">
                <a:srgbClr val="03D4A8"/>
              </a:gs>
              <a:gs pos="25000">
                <a:srgbClr val="21D6E0"/>
              </a:gs>
              <a:gs pos="75000">
                <a:srgbClr val="0087E6"/>
              </a:gs>
              <a:gs pos="100000">
                <a:srgbClr val="005CBF"/>
              </a:gs>
            </a:gsLst>
            <a:lin ang="5400000" scaled="0"/>
          </a:gradFill>
          <a:scene3d>
            <a:camera prst="orthographicFront"/>
            <a:lightRig rig="flat" dir="t"/>
          </a:scene3d>
        </p:grpSpPr>
        <p:sp>
          <p:nvSpPr>
            <p:cNvPr id="10" name="Rounded Rectangle 9"/>
            <p:cNvSpPr/>
            <p:nvPr/>
          </p:nvSpPr>
          <p:spPr>
            <a:xfrm>
              <a:off x="577" y="2226267"/>
              <a:ext cx="5028045" cy="1023937"/>
            </a:xfrm>
            <a:prstGeom prst="roundRect">
              <a:avLst>
                <a:gd name="adj" fmla="val 10000"/>
              </a:avLst>
            </a:prstGeom>
            <a:grpFill/>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 name="Rounded Rectangle 4"/>
            <p:cNvSpPr/>
            <p:nvPr/>
          </p:nvSpPr>
          <p:spPr>
            <a:xfrm>
              <a:off x="30567" y="2256257"/>
              <a:ext cx="4968065" cy="963957"/>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60020" tIns="160020" rIns="160020" bIns="160020" numCol="1" spcCol="1270" anchor="ctr" anchorCtr="0">
              <a:noAutofit/>
            </a:bodyPr>
            <a:lstStyle/>
            <a:p>
              <a:pPr algn="ctr" defTabSz="1866900">
                <a:lnSpc>
                  <a:spcPct val="90000"/>
                </a:lnSpc>
                <a:spcBef>
                  <a:spcPct val="0"/>
                </a:spcBef>
                <a:spcAft>
                  <a:spcPct val="35000"/>
                </a:spcAft>
              </a:pPr>
              <a:r>
                <a:rPr lang="en-US" sz="3600" dirty="0"/>
                <a:t>Capability Area Architecture</a:t>
              </a:r>
            </a:p>
          </p:txBody>
        </p:sp>
      </p:grpSp>
      <p:grpSp>
        <p:nvGrpSpPr>
          <p:cNvPr id="2" name="Group 1"/>
          <p:cNvGrpSpPr/>
          <p:nvPr/>
        </p:nvGrpSpPr>
        <p:grpSpPr>
          <a:xfrm>
            <a:off x="1752596" y="1633104"/>
            <a:ext cx="8435589" cy="4462896"/>
            <a:chOff x="-351010" y="1323941"/>
            <a:chExt cx="8435589" cy="4462896"/>
          </a:xfrm>
        </p:grpSpPr>
        <p:grpSp>
          <p:nvGrpSpPr>
            <p:cNvPr id="55" name="Group 54"/>
            <p:cNvGrpSpPr/>
            <p:nvPr/>
          </p:nvGrpSpPr>
          <p:grpSpPr>
            <a:xfrm>
              <a:off x="-351010" y="1323941"/>
              <a:ext cx="8435589" cy="4428740"/>
              <a:chOff x="-351010" y="1323941"/>
              <a:chExt cx="8435589" cy="4428740"/>
            </a:xfrm>
          </p:grpSpPr>
          <p:grpSp>
            <p:nvGrpSpPr>
              <p:cNvPr id="56" name="Group 55"/>
              <p:cNvGrpSpPr/>
              <p:nvPr/>
            </p:nvGrpSpPr>
            <p:grpSpPr>
              <a:xfrm>
                <a:off x="-351010" y="1542743"/>
                <a:ext cx="8435589" cy="4209938"/>
                <a:chOff x="222675" y="1872049"/>
                <a:chExt cx="8435589" cy="4209938"/>
              </a:xfrm>
            </p:grpSpPr>
            <p:grpSp>
              <p:nvGrpSpPr>
                <p:cNvPr id="58" name="Group 57"/>
                <p:cNvGrpSpPr/>
                <p:nvPr/>
              </p:nvGrpSpPr>
              <p:grpSpPr>
                <a:xfrm>
                  <a:off x="222675" y="2059565"/>
                  <a:ext cx="8435589" cy="4022422"/>
                  <a:chOff x="708410" y="1669040"/>
                  <a:chExt cx="8435589" cy="4022422"/>
                </a:xfrm>
              </p:grpSpPr>
              <p:sp>
                <p:nvSpPr>
                  <p:cNvPr id="61" name="TextBox 60"/>
                  <p:cNvSpPr txBox="1"/>
                  <p:nvPr/>
                </p:nvSpPr>
                <p:spPr>
                  <a:xfrm>
                    <a:off x="5029199" y="2824596"/>
                    <a:ext cx="4114800" cy="2308324"/>
                  </a:xfrm>
                  <a:prstGeom prst="rect">
                    <a:avLst/>
                  </a:prstGeom>
                  <a:noFill/>
                </p:spPr>
                <p:txBody>
                  <a:bodyPr wrap="square" rtlCol="0">
                    <a:spAutoFit/>
                  </a:bodyPr>
                  <a:lstStyle/>
                  <a:p>
                    <a:pPr algn="ctr"/>
                    <a:r>
                      <a:rPr lang="en-US" sz="2400" b="1" dirty="0">
                        <a:solidFill>
                          <a:srgbClr val="FF0000"/>
                        </a:solidFill>
                      </a:rPr>
                      <a:t>This is used to indicate a relationship or to indicate a planned order based on dependencies. </a:t>
                    </a:r>
                  </a:p>
                  <a:p>
                    <a:pPr algn="ctr"/>
                    <a:endParaRPr lang="en-US" sz="2400" b="1" dirty="0">
                      <a:solidFill>
                        <a:srgbClr val="FF0000"/>
                      </a:solidFill>
                    </a:endParaRPr>
                  </a:p>
                  <a:p>
                    <a:pPr algn="ctr"/>
                    <a:endParaRPr lang="en-US" sz="2400" b="1" dirty="0">
                      <a:solidFill>
                        <a:srgbClr val="FF0000"/>
                      </a:solidFill>
                    </a:endParaRPr>
                  </a:p>
                </p:txBody>
              </p:sp>
              <p:grpSp>
                <p:nvGrpSpPr>
                  <p:cNvPr id="60" name="Group 59"/>
                  <p:cNvGrpSpPr/>
                  <p:nvPr/>
                </p:nvGrpSpPr>
                <p:grpSpPr>
                  <a:xfrm rot="10800000">
                    <a:off x="708410" y="1669040"/>
                    <a:ext cx="8001004" cy="4022422"/>
                    <a:chOff x="-1395339" y="-828864"/>
                    <a:chExt cx="5133339" cy="4022422"/>
                  </a:xfrm>
                </p:grpSpPr>
                <p:sp>
                  <p:nvSpPr>
                    <p:cNvPr id="62" name="Rectangle 61"/>
                    <p:cNvSpPr/>
                    <p:nvPr/>
                  </p:nvSpPr>
                  <p:spPr>
                    <a:xfrm rot="10800000">
                      <a:off x="-1395339" y="2362561"/>
                      <a:ext cx="1955557" cy="830997"/>
                    </a:xfrm>
                    <a:prstGeom prst="rect">
                      <a:avLst/>
                    </a:prstGeom>
                    <a:noFill/>
                    <a:effectLst>
                      <a:outerShdw blurRad="50800" dist="50800" dir="5400000" algn="ctr" rotWithShape="0">
                        <a:srgbClr val="FF0000"/>
                      </a:outerShdw>
                    </a:effectLst>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2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A Directed Association</a:t>
                      </a:r>
                    </a:p>
                  </p:txBody>
                </p:sp>
                <p:sp>
                  <p:nvSpPr>
                    <p:cNvPr id="63" name="Right Arrow 62"/>
                    <p:cNvSpPr/>
                    <p:nvPr/>
                  </p:nvSpPr>
                  <p:spPr>
                    <a:xfrm>
                      <a:off x="-690952" y="136612"/>
                      <a:ext cx="1504693" cy="2914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3200221" y="-828864"/>
                      <a:ext cx="537779" cy="133744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cxnSp>
              <p:nvCxnSpPr>
                <p:cNvPr id="59" name="Straight Connector 58"/>
                <p:cNvCxnSpPr/>
                <p:nvPr/>
              </p:nvCxnSpPr>
              <p:spPr>
                <a:xfrm>
                  <a:off x="6431930" y="1872049"/>
                  <a:ext cx="1524000" cy="0"/>
                </a:xfrm>
                <a:prstGeom prst="line">
                  <a:avLst/>
                </a:prstGeom>
                <a:ln w="60325" cmpd="sng">
                  <a:prstDash val="solid"/>
                </a:ln>
              </p:spPr>
              <p:style>
                <a:lnRef idx="1">
                  <a:schemeClr val="accent1"/>
                </a:lnRef>
                <a:fillRef idx="0">
                  <a:schemeClr val="accent1"/>
                </a:fillRef>
                <a:effectRef idx="0">
                  <a:schemeClr val="accent1"/>
                </a:effectRef>
                <a:fontRef idx="minor">
                  <a:schemeClr val="tx1"/>
                </a:fontRef>
              </p:style>
            </p:cxnSp>
          </p:grpSp>
          <p:sp>
            <p:nvSpPr>
              <p:cNvPr id="57" name="Half Frame 56"/>
              <p:cNvSpPr/>
              <p:nvPr/>
            </p:nvSpPr>
            <p:spPr>
              <a:xfrm rot="18755669">
                <a:off x="5818722" y="1328303"/>
                <a:ext cx="416914" cy="408189"/>
              </a:xfrm>
              <a:prstGeom prst="halfFrame">
                <a:avLst>
                  <a:gd name="adj1" fmla="val 11550"/>
                  <a:gd name="adj2" fmla="val 50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38" name="Oval 37"/>
            <p:cNvSpPr/>
            <p:nvPr/>
          </p:nvSpPr>
          <p:spPr>
            <a:xfrm rot="10800000">
              <a:off x="3344328" y="3276598"/>
              <a:ext cx="838201" cy="251023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5397445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3810001" y="1981200"/>
            <a:ext cx="5044265" cy="4618210"/>
            <a:chOff x="2286000" y="1981200"/>
            <a:chExt cx="5044265" cy="4618210"/>
          </a:xfrm>
        </p:grpSpPr>
        <p:graphicFrame>
          <p:nvGraphicFramePr>
            <p:cNvPr id="4" name="Diagram 3"/>
            <p:cNvGraphicFramePr/>
            <p:nvPr>
              <p:extLst/>
            </p:nvPr>
          </p:nvGraphicFramePr>
          <p:xfrm>
            <a:off x="2301065" y="3018010"/>
            <a:ext cx="5029200"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6" name="Group 5"/>
            <p:cNvGrpSpPr/>
            <p:nvPr/>
          </p:nvGrpSpPr>
          <p:grpSpPr>
            <a:xfrm>
              <a:off x="2286000" y="1981200"/>
              <a:ext cx="5029199" cy="993947"/>
              <a:chOff x="577" y="2226267"/>
              <a:chExt cx="5028045" cy="1023937"/>
            </a:xfrm>
            <a:gradFill>
              <a:gsLst>
                <a:gs pos="0">
                  <a:srgbClr val="03D4A8"/>
                </a:gs>
                <a:gs pos="25000">
                  <a:srgbClr val="21D6E0"/>
                </a:gs>
                <a:gs pos="75000">
                  <a:srgbClr val="0087E6"/>
                </a:gs>
                <a:gs pos="100000">
                  <a:srgbClr val="005CBF"/>
                </a:gs>
              </a:gsLst>
              <a:lin ang="5400000" scaled="0"/>
            </a:gradFill>
            <a:scene3d>
              <a:camera prst="orthographicFront"/>
              <a:lightRig rig="flat" dir="t"/>
            </a:scene3d>
          </p:grpSpPr>
          <p:sp>
            <p:nvSpPr>
              <p:cNvPr id="7" name="Rounded Rectangle 6"/>
              <p:cNvSpPr/>
              <p:nvPr/>
            </p:nvSpPr>
            <p:spPr>
              <a:xfrm>
                <a:off x="577" y="2226267"/>
                <a:ext cx="5028045" cy="1023937"/>
              </a:xfrm>
              <a:prstGeom prst="roundRect">
                <a:avLst>
                  <a:gd name="adj" fmla="val 10000"/>
                </a:avLst>
              </a:prstGeom>
              <a:grpFill/>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 name="Rounded Rectangle 4"/>
              <p:cNvSpPr/>
              <p:nvPr/>
            </p:nvSpPr>
            <p:spPr>
              <a:xfrm>
                <a:off x="30567" y="2256257"/>
                <a:ext cx="4968065" cy="963957"/>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60020" tIns="160020" rIns="160020" bIns="160020" numCol="1" spcCol="1270" anchor="ctr" anchorCtr="0">
                <a:noAutofit/>
              </a:bodyPr>
              <a:lstStyle/>
              <a:p>
                <a:pPr algn="ctr" defTabSz="1866900">
                  <a:lnSpc>
                    <a:spcPct val="90000"/>
                  </a:lnSpc>
                  <a:spcBef>
                    <a:spcPct val="0"/>
                  </a:spcBef>
                  <a:spcAft>
                    <a:spcPct val="35000"/>
                  </a:spcAft>
                </a:pPr>
                <a:r>
                  <a:rPr lang="en-US" sz="3600" dirty="0"/>
                  <a:t>Capability Area Architecture</a:t>
                </a:r>
              </a:p>
            </p:txBody>
          </p:sp>
        </p:grpSp>
      </p:grpSp>
      <p:grpSp>
        <p:nvGrpSpPr>
          <p:cNvPr id="9" name="Group 8"/>
          <p:cNvGrpSpPr/>
          <p:nvPr/>
        </p:nvGrpSpPr>
        <p:grpSpPr>
          <a:xfrm>
            <a:off x="1582591" y="355601"/>
            <a:ext cx="5028045" cy="1133177"/>
            <a:chOff x="0" y="0"/>
            <a:chExt cx="5028045" cy="1133177"/>
          </a:xfrm>
          <a:scene3d>
            <a:camera prst="orthographicFront"/>
            <a:lightRig rig="flat" dir="t"/>
          </a:scene3d>
        </p:grpSpPr>
        <p:sp>
          <p:nvSpPr>
            <p:cNvPr id="10" name="Rounded Rectangle 9"/>
            <p:cNvSpPr/>
            <p:nvPr/>
          </p:nvSpPr>
          <p:spPr>
            <a:xfrm>
              <a:off x="0" y="0"/>
              <a:ext cx="5028045" cy="1133177"/>
            </a:xfrm>
            <a:prstGeom prst="roundRect">
              <a:avLst>
                <a:gd name="adj" fmla="val 10000"/>
              </a:avLst>
            </a:prstGeom>
            <a:gradFill rotWithShape="0">
              <a:gsLst>
                <a:gs pos="0">
                  <a:srgbClr val="03D4A8"/>
                </a:gs>
                <a:gs pos="25000">
                  <a:srgbClr val="21D6E0"/>
                </a:gs>
                <a:gs pos="75000">
                  <a:srgbClr val="0087E6"/>
                </a:gs>
                <a:gs pos="100000">
                  <a:srgbClr val="005CBF"/>
                </a:gs>
              </a:gsLst>
              <a:lin ang="5400000" scaled="0"/>
            </a:gradFill>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11" name="Rounded Rectangle 4"/>
            <p:cNvSpPr/>
            <p:nvPr/>
          </p:nvSpPr>
          <p:spPr>
            <a:xfrm>
              <a:off x="33190" y="33190"/>
              <a:ext cx="4961665" cy="106679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60020" tIns="160020" rIns="160020" bIns="160020" numCol="1" spcCol="1270" anchor="ctr" anchorCtr="0">
              <a:noAutofit/>
            </a:bodyPr>
            <a:lstStyle/>
            <a:p>
              <a:pPr algn="ctr" defTabSz="1866900">
                <a:lnSpc>
                  <a:spcPct val="90000"/>
                </a:lnSpc>
                <a:spcBef>
                  <a:spcPct val="0"/>
                </a:spcBef>
                <a:spcAft>
                  <a:spcPct val="35000"/>
                </a:spcAft>
              </a:pPr>
              <a:r>
                <a:rPr lang="en-US" sz="4200" dirty="0"/>
                <a:t>Logical Data Model</a:t>
              </a:r>
            </a:p>
          </p:txBody>
        </p:sp>
      </p:grpSp>
    </p:spTree>
    <p:extLst>
      <p:ext uri="{BB962C8B-B14F-4D97-AF65-F5344CB8AC3E}">
        <p14:creationId xmlns:p14="http://schemas.microsoft.com/office/powerpoint/2010/main" val="35005434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anim calcmode="lin" valueType="num">
                                      <p:cBhvr>
                                        <p:cTn id="12" dur="1000" fill="hold"/>
                                        <p:tgtEl>
                                          <p:spTgt spid="9"/>
                                        </p:tgtEl>
                                        <p:attrNameLst>
                                          <p:attrName>ppt_x</p:attrName>
                                        </p:attrNameLst>
                                      </p:cBhvr>
                                      <p:tavLst>
                                        <p:tav tm="0">
                                          <p:val>
                                            <p:strVal val="#ppt_x"/>
                                          </p:val>
                                        </p:tav>
                                        <p:tav tm="100000">
                                          <p:val>
                                            <p:strVal val="#ppt_x"/>
                                          </p:val>
                                        </p:tav>
                                      </p:tavLst>
                                    </p:anim>
                                    <p:anim calcmode="lin" valueType="num">
                                      <p:cBhvr>
                                        <p:cTn id="1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669815" y="1622944"/>
            <a:ext cx="5672857" cy="4224180"/>
          </a:xfrm>
          <a:prstGeom prst="rect">
            <a:avLst/>
          </a:prstGeom>
        </p:spPr>
      </p:pic>
      <p:grpSp>
        <p:nvGrpSpPr>
          <p:cNvPr id="9" name="Group 8"/>
          <p:cNvGrpSpPr/>
          <p:nvPr/>
        </p:nvGrpSpPr>
        <p:grpSpPr>
          <a:xfrm>
            <a:off x="1582591" y="355601"/>
            <a:ext cx="5028045" cy="1133177"/>
            <a:chOff x="0" y="0"/>
            <a:chExt cx="5028045" cy="1133177"/>
          </a:xfrm>
          <a:scene3d>
            <a:camera prst="orthographicFront"/>
            <a:lightRig rig="flat" dir="t"/>
          </a:scene3d>
        </p:grpSpPr>
        <p:sp>
          <p:nvSpPr>
            <p:cNvPr id="10" name="Rounded Rectangle 9"/>
            <p:cNvSpPr/>
            <p:nvPr/>
          </p:nvSpPr>
          <p:spPr>
            <a:xfrm>
              <a:off x="0" y="0"/>
              <a:ext cx="5028045" cy="1133177"/>
            </a:xfrm>
            <a:prstGeom prst="roundRect">
              <a:avLst>
                <a:gd name="adj" fmla="val 10000"/>
              </a:avLst>
            </a:prstGeom>
            <a:gradFill rotWithShape="0">
              <a:gsLst>
                <a:gs pos="0">
                  <a:srgbClr val="03D4A8"/>
                </a:gs>
                <a:gs pos="25000">
                  <a:srgbClr val="21D6E0"/>
                </a:gs>
                <a:gs pos="75000">
                  <a:srgbClr val="0087E6"/>
                </a:gs>
                <a:gs pos="100000">
                  <a:srgbClr val="005CBF"/>
                </a:gs>
              </a:gsLst>
              <a:lin ang="5400000" scaled="0"/>
            </a:gradFill>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11" name="Rounded Rectangle 4"/>
            <p:cNvSpPr/>
            <p:nvPr/>
          </p:nvSpPr>
          <p:spPr>
            <a:xfrm>
              <a:off x="33190" y="33190"/>
              <a:ext cx="4961665" cy="106679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60020" tIns="160020" rIns="160020" bIns="160020" numCol="1" spcCol="1270" anchor="ctr" anchorCtr="0">
              <a:noAutofit/>
            </a:bodyPr>
            <a:lstStyle/>
            <a:p>
              <a:pPr algn="ctr" defTabSz="1866900">
                <a:lnSpc>
                  <a:spcPct val="90000"/>
                </a:lnSpc>
                <a:spcBef>
                  <a:spcPct val="0"/>
                </a:spcBef>
                <a:spcAft>
                  <a:spcPct val="35000"/>
                </a:spcAft>
              </a:pPr>
              <a:r>
                <a:rPr lang="en-US" sz="4200" dirty="0"/>
                <a:t>Logical Data Model</a:t>
              </a:r>
            </a:p>
          </p:txBody>
        </p:sp>
      </p:grpSp>
      <p:grpSp>
        <p:nvGrpSpPr>
          <p:cNvPr id="2" name="Group 1"/>
          <p:cNvGrpSpPr/>
          <p:nvPr/>
        </p:nvGrpSpPr>
        <p:grpSpPr>
          <a:xfrm>
            <a:off x="469558" y="1521966"/>
            <a:ext cx="7758100" cy="5550160"/>
            <a:chOff x="117180" y="1271824"/>
            <a:chExt cx="6647457" cy="5550160"/>
          </a:xfrm>
        </p:grpSpPr>
        <p:grpSp>
          <p:nvGrpSpPr>
            <p:cNvPr id="13" name="Group 12"/>
            <p:cNvGrpSpPr/>
            <p:nvPr/>
          </p:nvGrpSpPr>
          <p:grpSpPr>
            <a:xfrm>
              <a:off x="806052" y="1271824"/>
              <a:ext cx="5958585" cy="1830834"/>
              <a:chOff x="-258694" y="1049012"/>
              <a:chExt cx="5958585" cy="1961433"/>
            </a:xfrm>
          </p:grpSpPr>
          <p:sp>
            <p:nvSpPr>
              <p:cNvPr id="14" name="Oval 13"/>
              <p:cNvSpPr/>
              <p:nvPr/>
            </p:nvSpPr>
            <p:spPr>
              <a:xfrm>
                <a:off x="3314549" y="1049012"/>
                <a:ext cx="2385342" cy="196143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258694" y="1256070"/>
                <a:ext cx="2375971" cy="890275"/>
              </a:xfrm>
              <a:prstGeom prst="rect">
                <a:avLst/>
              </a:prstGeom>
              <a:noFill/>
              <a:effectLst>
                <a:outerShdw blurRad="50800" dist="50800" dir="5400000" algn="ctr" rotWithShape="0">
                  <a:srgbClr val="FF0000"/>
                </a:outerShdw>
              </a:effectLst>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2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An Information</a:t>
                </a:r>
              </a:p>
              <a:p>
                <a:pPr algn="ctr"/>
                <a:r>
                  <a:rPr lang="en-US" sz="2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Element</a:t>
                </a:r>
              </a:p>
            </p:txBody>
          </p:sp>
          <p:sp>
            <p:nvSpPr>
              <p:cNvPr id="16" name="Right Arrow 15"/>
              <p:cNvSpPr/>
              <p:nvPr/>
            </p:nvSpPr>
            <p:spPr>
              <a:xfrm rot="1318881" flipV="1">
                <a:off x="2099012" y="1891738"/>
                <a:ext cx="1882891" cy="391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TextBox 16"/>
            <p:cNvSpPr txBox="1"/>
            <p:nvPr/>
          </p:nvSpPr>
          <p:spPr>
            <a:xfrm>
              <a:off x="117180" y="2667000"/>
              <a:ext cx="3237566" cy="4154984"/>
            </a:xfrm>
            <a:prstGeom prst="rect">
              <a:avLst/>
            </a:prstGeom>
            <a:noFill/>
          </p:spPr>
          <p:txBody>
            <a:bodyPr wrap="square" rtlCol="0">
              <a:spAutoFit/>
            </a:bodyPr>
            <a:lstStyle/>
            <a:p>
              <a:pPr algn="ctr"/>
              <a:r>
                <a:rPr lang="en-US" sz="2400" b="1" dirty="0">
                  <a:solidFill>
                    <a:srgbClr val="FF0000"/>
                  </a:solidFill>
                </a:rPr>
                <a:t>This describes an Object used within our solution space, and its associated attributes (if there are any). It can be data at rest or data moving throughout a system. </a:t>
              </a:r>
            </a:p>
            <a:p>
              <a:pPr algn="ctr"/>
              <a:endParaRPr lang="en-US" sz="2400" b="1" dirty="0">
                <a:solidFill>
                  <a:srgbClr val="FF0000"/>
                </a:solidFill>
              </a:endParaRPr>
            </a:p>
            <a:p>
              <a:pPr algn="ctr"/>
              <a:endParaRPr lang="en-US" sz="2400" b="1" dirty="0">
                <a:solidFill>
                  <a:srgbClr val="FF0000"/>
                </a:solidFill>
              </a:endParaRPr>
            </a:p>
          </p:txBody>
        </p:sp>
      </p:grpSp>
      <p:grpSp>
        <p:nvGrpSpPr>
          <p:cNvPr id="22" name="Group 21"/>
          <p:cNvGrpSpPr/>
          <p:nvPr/>
        </p:nvGrpSpPr>
        <p:grpSpPr>
          <a:xfrm>
            <a:off x="527597" y="1877860"/>
            <a:ext cx="9639225" cy="5748263"/>
            <a:chOff x="-3950816" y="965927"/>
            <a:chExt cx="8212374" cy="5748263"/>
          </a:xfrm>
        </p:grpSpPr>
        <p:grpSp>
          <p:nvGrpSpPr>
            <p:cNvPr id="23" name="Group 22"/>
            <p:cNvGrpSpPr/>
            <p:nvPr/>
          </p:nvGrpSpPr>
          <p:grpSpPr>
            <a:xfrm>
              <a:off x="-3642083" y="965927"/>
              <a:ext cx="7903641" cy="2256695"/>
              <a:chOff x="-3642083" y="965927"/>
              <a:chExt cx="7903641" cy="2256695"/>
            </a:xfrm>
          </p:grpSpPr>
          <p:sp>
            <p:nvSpPr>
              <p:cNvPr id="25" name="Rectangle 24"/>
              <p:cNvSpPr/>
              <p:nvPr/>
            </p:nvSpPr>
            <p:spPr>
              <a:xfrm>
                <a:off x="-3642083" y="965927"/>
                <a:ext cx="2474135" cy="830997"/>
              </a:xfrm>
              <a:prstGeom prst="rect">
                <a:avLst/>
              </a:prstGeom>
              <a:noFill/>
              <a:effectLst>
                <a:outerShdw blurRad="50800" dist="50800" dir="5400000" algn="ctr" rotWithShape="0">
                  <a:srgbClr val="FF0000"/>
                </a:outerShdw>
              </a:effectLst>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2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An Enumeration</a:t>
                </a:r>
              </a:p>
            </p:txBody>
          </p:sp>
          <p:sp>
            <p:nvSpPr>
              <p:cNvPr id="26" name="Bent Arrow 25"/>
              <p:cNvSpPr/>
              <p:nvPr/>
            </p:nvSpPr>
            <p:spPr>
              <a:xfrm>
                <a:off x="-1180130" y="2315747"/>
                <a:ext cx="4516648" cy="573290"/>
              </a:xfrm>
              <a:prstGeom prst="bentArrow">
                <a:avLst>
                  <a:gd name="adj1" fmla="val 23648"/>
                  <a:gd name="adj2" fmla="val 25000"/>
                  <a:gd name="adj3" fmla="val 25000"/>
                  <a:gd name="adj4"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 name="Oval 26"/>
              <p:cNvSpPr/>
              <p:nvPr/>
            </p:nvSpPr>
            <p:spPr>
              <a:xfrm>
                <a:off x="3253020" y="2456538"/>
                <a:ext cx="1008538" cy="76608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TextBox 23"/>
            <p:cNvSpPr txBox="1"/>
            <p:nvPr/>
          </p:nvSpPr>
          <p:spPr>
            <a:xfrm>
              <a:off x="-3950816" y="1451211"/>
              <a:ext cx="2745477" cy="5262979"/>
            </a:xfrm>
            <a:prstGeom prst="rect">
              <a:avLst/>
            </a:prstGeom>
            <a:noFill/>
          </p:spPr>
          <p:txBody>
            <a:bodyPr wrap="square" rtlCol="0">
              <a:spAutoFit/>
            </a:bodyPr>
            <a:lstStyle/>
            <a:p>
              <a:pPr algn="ctr"/>
              <a:r>
                <a:rPr lang="en-US" sz="2400" b="1" dirty="0">
                  <a:solidFill>
                    <a:srgbClr val="FF0000"/>
                  </a:solidFill>
                </a:rPr>
                <a:t>This describes a collection of discrete values for a kind of attribute. Think of it as an equivalent to a drop down menu of choices. The associated attribute can ONLY have the values listed.</a:t>
              </a:r>
            </a:p>
            <a:p>
              <a:pPr algn="ctr"/>
              <a:endParaRPr lang="en-US" sz="2400" b="1" dirty="0">
                <a:solidFill>
                  <a:srgbClr val="FF0000"/>
                </a:solidFill>
              </a:endParaRPr>
            </a:p>
          </p:txBody>
        </p:sp>
      </p:grpSp>
    </p:spTree>
    <p:extLst>
      <p:ext uri="{BB962C8B-B14F-4D97-AF65-F5344CB8AC3E}">
        <p14:creationId xmlns:p14="http://schemas.microsoft.com/office/powerpoint/2010/main" val="2761272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44"/>
          <p:cNvPicPr>
            <a:picLocks noChangeAspect="1"/>
          </p:cNvPicPr>
          <p:nvPr/>
        </p:nvPicPr>
        <p:blipFill>
          <a:blip r:embed="rId3"/>
          <a:stretch>
            <a:fillRect/>
          </a:stretch>
        </p:blipFill>
        <p:spPr>
          <a:xfrm>
            <a:off x="4669815" y="1622944"/>
            <a:ext cx="5672857" cy="4224180"/>
          </a:xfrm>
          <a:prstGeom prst="rect">
            <a:avLst/>
          </a:prstGeom>
        </p:spPr>
      </p:pic>
      <p:grpSp>
        <p:nvGrpSpPr>
          <p:cNvPr id="9" name="Group 8"/>
          <p:cNvGrpSpPr/>
          <p:nvPr/>
        </p:nvGrpSpPr>
        <p:grpSpPr>
          <a:xfrm>
            <a:off x="1582591" y="355601"/>
            <a:ext cx="5028045" cy="1133177"/>
            <a:chOff x="0" y="0"/>
            <a:chExt cx="5028045" cy="1133177"/>
          </a:xfrm>
          <a:scene3d>
            <a:camera prst="orthographicFront"/>
            <a:lightRig rig="flat" dir="t"/>
          </a:scene3d>
        </p:grpSpPr>
        <p:sp>
          <p:nvSpPr>
            <p:cNvPr id="10" name="Rounded Rectangle 9"/>
            <p:cNvSpPr/>
            <p:nvPr/>
          </p:nvSpPr>
          <p:spPr>
            <a:xfrm>
              <a:off x="0" y="0"/>
              <a:ext cx="5028045" cy="1133177"/>
            </a:xfrm>
            <a:prstGeom prst="roundRect">
              <a:avLst>
                <a:gd name="adj" fmla="val 10000"/>
              </a:avLst>
            </a:prstGeom>
            <a:gradFill rotWithShape="0">
              <a:gsLst>
                <a:gs pos="0">
                  <a:srgbClr val="03D4A8"/>
                </a:gs>
                <a:gs pos="25000">
                  <a:srgbClr val="21D6E0"/>
                </a:gs>
                <a:gs pos="75000">
                  <a:srgbClr val="0087E6"/>
                </a:gs>
                <a:gs pos="100000">
                  <a:srgbClr val="005CBF"/>
                </a:gs>
              </a:gsLst>
              <a:lin ang="5400000" scaled="0"/>
            </a:gradFill>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11" name="Rounded Rectangle 4"/>
            <p:cNvSpPr/>
            <p:nvPr/>
          </p:nvSpPr>
          <p:spPr>
            <a:xfrm>
              <a:off x="33190" y="33190"/>
              <a:ext cx="4961665" cy="106679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60020" tIns="160020" rIns="160020" bIns="160020" numCol="1" spcCol="1270" anchor="ctr" anchorCtr="0">
              <a:noAutofit/>
            </a:bodyPr>
            <a:lstStyle/>
            <a:p>
              <a:pPr algn="ctr" defTabSz="1866900">
                <a:lnSpc>
                  <a:spcPct val="90000"/>
                </a:lnSpc>
                <a:spcBef>
                  <a:spcPct val="0"/>
                </a:spcBef>
                <a:spcAft>
                  <a:spcPct val="35000"/>
                </a:spcAft>
              </a:pPr>
              <a:r>
                <a:rPr lang="en-US" sz="4200" dirty="0"/>
                <a:t>Logical Data Model</a:t>
              </a:r>
            </a:p>
          </p:txBody>
        </p:sp>
      </p:grpSp>
      <p:grpSp>
        <p:nvGrpSpPr>
          <p:cNvPr id="2" name="Group 1"/>
          <p:cNvGrpSpPr/>
          <p:nvPr/>
        </p:nvGrpSpPr>
        <p:grpSpPr>
          <a:xfrm>
            <a:off x="1563297" y="2088339"/>
            <a:ext cx="7509141" cy="4435163"/>
            <a:chOff x="-4840837" y="1678164"/>
            <a:chExt cx="7509141" cy="4435163"/>
          </a:xfrm>
        </p:grpSpPr>
        <p:grpSp>
          <p:nvGrpSpPr>
            <p:cNvPr id="18" name="Group 17"/>
            <p:cNvGrpSpPr/>
            <p:nvPr/>
          </p:nvGrpSpPr>
          <p:grpSpPr>
            <a:xfrm>
              <a:off x="517418" y="1678164"/>
              <a:ext cx="2150886" cy="4435163"/>
              <a:chOff x="-664648" y="1828785"/>
              <a:chExt cx="2150886" cy="4435163"/>
            </a:xfrm>
          </p:grpSpPr>
          <p:sp>
            <p:nvSpPr>
              <p:cNvPr id="28" name="Rectangle 27"/>
              <p:cNvSpPr/>
              <p:nvPr/>
            </p:nvSpPr>
            <p:spPr>
              <a:xfrm>
                <a:off x="-664648" y="5432951"/>
                <a:ext cx="2150886" cy="830997"/>
              </a:xfrm>
              <a:prstGeom prst="rect">
                <a:avLst/>
              </a:prstGeom>
              <a:noFill/>
              <a:effectLst>
                <a:outerShdw blurRad="50800" dist="50800" dir="5400000" algn="ctr" rotWithShape="0">
                  <a:srgbClr val="FF0000"/>
                </a:outerShdw>
              </a:effectLst>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2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A Dependency</a:t>
                </a:r>
              </a:p>
            </p:txBody>
          </p:sp>
          <p:sp>
            <p:nvSpPr>
              <p:cNvPr id="20" name="Right Arrow 19"/>
              <p:cNvSpPr/>
              <p:nvPr/>
            </p:nvSpPr>
            <p:spPr>
              <a:xfrm rot="16200000">
                <a:off x="-1393942" y="3693474"/>
                <a:ext cx="3251641" cy="2914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p:nvPr/>
            </p:nvSpPr>
            <p:spPr>
              <a:xfrm>
                <a:off x="-42024" y="1828785"/>
                <a:ext cx="630511" cy="38457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TextBox 12"/>
            <p:cNvSpPr txBox="1"/>
            <p:nvPr/>
          </p:nvSpPr>
          <p:spPr>
            <a:xfrm>
              <a:off x="-4840837" y="1997854"/>
              <a:ext cx="3252218" cy="3046988"/>
            </a:xfrm>
            <a:prstGeom prst="rect">
              <a:avLst/>
            </a:prstGeom>
            <a:noFill/>
          </p:spPr>
          <p:txBody>
            <a:bodyPr wrap="square" rtlCol="0">
              <a:spAutoFit/>
            </a:bodyPr>
            <a:lstStyle/>
            <a:p>
              <a:pPr algn="ctr"/>
              <a:r>
                <a:rPr lang="en-US" sz="2400" b="1" dirty="0">
                  <a:solidFill>
                    <a:srgbClr val="FF0000"/>
                  </a:solidFill>
                </a:rPr>
                <a:t>This describes a dependency between one object and another. In this example, the Event depends on the </a:t>
              </a:r>
              <a:r>
                <a:rPr lang="en-US" sz="2400" b="1" dirty="0" err="1">
                  <a:solidFill>
                    <a:srgbClr val="FF0000"/>
                  </a:solidFill>
                </a:rPr>
                <a:t>DateRange</a:t>
              </a:r>
              <a:r>
                <a:rPr lang="en-US" sz="2400" b="1" dirty="0">
                  <a:solidFill>
                    <a:srgbClr val="FF0000"/>
                  </a:solidFill>
                </a:rPr>
                <a:t> object.</a:t>
              </a:r>
            </a:p>
            <a:p>
              <a:pPr algn="ctr"/>
              <a:endParaRPr lang="en-US" sz="2400" b="1" dirty="0">
                <a:solidFill>
                  <a:srgbClr val="FF0000"/>
                </a:solidFill>
              </a:endParaRPr>
            </a:p>
          </p:txBody>
        </p:sp>
      </p:grpSp>
      <p:grpSp>
        <p:nvGrpSpPr>
          <p:cNvPr id="32" name="Group 31"/>
          <p:cNvGrpSpPr/>
          <p:nvPr/>
        </p:nvGrpSpPr>
        <p:grpSpPr>
          <a:xfrm>
            <a:off x="1563298" y="2361904"/>
            <a:ext cx="7393205" cy="4303385"/>
            <a:chOff x="-3002066" y="3917115"/>
            <a:chExt cx="7393205" cy="4303385"/>
          </a:xfrm>
        </p:grpSpPr>
        <p:grpSp>
          <p:nvGrpSpPr>
            <p:cNvPr id="33" name="Group 32"/>
            <p:cNvGrpSpPr/>
            <p:nvPr/>
          </p:nvGrpSpPr>
          <p:grpSpPr>
            <a:xfrm>
              <a:off x="-2393664" y="3917115"/>
              <a:ext cx="6784803" cy="2036068"/>
              <a:chOff x="-3127203" y="3907531"/>
              <a:chExt cx="6784803" cy="2036068"/>
            </a:xfrm>
          </p:grpSpPr>
          <p:sp>
            <p:nvSpPr>
              <p:cNvPr id="35" name="Rectangle 34"/>
              <p:cNvSpPr/>
              <p:nvPr/>
            </p:nvSpPr>
            <p:spPr>
              <a:xfrm>
                <a:off x="-3127203" y="3907531"/>
                <a:ext cx="1995212" cy="461665"/>
              </a:xfrm>
              <a:prstGeom prst="rect">
                <a:avLst/>
              </a:prstGeom>
              <a:noFill/>
              <a:effectLst>
                <a:outerShdw blurRad="50800" dist="50800" dir="5400000" algn="ctr" rotWithShape="0">
                  <a:srgbClr val="FF0000"/>
                </a:outerShdw>
              </a:effectLst>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2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Multiplicity</a:t>
                </a:r>
              </a:p>
            </p:txBody>
          </p:sp>
          <p:sp>
            <p:nvSpPr>
              <p:cNvPr id="36" name="Bent Arrow 35"/>
              <p:cNvSpPr/>
              <p:nvPr/>
            </p:nvSpPr>
            <p:spPr>
              <a:xfrm rot="5400000">
                <a:off x="673127" y="2278489"/>
                <a:ext cx="982125" cy="4532631"/>
              </a:xfrm>
              <a:prstGeom prst="bentArrow">
                <a:avLst>
                  <a:gd name="adj1" fmla="val 17621"/>
                  <a:gd name="adj2" fmla="val 25000"/>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p:cNvSpPr/>
              <p:nvPr/>
            </p:nvSpPr>
            <p:spPr>
              <a:xfrm>
                <a:off x="2778936" y="5406092"/>
                <a:ext cx="878664" cy="53750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4" name="TextBox 33"/>
            <p:cNvSpPr txBox="1"/>
            <p:nvPr/>
          </p:nvSpPr>
          <p:spPr>
            <a:xfrm>
              <a:off x="-3002066" y="5173512"/>
              <a:ext cx="3390421" cy="3046988"/>
            </a:xfrm>
            <a:prstGeom prst="rect">
              <a:avLst/>
            </a:prstGeom>
            <a:noFill/>
          </p:spPr>
          <p:txBody>
            <a:bodyPr wrap="square" rtlCol="0">
              <a:spAutoFit/>
            </a:bodyPr>
            <a:lstStyle/>
            <a:p>
              <a:pPr algn="ctr"/>
              <a:r>
                <a:rPr lang="en-US" sz="2400" b="1" dirty="0">
                  <a:solidFill>
                    <a:srgbClr val="FF0000"/>
                  </a:solidFill>
                </a:rPr>
                <a:t>Multiplicity indicates a kind of referential relationship. Like a group of child records that belong to a parent. They include a range of possibilities.. 0,1…*</a:t>
              </a:r>
            </a:p>
          </p:txBody>
        </p:sp>
      </p:grpSp>
      <p:grpSp>
        <p:nvGrpSpPr>
          <p:cNvPr id="39" name="Group 38"/>
          <p:cNvGrpSpPr/>
          <p:nvPr/>
        </p:nvGrpSpPr>
        <p:grpSpPr>
          <a:xfrm>
            <a:off x="313168" y="2005482"/>
            <a:ext cx="6264279" cy="4637340"/>
            <a:chOff x="-1954642" y="1157475"/>
            <a:chExt cx="5709071" cy="4637340"/>
          </a:xfrm>
        </p:grpSpPr>
        <p:grpSp>
          <p:nvGrpSpPr>
            <p:cNvPr id="40" name="Group 39"/>
            <p:cNvGrpSpPr/>
            <p:nvPr/>
          </p:nvGrpSpPr>
          <p:grpSpPr>
            <a:xfrm>
              <a:off x="1637908" y="1157475"/>
              <a:ext cx="2116521" cy="4637340"/>
              <a:chOff x="841661" y="1124740"/>
              <a:chExt cx="2116521" cy="4637340"/>
            </a:xfrm>
          </p:grpSpPr>
          <p:sp>
            <p:nvSpPr>
              <p:cNvPr id="42" name="Rectangle 41"/>
              <p:cNvSpPr/>
              <p:nvPr/>
            </p:nvSpPr>
            <p:spPr>
              <a:xfrm>
                <a:off x="841661" y="4931083"/>
                <a:ext cx="2116521" cy="830997"/>
              </a:xfrm>
              <a:prstGeom prst="rect">
                <a:avLst/>
              </a:prstGeom>
              <a:noFill/>
              <a:effectLst>
                <a:outerShdw blurRad="50800" dist="50800" dir="5400000" algn="ctr" rotWithShape="0">
                  <a:srgbClr val="FF0000"/>
                </a:outerShdw>
              </a:effectLst>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2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A Directed Association</a:t>
                </a:r>
              </a:p>
            </p:txBody>
          </p:sp>
          <p:sp>
            <p:nvSpPr>
              <p:cNvPr id="43" name="Right Arrow 42"/>
              <p:cNvSpPr/>
              <p:nvPr/>
            </p:nvSpPr>
            <p:spPr>
              <a:xfrm rot="17027120">
                <a:off x="399574" y="3285529"/>
                <a:ext cx="3284593" cy="2914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p:cNvSpPr/>
              <p:nvPr/>
            </p:nvSpPr>
            <p:spPr>
              <a:xfrm>
                <a:off x="2152200" y="1124740"/>
                <a:ext cx="693776" cy="6924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1" name="TextBox 40"/>
            <p:cNvSpPr txBox="1"/>
            <p:nvPr/>
          </p:nvSpPr>
          <p:spPr>
            <a:xfrm>
              <a:off x="-1954642" y="1349362"/>
              <a:ext cx="3745437" cy="4401205"/>
            </a:xfrm>
            <a:prstGeom prst="rect">
              <a:avLst/>
            </a:prstGeom>
            <a:noFill/>
          </p:spPr>
          <p:txBody>
            <a:bodyPr wrap="square" rtlCol="0">
              <a:spAutoFit/>
            </a:bodyPr>
            <a:lstStyle/>
            <a:p>
              <a:pPr algn="ctr"/>
              <a:r>
                <a:rPr lang="en-US" sz="2000" b="1" dirty="0">
                  <a:solidFill>
                    <a:srgbClr val="FF0000"/>
                  </a:solidFill>
                </a:rPr>
                <a:t>Just like in Capability Area Architectures, a Directed Association tells us when one thing is part of another – literally. Think of the object being pointed to, as a subset of the thing pointing! If there’s no Arrow head and it’s a single line, that means both things contain each other.</a:t>
              </a:r>
            </a:p>
            <a:p>
              <a:pPr algn="ctr"/>
              <a:r>
                <a:rPr lang="en-US" sz="2000" b="1" dirty="0">
                  <a:solidFill>
                    <a:srgbClr val="FF0000"/>
                  </a:solidFill>
                </a:rPr>
                <a:t>In this example, the “Event” object contains the “</a:t>
              </a:r>
              <a:r>
                <a:rPr lang="en-US" sz="2000" b="1" dirty="0" err="1">
                  <a:solidFill>
                    <a:srgbClr val="FF0000"/>
                  </a:solidFill>
                </a:rPr>
                <a:t>BookingInformation</a:t>
              </a:r>
              <a:r>
                <a:rPr lang="en-US" sz="2000" b="1" dirty="0">
                  <a:solidFill>
                    <a:srgbClr val="FF0000"/>
                  </a:solidFill>
                </a:rPr>
                <a:t>” object</a:t>
              </a:r>
            </a:p>
          </p:txBody>
        </p:sp>
      </p:grpSp>
    </p:spTree>
    <p:extLst>
      <p:ext uri="{BB962C8B-B14F-4D97-AF65-F5344CB8AC3E}">
        <p14:creationId xmlns:p14="http://schemas.microsoft.com/office/powerpoint/2010/main" val="27910501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wipe(down)">
                                      <p:cBhvr>
                                        <p:cTn id="11" dur="500"/>
                                        <p:tgtEl>
                                          <p:spTgt spid="32"/>
                                        </p:tgtEl>
                                      </p:cBhvr>
                                    </p:animEffect>
                                  </p:childTnLst>
                                  <p:subTnLst>
                                    <p:set>
                                      <p:cBhvr override="childStyle">
                                        <p:cTn dur="1" fill="hold" display="0" masterRel="nextClick" afterEffect="1"/>
                                        <p:tgtEl>
                                          <p:spTgt spid="32"/>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9"/>
                                        </p:tgtEl>
                                        <p:attrNameLst>
                                          <p:attrName>style.visibility</p:attrName>
                                        </p:attrNameLst>
                                      </p:cBhvr>
                                      <p:to>
                                        <p:strVal val="visible"/>
                                      </p:to>
                                    </p:set>
                                  </p:childTnLst>
                                  <p:subTnLst>
                                    <p:set>
                                      <p:cBhvr override="childStyle">
                                        <p:cTn dur="1" fill="hold" display="0" masterRel="nextClick" afterEffect="1"/>
                                        <p:tgtEl>
                                          <p:spTgt spid="3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025908" y="1588609"/>
            <a:ext cx="5475609" cy="4443412"/>
          </a:xfrm>
          <a:prstGeom prst="rect">
            <a:avLst/>
          </a:prstGeom>
        </p:spPr>
      </p:pic>
      <p:grpSp>
        <p:nvGrpSpPr>
          <p:cNvPr id="9" name="Group 8"/>
          <p:cNvGrpSpPr/>
          <p:nvPr/>
        </p:nvGrpSpPr>
        <p:grpSpPr>
          <a:xfrm>
            <a:off x="1582591" y="355601"/>
            <a:ext cx="5028045" cy="1133177"/>
            <a:chOff x="0" y="0"/>
            <a:chExt cx="5028045" cy="1133177"/>
          </a:xfrm>
          <a:scene3d>
            <a:camera prst="orthographicFront"/>
            <a:lightRig rig="flat" dir="t"/>
          </a:scene3d>
        </p:grpSpPr>
        <p:sp>
          <p:nvSpPr>
            <p:cNvPr id="10" name="Rounded Rectangle 9"/>
            <p:cNvSpPr/>
            <p:nvPr/>
          </p:nvSpPr>
          <p:spPr>
            <a:xfrm>
              <a:off x="0" y="0"/>
              <a:ext cx="5028045" cy="1133177"/>
            </a:xfrm>
            <a:prstGeom prst="roundRect">
              <a:avLst>
                <a:gd name="adj" fmla="val 10000"/>
              </a:avLst>
            </a:prstGeom>
            <a:gradFill rotWithShape="0">
              <a:gsLst>
                <a:gs pos="0">
                  <a:srgbClr val="03D4A8"/>
                </a:gs>
                <a:gs pos="25000">
                  <a:srgbClr val="21D6E0"/>
                </a:gs>
                <a:gs pos="75000">
                  <a:srgbClr val="0087E6"/>
                </a:gs>
                <a:gs pos="100000">
                  <a:srgbClr val="005CBF"/>
                </a:gs>
              </a:gsLst>
              <a:lin ang="5400000" scaled="0"/>
            </a:gradFill>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11" name="Rounded Rectangle 4"/>
            <p:cNvSpPr/>
            <p:nvPr/>
          </p:nvSpPr>
          <p:spPr>
            <a:xfrm>
              <a:off x="33190" y="33190"/>
              <a:ext cx="4961665" cy="106679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60020" tIns="160020" rIns="160020" bIns="160020" numCol="1" spcCol="1270" anchor="ctr" anchorCtr="0">
              <a:noAutofit/>
            </a:bodyPr>
            <a:lstStyle/>
            <a:p>
              <a:pPr algn="ctr" defTabSz="1866900">
                <a:lnSpc>
                  <a:spcPct val="90000"/>
                </a:lnSpc>
                <a:spcBef>
                  <a:spcPct val="0"/>
                </a:spcBef>
                <a:spcAft>
                  <a:spcPct val="35000"/>
                </a:spcAft>
              </a:pPr>
              <a:r>
                <a:rPr lang="en-US" sz="4200" dirty="0"/>
                <a:t>Logical Data Model</a:t>
              </a:r>
            </a:p>
          </p:txBody>
        </p:sp>
      </p:grpSp>
      <p:grpSp>
        <p:nvGrpSpPr>
          <p:cNvPr id="2" name="Group 1"/>
          <p:cNvGrpSpPr/>
          <p:nvPr/>
        </p:nvGrpSpPr>
        <p:grpSpPr>
          <a:xfrm>
            <a:off x="254000" y="1455588"/>
            <a:ext cx="6687488" cy="6740307"/>
            <a:chOff x="218774" y="2063631"/>
            <a:chExt cx="5196057" cy="6740307"/>
          </a:xfrm>
        </p:grpSpPr>
        <p:grpSp>
          <p:nvGrpSpPr>
            <p:cNvPr id="18" name="Group 17"/>
            <p:cNvGrpSpPr/>
            <p:nvPr/>
          </p:nvGrpSpPr>
          <p:grpSpPr>
            <a:xfrm>
              <a:off x="3334039" y="2428382"/>
              <a:ext cx="2080792" cy="4559734"/>
              <a:chOff x="2151973" y="2579003"/>
              <a:chExt cx="2080792" cy="4559734"/>
            </a:xfrm>
          </p:grpSpPr>
          <p:sp>
            <p:nvSpPr>
              <p:cNvPr id="28" name="Rectangle 27"/>
              <p:cNvSpPr/>
              <p:nvPr/>
            </p:nvSpPr>
            <p:spPr>
              <a:xfrm>
                <a:off x="2151973" y="6677072"/>
                <a:ext cx="2080792" cy="461665"/>
              </a:xfrm>
              <a:prstGeom prst="rect">
                <a:avLst/>
              </a:prstGeom>
              <a:noFill/>
              <a:effectLst>
                <a:outerShdw blurRad="50800" dist="50800" dir="5400000" algn="ctr" rotWithShape="0">
                  <a:srgbClr val="FF0000"/>
                </a:outerShdw>
              </a:effectLst>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2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Composition</a:t>
                </a:r>
              </a:p>
            </p:txBody>
          </p:sp>
          <p:sp>
            <p:nvSpPr>
              <p:cNvPr id="20" name="Right Arrow 19"/>
              <p:cNvSpPr/>
              <p:nvPr/>
            </p:nvSpPr>
            <p:spPr>
              <a:xfrm rot="16200000">
                <a:off x="1277651" y="4913930"/>
                <a:ext cx="3444344" cy="2914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p:nvPr/>
            </p:nvSpPr>
            <p:spPr>
              <a:xfrm>
                <a:off x="2305841" y="2579003"/>
                <a:ext cx="1485316" cy="54558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TextBox 12"/>
            <p:cNvSpPr txBox="1"/>
            <p:nvPr/>
          </p:nvSpPr>
          <p:spPr>
            <a:xfrm>
              <a:off x="218774" y="2063631"/>
              <a:ext cx="3351036" cy="6740307"/>
            </a:xfrm>
            <a:prstGeom prst="rect">
              <a:avLst/>
            </a:prstGeom>
            <a:noFill/>
          </p:spPr>
          <p:txBody>
            <a:bodyPr wrap="square" rtlCol="0">
              <a:spAutoFit/>
            </a:bodyPr>
            <a:lstStyle/>
            <a:p>
              <a:pPr algn="ctr"/>
              <a:r>
                <a:rPr lang="en-US" sz="2400" b="1" dirty="0">
                  <a:solidFill>
                    <a:srgbClr val="FF0000"/>
                  </a:solidFill>
                </a:rPr>
                <a:t>This indicates the things without the diamond are part of the thing with the diamond – as in literally a Kit…a collection of things. If you see this without the diamond filled in, it’s called “Aggregation”, implies the same kind of “kit” but implies the items are optional in the kit…if they exist they are part of the object.</a:t>
              </a:r>
            </a:p>
            <a:p>
              <a:pPr algn="ctr"/>
              <a:endParaRPr lang="en-US" sz="2400" b="1" dirty="0">
                <a:solidFill>
                  <a:srgbClr val="FF0000"/>
                </a:solidFill>
              </a:endParaRPr>
            </a:p>
          </p:txBody>
        </p:sp>
      </p:grpSp>
      <p:grpSp>
        <p:nvGrpSpPr>
          <p:cNvPr id="3" name="Group 2"/>
          <p:cNvGrpSpPr/>
          <p:nvPr/>
        </p:nvGrpSpPr>
        <p:grpSpPr>
          <a:xfrm>
            <a:off x="1646054" y="1767661"/>
            <a:ext cx="8183746" cy="4718262"/>
            <a:chOff x="122054" y="1767661"/>
            <a:chExt cx="8183746" cy="4718262"/>
          </a:xfrm>
        </p:grpSpPr>
        <p:grpSp>
          <p:nvGrpSpPr>
            <p:cNvPr id="15" name="Group 14"/>
            <p:cNvGrpSpPr/>
            <p:nvPr/>
          </p:nvGrpSpPr>
          <p:grpSpPr>
            <a:xfrm>
              <a:off x="6739847" y="3074363"/>
              <a:ext cx="1565953" cy="3411560"/>
              <a:chOff x="5943600" y="3041628"/>
              <a:chExt cx="1565953" cy="3411560"/>
            </a:xfrm>
          </p:grpSpPr>
          <p:sp>
            <p:nvSpPr>
              <p:cNvPr id="16" name="Rectangle 15"/>
              <p:cNvSpPr/>
              <p:nvPr/>
            </p:nvSpPr>
            <p:spPr>
              <a:xfrm>
                <a:off x="5943600" y="5991523"/>
                <a:ext cx="1208088" cy="461665"/>
              </a:xfrm>
              <a:prstGeom prst="rect">
                <a:avLst/>
              </a:prstGeom>
              <a:noFill/>
              <a:effectLst>
                <a:outerShdw blurRad="50800" dist="50800" dir="5400000" algn="ctr" rotWithShape="0">
                  <a:srgbClr val="FF0000"/>
                </a:outerShdw>
              </a:effectLst>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2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A Note</a:t>
                </a:r>
              </a:p>
            </p:txBody>
          </p:sp>
          <p:sp>
            <p:nvSpPr>
              <p:cNvPr id="17" name="Right Arrow 16"/>
              <p:cNvSpPr/>
              <p:nvPr/>
            </p:nvSpPr>
            <p:spPr>
              <a:xfrm rot="16200000">
                <a:off x="5824739" y="4881432"/>
                <a:ext cx="2178740" cy="2914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p:cNvSpPr/>
              <p:nvPr/>
            </p:nvSpPr>
            <p:spPr>
              <a:xfrm>
                <a:off x="6042665" y="3041628"/>
                <a:ext cx="1466888" cy="89613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8" name="TextBox 37"/>
            <p:cNvSpPr txBox="1"/>
            <p:nvPr/>
          </p:nvSpPr>
          <p:spPr>
            <a:xfrm>
              <a:off x="122054" y="1767661"/>
              <a:ext cx="3390421" cy="3046988"/>
            </a:xfrm>
            <a:prstGeom prst="rect">
              <a:avLst/>
            </a:prstGeom>
            <a:noFill/>
          </p:spPr>
          <p:txBody>
            <a:bodyPr wrap="square" rtlCol="0">
              <a:spAutoFit/>
            </a:bodyPr>
            <a:lstStyle/>
            <a:p>
              <a:pPr algn="ctr"/>
              <a:r>
                <a:rPr lang="en-US" sz="2400" b="1" dirty="0">
                  <a:solidFill>
                    <a:srgbClr val="FF0000"/>
                  </a:solidFill>
                </a:rPr>
                <a:t>A note is any important piece of information that’s related to the item to which it’s attached. They look like post-it notes!</a:t>
              </a:r>
            </a:p>
            <a:p>
              <a:pPr algn="ctr"/>
              <a:endParaRPr lang="en-US" sz="2400" b="1" dirty="0">
                <a:solidFill>
                  <a:srgbClr val="FF0000"/>
                </a:solidFill>
              </a:endParaRPr>
            </a:p>
          </p:txBody>
        </p:sp>
      </p:grpSp>
    </p:spTree>
    <p:extLst>
      <p:ext uri="{BB962C8B-B14F-4D97-AF65-F5344CB8AC3E}">
        <p14:creationId xmlns:p14="http://schemas.microsoft.com/office/powerpoint/2010/main" val="19374323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6" presetClass="entr" presetSubtype="16"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circle(in)">
                                      <p:cBhvr>
                                        <p:cTn id="11"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810001" y="1981200"/>
            <a:ext cx="5044265" cy="4618210"/>
            <a:chOff x="2286000" y="1981200"/>
            <a:chExt cx="5044265" cy="4618210"/>
          </a:xfrm>
        </p:grpSpPr>
        <p:graphicFrame>
          <p:nvGraphicFramePr>
            <p:cNvPr id="3" name="Diagram 2"/>
            <p:cNvGraphicFramePr/>
            <p:nvPr>
              <p:extLst/>
            </p:nvPr>
          </p:nvGraphicFramePr>
          <p:xfrm>
            <a:off x="2301065" y="3018010"/>
            <a:ext cx="5029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 name="Group 3"/>
            <p:cNvGrpSpPr/>
            <p:nvPr/>
          </p:nvGrpSpPr>
          <p:grpSpPr>
            <a:xfrm>
              <a:off x="2286000" y="1981200"/>
              <a:ext cx="5029199" cy="993947"/>
              <a:chOff x="577" y="2226267"/>
              <a:chExt cx="5028045" cy="1023937"/>
            </a:xfrm>
            <a:gradFill>
              <a:gsLst>
                <a:gs pos="0">
                  <a:srgbClr val="03D4A8"/>
                </a:gs>
                <a:gs pos="25000">
                  <a:srgbClr val="21D6E0"/>
                </a:gs>
                <a:gs pos="75000">
                  <a:srgbClr val="0087E6"/>
                </a:gs>
                <a:gs pos="100000">
                  <a:srgbClr val="005CBF"/>
                </a:gs>
              </a:gsLst>
              <a:lin ang="5400000" scaled="0"/>
            </a:gradFill>
            <a:scene3d>
              <a:camera prst="orthographicFront"/>
              <a:lightRig rig="flat" dir="t"/>
            </a:scene3d>
          </p:grpSpPr>
          <p:sp>
            <p:nvSpPr>
              <p:cNvPr id="5" name="Rounded Rectangle 4"/>
              <p:cNvSpPr/>
              <p:nvPr/>
            </p:nvSpPr>
            <p:spPr>
              <a:xfrm>
                <a:off x="577" y="2226267"/>
                <a:ext cx="5028045" cy="1023937"/>
              </a:xfrm>
              <a:prstGeom prst="roundRect">
                <a:avLst>
                  <a:gd name="adj" fmla="val 10000"/>
                </a:avLst>
              </a:prstGeom>
              <a:grpFill/>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 name="Rounded Rectangle 4"/>
              <p:cNvSpPr/>
              <p:nvPr/>
            </p:nvSpPr>
            <p:spPr>
              <a:xfrm>
                <a:off x="30567" y="2256257"/>
                <a:ext cx="4968065" cy="963957"/>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60020" tIns="160020" rIns="160020" bIns="160020" numCol="1" spcCol="1270" anchor="ctr" anchorCtr="0">
                <a:noAutofit/>
              </a:bodyPr>
              <a:lstStyle/>
              <a:p>
                <a:pPr algn="ctr" defTabSz="1866900">
                  <a:lnSpc>
                    <a:spcPct val="90000"/>
                  </a:lnSpc>
                  <a:spcBef>
                    <a:spcPct val="0"/>
                  </a:spcBef>
                  <a:spcAft>
                    <a:spcPct val="35000"/>
                  </a:spcAft>
                </a:pPr>
                <a:r>
                  <a:rPr lang="en-US" sz="3600" dirty="0"/>
                  <a:t>Capability Area Architecture</a:t>
                </a:r>
              </a:p>
            </p:txBody>
          </p:sp>
        </p:grpSp>
      </p:grpSp>
      <p:grpSp>
        <p:nvGrpSpPr>
          <p:cNvPr id="7" name="Group 6"/>
          <p:cNvGrpSpPr/>
          <p:nvPr/>
        </p:nvGrpSpPr>
        <p:grpSpPr>
          <a:xfrm>
            <a:off x="1600201" y="533401"/>
            <a:ext cx="2295938" cy="1133177"/>
            <a:chOff x="51726" y="1193493"/>
            <a:chExt cx="1608459" cy="1133177"/>
          </a:xfrm>
          <a:scene3d>
            <a:camera prst="orthographicFront"/>
            <a:lightRig rig="flat" dir="t"/>
          </a:scene3d>
        </p:grpSpPr>
        <p:sp>
          <p:nvSpPr>
            <p:cNvPr id="8" name="Rounded Rectangle 7"/>
            <p:cNvSpPr/>
            <p:nvPr/>
          </p:nvSpPr>
          <p:spPr>
            <a:xfrm>
              <a:off x="51726" y="1193493"/>
              <a:ext cx="1608459" cy="1133177"/>
            </a:xfrm>
            <a:prstGeom prst="roundRect">
              <a:avLst>
                <a:gd name="adj" fmla="val 10000"/>
              </a:avLst>
            </a:prstGeom>
            <a:gradFill rotWithShape="0">
              <a:gsLst>
                <a:gs pos="0">
                  <a:srgbClr val="03D4A8"/>
                </a:gs>
                <a:gs pos="25000">
                  <a:srgbClr val="21D6E0"/>
                </a:gs>
                <a:gs pos="75000">
                  <a:srgbClr val="0087E6"/>
                </a:gs>
                <a:gs pos="100000">
                  <a:srgbClr val="005CBF"/>
                </a:gs>
              </a:gsLst>
              <a:lin ang="5400000" scaled="0"/>
            </a:gradFill>
            <a:sp3d prstMaterial="plastic">
              <a:bevelT w="120900" h="88900"/>
              <a:bevelB w="88900" h="31750" prst="angle"/>
            </a:sp3d>
          </p:spPr>
          <p:style>
            <a:lnRef idx="0">
              <a:schemeClr val="lt1">
                <a:hueOff val="0"/>
                <a:satOff val="0"/>
                <a:lumOff val="0"/>
                <a:alphaOff val="0"/>
              </a:schemeClr>
            </a:lnRef>
            <a:fillRef idx="3">
              <a:scrgbClr r="0" g="0" b="0"/>
            </a:fillRef>
            <a:effectRef idx="1">
              <a:schemeClr val="accent1">
                <a:hueOff val="0"/>
                <a:satOff val="0"/>
                <a:lumOff val="0"/>
                <a:alphaOff val="0"/>
              </a:schemeClr>
            </a:effectRef>
            <a:fontRef idx="minor">
              <a:schemeClr val="lt1"/>
            </a:fontRef>
          </p:style>
        </p:sp>
        <p:sp>
          <p:nvSpPr>
            <p:cNvPr id="9" name="Rounded Rectangle 4"/>
            <p:cNvSpPr/>
            <p:nvPr/>
          </p:nvSpPr>
          <p:spPr>
            <a:xfrm>
              <a:off x="84916" y="1226683"/>
              <a:ext cx="1542079" cy="106679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algn="ctr" defTabSz="1155700">
                <a:lnSpc>
                  <a:spcPct val="90000"/>
                </a:lnSpc>
                <a:spcBef>
                  <a:spcPct val="0"/>
                </a:spcBef>
                <a:spcAft>
                  <a:spcPct val="35000"/>
                </a:spcAft>
              </a:pPr>
              <a:r>
                <a:rPr lang="en-US" sz="2600" dirty="0"/>
                <a:t>Use Case Diagram</a:t>
              </a:r>
            </a:p>
          </p:txBody>
        </p:sp>
      </p:grpSp>
    </p:spTree>
    <p:extLst>
      <p:ext uri="{BB962C8B-B14F-4D97-AF65-F5344CB8AC3E}">
        <p14:creationId xmlns:p14="http://schemas.microsoft.com/office/powerpoint/2010/main" val="3067290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787179" y="533401"/>
            <a:ext cx="2421481" cy="1133177"/>
            <a:chOff x="51726" y="1193493"/>
            <a:chExt cx="1608459" cy="1133177"/>
          </a:xfrm>
          <a:scene3d>
            <a:camera prst="orthographicFront"/>
            <a:lightRig rig="flat" dir="t"/>
          </a:scene3d>
        </p:grpSpPr>
        <p:sp>
          <p:nvSpPr>
            <p:cNvPr id="8" name="Rounded Rectangle 7"/>
            <p:cNvSpPr/>
            <p:nvPr/>
          </p:nvSpPr>
          <p:spPr>
            <a:xfrm>
              <a:off x="51726" y="1193493"/>
              <a:ext cx="1608459" cy="1133177"/>
            </a:xfrm>
            <a:prstGeom prst="roundRect">
              <a:avLst>
                <a:gd name="adj" fmla="val 10000"/>
              </a:avLst>
            </a:prstGeom>
            <a:gradFill rotWithShape="0">
              <a:gsLst>
                <a:gs pos="0">
                  <a:srgbClr val="03D4A8"/>
                </a:gs>
                <a:gs pos="25000">
                  <a:srgbClr val="21D6E0"/>
                </a:gs>
                <a:gs pos="75000">
                  <a:srgbClr val="0087E6"/>
                </a:gs>
                <a:gs pos="100000">
                  <a:srgbClr val="005CBF"/>
                </a:gs>
              </a:gsLst>
              <a:lin ang="5400000" scaled="0"/>
            </a:gradFill>
            <a:sp3d prstMaterial="plastic">
              <a:bevelT w="120900" h="88900"/>
              <a:bevelB w="88900" h="31750" prst="angle"/>
            </a:sp3d>
          </p:spPr>
          <p:style>
            <a:lnRef idx="0">
              <a:schemeClr val="lt1">
                <a:hueOff val="0"/>
                <a:satOff val="0"/>
                <a:lumOff val="0"/>
                <a:alphaOff val="0"/>
              </a:schemeClr>
            </a:lnRef>
            <a:fillRef idx="3">
              <a:scrgbClr r="0" g="0" b="0"/>
            </a:fillRef>
            <a:effectRef idx="1">
              <a:schemeClr val="accent1">
                <a:hueOff val="0"/>
                <a:satOff val="0"/>
                <a:lumOff val="0"/>
                <a:alphaOff val="0"/>
              </a:schemeClr>
            </a:effectRef>
            <a:fontRef idx="minor">
              <a:schemeClr val="lt1"/>
            </a:fontRef>
          </p:style>
        </p:sp>
        <p:sp>
          <p:nvSpPr>
            <p:cNvPr id="9" name="Rounded Rectangle 4"/>
            <p:cNvSpPr/>
            <p:nvPr/>
          </p:nvSpPr>
          <p:spPr>
            <a:xfrm>
              <a:off x="84916" y="1226683"/>
              <a:ext cx="1542079" cy="106679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algn="ctr" defTabSz="1155700">
                <a:lnSpc>
                  <a:spcPct val="90000"/>
                </a:lnSpc>
                <a:spcBef>
                  <a:spcPct val="0"/>
                </a:spcBef>
                <a:spcAft>
                  <a:spcPct val="35000"/>
                </a:spcAft>
              </a:pPr>
              <a:r>
                <a:rPr lang="en-US" sz="2600" dirty="0"/>
                <a:t>Use Case Diagram</a:t>
              </a:r>
            </a:p>
          </p:txBody>
        </p:sp>
      </p:grpSp>
      <p:sp>
        <p:nvSpPr>
          <p:cNvPr id="10" name="TextBox 9"/>
          <p:cNvSpPr txBox="1"/>
          <p:nvPr/>
        </p:nvSpPr>
        <p:spPr>
          <a:xfrm>
            <a:off x="3581401" y="914400"/>
            <a:ext cx="6095999" cy="2677656"/>
          </a:xfrm>
          <a:prstGeom prst="rect">
            <a:avLst/>
          </a:prstGeom>
          <a:noFill/>
        </p:spPr>
        <p:txBody>
          <a:bodyPr wrap="square" rtlCol="0">
            <a:spAutoFit/>
          </a:bodyPr>
          <a:lstStyle/>
          <a:p>
            <a:r>
              <a:rPr lang="en-US" sz="2400" dirty="0"/>
              <a:t>In software and system engineering, a use case is a set of steps, typically defining interactions between a </a:t>
            </a:r>
            <a:r>
              <a:rPr lang="en-US" sz="2400" dirty="0">
                <a:hlinkClick r:id="rId2"/>
              </a:rPr>
              <a:t>role</a:t>
            </a:r>
            <a:r>
              <a:rPr lang="en-US" sz="2400" dirty="0"/>
              <a:t> (known in UML as an "actor") and a system, to achieve a goal also referred to as </a:t>
            </a:r>
            <a:r>
              <a:rPr lang="en-US" sz="2400" dirty="0">
                <a:hlinkClick r:id="rId3"/>
              </a:rPr>
              <a:t>result of value</a:t>
            </a:r>
            <a:r>
              <a:rPr lang="en-US" sz="2400" dirty="0"/>
              <a:t> (ROV). The actor can be a human or a system.</a:t>
            </a:r>
          </a:p>
        </p:txBody>
      </p:sp>
      <p:sp>
        <p:nvSpPr>
          <p:cNvPr id="11" name="TextBox 10"/>
          <p:cNvSpPr txBox="1"/>
          <p:nvPr/>
        </p:nvSpPr>
        <p:spPr>
          <a:xfrm>
            <a:off x="1930400" y="3352800"/>
            <a:ext cx="8458200" cy="3046988"/>
          </a:xfrm>
          <a:prstGeom prst="rect">
            <a:avLst/>
          </a:prstGeom>
          <a:noFill/>
        </p:spPr>
        <p:txBody>
          <a:bodyPr wrap="square" rtlCol="0">
            <a:spAutoFit/>
          </a:bodyPr>
          <a:lstStyle/>
          <a:p>
            <a:pPr algn="ctr"/>
            <a:r>
              <a:rPr lang="en-US" sz="2400" b="1" dirty="0">
                <a:solidFill>
                  <a:srgbClr val="FF0000"/>
                </a:solidFill>
              </a:rPr>
              <a:t>Think of a Use Case Diagram, as a 10,000 foot level look at your process. It shows who or what is affiliated with the Use Case being defined. It can also indicate important data to the process (things that trigger the process or that are produced from the process.) It is NOT a data flow, nor does it indicate anything other than the players in the process. </a:t>
            </a:r>
          </a:p>
          <a:p>
            <a:pPr algn="ctr"/>
            <a:endParaRPr lang="en-US" sz="2400" b="1" dirty="0">
              <a:solidFill>
                <a:srgbClr val="FF0000"/>
              </a:solidFill>
            </a:endParaRPr>
          </a:p>
        </p:txBody>
      </p:sp>
    </p:spTree>
    <p:extLst>
      <p:ext uri="{BB962C8B-B14F-4D97-AF65-F5344CB8AC3E}">
        <p14:creationId xmlns:p14="http://schemas.microsoft.com/office/powerpoint/2010/main" val="12904682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in)">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6"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6297" y="2038002"/>
            <a:ext cx="4937125"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idx="4294967295"/>
          </p:nvPr>
        </p:nvSpPr>
        <p:spPr>
          <a:xfrm>
            <a:off x="3833104" y="293523"/>
            <a:ext cx="6589712" cy="1066800"/>
          </a:xfrm>
        </p:spPr>
        <p:txBody>
          <a:bodyPr>
            <a:normAutofit fontScale="90000"/>
          </a:bodyPr>
          <a:lstStyle/>
          <a:p>
            <a:pPr algn="ctr"/>
            <a:r>
              <a:rPr lang="en-US" b="1" dirty="0" smtClean="0">
                <a:solidFill>
                  <a:schemeClr val="tx1"/>
                </a:solidFill>
              </a:rPr>
              <a:t>Symbols to know to read </a:t>
            </a:r>
            <a:br>
              <a:rPr lang="en-US" b="1" dirty="0" smtClean="0">
                <a:solidFill>
                  <a:schemeClr val="tx1"/>
                </a:solidFill>
              </a:rPr>
            </a:br>
            <a:r>
              <a:rPr lang="en-US" b="1" dirty="0" smtClean="0">
                <a:solidFill>
                  <a:schemeClr val="tx1"/>
                </a:solidFill>
              </a:rPr>
              <a:t>a Use Case!</a:t>
            </a:r>
            <a:endParaRPr lang="en-US" b="1" dirty="0">
              <a:solidFill>
                <a:schemeClr val="tx1"/>
              </a:solidFill>
            </a:endParaRPr>
          </a:p>
        </p:txBody>
      </p:sp>
      <p:sp>
        <p:nvSpPr>
          <p:cNvPr id="11" name="Rectangle 10"/>
          <p:cNvSpPr/>
          <p:nvPr/>
        </p:nvSpPr>
        <p:spPr>
          <a:xfrm>
            <a:off x="4210549" y="5334000"/>
            <a:ext cx="312657" cy="2463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p:cNvGrpSpPr/>
          <p:nvPr/>
        </p:nvGrpSpPr>
        <p:grpSpPr>
          <a:xfrm>
            <a:off x="1820190" y="1915119"/>
            <a:ext cx="3271221" cy="781050"/>
            <a:chOff x="310179" y="1875367"/>
            <a:chExt cx="3271221" cy="781050"/>
          </a:xfrm>
        </p:grpSpPr>
        <p:sp>
          <p:nvSpPr>
            <p:cNvPr id="6" name="Rectangle 5"/>
            <p:cNvSpPr/>
            <p:nvPr/>
          </p:nvSpPr>
          <p:spPr>
            <a:xfrm>
              <a:off x="310179" y="1952871"/>
              <a:ext cx="1144865" cy="461665"/>
            </a:xfrm>
            <a:prstGeom prst="rect">
              <a:avLst/>
            </a:prstGeom>
            <a:noFill/>
            <a:effectLst>
              <a:outerShdw blurRad="50800" dist="50800" dir="5400000" algn="ctr" rotWithShape="0">
                <a:srgbClr val="FF0000"/>
              </a:outerShdw>
            </a:effectLst>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2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A Role</a:t>
              </a:r>
            </a:p>
          </p:txBody>
        </p:sp>
        <p:sp>
          <p:nvSpPr>
            <p:cNvPr id="7" name="Right Arrow 6"/>
            <p:cNvSpPr/>
            <p:nvPr/>
          </p:nvSpPr>
          <p:spPr>
            <a:xfrm>
              <a:off x="1355165" y="2038002"/>
              <a:ext cx="1447800" cy="2914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p:cNvSpPr/>
            <p:nvPr/>
          </p:nvSpPr>
          <p:spPr>
            <a:xfrm>
              <a:off x="2802965" y="1875367"/>
              <a:ext cx="778435" cy="7810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5" name="Group 24"/>
          <p:cNvGrpSpPr/>
          <p:nvPr/>
        </p:nvGrpSpPr>
        <p:grpSpPr>
          <a:xfrm>
            <a:off x="4750407" y="2465568"/>
            <a:ext cx="6328204" cy="1022931"/>
            <a:chOff x="3163607" y="2414536"/>
            <a:chExt cx="6328204" cy="1022931"/>
          </a:xfrm>
        </p:grpSpPr>
        <p:sp>
          <p:nvSpPr>
            <p:cNvPr id="8" name="Right Arrow 7"/>
            <p:cNvSpPr/>
            <p:nvPr/>
          </p:nvSpPr>
          <p:spPr>
            <a:xfrm rot="10800000">
              <a:off x="4648199" y="2740197"/>
              <a:ext cx="1413933" cy="3068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a:off x="6208540" y="2625969"/>
              <a:ext cx="3283271" cy="461665"/>
            </a:xfrm>
            <a:prstGeom prst="rect">
              <a:avLst/>
            </a:prstGeom>
            <a:noFill/>
            <a:effectLst>
              <a:outerShdw blurRad="50800" dist="50800" dir="5400000" algn="ctr" rotWithShape="0">
                <a:srgbClr val="FF0000"/>
              </a:outerShdw>
            </a:effectLst>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2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Abstraction of a Role</a:t>
              </a:r>
            </a:p>
          </p:txBody>
        </p:sp>
        <p:sp>
          <p:nvSpPr>
            <p:cNvPr id="14" name="Oval 13"/>
            <p:cNvSpPr/>
            <p:nvPr/>
          </p:nvSpPr>
          <p:spPr>
            <a:xfrm>
              <a:off x="3163607" y="2414536"/>
              <a:ext cx="1484593" cy="102293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27"/>
          <p:cNvGrpSpPr/>
          <p:nvPr/>
        </p:nvGrpSpPr>
        <p:grpSpPr>
          <a:xfrm>
            <a:off x="1585382" y="3043536"/>
            <a:ext cx="4739219" cy="1376065"/>
            <a:chOff x="61381" y="3043535"/>
            <a:chExt cx="4739219" cy="1376065"/>
          </a:xfrm>
        </p:grpSpPr>
        <p:sp>
          <p:nvSpPr>
            <p:cNvPr id="18" name="Rectangle 17"/>
            <p:cNvSpPr/>
            <p:nvPr/>
          </p:nvSpPr>
          <p:spPr>
            <a:xfrm>
              <a:off x="61381" y="3043535"/>
              <a:ext cx="3177473" cy="461665"/>
            </a:xfrm>
            <a:prstGeom prst="rect">
              <a:avLst/>
            </a:prstGeom>
            <a:noFill/>
            <a:effectLst>
              <a:outerShdw blurRad="50800" dist="50800" dir="5400000" algn="ctr" rotWithShape="0">
                <a:srgbClr val="FF0000"/>
              </a:outerShdw>
            </a:effectLst>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2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The Use Case Name</a:t>
              </a:r>
            </a:p>
          </p:txBody>
        </p:sp>
        <p:sp>
          <p:nvSpPr>
            <p:cNvPr id="27" name="Bent-Up Arrow 26"/>
            <p:cNvSpPr/>
            <p:nvPr/>
          </p:nvSpPr>
          <p:spPr>
            <a:xfrm rot="5400000">
              <a:off x="1890806" y="3368599"/>
              <a:ext cx="836595" cy="111300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p:cNvSpPr/>
            <p:nvPr/>
          </p:nvSpPr>
          <p:spPr>
            <a:xfrm>
              <a:off x="2802965" y="3506804"/>
              <a:ext cx="1997635" cy="91279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p:cNvGrpSpPr/>
          <p:nvPr/>
        </p:nvGrpSpPr>
        <p:grpSpPr>
          <a:xfrm>
            <a:off x="1792102" y="4534563"/>
            <a:ext cx="3593947" cy="1916006"/>
            <a:chOff x="317093" y="4609339"/>
            <a:chExt cx="3593947" cy="1916006"/>
          </a:xfrm>
        </p:grpSpPr>
        <p:sp>
          <p:nvSpPr>
            <p:cNvPr id="24" name="Rectangle 23"/>
            <p:cNvSpPr/>
            <p:nvPr/>
          </p:nvSpPr>
          <p:spPr>
            <a:xfrm>
              <a:off x="317093" y="4609339"/>
              <a:ext cx="2076144" cy="1569660"/>
            </a:xfrm>
            <a:prstGeom prst="rect">
              <a:avLst/>
            </a:prstGeom>
            <a:noFill/>
            <a:effectLst>
              <a:outerShdw blurRad="50800" dist="50800" dir="5400000" algn="ctr" rotWithShape="0">
                <a:srgbClr val="FF0000"/>
              </a:outerShdw>
            </a:effectLst>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2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A System that’s used in the Use Case</a:t>
              </a:r>
            </a:p>
          </p:txBody>
        </p:sp>
        <p:sp>
          <p:nvSpPr>
            <p:cNvPr id="12" name="Bent Arrow 11"/>
            <p:cNvSpPr/>
            <p:nvPr/>
          </p:nvSpPr>
          <p:spPr>
            <a:xfrm rot="5400000">
              <a:off x="2339718" y="4605877"/>
              <a:ext cx="626035" cy="114734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Oval 16"/>
            <p:cNvSpPr/>
            <p:nvPr/>
          </p:nvSpPr>
          <p:spPr>
            <a:xfrm>
              <a:off x="2309103" y="5492566"/>
              <a:ext cx="1601937" cy="103277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p:cNvGrpSpPr/>
          <p:nvPr/>
        </p:nvGrpSpPr>
        <p:grpSpPr>
          <a:xfrm>
            <a:off x="6660707" y="3138666"/>
            <a:ext cx="4714062" cy="1200329"/>
            <a:chOff x="4993772" y="3141365"/>
            <a:chExt cx="4714062" cy="1200329"/>
          </a:xfrm>
        </p:grpSpPr>
        <p:sp>
          <p:nvSpPr>
            <p:cNvPr id="16" name="Rectangle 15"/>
            <p:cNvSpPr/>
            <p:nvPr/>
          </p:nvSpPr>
          <p:spPr>
            <a:xfrm>
              <a:off x="6934200" y="3141365"/>
              <a:ext cx="2773634" cy="1200329"/>
            </a:xfrm>
            <a:prstGeom prst="rect">
              <a:avLst/>
            </a:prstGeom>
            <a:noFill/>
            <a:effectLst>
              <a:outerShdw blurRad="50800" dist="50800" dir="5400000" algn="ctr" rotWithShape="0">
                <a:srgbClr val="FF0000"/>
              </a:outerShdw>
            </a:effectLst>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2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The Capability this Use Case Supports</a:t>
              </a:r>
            </a:p>
          </p:txBody>
        </p:sp>
        <p:sp>
          <p:nvSpPr>
            <p:cNvPr id="22" name="Right Arrow 21"/>
            <p:cNvSpPr/>
            <p:nvPr/>
          </p:nvSpPr>
          <p:spPr>
            <a:xfrm rot="10800000">
              <a:off x="6553200" y="3616695"/>
              <a:ext cx="688530" cy="3068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p:cNvSpPr/>
            <p:nvPr/>
          </p:nvSpPr>
          <p:spPr>
            <a:xfrm>
              <a:off x="4993772" y="3505200"/>
              <a:ext cx="1559427" cy="609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0" name="Group 29"/>
          <p:cNvGrpSpPr/>
          <p:nvPr/>
        </p:nvGrpSpPr>
        <p:grpSpPr>
          <a:xfrm>
            <a:off x="6291333" y="4151855"/>
            <a:ext cx="4471604" cy="2610601"/>
            <a:chOff x="4495800" y="4114799"/>
            <a:chExt cx="4471604" cy="2610601"/>
          </a:xfrm>
        </p:grpSpPr>
        <p:sp>
          <p:nvSpPr>
            <p:cNvPr id="10" name="Bent-Up Arrow 9"/>
            <p:cNvSpPr/>
            <p:nvPr/>
          </p:nvSpPr>
          <p:spPr>
            <a:xfrm rot="16200000">
              <a:off x="7011722" y="5354360"/>
              <a:ext cx="836595" cy="111300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p:cNvSpPr/>
            <p:nvPr/>
          </p:nvSpPr>
          <p:spPr>
            <a:xfrm>
              <a:off x="5100640" y="6325290"/>
              <a:ext cx="3866764" cy="400110"/>
            </a:xfrm>
            <a:prstGeom prst="rect">
              <a:avLst/>
            </a:prstGeom>
            <a:noFill/>
            <a:effectLst>
              <a:outerShdw blurRad="50800" dist="50800" dir="5400000" algn="ctr" rotWithShape="0">
                <a:srgbClr val="FF0000"/>
              </a:outerShdw>
            </a:effectLst>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2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System Function Specification</a:t>
              </a:r>
            </a:p>
          </p:txBody>
        </p:sp>
        <p:sp>
          <p:nvSpPr>
            <p:cNvPr id="20" name="Oval 19"/>
            <p:cNvSpPr/>
            <p:nvPr/>
          </p:nvSpPr>
          <p:spPr>
            <a:xfrm>
              <a:off x="4495800" y="4114799"/>
              <a:ext cx="2438400" cy="221436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2" name="Group 31"/>
          <p:cNvGrpSpPr/>
          <p:nvPr/>
        </p:nvGrpSpPr>
        <p:grpSpPr>
          <a:xfrm>
            <a:off x="787179" y="533401"/>
            <a:ext cx="2421481" cy="1133177"/>
            <a:chOff x="51726" y="1193493"/>
            <a:chExt cx="1608459" cy="1133177"/>
          </a:xfrm>
          <a:scene3d>
            <a:camera prst="orthographicFront"/>
            <a:lightRig rig="flat" dir="t"/>
          </a:scene3d>
        </p:grpSpPr>
        <p:sp>
          <p:nvSpPr>
            <p:cNvPr id="33" name="Rounded Rectangle 32"/>
            <p:cNvSpPr/>
            <p:nvPr/>
          </p:nvSpPr>
          <p:spPr>
            <a:xfrm>
              <a:off x="51726" y="1193493"/>
              <a:ext cx="1608459" cy="1133177"/>
            </a:xfrm>
            <a:prstGeom prst="roundRect">
              <a:avLst>
                <a:gd name="adj" fmla="val 10000"/>
              </a:avLst>
            </a:prstGeom>
            <a:gradFill rotWithShape="0">
              <a:gsLst>
                <a:gs pos="0">
                  <a:srgbClr val="03D4A8"/>
                </a:gs>
                <a:gs pos="25000">
                  <a:srgbClr val="21D6E0"/>
                </a:gs>
                <a:gs pos="75000">
                  <a:srgbClr val="0087E6"/>
                </a:gs>
                <a:gs pos="100000">
                  <a:srgbClr val="005CBF"/>
                </a:gs>
              </a:gsLst>
              <a:lin ang="5400000" scaled="0"/>
            </a:gradFill>
            <a:sp3d prstMaterial="plastic">
              <a:bevelT w="120900" h="88900"/>
              <a:bevelB w="88900" h="31750" prst="angle"/>
            </a:sp3d>
          </p:spPr>
          <p:style>
            <a:lnRef idx="0">
              <a:schemeClr val="lt1">
                <a:hueOff val="0"/>
                <a:satOff val="0"/>
                <a:lumOff val="0"/>
                <a:alphaOff val="0"/>
              </a:schemeClr>
            </a:lnRef>
            <a:fillRef idx="3">
              <a:scrgbClr r="0" g="0" b="0"/>
            </a:fillRef>
            <a:effectRef idx="1">
              <a:schemeClr val="accent1">
                <a:hueOff val="0"/>
                <a:satOff val="0"/>
                <a:lumOff val="0"/>
                <a:alphaOff val="0"/>
              </a:schemeClr>
            </a:effectRef>
            <a:fontRef idx="minor">
              <a:schemeClr val="lt1"/>
            </a:fontRef>
          </p:style>
        </p:sp>
        <p:sp>
          <p:nvSpPr>
            <p:cNvPr id="34" name="Rounded Rectangle 4"/>
            <p:cNvSpPr/>
            <p:nvPr/>
          </p:nvSpPr>
          <p:spPr>
            <a:xfrm>
              <a:off x="84916" y="1226683"/>
              <a:ext cx="1542079" cy="106679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algn="ctr" defTabSz="1155700">
                <a:lnSpc>
                  <a:spcPct val="90000"/>
                </a:lnSpc>
                <a:spcBef>
                  <a:spcPct val="0"/>
                </a:spcBef>
                <a:spcAft>
                  <a:spcPct val="35000"/>
                </a:spcAft>
              </a:pPr>
              <a:r>
                <a:rPr lang="en-US" sz="2600" dirty="0"/>
                <a:t>Use Case Diagram</a:t>
              </a:r>
            </a:p>
          </p:txBody>
        </p:sp>
      </p:grpSp>
    </p:spTree>
    <p:extLst>
      <p:ext uri="{BB962C8B-B14F-4D97-AF65-F5344CB8AC3E}">
        <p14:creationId xmlns:p14="http://schemas.microsoft.com/office/powerpoint/2010/main" val="3495888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2000"/>
                                        <p:tgtEl>
                                          <p:spTgt spid="28"/>
                                        </p:tgtEl>
                                      </p:cBhvr>
                                    </p:animEffect>
                                    <p:anim calcmode="lin" valueType="num">
                                      <p:cBhvr>
                                        <p:cTn id="8" dur="2000" fill="hold"/>
                                        <p:tgtEl>
                                          <p:spTgt spid="28"/>
                                        </p:tgtEl>
                                        <p:attrNameLst>
                                          <p:attrName>ppt_w</p:attrName>
                                        </p:attrNameLst>
                                      </p:cBhvr>
                                      <p:tavLst>
                                        <p:tav tm="0" fmla="#ppt_w*sin(2.5*pi*$)">
                                          <p:val>
                                            <p:fltVal val="0"/>
                                          </p:val>
                                        </p:tav>
                                        <p:tav tm="100000">
                                          <p:val>
                                            <p:fltVal val="1"/>
                                          </p:val>
                                        </p:tav>
                                      </p:tavLst>
                                    </p:anim>
                                    <p:anim calcmode="lin" valueType="num">
                                      <p:cBhvr>
                                        <p:cTn id="9" dur="2000" fill="hold"/>
                                        <p:tgtEl>
                                          <p:spTgt spid="28"/>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28"/>
                                        </p:tgtEl>
                                        <p:attrNameLst>
                                          <p:attrName>style.visibility</p:attrName>
                                        </p:attrNameLst>
                                      </p:cBhvr>
                                      <p:to>
                                        <p:strVal val="hidden"/>
                                      </p:to>
                                    </p:set>
                                  </p:sub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29"/>
                                        </p:tgtEl>
                                        <p:attrNameLst>
                                          <p:attrName>style.visibility</p:attrName>
                                        </p:attrNameLst>
                                      </p:cBhvr>
                                      <p:to>
                                        <p:strVal val="visible"/>
                                      </p:to>
                                    </p:set>
                                    <p:animEffect transition="in" filter="wipe(down)">
                                      <p:cBhvr>
                                        <p:cTn id="14" dur="580">
                                          <p:stCondLst>
                                            <p:cond delay="0"/>
                                          </p:stCondLst>
                                        </p:cTn>
                                        <p:tgtEl>
                                          <p:spTgt spid="29"/>
                                        </p:tgtEl>
                                      </p:cBhvr>
                                    </p:animEffect>
                                    <p:anim calcmode="lin" valueType="num">
                                      <p:cBhvr>
                                        <p:cTn id="15" dur="1822" tmFilter="0,0; 0.14,0.36; 0.43,0.73; 0.71,0.91; 1.0,1.0">
                                          <p:stCondLst>
                                            <p:cond delay="0"/>
                                          </p:stCondLst>
                                        </p:cTn>
                                        <p:tgtEl>
                                          <p:spTgt spid="29"/>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29"/>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29"/>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29"/>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29"/>
                                        </p:tgtEl>
                                        <p:attrNameLst>
                                          <p:attrName>ppt_y</p:attrName>
                                        </p:attrNameLst>
                                      </p:cBhvr>
                                      <p:tavLst>
                                        <p:tav tm="0" fmla="#ppt_y-sin(pi*$)/81">
                                          <p:val>
                                            <p:fltVal val="0"/>
                                          </p:val>
                                        </p:tav>
                                        <p:tav tm="100000">
                                          <p:val>
                                            <p:fltVal val="1"/>
                                          </p:val>
                                        </p:tav>
                                      </p:tavLst>
                                    </p:anim>
                                    <p:animScale>
                                      <p:cBhvr>
                                        <p:cTn id="20" dur="26">
                                          <p:stCondLst>
                                            <p:cond delay="650"/>
                                          </p:stCondLst>
                                        </p:cTn>
                                        <p:tgtEl>
                                          <p:spTgt spid="29"/>
                                        </p:tgtEl>
                                      </p:cBhvr>
                                      <p:to x="100000" y="60000"/>
                                    </p:animScale>
                                    <p:animScale>
                                      <p:cBhvr>
                                        <p:cTn id="21" dur="166" decel="50000">
                                          <p:stCondLst>
                                            <p:cond delay="676"/>
                                          </p:stCondLst>
                                        </p:cTn>
                                        <p:tgtEl>
                                          <p:spTgt spid="29"/>
                                        </p:tgtEl>
                                      </p:cBhvr>
                                      <p:to x="100000" y="100000"/>
                                    </p:animScale>
                                    <p:animScale>
                                      <p:cBhvr>
                                        <p:cTn id="22" dur="26">
                                          <p:stCondLst>
                                            <p:cond delay="1312"/>
                                          </p:stCondLst>
                                        </p:cTn>
                                        <p:tgtEl>
                                          <p:spTgt spid="29"/>
                                        </p:tgtEl>
                                      </p:cBhvr>
                                      <p:to x="100000" y="80000"/>
                                    </p:animScale>
                                    <p:animScale>
                                      <p:cBhvr>
                                        <p:cTn id="23" dur="166" decel="50000">
                                          <p:stCondLst>
                                            <p:cond delay="1338"/>
                                          </p:stCondLst>
                                        </p:cTn>
                                        <p:tgtEl>
                                          <p:spTgt spid="29"/>
                                        </p:tgtEl>
                                      </p:cBhvr>
                                      <p:to x="100000" y="100000"/>
                                    </p:animScale>
                                    <p:animScale>
                                      <p:cBhvr>
                                        <p:cTn id="24" dur="26">
                                          <p:stCondLst>
                                            <p:cond delay="1642"/>
                                          </p:stCondLst>
                                        </p:cTn>
                                        <p:tgtEl>
                                          <p:spTgt spid="29"/>
                                        </p:tgtEl>
                                      </p:cBhvr>
                                      <p:to x="100000" y="90000"/>
                                    </p:animScale>
                                    <p:animScale>
                                      <p:cBhvr>
                                        <p:cTn id="25" dur="166" decel="50000">
                                          <p:stCondLst>
                                            <p:cond delay="1668"/>
                                          </p:stCondLst>
                                        </p:cTn>
                                        <p:tgtEl>
                                          <p:spTgt spid="29"/>
                                        </p:tgtEl>
                                      </p:cBhvr>
                                      <p:to x="100000" y="100000"/>
                                    </p:animScale>
                                    <p:animScale>
                                      <p:cBhvr>
                                        <p:cTn id="26" dur="26">
                                          <p:stCondLst>
                                            <p:cond delay="1808"/>
                                          </p:stCondLst>
                                        </p:cTn>
                                        <p:tgtEl>
                                          <p:spTgt spid="29"/>
                                        </p:tgtEl>
                                      </p:cBhvr>
                                      <p:to x="100000" y="95000"/>
                                    </p:animScale>
                                    <p:animScale>
                                      <p:cBhvr>
                                        <p:cTn id="27" dur="166" decel="50000">
                                          <p:stCondLst>
                                            <p:cond delay="1834"/>
                                          </p:stCondLst>
                                        </p:cTn>
                                        <p:tgtEl>
                                          <p:spTgt spid="29"/>
                                        </p:tgtEl>
                                      </p:cBhvr>
                                      <p:to x="100000" y="100000"/>
                                    </p:animScale>
                                  </p:childTnLst>
                                  <p:subTnLst>
                                    <p:set>
                                      <p:cBhvr override="childStyle">
                                        <p:cTn dur="1" fill="hold" display="0" masterRel="nextClick" afterEffect="1"/>
                                        <p:tgtEl>
                                          <p:spTgt spid="29"/>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45" presetClass="entr" presetSubtype="0"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2000"/>
                                        <p:tgtEl>
                                          <p:spTgt spid="23"/>
                                        </p:tgtEl>
                                      </p:cBhvr>
                                    </p:animEffect>
                                    <p:anim calcmode="lin" valueType="num">
                                      <p:cBhvr>
                                        <p:cTn id="33" dur="2000" fill="hold"/>
                                        <p:tgtEl>
                                          <p:spTgt spid="23"/>
                                        </p:tgtEl>
                                        <p:attrNameLst>
                                          <p:attrName>ppt_w</p:attrName>
                                        </p:attrNameLst>
                                      </p:cBhvr>
                                      <p:tavLst>
                                        <p:tav tm="0" fmla="#ppt_w*sin(2.5*pi*$)">
                                          <p:val>
                                            <p:fltVal val="0"/>
                                          </p:val>
                                        </p:tav>
                                        <p:tav tm="100000">
                                          <p:val>
                                            <p:fltVal val="1"/>
                                          </p:val>
                                        </p:tav>
                                      </p:tavLst>
                                    </p:anim>
                                    <p:anim calcmode="lin" valueType="num">
                                      <p:cBhvr>
                                        <p:cTn id="34" dur="2000" fill="hold"/>
                                        <p:tgtEl>
                                          <p:spTgt spid="23"/>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1000"/>
                                        <p:tgtEl>
                                          <p:spTgt spid="25"/>
                                        </p:tgtEl>
                                      </p:cBhvr>
                                    </p:animEffect>
                                    <p:anim calcmode="lin" valueType="num">
                                      <p:cBhvr>
                                        <p:cTn id="40" dur="1000" fill="hold"/>
                                        <p:tgtEl>
                                          <p:spTgt spid="25"/>
                                        </p:tgtEl>
                                        <p:attrNameLst>
                                          <p:attrName>ppt_x</p:attrName>
                                        </p:attrNameLst>
                                      </p:cBhvr>
                                      <p:tavLst>
                                        <p:tav tm="0">
                                          <p:val>
                                            <p:strVal val="#ppt_x"/>
                                          </p:val>
                                        </p:tav>
                                        <p:tav tm="100000">
                                          <p:val>
                                            <p:strVal val="#ppt_x"/>
                                          </p:val>
                                        </p:tav>
                                      </p:tavLst>
                                    </p:anim>
                                    <p:anim calcmode="lin" valueType="num">
                                      <p:cBhvr>
                                        <p:cTn id="41" dur="1000" fill="hold"/>
                                        <p:tgtEl>
                                          <p:spTgt spid="25"/>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par>
                    <p:cTn id="42" fill="hold">
                      <p:stCondLst>
                        <p:cond delay="indefinite"/>
                      </p:stCondLst>
                      <p:childTnLst>
                        <p:par>
                          <p:cTn id="43" fill="hold">
                            <p:stCondLst>
                              <p:cond delay="0"/>
                            </p:stCondLst>
                            <p:childTnLst>
                              <p:par>
                                <p:cTn id="44" presetID="6" presetClass="entr" presetSubtype="16" fill="hold" nodeType="click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circle(in)">
                                      <p:cBhvr>
                                        <p:cTn id="46" dur="2000"/>
                                        <p:tgtEl>
                                          <p:spTgt spid="31"/>
                                        </p:tgtEl>
                                      </p:cBhvr>
                                    </p:animEffect>
                                  </p:childTnLst>
                                  <p:subTnLst>
                                    <p:set>
                                      <p:cBhvr override="childStyle">
                                        <p:cTn dur="1" fill="hold" display="0" masterRel="nextClick" afterEffect="1"/>
                                        <p:tgtEl>
                                          <p:spTgt spid="31"/>
                                        </p:tgtEl>
                                        <p:attrNameLst>
                                          <p:attrName>style.visibility</p:attrName>
                                        </p:attrNameLst>
                                      </p:cBhvr>
                                      <p:to>
                                        <p:strVal val="hidden"/>
                                      </p:to>
                                    </p:set>
                                  </p:subTnLst>
                                </p:cTn>
                              </p:par>
                            </p:childTnLst>
                          </p:cTn>
                        </p:par>
                      </p:childTnLst>
                    </p:cTn>
                  </p:par>
                  <p:par>
                    <p:cTn id="47" fill="hold">
                      <p:stCondLst>
                        <p:cond delay="indefinite"/>
                      </p:stCondLst>
                      <p:childTnLst>
                        <p:par>
                          <p:cTn id="48" fill="hold">
                            <p:stCondLst>
                              <p:cond delay="0"/>
                            </p:stCondLst>
                            <p:childTnLst>
                              <p:par>
                                <p:cTn id="49" presetID="26" presetClass="entr" presetSubtype="0" fill="hold" nodeType="click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wipe(down)">
                                      <p:cBhvr>
                                        <p:cTn id="51" dur="580">
                                          <p:stCondLst>
                                            <p:cond delay="0"/>
                                          </p:stCondLst>
                                        </p:cTn>
                                        <p:tgtEl>
                                          <p:spTgt spid="30"/>
                                        </p:tgtEl>
                                      </p:cBhvr>
                                    </p:animEffect>
                                    <p:anim calcmode="lin" valueType="num">
                                      <p:cBhvr>
                                        <p:cTn id="52" dur="1822" tmFilter="0,0; 0.14,0.36; 0.43,0.73; 0.71,0.91; 1.0,1.0">
                                          <p:stCondLst>
                                            <p:cond delay="0"/>
                                          </p:stCondLst>
                                        </p:cTn>
                                        <p:tgtEl>
                                          <p:spTgt spid="30"/>
                                        </p:tgtEl>
                                        <p:attrNameLst>
                                          <p:attrName>ppt_x</p:attrName>
                                        </p:attrNameLst>
                                      </p:cBhvr>
                                      <p:tavLst>
                                        <p:tav tm="0">
                                          <p:val>
                                            <p:strVal val="#ppt_x-0.25"/>
                                          </p:val>
                                        </p:tav>
                                        <p:tav tm="100000">
                                          <p:val>
                                            <p:strVal val="#ppt_x"/>
                                          </p:val>
                                        </p:tav>
                                      </p:tavLst>
                                    </p:anim>
                                    <p:anim calcmode="lin" valueType="num">
                                      <p:cBhvr>
                                        <p:cTn id="53" dur="664" tmFilter="0.0,0.0; 0.25,0.07; 0.50,0.2; 0.75,0.467; 1.0,1.0">
                                          <p:stCondLst>
                                            <p:cond delay="0"/>
                                          </p:stCondLst>
                                        </p:cTn>
                                        <p:tgtEl>
                                          <p:spTgt spid="30"/>
                                        </p:tgtEl>
                                        <p:attrNameLst>
                                          <p:attrName>ppt_y</p:attrName>
                                        </p:attrNameLst>
                                      </p:cBhvr>
                                      <p:tavLst>
                                        <p:tav tm="0" fmla="#ppt_y-sin(pi*$)/3">
                                          <p:val>
                                            <p:fltVal val="0.5"/>
                                          </p:val>
                                        </p:tav>
                                        <p:tav tm="100000">
                                          <p:val>
                                            <p:fltVal val="1"/>
                                          </p:val>
                                        </p:tav>
                                      </p:tavLst>
                                    </p:anim>
                                    <p:anim calcmode="lin" valueType="num">
                                      <p:cBhvr>
                                        <p:cTn id="54" dur="664" tmFilter="0, 0; 0.125,0.2665; 0.25,0.4; 0.375,0.465; 0.5,0.5;  0.625,0.535; 0.75,0.6; 0.875,0.7335; 1,1">
                                          <p:stCondLst>
                                            <p:cond delay="664"/>
                                          </p:stCondLst>
                                        </p:cTn>
                                        <p:tgtEl>
                                          <p:spTgt spid="30"/>
                                        </p:tgtEl>
                                        <p:attrNameLst>
                                          <p:attrName>ppt_y</p:attrName>
                                        </p:attrNameLst>
                                      </p:cBhvr>
                                      <p:tavLst>
                                        <p:tav tm="0" fmla="#ppt_y-sin(pi*$)/9">
                                          <p:val>
                                            <p:fltVal val="0"/>
                                          </p:val>
                                        </p:tav>
                                        <p:tav tm="100000">
                                          <p:val>
                                            <p:fltVal val="1"/>
                                          </p:val>
                                        </p:tav>
                                      </p:tavLst>
                                    </p:anim>
                                    <p:anim calcmode="lin" valueType="num">
                                      <p:cBhvr>
                                        <p:cTn id="55" dur="332" tmFilter="0, 0; 0.125,0.2665; 0.25,0.4; 0.375,0.465; 0.5,0.5;  0.625,0.535; 0.75,0.6; 0.875,0.7335; 1,1">
                                          <p:stCondLst>
                                            <p:cond delay="1324"/>
                                          </p:stCondLst>
                                        </p:cTn>
                                        <p:tgtEl>
                                          <p:spTgt spid="30"/>
                                        </p:tgtEl>
                                        <p:attrNameLst>
                                          <p:attrName>ppt_y</p:attrName>
                                        </p:attrNameLst>
                                      </p:cBhvr>
                                      <p:tavLst>
                                        <p:tav tm="0" fmla="#ppt_y-sin(pi*$)/27">
                                          <p:val>
                                            <p:fltVal val="0"/>
                                          </p:val>
                                        </p:tav>
                                        <p:tav tm="100000">
                                          <p:val>
                                            <p:fltVal val="1"/>
                                          </p:val>
                                        </p:tav>
                                      </p:tavLst>
                                    </p:anim>
                                    <p:anim calcmode="lin" valueType="num">
                                      <p:cBhvr>
                                        <p:cTn id="56" dur="164" tmFilter="0, 0; 0.125,0.2665; 0.25,0.4; 0.375,0.465; 0.5,0.5;  0.625,0.535; 0.75,0.6; 0.875,0.7335; 1,1">
                                          <p:stCondLst>
                                            <p:cond delay="1656"/>
                                          </p:stCondLst>
                                        </p:cTn>
                                        <p:tgtEl>
                                          <p:spTgt spid="30"/>
                                        </p:tgtEl>
                                        <p:attrNameLst>
                                          <p:attrName>ppt_y</p:attrName>
                                        </p:attrNameLst>
                                      </p:cBhvr>
                                      <p:tavLst>
                                        <p:tav tm="0" fmla="#ppt_y-sin(pi*$)/81">
                                          <p:val>
                                            <p:fltVal val="0"/>
                                          </p:val>
                                        </p:tav>
                                        <p:tav tm="100000">
                                          <p:val>
                                            <p:fltVal val="1"/>
                                          </p:val>
                                        </p:tav>
                                      </p:tavLst>
                                    </p:anim>
                                    <p:animScale>
                                      <p:cBhvr>
                                        <p:cTn id="57" dur="26">
                                          <p:stCondLst>
                                            <p:cond delay="650"/>
                                          </p:stCondLst>
                                        </p:cTn>
                                        <p:tgtEl>
                                          <p:spTgt spid="30"/>
                                        </p:tgtEl>
                                      </p:cBhvr>
                                      <p:to x="100000" y="60000"/>
                                    </p:animScale>
                                    <p:animScale>
                                      <p:cBhvr>
                                        <p:cTn id="58" dur="166" decel="50000">
                                          <p:stCondLst>
                                            <p:cond delay="676"/>
                                          </p:stCondLst>
                                        </p:cTn>
                                        <p:tgtEl>
                                          <p:spTgt spid="30"/>
                                        </p:tgtEl>
                                      </p:cBhvr>
                                      <p:to x="100000" y="100000"/>
                                    </p:animScale>
                                    <p:animScale>
                                      <p:cBhvr>
                                        <p:cTn id="59" dur="26">
                                          <p:stCondLst>
                                            <p:cond delay="1312"/>
                                          </p:stCondLst>
                                        </p:cTn>
                                        <p:tgtEl>
                                          <p:spTgt spid="30"/>
                                        </p:tgtEl>
                                      </p:cBhvr>
                                      <p:to x="100000" y="80000"/>
                                    </p:animScale>
                                    <p:animScale>
                                      <p:cBhvr>
                                        <p:cTn id="60" dur="166" decel="50000">
                                          <p:stCondLst>
                                            <p:cond delay="1338"/>
                                          </p:stCondLst>
                                        </p:cTn>
                                        <p:tgtEl>
                                          <p:spTgt spid="30"/>
                                        </p:tgtEl>
                                      </p:cBhvr>
                                      <p:to x="100000" y="100000"/>
                                    </p:animScale>
                                    <p:animScale>
                                      <p:cBhvr>
                                        <p:cTn id="61" dur="26">
                                          <p:stCondLst>
                                            <p:cond delay="1642"/>
                                          </p:stCondLst>
                                        </p:cTn>
                                        <p:tgtEl>
                                          <p:spTgt spid="30"/>
                                        </p:tgtEl>
                                      </p:cBhvr>
                                      <p:to x="100000" y="90000"/>
                                    </p:animScale>
                                    <p:animScale>
                                      <p:cBhvr>
                                        <p:cTn id="62" dur="166" decel="50000">
                                          <p:stCondLst>
                                            <p:cond delay="1668"/>
                                          </p:stCondLst>
                                        </p:cTn>
                                        <p:tgtEl>
                                          <p:spTgt spid="30"/>
                                        </p:tgtEl>
                                      </p:cBhvr>
                                      <p:to x="100000" y="100000"/>
                                    </p:animScale>
                                    <p:animScale>
                                      <p:cBhvr>
                                        <p:cTn id="63" dur="26">
                                          <p:stCondLst>
                                            <p:cond delay="1808"/>
                                          </p:stCondLst>
                                        </p:cTn>
                                        <p:tgtEl>
                                          <p:spTgt spid="30"/>
                                        </p:tgtEl>
                                      </p:cBhvr>
                                      <p:to x="100000" y="95000"/>
                                    </p:animScale>
                                    <p:animScale>
                                      <p:cBhvr>
                                        <p:cTn id="64" dur="166" decel="50000">
                                          <p:stCondLst>
                                            <p:cond delay="1834"/>
                                          </p:stCondLst>
                                        </p:cTn>
                                        <p:tgtEl>
                                          <p:spTgt spid="3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9394" y="914778"/>
            <a:ext cx="6619875" cy="5138738"/>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grpSp>
        <p:nvGrpSpPr>
          <p:cNvPr id="10" name="Group 9"/>
          <p:cNvGrpSpPr/>
          <p:nvPr/>
        </p:nvGrpSpPr>
        <p:grpSpPr>
          <a:xfrm>
            <a:off x="3682059" y="5047852"/>
            <a:ext cx="5866267" cy="1236065"/>
            <a:chOff x="209242" y="5165205"/>
            <a:chExt cx="7875264" cy="1236065"/>
          </a:xfrm>
        </p:grpSpPr>
        <p:sp>
          <p:nvSpPr>
            <p:cNvPr id="7" name="Right Arrow 6"/>
            <p:cNvSpPr/>
            <p:nvPr/>
          </p:nvSpPr>
          <p:spPr>
            <a:xfrm rot="10800000">
              <a:off x="3449873" y="5629832"/>
              <a:ext cx="1739032" cy="3068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5188905" y="5214333"/>
              <a:ext cx="2895601" cy="830997"/>
            </a:xfrm>
            <a:prstGeom prst="rect">
              <a:avLst/>
            </a:prstGeom>
            <a:noFill/>
            <a:effectLst>
              <a:outerShdw blurRad="50800" dist="50800" dir="5400000" algn="ctr" rotWithShape="0">
                <a:srgbClr val="FF0000"/>
              </a:outerShdw>
            </a:effectLst>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2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The Use Case ID Block</a:t>
              </a:r>
            </a:p>
          </p:txBody>
        </p:sp>
        <p:sp>
          <p:nvSpPr>
            <p:cNvPr id="9" name="Oval 8"/>
            <p:cNvSpPr/>
            <p:nvPr/>
          </p:nvSpPr>
          <p:spPr>
            <a:xfrm>
              <a:off x="209242" y="5165205"/>
              <a:ext cx="3240632" cy="12360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oup 10"/>
          <p:cNvGrpSpPr/>
          <p:nvPr/>
        </p:nvGrpSpPr>
        <p:grpSpPr>
          <a:xfrm>
            <a:off x="1176793" y="533401"/>
            <a:ext cx="2031867" cy="1133177"/>
            <a:chOff x="51726" y="1193493"/>
            <a:chExt cx="1608459" cy="1133177"/>
          </a:xfrm>
          <a:scene3d>
            <a:camera prst="orthographicFront"/>
            <a:lightRig rig="flat" dir="t"/>
          </a:scene3d>
        </p:grpSpPr>
        <p:sp>
          <p:nvSpPr>
            <p:cNvPr id="16" name="Rounded Rectangle 15"/>
            <p:cNvSpPr/>
            <p:nvPr/>
          </p:nvSpPr>
          <p:spPr>
            <a:xfrm>
              <a:off x="51726" y="1193493"/>
              <a:ext cx="1608459" cy="1133177"/>
            </a:xfrm>
            <a:prstGeom prst="roundRect">
              <a:avLst>
                <a:gd name="adj" fmla="val 10000"/>
              </a:avLst>
            </a:prstGeom>
            <a:gradFill rotWithShape="0">
              <a:gsLst>
                <a:gs pos="0">
                  <a:srgbClr val="03D4A8"/>
                </a:gs>
                <a:gs pos="25000">
                  <a:srgbClr val="21D6E0"/>
                </a:gs>
                <a:gs pos="75000">
                  <a:srgbClr val="0087E6"/>
                </a:gs>
                <a:gs pos="100000">
                  <a:srgbClr val="005CBF"/>
                </a:gs>
              </a:gsLst>
              <a:lin ang="5400000" scaled="0"/>
            </a:gradFill>
            <a:sp3d prstMaterial="plastic">
              <a:bevelT w="120900" h="88900"/>
              <a:bevelB w="88900" h="31750" prst="angle"/>
            </a:sp3d>
          </p:spPr>
          <p:style>
            <a:lnRef idx="0">
              <a:schemeClr val="lt1">
                <a:hueOff val="0"/>
                <a:satOff val="0"/>
                <a:lumOff val="0"/>
                <a:alphaOff val="0"/>
              </a:schemeClr>
            </a:lnRef>
            <a:fillRef idx="3">
              <a:scrgbClr r="0" g="0" b="0"/>
            </a:fillRef>
            <a:effectRef idx="1">
              <a:schemeClr val="accent1">
                <a:hueOff val="0"/>
                <a:satOff val="0"/>
                <a:lumOff val="0"/>
                <a:alphaOff val="0"/>
              </a:schemeClr>
            </a:effectRef>
            <a:fontRef idx="minor">
              <a:schemeClr val="lt1"/>
            </a:fontRef>
          </p:style>
        </p:sp>
        <p:sp>
          <p:nvSpPr>
            <p:cNvPr id="17" name="Rounded Rectangle 4"/>
            <p:cNvSpPr/>
            <p:nvPr/>
          </p:nvSpPr>
          <p:spPr>
            <a:xfrm>
              <a:off x="84916" y="1226683"/>
              <a:ext cx="1542079" cy="106679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algn="ctr" defTabSz="1155700">
                <a:lnSpc>
                  <a:spcPct val="90000"/>
                </a:lnSpc>
                <a:spcBef>
                  <a:spcPct val="0"/>
                </a:spcBef>
                <a:spcAft>
                  <a:spcPct val="35000"/>
                </a:spcAft>
              </a:pPr>
              <a:r>
                <a:rPr lang="en-US" sz="2600" dirty="0"/>
                <a:t>Use Case Diagram</a:t>
              </a:r>
            </a:p>
          </p:txBody>
        </p:sp>
      </p:grpSp>
      <p:grpSp>
        <p:nvGrpSpPr>
          <p:cNvPr id="3" name="Group 2"/>
          <p:cNvGrpSpPr/>
          <p:nvPr/>
        </p:nvGrpSpPr>
        <p:grpSpPr>
          <a:xfrm>
            <a:off x="1633392" y="1666578"/>
            <a:ext cx="6824809" cy="2941813"/>
            <a:chOff x="109391" y="1666577"/>
            <a:chExt cx="6824809" cy="2941813"/>
          </a:xfrm>
        </p:grpSpPr>
        <p:grpSp>
          <p:nvGrpSpPr>
            <p:cNvPr id="12" name="Group 11"/>
            <p:cNvGrpSpPr/>
            <p:nvPr/>
          </p:nvGrpSpPr>
          <p:grpSpPr>
            <a:xfrm>
              <a:off x="2346896" y="1666577"/>
              <a:ext cx="4587304" cy="1407257"/>
              <a:chOff x="2228363" y="1277997"/>
              <a:chExt cx="4587304" cy="1407257"/>
            </a:xfrm>
          </p:grpSpPr>
          <p:sp>
            <p:nvSpPr>
              <p:cNvPr id="13" name="Right Arrow 12"/>
              <p:cNvSpPr/>
              <p:nvPr/>
            </p:nvSpPr>
            <p:spPr>
              <a:xfrm rot="21143556">
                <a:off x="2228363" y="2378453"/>
                <a:ext cx="2682847" cy="3068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p:cNvSpPr/>
              <p:nvPr/>
            </p:nvSpPr>
            <p:spPr>
              <a:xfrm rot="19311150">
                <a:off x="4758267" y="1277997"/>
                <a:ext cx="2057400" cy="122902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Rectangle 17"/>
            <p:cNvSpPr/>
            <p:nvPr/>
          </p:nvSpPr>
          <p:spPr>
            <a:xfrm>
              <a:off x="236859" y="4146725"/>
              <a:ext cx="2895600" cy="461665"/>
            </a:xfrm>
            <a:prstGeom prst="rect">
              <a:avLst/>
            </a:prstGeom>
            <a:noFill/>
            <a:effectLst>
              <a:outerShdw blurRad="50800" dist="50800" dir="5400000" algn="ctr" rotWithShape="0">
                <a:srgbClr val="FF0000"/>
              </a:outerShdw>
            </a:effectLst>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2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Extends / Includes</a:t>
              </a:r>
            </a:p>
          </p:txBody>
        </p:sp>
        <p:sp>
          <p:nvSpPr>
            <p:cNvPr id="2" name="TextBox 1"/>
            <p:cNvSpPr txBox="1"/>
            <p:nvPr/>
          </p:nvSpPr>
          <p:spPr>
            <a:xfrm>
              <a:off x="109391" y="2109166"/>
              <a:ext cx="2405210" cy="2031325"/>
            </a:xfrm>
            <a:prstGeom prst="rect">
              <a:avLst/>
            </a:prstGeom>
            <a:noFill/>
          </p:spPr>
          <p:txBody>
            <a:bodyPr wrap="square" rtlCol="0">
              <a:spAutoFit/>
            </a:bodyPr>
            <a:lstStyle/>
            <a:p>
              <a:pPr algn="ctr"/>
              <a:r>
                <a:rPr lang="en-US" b="1" dirty="0">
                  <a:ln w="11430"/>
                  <a:solidFill>
                    <a:srgbClr val="FF0000"/>
                  </a:solidFill>
                  <a:effectLst>
                    <a:outerShdw blurRad="80000" dist="40000" dir="5040000" algn="tl">
                      <a:srgbClr val="000000">
                        <a:alpha val="30000"/>
                      </a:srgbClr>
                    </a:outerShdw>
                  </a:effectLst>
                </a:rPr>
                <a:t>&lt;&lt;Extend&gt;&gt;: Another use case </a:t>
              </a:r>
              <a:r>
                <a:rPr lang="en-US" b="1" u="sng" dirty="0">
                  <a:ln w="11430"/>
                  <a:solidFill>
                    <a:srgbClr val="FF0000"/>
                  </a:solidFill>
                  <a:effectLst>
                    <a:outerShdw blurRad="80000" dist="40000" dir="5040000" algn="tl">
                      <a:srgbClr val="000000">
                        <a:alpha val="30000"/>
                      </a:srgbClr>
                    </a:outerShdw>
                  </a:effectLst>
                </a:rPr>
                <a:t>MIGHT </a:t>
              </a:r>
              <a:r>
                <a:rPr lang="en-US" b="1" dirty="0">
                  <a:ln w="11430"/>
                  <a:solidFill>
                    <a:srgbClr val="FF0000"/>
                  </a:solidFill>
                  <a:effectLst>
                    <a:outerShdw blurRad="80000" dist="40000" dir="5040000" algn="tl">
                      <a:srgbClr val="000000">
                        <a:alpha val="30000"/>
                      </a:srgbClr>
                    </a:outerShdw>
                  </a:effectLst>
                </a:rPr>
                <a:t>be called</a:t>
              </a:r>
            </a:p>
            <a:p>
              <a:pPr algn="ctr"/>
              <a:endParaRPr lang="en-US" b="1" dirty="0">
                <a:ln w="11430"/>
                <a:solidFill>
                  <a:srgbClr val="FF0000"/>
                </a:solidFill>
                <a:effectLst>
                  <a:outerShdw blurRad="80000" dist="40000" dir="5040000" algn="tl">
                    <a:srgbClr val="000000">
                      <a:alpha val="30000"/>
                    </a:srgbClr>
                  </a:outerShdw>
                </a:effectLst>
              </a:endParaRPr>
            </a:p>
            <a:p>
              <a:pPr algn="ctr"/>
              <a:r>
                <a:rPr lang="en-US" b="1" dirty="0">
                  <a:ln w="11430"/>
                  <a:solidFill>
                    <a:srgbClr val="FF0000"/>
                  </a:solidFill>
                  <a:effectLst>
                    <a:outerShdw blurRad="80000" dist="40000" dir="5040000" algn="tl">
                      <a:srgbClr val="000000">
                        <a:alpha val="30000"/>
                      </a:srgbClr>
                    </a:outerShdw>
                  </a:effectLst>
                </a:rPr>
                <a:t>&lt;&lt;Include&gt;&gt;: Another Use Case </a:t>
              </a:r>
              <a:r>
                <a:rPr lang="en-US" b="1" u="sng" dirty="0">
                  <a:ln w="11430"/>
                  <a:solidFill>
                    <a:srgbClr val="FF0000"/>
                  </a:solidFill>
                  <a:effectLst>
                    <a:outerShdw blurRad="80000" dist="40000" dir="5040000" algn="tl">
                      <a:srgbClr val="000000">
                        <a:alpha val="30000"/>
                      </a:srgbClr>
                    </a:outerShdw>
                  </a:effectLst>
                </a:rPr>
                <a:t>WILL</a:t>
              </a:r>
              <a:r>
                <a:rPr lang="en-US" b="1" dirty="0">
                  <a:ln w="11430"/>
                  <a:solidFill>
                    <a:srgbClr val="FF0000"/>
                  </a:solidFill>
                  <a:effectLst>
                    <a:outerShdw blurRad="80000" dist="40000" dir="5040000" algn="tl">
                      <a:srgbClr val="000000">
                        <a:alpha val="30000"/>
                      </a:srgbClr>
                    </a:outerShdw>
                  </a:effectLst>
                </a:rPr>
                <a:t> be called</a:t>
              </a:r>
            </a:p>
          </p:txBody>
        </p:sp>
      </p:grpSp>
      <p:sp>
        <p:nvSpPr>
          <p:cNvPr id="19" name="Rectangle 18"/>
          <p:cNvSpPr/>
          <p:nvPr/>
        </p:nvSpPr>
        <p:spPr>
          <a:xfrm>
            <a:off x="3862394" y="5172950"/>
            <a:ext cx="4914904" cy="646331"/>
          </a:xfrm>
          <a:prstGeom prst="rect">
            <a:avLst/>
          </a:prstGeom>
          <a:solidFill>
            <a:srgbClr val="FF0000"/>
          </a:solidFill>
          <a:ln w="12700" cmpd="thickThin">
            <a:solidFill>
              <a:schemeClr val="tx1"/>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rial Black" panose="020B0A04020102020204" pitchFamily="34" charset="0"/>
              </a:rPr>
              <a:t>10000 Foot View</a:t>
            </a:r>
          </a:p>
        </p:txBody>
      </p:sp>
    </p:spTree>
    <p:extLst>
      <p:ext uri="{BB962C8B-B14F-4D97-AF65-F5344CB8AC3E}">
        <p14:creationId xmlns:p14="http://schemas.microsoft.com/office/powerpoint/2010/main" val="304200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6" presetClass="entr" presetSubtype="16"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circle(in)">
                                      <p:cBhvr>
                                        <p:cTn id="11" dur="20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500" fill="hold"/>
                                        <p:tgtEl>
                                          <p:spTgt spid="19"/>
                                        </p:tgtEl>
                                        <p:attrNameLst>
                                          <p:attrName>ppt_x</p:attrName>
                                        </p:attrNameLst>
                                      </p:cBhvr>
                                      <p:tavLst>
                                        <p:tav tm="0">
                                          <p:val>
                                            <p:strVal val="#ppt_x"/>
                                          </p:val>
                                        </p:tav>
                                        <p:tav tm="100000">
                                          <p:val>
                                            <p:strVal val="#ppt_x"/>
                                          </p:val>
                                        </p:tav>
                                      </p:tavLst>
                                    </p:anim>
                                    <p:anim calcmode="lin" valueType="num">
                                      <p:cBhvr additive="base">
                                        <p:cTn id="17"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5" y="679469"/>
            <a:ext cx="8761413" cy="1093671"/>
          </a:xfrm>
        </p:spPr>
        <p:txBody>
          <a:bodyPr/>
          <a:lstStyle/>
          <a:p>
            <a:r>
              <a:rPr lang="en-US" dirty="0" smtClean="0"/>
              <a:t>It’s a long way from </a:t>
            </a:r>
            <a:r>
              <a:rPr lang="en-US" b="1" dirty="0" smtClean="0">
                <a:solidFill>
                  <a:srgbClr val="00B0F0"/>
                </a:solidFill>
              </a:rPr>
              <a:t>Idea</a:t>
            </a:r>
            <a:r>
              <a:rPr lang="en-US" dirty="0" smtClean="0"/>
              <a:t> to </a:t>
            </a:r>
            <a:r>
              <a:rPr lang="en-US" b="1" dirty="0" smtClean="0">
                <a:solidFill>
                  <a:srgbClr val="00B0F0"/>
                </a:solidFill>
              </a:rPr>
              <a:t>00001000100011</a:t>
            </a:r>
            <a:endParaRPr lang="en-US" b="1" dirty="0">
              <a:solidFill>
                <a:srgbClr val="00B0F0"/>
              </a:solidFill>
            </a:endParaRPr>
          </a:p>
        </p:txBody>
      </p:sp>
      <p:sp>
        <p:nvSpPr>
          <p:cNvPr id="3" name="Content Placeholder 2"/>
          <p:cNvSpPr>
            <a:spLocks noGrp="1"/>
          </p:cNvSpPr>
          <p:nvPr>
            <p:ph idx="1"/>
          </p:nvPr>
        </p:nvSpPr>
        <p:spPr>
          <a:xfrm>
            <a:off x="1154955" y="2603500"/>
            <a:ext cx="8761412" cy="3709836"/>
          </a:xfrm>
        </p:spPr>
        <p:txBody>
          <a:bodyPr>
            <a:normAutofit lnSpcReduction="10000"/>
          </a:bodyPr>
          <a:lstStyle/>
          <a:p>
            <a:r>
              <a:rPr lang="en-US" dirty="0"/>
              <a:t>Precise </a:t>
            </a:r>
            <a:r>
              <a:rPr lang="en-US" dirty="0" smtClean="0"/>
              <a:t>business description required of </a:t>
            </a:r>
            <a:r>
              <a:rPr lang="en-US" dirty="0"/>
              <a:t>solutions is VERY critical to </a:t>
            </a:r>
            <a:r>
              <a:rPr lang="en-US" dirty="0" smtClean="0"/>
              <a:t>successful implementations - articulations must have </a:t>
            </a:r>
            <a:r>
              <a:rPr lang="en-US" dirty="0"/>
              <a:t>enough technical </a:t>
            </a:r>
            <a:r>
              <a:rPr lang="en-US" dirty="0" smtClean="0"/>
              <a:t>description to </a:t>
            </a:r>
            <a:r>
              <a:rPr lang="en-US" dirty="0"/>
              <a:t>insure </a:t>
            </a:r>
            <a:r>
              <a:rPr lang="en-US" dirty="0" smtClean="0"/>
              <a:t>what’s built meets the needs of the business</a:t>
            </a:r>
          </a:p>
          <a:p>
            <a:pPr marL="0" indent="0">
              <a:buNone/>
            </a:pPr>
            <a:r>
              <a:rPr lang="en-US" dirty="0" smtClean="0"/>
              <a:t>Example: </a:t>
            </a:r>
            <a:r>
              <a:rPr lang="en-US" b="1" dirty="0" smtClean="0"/>
              <a:t>“The woman was </a:t>
            </a:r>
            <a:r>
              <a:rPr lang="en-US" b="1" dirty="0" smtClean="0">
                <a:solidFill>
                  <a:srgbClr val="FF0000"/>
                </a:solidFill>
              </a:rPr>
              <a:t>hot</a:t>
            </a:r>
            <a:r>
              <a:rPr lang="en-US" b="1" dirty="0" smtClean="0"/>
              <a:t>.” </a:t>
            </a:r>
          </a:p>
          <a:p>
            <a:pPr marL="0" indent="0">
              <a:buNone/>
            </a:pPr>
            <a:r>
              <a:rPr lang="en-US" dirty="0" smtClean="0"/>
              <a:t>But what does this mean? It depends on who said it… maybe someone was attracted to the woman.. Maybe the woman was in a 110 degree room. Maybe the woman was having hot flashes. Maybe she was winning every hand at blackjack.  </a:t>
            </a:r>
            <a:endParaRPr lang="en-US" dirty="0"/>
          </a:p>
          <a:p>
            <a:pPr marL="0" indent="0">
              <a:buNone/>
            </a:pPr>
            <a:r>
              <a:rPr lang="en-US" dirty="0" smtClean="0"/>
              <a:t>Take this analogy and imagine the description of technological solutions. It gets even more ambiguous as you add layers of complexity to what you are describing.  </a:t>
            </a:r>
          </a:p>
          <a:p>
            <a:pPr marL="0" indent="0" algn="ctr">
              <a:buNone/>
            </a:pPr>
            <a:r>
              <a:rPr lang="en-US" b="1" i="1" dirty="0" smtClean="0">
                <a:solidFill>
                  <a:schemeClr val="accent6">
                    <a:lumMod val="75000"/>
                  </a:schemeClr>
                </a:solidFill>
              </a:rPr>
              <a:t>EA is about solving this ambiguity in a structured, repeatable approach. </a:t>
            </a:r>
            <a:endParaRPr lang="en-US" b="1" i="1" dirty="0">
              <a:solidFill>
                <a:schemeClr val="accent6">
                  <a:lumMod val="75000"/>
                </a:schemeClr>
              </a:solidFill>
            </a:endParaRPr>
          </a:p>
        </p:txBody>
      </p:sp>
    </p:spTree>
    <p:extLst>
      <p:ext uri="{BB962C8B-B14F-4D97-AF65-F5344CB8AC3E}">
        <p14:creationId xmlns:p14="http://schemas.microsoft.com/office/powerpoint/2010/main" val="37885949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810001" y="1981200"/>
            <a:ext cx="5044265" cy="4618210"/>
            <a:chOff x="2286000" y="1981200"/>
            <a:chExt cx="5044265" cy="4618210"/>
          </a:xfrm>
        </p:grpSpPr>
        <p:graphicFrame>
          <p:nvGraphicFramePr>
            <p:cNvPr id="3" name="Diagram 2"/>
            <p:cNvGraphicFramePr/>
            <p:nvPr>
              <p:extLst/>
            </p:nvPr>
          </p:nvGraphicFramePr>
          <p:xfrm>
            <a:off x="2301065" y="3018010"/>
            <a:ext cx="5029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 name="Group 3"/>
            <p:cNvGrpSpPr/>
            <p:nvPr/>
          </p:nvGrpSpPr>
          <p:grpSpPr>
            <a:xfrm>
              <a:off x="2286000" y="1981200"/>
              <a:ext cx="5029199" cy="993947"/>
              <a:chOff x="577" y="2226267"/>
              <a:chExt cx="5028045" cy="1023937"/>
            </a:xfrm>
            <a:gradFill>
              <a:gsLst>
                <a:gs pos="0">
                  <a:srgbClr val="03D4A8"/>
                </a:gs>
                <a:gs pos="25000">
                  <a:srgbClr val="21D6E0"/>
                </a:gs>
                <a:gs pos="75000">
                  <a:srgbClr val="0087E6"/>
                </a:gs>
                <a:gs pos="100000">
                  <a:srgbClr val="005CBF"/>
                </a:gs>
              </a:gsLst>
              <a:lin ang="5400000" scaled="0"/>
            </a:gradFill>
            <a:scene3d>
              <a:camera prst="orthographicFront"/>
              <a:lightRig rig="flat" dir="t"/>
            </a:scene3d>
          </p:grpSpPr>
          <p:sp>
            <p:nvSpPr>
              <p:cNvPr id="5" name="Rounded Rectangle 4"/>
              <p:cNvSpPr/>
              <p:nvPr/>
            </p:nvSpPr>
            <p:spPr>
              <a:xfrm>
                <a:off x="577" y="2226267"/>
                <a:ext cx="5028045" cy="1023937"/>
              </a:xfrm>
              <a:prstGeom prst="roundRect">
                <a:avLst>
                  <a:gd name="adj" fmla="val 10000"/>
                </a:avLst>
              </a:prstGeom>
              <a:grpFill/>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 name="Rounded Rectangle 4"/>
              <p:cNvSpPr/>
              <p:nvPr/>
            </p:nvSpPr>
            <p:spPr>
              <a:xfrm>
                <a:off x="30567" y="2256257"/>
                <a:ext cx="4968065" cy="963957"/>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60020" tIns="160020" rIns="160020" bIns="160020" numCol="1" spcCol="1270" anchor="ctr" anchorCtr="0">
                <a:noAutofit/>
              </a:bodyPr>
              <a:lstStyle/>
              <a:p>
                <a:pPr algn="ctr" defTabSz="1866900">
                  <a:lnSpc>
                    <a:spcPct val="90000"/>
                  </a:lnSpc>
                  <a:spcBef>
                    <a:spcPct val="0"/>
                  </a:spcBef>
                  <a:spcAft>
                    <a:spcPct val="35000"/>
                  </a:spcAft>
                </a:pPr>
                <a:r>
                  <a:rPr lang="en-US" sz="3600" dirty="0"/>
                  <a:t>Capability Area Architecture</a:t>
                </a:r>
              </a:p>
            </p:txBody>
          </p:sp>
        </p:grpSp>
      </p:grpSp>
      <p:grpSp>
        <p:nvGrpSpPr>
          <p:cNvPr id="7" name="Group 6"/>
          <p:cNvGrpSpPr/>
          <p:nvPr/>
        </p:nvGrpSpPr>
        <p:grpSpPr>
          <a:xfrm>
            <a:off x="1576401" y="490391"/>
            <a:ext cx="1608459" cy="1133177"/>
            <a:chOff x="0" y="2438403"/>
            <a:chExt cx="1608459" cy="1133177"/>
          </a:xfrm>
          <a:scene3d>
            <a:camera prst="orthographicFront"/>
            <a:lightRig rig="flat" dir="t"/>
          </a:scene3d>
        </p:grpSpPr>
        <p:sp>
          <p:nvSpPr>
            <p:cNvPr id="8" name="Rounded Rectangle 7"/>
            <p:cNvSpPr/>
            <p:nvPr/>
          </p:nvSpPr>
          <p:spPr>
            <a:xfrm>
              <a:off x="0" y="2438403"/>
              <a:ext cx="1608459" cy="1133177"/>
            </a:xfrm>
            <a:prstGeom prst="roundRect">
              <a:avLst>
                <a:gd name="adj" fmla="val 10000"/>
              </a:avLst>
            </a:prstGeom>
            <a:gradFill rotWithShape="0">
              <a:gsLst>
                <a:gs pos="0">
                  <a:srgbClr val="03D4A8"/>
                </a:gs>
                <a:gs pos="25000">
                  <a:srgbClr val="21D6E0"/>
                </a:gs>
                <a:gs pos="75000">
                  <a:srgbClr val="0087E6"/>
                </a:gs>
                <a:gs pos="100000">
                  <a:srgbClr val="005CBF"/>
                </a:gs>
              </a:gsLst>
              <a:lin ang="5400000" scaled="0"/>
            </a:gradFill>
            <a:sp3d prstMaterial="plastic">
              <a:bevelT w="120900" h="88900"/>
              <a:bevelB w="88900" h="31750" prst="angle"/>
            </a:sp3d>
          </p:spPr>
          <p:style>
            <a:lnRef idx="0">
              <a:schemeClr val="lt1">
                <a:hueOff val="0"/>
                <a:satOff val="0"/>
                <a:lumOff val="0"/>
                <a:alphaOff val="0"/>
              </a:schemeClr>
            </a:lnRef>
            <a:fillRef idx="3">
              <a:scrgbClr r="0" g="0" b="0"/>
            </a:fillRef>
            <a:effectRef idx="1">
              <a:schemeClr val="accent1">
                <a:hueOff val="0"/>
                <a:satOff val="0"/>
                <a:lumOff val="0"/>
                <a:alphaOff val="0"/>
              </a:schemeClr>
            </a:effectRef>
            <a:fontRef idx="minor">
              <a:schemeClr val="lt1"/>
            </a:fontRef>
          </p:style>
        </p:sp>
        <p:sp>
          <p:nvSpPr>
            <p:cNvPr id="9" name="Rounded Rectangle 4"/>
            <p:cNvSpPr/>
            <p:nvPr/>
          </p:nvSpPr>
          <p:spPr>
            <a:xfrm>
              <a:off x="33190" y="2471593"/>
              <a:ext cx="1542079" cy="106679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80010" tIns="80010" rIns="80010" bIns="80010" numCol="1" spcCol="1270" anchor="ctr" anchorCtr="0">
              <a:noAutofit/>
            </a:bodyPr>
            <a:lstStyle/>
            <a:p>
              <a:pPr algn="ctr" defTabSz="933450">
                <a:lnSpc>
                  <a:spcPct val="90000"/>
                </a:lnSpc>
                <a:spcBef>
                  <a:spcPct val="0"/>
                </a:spcBef>
                <a:spcAft>
                  <a:spcPct val="35000"/>
                </a:spcAft>
              </a:pPr>
              <a:r>
                <a:rPr lang="en-US" sz="2100" dirty="0"/>
                <a:t>Sequence Diagram</a:t>
              </a:r>
            </a:p>
          </p:txBody>
        </p:sp>
      </p:grpSp>
    </p:spTree>
    <p:extLst>
      <p:ext uri="{BB962C8B-B14F-4D97-AF65-F5344CB8AC3E}">
        <p14:creationId xmlns:p14="http://schemas.microsoft.com/office/powerpoint/2010/main" val="34467482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576401" y="490391"/>
            <a:ext cx="1608459" cy="1133177"/>
            <a:chOff x="0" y="2438403"/>
            <a:chExt cx="1608459" cy="1133177"/>
          </a:xfrm>
          <a:scene3d>
            <a:camera prst="orthographicFront"/>
            <a:lightRig rig="flat" dir="t"/>
          </a:scene3d>
        </p:grpSpPr>
        <p:sp>
          <p:nvSpPr>
            <p:cNvPr id="8" name="Rounded Rectangle 7"/>
            <p:cNvSpPr/>
            <p:nvPr/>
          </p:nvSpPr>
          <p:spPr>
            <a:xfrm>
              <a:off x="0" y="2438403"/>
              <a:ext cx="1608459" cy="1133177"/>
            </a:xfrm>
            <a:prstGeom prst="roundRect">
              <a:avLst>
                <a:gd name="adj" fmla="val 10000"/>
              </a:avLst>
            </a:prstGeom>
            <a:gradFill rotWithShape="0">
              <a:gsLst>
                <a:gs pos="0">
                  <a:srgbClr val="03D4A8"/>
                </a:gs>
                <a:gs pos="25000">
                  <a:srgbClr val="21D6E0"/>
                </a:gs>
                <a:gs pos="75000">
                  <a:srgbClr val="0087E6"/>
                </a:gs>
                <a:gs pos="100000">
                  <a:srgbClr val="005CBF"/>
                </a:gs>
              </a:gsLst>
              <a:lin ang="5400000" scaled="0"/>
            </a:gradFill>
            <a:sp3d prstMaterial="plastic">
              <a:bevelT w="120900" h="88900"/>
              <a:bevelB w="88900" h="31750" prst="angle"/>
            </a:sp3d>
          </p:spPr>
          <p:style>
            <a:lnRef idx="0">
              <a:schemeClr val="lt1">
                <a:hueOff val="0"/>
                <a:satOff val="0"/>
                <a:lumOff val="0"/>
                <a:alphaOff val="0"/>
              </a:schemeClr>
            </a:lnRef>
            <a:fillRef idx="3">
              <a:scrgbClr r="0" g="0" b="0"/>
            </a:fillRef>
            <a:effectRef idx="1">
              <a:schemeClr val="accent1">
                <a:hueOff val="0"/>
                <a:satOff val="0"/>
                <a:lumOff val="0"/>
                <a:alphaOff val="0"/>
              </a:schemeClr>
            </a:effectRef>
            <a:fontRef idx="minor">
              <a:schemeClr val="lt1"/>
            </a:fontRef>
          </p:style>
        </p:sp>
        <p:sp>
          <p:nvSpPr>
            <p:cNvPr id="9" name="Rounded Rectangle 4"/>
            <p:cNvSpPr/>
            <p:nvPr/>
          </p:nvSpPr>
          <p:spPr>
            <a:xfrm>
              <a:off x="33190" y="2471593"/>
              <a:ext cx="1542079" cy="106679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80010" tIns="80010" rIns="80010" bIns="80010" numCol="1" spcCol="1270" anchor="ctr" anchorCtr="0">
              <a:noAutofit/>
            </a:bodyPr>
            <a:lstStyle/>
            <a:p>
              <a:pPr algn="ctr" defTabSz="933450">
                <a:lnSpc>
                  <a:spcPct val="90000"/>
                </a:lnSpc>
                <a:spcBef>
                  <a:spcPct val="0"/>
                </a:spcBef>
                <a:spcAft>
                  <a:spcPct val="35000"/>
                </a:spcAft>
              </a:pPr>
              <a:r>
                <a:rPr lang="en-US" sz="2100" dirty="0"/>
                <a:t>Sequence Diagram</a:t>
              </a:r>
            </a:p>
          </p:txBody>
        </p:sp>
      </p:grpSp>
      <p:sp>
        <p:nvSpPr>
          <p:cNvPr id="10" name="TextBox 9"/>
          <p:cNvSpPr txBox="1"/>
          <p:nvPr/>
        </p:nvSpPr>
        <p:spPr>
          <a:xfrm>
            <a:off x="2380629" y="1828800"/>
            <a:ext cx="7289800" cy="3416320"/>
          </a:xfrm>
          <a:prstGeom prst="rect">
            <a:avLst/>
          </a:prstGeom>
          <a:noFill/>
        </p:spPr>
        <p:txBody>
          <a:bodyPr wrap="square" rtlCol="0">
            <a:spAutoFit/>
          </a:bodyPr>
          <a:lstStyle/>
          <a:p>
            <a:pPr algn="ctr"/>
            <a:r>
              <a:rPr lang="en-US" sz="2400" b="1" dirty="0">
                <a:solidFill>
                  <a:srgbClr val="FF0000"/>
                </a:solidFill>
              </a:rPr>
              <a:t>A Sequence diagram shows a process broken into a sequence of messages between objects, arranged in time sequence. It shows the sequence of messages and the objects needed to carry out the functionality of the scenario. Sequence Diagrams typically are associated with Use Case “realizations” as a logical view of a system. </a:t>
            </a:r>
          </a:p>
          <a:p>
            <a:pPr algn="ctr"/>
            <a:endParaRPr lang="en-US" sz="2400" b="1" dirty="0">
              <a:solidFill>
                <a:srgbClr val="FF0000"/>
              </a:solidFill>
            </a:endParaRPr>
          </a:p>
        </p:txBody>
      </p:sp>
    </p:spTree>
    <p:extLst>
      <p:ext uri="{BB962C8B-B14F-4D97-AF65-F5344CB8AC3E}">
        <p14:creationId xmlns:p14="http://schemas.microsoft.com/office/powerpoint/2010/main" val="591368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576401" y="490391"/>
            <a:ext cx="1608459" cy="1133177"/>
            <a:chOff x="0" y="2438403"/>
            <a:chExt cx="1608459" cy="1133177"/>
          </a:xfrm>
          <a:scene3d>
            <a:camera prst="orthographicFront"/>
            <a:lightRig rig="flat" dir="t"/>
          </a:scene3d>
        </p:grpSpPr>
        <p:sp>
          <p:nvSpPr>
            <p:cNvPr id="8" name="Rounded Rectangle 7"/>
            <p:cNvSpPr/>
            <p:nvPr/>
          </p:nvSpPr>
          <p:spPr>
            <a:xfrm>
              <a:off x="0" y="2438403"/>
              <a:ext cx="1608459" cy="1133177"/>
            </a:xfrm>
            <a:prstGeom prst="roundRect">
              <a:avLst>
                <a:gd name="adj" fmla="val 10000"/>
              </a:avLst>
            </a:prstGeom>
            <a:gradFill rotWithShape="0">
              <a:gsLst>
                <a:gs pos="0">
                  <a:srgbClr val="03D4A8"/>
                </a:gs>
                <a:gs pos="25000">
                  <a:srgbClr val="21D6E0"/>
                </a:gs>
                <a:gs pos="75000">
                  <a:srgbClr val="0087E6"/>
                </a:gs>
                <a:gs pos="100000">
                  <a:srgbClr val="005CBF"/>
                </a:gs>
              </a:gsLst>
              <a:lin ang="5400000" scaled="0"/>
            </a:gradFill>
            <a:sp3d prstMaterial="plastic">
              <a:bevelT w="120900" h="88900"/>
              <a:bevelB w="88900" h="31750" prst="angle"/>
            </a:sp3d>
          </p:spPr>
          <p:style>
            <a:lnRef idx="0">
              <a:schemeClr val="lt1">
                <a:hueOff val="0"/>
                <a:satOff val="0"/>
                <a:lumOff val="0"/>
                <a:alphaOff val="0"/>
              </a:schemeClr>
            </a:lnRef>
            <a:fillRef idx="3">
              <a:scrgbClr r="0" g="0" b="0"/>
            </a:fillRef>
            <a:effectRef idx="1">
              <a:schemeClr val="accent1">
                <a:hueOff val="0"/>
                <a:satOff val="0"/>
                <a:lumOff val="0"/>
                <a:alphaOff val="0"/>
              </a:schemeClr>
            </a:effectRef>
            <a:fontRef idx="minor">
              <a:schemeClr val="lt1"/>
            </a:fontRef>
          </p:style>
        </p:sp>
        <p:sp>
          <p:nvSpPr>
            <p:cNvPr id="9" name="Rounded Rectangle 4"/>
            <p:cNvSpPr/>
            <p:nvPr/>
          </p:nvSpPr>
          <p:spPr>
            <a:xfrm>
              <a:off x="33190" y="2471593"/>
              <a:ext cx="1542079" cy="106679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80010" tIns="80010" rIns="80010" bIns="80010" numCol="1" spcCol="1270" anchor="ctr" anchorCtr="0">
              <a:noAutofit/>
            </a:bodyPr>
            <a:lstStyle/>
            <a:p>
              <a:pPr algn="ctr" defTabSz="933450">
                <a:lnSpc>
                  <a:spcPct val="90000"/>
                </a:lnSpc>
                <a:spcBef>
                  <a:spcPct val="0"/>
                </a:spcBef>
                <a:spcAft>
                  <a:spcPct val="35000"/>
                </a:spcAft>
              </a:pPr>
              <a:r>
                <a:rPr lang="en-US" sz="2100" dirty="0"/>
                <a:t>Sequence Diagram</a:t>
              </a:r>
            </a:p>
          </p:txBody>
        </p:sp>
      </p:grpSp>
      <p:grpSp>
        <p:nvGrpSpPr>
          <p:cNvPr id="13" name="Group 12"/>
          <p:cNvGrpSpPr/>
          <p:nvPr/>
        </p:nvGrpSpPr>
        <p:grpSpPr>
          <a:xfrm>
            <a:off x="482378" y="2086373"/>
            <a:ext cx="7839583" cy="3081992"/>
            <a:chOff x="152399" y="2133600"/>
            <a:chExt cx="7839583" cy="3081992"/>
          </a:xfrm>
        </p:grpSpPr>
        <p:sp>
          <p:nvSpPr>
            <p:cNvPr id="14" name="TextBox 13"/>
            <p:cNvSpPr txBox="1"/>
            <p:nvPr/>
          </p:nvSpPr>
          <p:spPr>
            <a:xfrm>
              <a:off x="759253" y="3276600"/>
              <a:ext cx="7232729" cy="1938992"/>
            </a:xfrm>
            <a:prstGeom prst="rect">
              <a:avLst/>
            </a:prstGeom>
            <a:noFill/>
          </p:spPr>
          <p:txBody>
            <a:bodyPr wrap="square" rtlCol="0">
              <a:spAutoFit/>
            </a:bodyPr>
            <a:lstStyle/>
            <a:p>
              <a:pPr algn="ctr"/>
              <a:r>
                <a:rPr lang="en-US" sz="2400" b="1" dirty="0">
                  <a:solidFill>
                    <a:srgbClr val="FF0000"/>
                  </a:solidFill>
                </a:rPr>
                <a:t>This is a function. A message. A request. Call it what you like. We often put the word “Please” in front of it to make sure it is properly formed. It’s what we are asking another role (system, database, person) to do for us. </a:t>
              </a:r>
            </a:p>
          </p:txBody>
        </p:sp>
        <p:sp>
          <p:nvSpPr>
            <p:cNvPr id="15" name="Oval 14"/>
            <p:cNvSpPr/>
            <p:nvPr/>
          </p:nvSpPr>
          <p:spPr>
            <a:xfrm>
              <a:off x="152399" y="2133600"/>
              <a:ext cx="4956313" cy="914400"/>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p:nvSpPr>
        <p:spPr>
          <a:xfrm>
            <a:off x="381663" y="2229490"/>
            <a:ext cx="10133937" cy="1077218"/>
          </a:xfrm>
          <a:prstGeom prst="rect">
            <a:avLst/>
          </a:prstGeom>
          <a:noFill/>
        </p:spPr>
        <p:txBody>
          <a:bodyPr wrap="square" rtlCol="0">
            <a:spAutoFit/>
          </a:bodyPr>
          <a:lstStyle/>
          <a:p>
            <a:pPr algn="ctr"/>
            <a:r>
              <a:rPr lang="en-US" sz="3200" b="1" dirty="0" err="1">
                <a:solidFill>
                  <a:srgbClr val="00B050"/>
                </a:solidFill>
              </a:rPr>
              <a:t>doMyImportantFunction</a:t>
            </a:r>
            <a:r>
              <a:rPr lang="en-US" sz="3200" b="1" dirty="0">
                <a:solidFill>
                  <a:srgbClr val="00B050"/>
                </a:solidFill>
              </a:rPr>
              <a:t>( :data1, :</a:t>
            </a:r>
            <a:r>
              <a:rPr lang="en-US" sz="3200" b="1" dirty="0" err="1">
                <a:solidFill>
                  <a:srgbClr val="00B050"/>
                </a:solidFill>
              </a:rPr>
              <a:t>formInfo</a:t>
            </a:r>
            <a:r>
              <a:rPr lang="en-US" sz="3200" b="1" dirty="0">
                <a:solidFill>
                  <a:srgbClr val="00B050"/>
                </a:solidFill>
              </a:rPr>
              <a:t>) : </a:t>
            </a:r>
            <a:r>
              <a:rPr lang="en-US" sz="3200" b="1" dirty="0" err="1">
                <a:solidFill>
                  <a:srgbClr val="00B050"/>
                </a:solidFill>
              </a:rPr>
              <a:t>rtnval</a:t>
            </a:r>
            <a:endParaRPr lang="en-US" sz="3200" b="1" dirty="0">
              <a:solidFill>
                <a:srgbClr val="00B050"/>
              </a:solidFill>
            </a:endParaRPr>
          </a:p>
          <a:p>
            <a:pPr algn="ctr"/>
            <a:endParaRPr lang="en-US" sz="3200" b="1" dirty="0">
              <a:solidFill>
                <a:srgbClr val="00B050"/>
              </a:solidFill>
            </a:endParaRPr>
          </a:p>
        </p:txBody>
      </p:sp>
      <p:grpSp>
        <p:nvGrpSpPr>
          <p:cNvPr id="17" name="Group 16"/>
          <p:cNvGrpSpPr/>
          <p:nvPr/>
        </p:nvGrpSpPr>
        <p:grpSpPr>
          <a:xfrm>
            <a:off x="1075398" y="2086373"/>
            <a:ext cx="8686799" cy="5529018"/>
            <a:chOff x="228600" y="2063163"/>
            <a:chExt cx="8686799" cy="5529018"/>
          </a:xfrm>
        </p:grpSpPr>
        <p:sp>
          <p:nvSpPr>
            <p:cNvPr id="18" name="TextBox 17"/>
            <p:cNvSpPr txBox="1"/>
            <p:nvPr/>
          </p:nvSpPr>
          <p:spPr>
            <a:xfrm>
              <a:off x="228600" y="3067866"/>
              <a:ext cx="8686799" cy="4524315"/>
            </a:xfrm>
            <a:prstGeom prst="rect">
              <a:avLst/>
            </a:prstGeom>
            <a:noFill/>
          </p:spPr>
          <p:txBody>
            <a:bodyPr wrap="square" rtlCol="0">
              <a:spAutoFit/>
            </a:bodyPr>
            <a:lstStyle/>
            <a:p>
              <a:pPr algn="ctr"/>
              <a:r>
                <a:rPr lang="en-US" sz="2400" b="1" dirty="0">
                  <a:solidFill>
                    <a:srgbClr val="FF0000"/>
                  </a:solidFill>
                </a:rPr>
                <a:t>These are arguments for our function. They are values we pass to, get from, and pass in-and-out of the function. We can have as many arguments as we </a:t>
              </a:r>
              <a:r>
                <a:rPr lang="en-US" sz="2400" b="1" dirty="0" err="1">
                  <a:solidFill>
                    <a:srgbClr val="FF0000"/>
                  </a:solidFill>
                </a:rPr>
                <a:t>like.They</a:t>
              </a:r>
              <a:r>
                <a:rPr lang="en-US" sz="2400" b="1" dirty="0">
                  <a:solidFill>
                    <a:srgbClr val="FF0000"/>
                  </a:solidFill>
                </a:rPr>
                <a:t> are separated by a comma. Normally these have already been defined in our logical data model and are well known objects at this point. </a:t>
              </a:r>
            </a:p>
            <a:p>
              <a:pPr algn="ctr"/>
              <a:endParaRPr lang="en-US" sz="2400" b="1" dirty="0">
                <a:solidFill>
                  <a:srgbClr val="FF0000"/>
                </a:solidFill>
              </a:endParaRPr>
            </a:p>
            <a:p>
              <a:pPr algn="ctr"/>
              <a:r>
                <a:rPr lang="en-US" sz="2400" b="1" dirty="0">
                  <a:solidFill>
                    <a:srgbClr val="FF0000"/>
                  </a:solidFill>
                </a:rPr>
                <a:t>Sometimes there is a “state” specified before the data object that helps the reader understand more about what’s going on. </a:t>
              </a:r>
            </a:p>
            <a:p>
              <a:pPr algn="ctr"/>
              <a:r>
                <a:rPr lang="en-US" sz="2400" b="1" dirty="0" err="1">
                  <a:solidFill>
                    <a:srgbClr val="00B050"/>
                  </a:solidFill>
                </a:rPr>
                <a:t>doMyProcess</a:t>
              </a:r>
              <a:r>
                <a:rPr lang="en-US" sz="2400" b="1" dirty="0">
                  <a:solidFill>
                    <a:srgbClr val="00B050"/>
                  </a:solidFill>
                </a:rPr>
                <a:t>(</a:t>
              </a:r>
              <a:r>
                <a:rPr lang="en-US" sz="2400" b="1" u="sng" dirty="0">
                  <a:solidFill>
                    <a:srgbClr val="00B050"/>
                  </a:solidFill>
                </a:rPr>
                <a:t>initial</a:t>
              </a:r>
              <a:r>
                <a:rPr lang="en-US" sz="2400" b="1" dirty="0">
                  <a:solidFill>
                    <a:srgbClr val="00B050"/>
                  </a:solidFill>
                </a:rPr>
                <a:t>: data1 ,  </a:t>
              </a:r>
              <a:r>
                <a:rPr lang="en-US" sz="2400" b="1" u="sng" dirty="0" err="1">
                  <a:solidFill>
                    <a:srgbClr val="00B050"/>
                  </a:solidFill>
                </a:rPr>
                <a:t>completed</a:t>
              </a:r>
              <a:r>
                <a:rPr lang="en-US" sz="2400" b="1" dirty="0" err="1">
                  <a:solidFill>
                    <a:srgbClr val="00B050"/>
                  </a:solidFill>
                </a:rPr>
                <a:t>:formInfo</a:t>
              </a:r>
              <a:r>
                <a:rPr lang="en-US" sz="2400" b="1" dirty="0">
                  <a:solidFill>
                    <a:srgbClr val="00B050"/>
                  </a:solidFill>
                </a:rPr>
                <a:t>)</a:t>
              </a:r>
            </a:p>
            <a:p>
              <a:pPr algn="ctr"/>
              <a:endParaRPr lang="en-US" sz="2400" b="1" dirty="0">
                <a:solidFill>
                  <a:srgbClr val="FF0000"/>
                </a:solidFill>
              </a:endParaRPr>
            </a:p>
          </p:txBody>
        </p:sp>
        <p:sp>
          <p:nvSpPr>
            <p:cNvPr id="19" name="Oval 18"/>
            <p:cNvSpPr/>
            <p:nvPr/>
          </p:nvSpPr>
          <p:spPr>
            <a:xfrm>
              <a:off x="4522108" y="2063163"/>
              <a:ext cx="3655824" cy="914400"/>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p:cNvGrpSpPr/>
          <p:nvPr/>
        </p:nvGrpSpPr>
        <p:grpSpPr>
          <a:xfrm>
            <a:off x="2209800" y="2074690"/>
            <a:ext cx="8280186" cy="4172699"/>
            <a:chOff x="685800" y="2074689"/>
            <a:chExt cx="8280186" cy="4172699"/>
          </a:xfrm>
        </p:grpSpPr>
        <p:sp>
          <p:nvSpPr>
            <p:cNvPr id="21" name="TextBox 20"/>
            <p:cNvSpPr txBox="1"/>
            <p:nvPr/>
          </p:nvSpPr>
          <p:spPr>
            <a:xfrm>
              <a:off x="685800" y="3200400"/>
              <a:ext cx="7772400" cy="3046988"/>
            </a:xfrm>
            <a:prstGeom prst="rect">
              <a:avLst/>
            </a:prstGeom>
            <a:noFill/>
          </p:spPr>
          <p:txBody>
            <a:bodyPr wrap="square" rtlCol="0">
              <a:spAutoFit/>
            </a:bodyPr>
            <a:lstStyle/>
            <a:p>
              <a:pPr algn="ctr"/>
              <a:r>
                <a:rPr lang="en-US" sz="2400" b="1" dirty="0">
                  <a:solidFill>
                    <a:srgbClr val="FF0000"/>
                  </a:solidFill>
                </a:rPr>
                <a:t>Just like in programming, a function can return a single value. It doesn’t have to. It might return information in the data objects we passed to it, but sometimes we want to return a value to insure successful execution of something. So we indicate it will pass us back a return value and then we predicate some other action on this value. </a:t>
              </a:r>
              <a:endParaRPr lang="en-US" sz="2400" b="1" dirty="0">
                <a:solidFill>
                  <a:srgbClr val="00B050"/>
                </a:solidFill>
              </a:endParaRPr>
            </a:p>
            <a:p>
              <a:pPr algn="ctr"/>
              <a:endParaRPr lang="en-US" sz="2400" b="1" dirty="0">
                <a:solidFill>
                  <a:srgbClr val="FF0000"/>
                </a:solidFill>
              </a:endParaRPr>
            </a:p>
          </p:txBody>
        </p:sp>
        <p:sp>
          <p:nvSpPr>
            <p:cNvPr id="22" name="Oval 21"/>
            <p:cNvSpPr/>
            <p:nvPr/>
          </p:nvSpPr>
          <p:spPr>
            <a:xfrm>
              <a:off x="7619999" y="2074689"/>
              <a:ext cx="1345987" cy="914400"/>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713610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576401" y="490391"/>
            <a:ext cx="1608459" cy="1133177"/>
            <a:chOff x="0" y="2438403"/>
            <a:chExt cx="1608459" cy="1133177"/>
          </a:xfrm>
          <a:scene3d>
            <a:camera prst="orthographicFront"/>
            <a:lightRig rig="flat" dir="t"/>
          </a:scene3d>
        </p:grpSpPr>
        <p:sp>
          <p:nvSpPr>
            <p:cNvPr id="8" name="Rounded Rectangle 7"/>
            <p:cNvSpPr/>
            <p:nvPr/>
          </p:nvSpPr>
          <p:spPr>
            <a:xfrm>
              <a:off x="0" y="2438403"/>
              <a:ext cx="1608459" cy="1133177"/>
            </a:xfrm>
            <a:prstGeom prst="roundRect">
              <a:avLst>
                <a:gd name="adj" fmla="val 10000"/>
              </a:avLst>
            </a:prstGeom>
            <a:gradFill rotWithShape="0">
              <a:gsLst>
                <a:gs pos="0">
                  <a:srgbClr val="03D4A8"/>
                </a:gs>
                <a:gs pos="25000">
                  <a:srgbClr val="21D6E0"/>
                </a:gs>
                <a:gs pos="75000">
                  <a:srgbClr val="0087E6"/>
                </a:gs>
                <a:gs pos="100000">
                  <a:srgbClr val="005CBF"/>
                </a:gs>
              </a:gsLst>
              <a:lin ang="5400000" scaled="0"/>
            </a:gradFill>
            <a:sp3d prstMaterial="plastic">
              <a:bevelT w="120900" h="88900"/>
              <a:bevelB w="88900" h="31750" prst="angle"/>
            </a:sp3d>
          </p:spPr>
          <p:style>
            <a:lnRef idx="0">
              <a:schemeClr val="lt1">
                <a:hueOff val="0"/>
                <a:satOff val="0"/>
                <a:lumOff val="0"/>
                <a:alphaOff val="0"/>
              </a:schemeClr>
            </a:lnRef>
            <a:fillRef idx="3">
              <a:scrgbClr r="0" g="0" b="0"/>
            </a:fillRef>
            <a:effectRef idx="1">
              <a:schemeClr val="accent1">
                <a:hueOff val="0"/>
                <a:satOff val="0"/>
                <a:lumOff val="0"/>
                <a:alphaOff val="0"/>
              </a:schemeClr>
            </a:effectRef>
            <a:fontRef idx="minor">
              <a:schemeClr val="lt1"/>
            </a:fontRef>
          </p:style>
        </p:sp>
        <p:sp>
          <p:nvSpPr>
            <p:cNvPr id="9" name="Rounded Rectangle 4"/>
            <p:cNvSpPr/>
            <p:nvPr/>
          </p:nvSpPr>
          <p:spPr>
            <a:xfrm>
              <a:off x="33190" y="2471593"/>
              <a:ext cx="1542079" cy="106679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80010" tIns="80010" rIns="80010" bIns="80010" numCol="1" spcCol="1270" anchor="ctr" anchorCtr="0">
              <a:noAutofit/>
            </a:bodyPr>
            <a:lstStyle/>
            <a:p>
              <a:pPr algn="ctr" defTabSz="933450">
                <a:lnSpc>
                  <a:spcPct val="90000"/>
                </a:lnSpc>
                <a:spcBef>
                  <a:spcPct val="0"/>
                </a:spcBef>
                <a:spcAft>
                  <a:spcPct val="35000"/>
                </a:spcAft>
              </a:pPr>
              <a:r>
                <a:rPr lang="en-US" sz="2100" dirty="0"/>
                <a:t>Sequence Diagram</a:t>
              </a:r>
            </a:p>
          </p:txBody>
        </p:sp>
      </p:grpSp>
      <p:sp>
        <p:nvSpPr>
          <p:cNvPr id="2" name="Rectangle 1"/>
          <p:cNvSpPr/>
          <p:nvPr/>
        </p:nvSpPr>
        <p:spPr>
          <a:xfrm>
            <a:off x="2380629" y="1828800"/>
            <a:ext cx="1524000" cy="914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Person 1</a:t>
            </a:r>
          </a:p>
        </p:txBody>
      </p:sp>
      <p:sp>
        <p:nvSpPr>
          <p:cNvPr id="11" name="Rectangle 10"/>
          <p:cNvSpPr/>
          <p:nvPr/>
        </p:nvSpPr>
        <p:spPr>
          <a:xfrm>
            <a:off x="5029200" y="1812792"/>
            <a:ext cx="1524000" cy="914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System 1</a:t>
            </a:r>
          </a:p>
        </p:txBody>
      </p:sp>
      <p:sp>
        <p:nvSpPr>
          <p:cNvPr id="12" name="Rectangle 11"/>
          <p:cNvSpPr/>
          <p:nvPr/>
        </p:nvSpPr>
        <p:spPr>
          <a:xfrm>
            <a:off x="7696200" y="1812792"/>
            <a:ext cx="1524000" cy="914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1</a:t>
            </a:r>
          </a:p>
        </p:txBody>
      </p:sp>
      <p:cxnSp>
        <p:nvCxnSpPr>
          <p:cNvPr id="4" name="Straight Connector 3"/>
          <p:cNvCxnSpPr>
            <a:stCxn id="2" idx="2"/>
          </p:cNvCxnSpPr>
          <p:nvPr/>
        </p:nvCxnSpPr>
        <p:spPr>
          <a:xfrm>
            <a:off x="3142629" y="2743200"/>
            <a:ext cx="42230" cy="3733800"/>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460886" y="2708622"/>
            <a:ext cx="42230" cy="3615978"/>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791201" y="2727192"/>
            <a:ext cx="21115" cy="3749808"/>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rot="5400000">
            <a:off x="8985766" y="3342626"/>
            <a:ext cx="2514600" cy="369332"/>
          </a:xfrm>
          <a:prstGeom prst="rect">
            <a:avLst/>
          </a:prstGeom>
          <a:noFill/>
        </p:spPr>
        <p:txBody>
          <a:bodyPr wrap="square" rtlCol="0">
            <a:spAutoFit/>
          </a:bodyPr>
          <a:lstStyle/>
          <a:p>
            <a:r>
              <a:rPr lang="en-US" i="1" dirty="0">
                <a:solidFill>
                  <a:srgbClr val="FF0000"/>
                </a:solidFill>
              </a:rPr>
              <a:t>Time progresses </a:t>
            </a:r>
          </a:p>
        </p:txBody>
      </p:sp>
      <p:cxnSp>
        <p:nvCxnSpPr>
          <p:cNvPr id="15" name="Straight Arrow Connector 14"/>
          <p:cNvCxnSpPr/>
          <p:nvPr/>
        </p:nvCxnSpPr>
        <p:spPr>
          <a:xfrm>
            <a:off x="10243066" y="3886200"/>
            <a:ext cx="0" cy="2209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648200" y="990600"/>
            <a:ext cx="1752600" cy="369332"/>
          </a:xfrm>
          <a:prstGeom prst="rect">
            <a:avLst/>
          </a:prstGeom>
          <a:noFill/>
        </p:spPr>
        <p:txBody>
          <a:bodyPr wrap="square" rtlCol="0">
            <a:spAutoFit/>
          </a:bodyPr>
          <a:lstStyle/>
          <a:p>
            <a:r>
              <a:rPr lang="en-US" i="1" dirty="0">
                <a:solidFill>
                  <a:srgbClr val="FF0000"/>
                </a:solidFill>
              </a:rPr>
              <a:t>Roles (Actors)</a:t>
            </a:r>
          </a:p>
        </p:txBody>
      </p:sp>
      <p:cxnSp>
        <p:nvCxnSpPr>
          <p:cNvPr id="20" name="Straight Arrow Connector 19"/>
          <p:cNvCxnSpPr/>
          <p:nvPr/>
        </p:nvCxnSpPr>
        <p:spPr>
          <a:xfrm flipH="1">
            <a:off x="3184859" y="1311408"/>
            <a:ext cx="1915418" cy="44119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5105400" y="1295400"/>
            <a:ext cx="533400" cy="457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105400" y="1295400"/>
            <a:ext cx="2971800" cy="381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3184858" y="3352800"/>
            <a:ext cx="2648571"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5791201" y="3890682"/>
            <a:ext cx="2648571"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5791202" y="4419600"/>
            <a:ext cx="2711915"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3184857" y="6248400"/>
            <a:ext cx="2648571"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5801758" y="5219700"/>
            <a:ext cx="990599"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a:off x="5792556" y="4762500"/>
            <a:ext cx="989244" cy="457200"/>
          </a:xfrm>
          <a:prstGeom prst="bentConnector3">
            <a:avLst>
              <a:gd name="adj1" fmla="val 97382"/>
            </a:avLst>
          </a:prstGeom>
          <a:ln w="34925"/>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2135021" y="2895600"/>
            <a:ext cx="4193777" cy="369332"/>
          </a:xfrm>
          <a:prstGeom prst="rect">
            <a:avLst/>
          </a:prstGeom>
          <a:noFill/>
        </p:spPr>
        <p:txBody>
          <a:bodyPr wrap="none" rtlCol="0">
            <a:spAutoFit/>
          </a:bodyPr>
          <a:lstStyle/>
          <a:p>
            <a:r>
              <a:rPr lang="en-US" dirty="0" err="1"/>
              <a:t>verifyLoginInfo</a:t>
            </a:r>
            <a:r>
              <a:rPr lang="en-US" dirty="0"/>
              <a:t>( :Credentials) : status</a:t>
            </a:r>
          </a:p>
        </p:txBody>
      </p:sp>
      <p:sp>
        <p:nvSpPr>
          <p:cNvPr id="47" name="TextBox 46"/>
          <p:cNvSpPr txBox="1"/>
          <p:nvPr/>
        </p:nvSpPr>
        <p:spPr>
          <a:xfrm>
            <a:off x="4801311" y="3516868"/>
            <a:ext cx="4193777" cy="369332"/>
          </a:xfrm>
          <a:prstGeom prst="rect">
            <a:avLst/>
          </a:prstGeom>
          <a:noFill/>
        </p:spPr>
        <p:txBody>
          <a:bodyPr wrap="none" rtlCol="0">
            <a:spAutoFit/>
          </a:bodyPr>
          <a:lstStyle/>
          <a:p>
            <a:r>
              <a:rPr lang="en-US" dirty="0" err="1"/>
              <a:t>verifyLoginInfo</a:t>
            </a:r>
            <a:r>
              <a:rPr lang="en-US" dirty="0"/>
              <a:t>( :Credentials) : status</a:t>
            </a:r>
          </a:p>
        </p:txBody>
      </p:sp>
      <p:sp>
        <p:nvSpPr>
          <p:cNvPr id="48" name="TextBox 47"/>
          <p:cNvSpPr txBox="1"/>
          <p:nvPr/>
        </p:nvSpPr>
        <p:spPr>
          <a:xfrm>
            <a:off x="5864299" y="4050268"/>
            <a:ext cx="3861955" cy="369332"/>
          </a:xfrm>
          <a:prstGeom prst="rect">
            <a:avLst/>
          </a:prstGeom>
          <a:noFill/>
        </p:spPr>
        <p:txBody>
          <a:bodyPr wrap="none" rtlCol="0">
            <a:spAutoFit/>
          </a:bodyPr>
          <a:lstStyle/>
          <a:p>
            <a:r>
              <a:rPr lang="en-US" dirty="0" err="1"/>
              <a:t>displayPersonMenu</a:t>
            </a:r>
            <a:r>
              <a:rPr lang="en-US" dirty="0"/>
              <a:t>( :</a:t>
            </a:r>
            <a:r>
              <a:rPr lang="en-US" dirty="0" err="1"/>
              <a:t>PersonInfo</a:t>
            </a:r>
            <a:r>
              <a:rPr lang="en-US" dirty="0"/>
              <a:t>) </a:t>
            </a:r>
          </a:p>
        </p:txBody>
      </p:sp>
      <p:sp>
        <p:nvSpPr>
          <p:cNvPr id="49" name="TextBox 48"/>
          <p:cNvSpPr txBox="1"/>
          <p:nvPr/>
        </p:nvSpPr>
        <p:spPr>
          <a:xfrm>
            <a:off x="5943601" y="4784592"/>
            <a:ext cx="4549643" cy="369332"/>
          </a:xfrm>
          <a:prstGeom prst="rect">
            <a:avLst/>
          </a:prstGeom>
          <a:noFill/>
        </p:spPr>
        <p:txBody>
          <a:bodyPr wrap="none" rtlCol="0">
            <a:spAutoFit/>
          </a:bodyPr>
          <a:lstStyle/>
          <a:p>
            <a:r>
              <a:rPr lang="en-US" dirty="0" err="1"/>
              <a:t>promptForOption</a:t>
            </a:r>
            <a:r>
              <a:rPr lang="en-US" dirty="0"/>
              <a:t>( :</a:t>
            </a:r>
            <a:r>
              <a:rPr lang="en-US" dirty="0" err="1"/>
              <a:t>PersonInfo</a:t>
            </a:r>
            <a:r>
              <a:rPr lang="en-US" dirty="0"/>
              <a:t>, :</a:t>
            </a:r>
            <a:r>
              <a:rPr lang="en-US" dirty="0" err="1"/>
              <a:t>MenuX</a:t>
            </a:r>
            <a:r>
              <a:rPr lang="en-US" dirty="0"/>
              <a:t>)</a:t>
            </a:r>
          </a:p>
        </p:txBody>
      </p:sp>
      <p:sp>
        <p:nvSpPr>
          <p:cNvPr id="50" name="TextBox 49"/>
          <p:cNvSpPr txBox="1"/>
          <p:nvPr/>
        </p:nvSpPr>
        <p:spPr>
          <a:xfrm>
            <a:off x="1660938" y="5788639"/>
            <a:ext cx="5937844" cy="369332"/>
          </a:xfrm>
          <a:prstGeom prst="rect">
            <a:avLst/>
          </a:prstGeom>
          <a:noFill/>
        </p:spPr>
        <p:txBody>
          <a:bodyPr wrap="none" rtlCol="0">
            <a:spAutoFit/>
          </a:bodyPr>
          <a:lstStyle/>
          <a:p>
            <a:r>
              <a:rPr lang="en-US" dirty="0" err="1"/>
              <a:t>selectMyOption</a:t>
            </a:r>
            <a:r>
              <a:rPr lang="en-US" dirty="0"/>
              <a:t>( </a:t>
            </a:r>
            <a:r>
              <a:rPr lang="en-US" dirty="0" err="1"/>
              <a:t>selected:OptionChoice</a:t>
            </a:r>
            <a:r>
              <a:rPr lang="en-US" dirty="0"/>
              <a:t>,  :</a:t>
            </a:r>
            <a:r>
              <a:rPr lang="en-US" dirty="0" err="1"/>
              <a:t>MenuX</a:t>
            </a:r>
            <a:r>
              <a:rPr lang="en-US" dirty="0"/>
              <a:t>) </a:t>
            </a:r>
          </a:p>
        </p:txBody>
      </p:sp>
      <p:grpSp>
        <p:nvGrpSpPr>
          <p:cNvPr id="51" name="Group 50"/>
          <p:cNvGrpSpPr/>
          <p:nvPr/>
        </p:nvGrpSpPr>
        <p:grpSpPr>
          <a:xfrm>
            <a:off x="1905001" y="3176599"/>
            <a:ext cx="6825023" cy="3241936"/>
            <a:chOff x="381000" y="3176599"/>
            <a:chExt cx="6825023" cy="3241936"/>
          </a:xfrm>
        </p:grpSpPr>
        <p:sp>
          <p:nvSpPr>
            <p:cNvPr id="52" name="TextBox 51"/>
            <p:cNvSpPr txBox="1"/>
            <p:nvPr/>
          </p:nvSpPr>
          <p:spPr>
            <a:xfrm>
              <a:off x="381000" y="3731781"/>
              <a:ext cx="2299342" cy="1569660"/>
            </a:xfrm>
            <a:prstGeom prst="rect">
              <a:avLst/>
            </a:prstGeom>
            <a:solidFill>
              <a:schemeClr val="bg1"/>
            </a:solidFill>
          </p:spPr>
          <p:txBody>
            <a:bodyPr wrap="square" rtlCol="0">
              <a:spAutoFit/>
            </a:bodyPr>
            <a:lstStyle/>
            <a:p>
              <a:pPr algn="ctr"/>
              <a:r>
                <a:rPr lang="en-US" sz="2400" b="1" dirty="0">
                  <a:solidFill>
                    <a:srgbClr val="FF0000"/>
                  </a:solidFill>
                </a:rPr>
                <a:t>The arrow head says who is doing this activity</a:t>
              </a:r>
            </a:p>
          </p:txBody>
        </p:sp>
        <p:sp>
          <p:nvSpPr>
            <p:cNvPr id="53" name="Oval 52"/>
            <p:cNvSpPr/>
            <p:nvPr/>
          </p:nvSpPr>
          <p:spPr>
            <a:xfrm>
              <a:off x="3880757" y="3176599"/>
              <a:ext cx="691243" cy="340270"/>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6514780" y="3731781"/>
              <a:ext cx="691243" cy="340270"/>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3963806" y="4269830"/>
              <a:ext cx="691243" cy="340270"/>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3848100" y="5049565"/>
              <a:ext cx="691243" cy="340270"/>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3922934" y="6078265"/>
              <a:ext cx="691243" cy="340270"/>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57"/>
          <p:cNvGrpSpPr/>
          <p:nvPr/>
        </p:nvGrpSpPr>
        <p:grpSpPr>
          <a:xfrm>
            <a:off x="1828800" y="3906832"/>
            <a:ext cx="3886200" cy="1938992"/>
            <a:chOff x="304800" y="3906832"/>
            <a:chExt cx="3886200" cy="1938992"/>
          </a:xfrm>
        </p:grpSpPr>
        <p:sp>
          <p:nvSpPr>
            <p:cNvPr id="59" name="TextBox 58"/>
            <p:cNvSpPr txBox="1"/>
            <p:nvPr/>
          </p:nvSpPr>
          <p:spPr>
            <a:xfrm>
              <a:off x="304800" y="3906832"/>
              <a:ext cx="3102592" cy="1938992"/>
            </a:xfrm>
            <a:prstGeom prst="rect">
              <a:avLst/>
            </a:prstGeom>
            <a:solidFill>
              <a:schemeClr val="bg1"/>
            </a:solidFill>
          </p:spPr>
          <p:txBody>
            <a:bodyPr wrap="square" rtlCol="0">
              <a:spAutoFit/>
            </a:bodyPr>
            <a:lstStyle/>
            <a:p>
              <a:pPr algn="ctr"/>
              <a:r>
                <a:rPr lang="en-US" sz="2400" b="1" dirty="0">
                  <a:solidFill>
                    <a:srgbClr val="FF0000"/>
                  </a:solidFill>
                </a:rPr>
                <a:t>When a role does something on its own without another actor, we call it a </a:t>
              </a:r>
              <a:r>
                <a:rPr lang="en-US" sz="2400" b="1" u="sng" dirty="0">
                  <a:solidFill>
                    <a:srgbClr val="FF0000"/>
                  </a:solidFill>
                </a:rPr>
                <a:t>reflexive</a:t>
              </a:r>
            </a:p>
          </p:txBody>
        </p:sp>
        <p:sp>
          <p:nvSpPr>
            <p:cNvPr id="60" name="Left Brace 59"/>
            <p:cNvSpPr/>
            <p:nvPr/>
          </p:nvSpPr>
          <p:spPr>
            <a:xfrm>
              <a:off x="4000500" y="4691662"/>
              <a:ext cx="190500" cy="642338"/>
            </a:xfrm>
            <a:prstGeom prst="leftBrace">
              <a:avLst>
                <a:gd name="adj1" fmla="val 8333"/>
                <a:gd name="adj2" fmla="val 45215"/>
              </a:avLst>
            </a:prstGeom>
            <a:ln w="444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1" name="Straight Connector 60"/>
            <p:cNvCxnSpPr>
              <a:endCxn id="60" idx="1"/>
            </p:cNvCxnSpPr>
            <p:nvPr/>
          </p:nvCxnSpPr>
          <p:spPr>
            <a:xfrm>
              <a:off x="3277310" y="4762500"/>
              <a:ext cx="723190" cy="219595"/>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69961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subTnLst>
                                    <p:set>
                                      <p:cBhvr override="childStyle">
                                        <p:cTn dur="1" fill="hold" display="0" masterRel="nextClick" afterEffect="1"/>
                                        <p:tgtEl>
                                          <p:spTgt spid="51"/>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576401" y="490391"/>
            <a:ext cx="1608459" cy="1133177"/>
            <a:chOff x="0" y="2438403"/>
            <a:chExt cx="1608459" cy="1133177"/>
          </a:xfrm>
          <a:scene3d>
            <a:camera prst="orthographicFront"/>
            <a:lightRig rig="flat" dir="t"/>
          </a:scene3d>
        </p:grpSpPr>
        <p:sp>
          <p:nvSpPr>
            <p:cNvPr id="8" name="Rounded Rectangle 7"/>
            <p:cNvSpPr/>
            <p:nvPr/>
          </p:nvSpPr>
          <p:spPr>
            <a:xfrm>
              <a:off x="0" y="2438403"/>
              <a:ext cx="1608459" cy="1133177"/>
            </a:xfrm>
            <a:prstGeom prst="roundRect">
              <a:avLst>
                <a:gd name="adj" fmla="val 10000"/>
              </a:avLst>
            </a:prstGeom>
            <a:gradFill rotWithShape="0">
              <a:gsLst>
                <a:gs pos="0">
                  <a:srgbClr val="03D4A8"/>
                </a:gs>
                <a:gs pos="25000">
                  <a:srgbClr val="21D6E0"/>
                </a:gs>
                <a:gs pos="75000">
                  <a:srgbClr val="0087E6"/>
                </a:gs>
                <a:gs pos="100000">
                  <a:srgbClr val="005CBF"/>
                </a:gs>
              </a:gsLst>
              <a:lin ang="5400000" scaled="0"/>
            </a:gradFill>
            <a:sp3d prstMaterial="plastic">
              <a:bevelT w="120900" h="88900"/>
              <a:bevelB w="88900" h="31750" prst="angle"/>
            </a:sp3d>
          </p:spPr>
          <p:style>
            <a:lnRef idx="0">
              <a:schemeClr val="lt1">
                <a:hueOff val="0"/>
                <a:satOff val="0"/>
                <a:lumOff val="0"/>
                <a:alphaOff val="0"/>
              </a:schemeClr>
            </a:lnRef>
            <a:fillRef idx="3">
              <a:scrgbClr r="0" g="0" b="0"/>
            </a:fillRef>
            <a:effectRef idx="1">
              <a:schemeClr val="accent1">
                <a:hueOff val="0"/>
                <a:satOff val="0"/>
                <a:lumOff val="0"/>
                <a:alphaOff val="0"/>
              </a:schemeClr>
            </a:effectRef>
            <a:fontRef idx="minor">
              <a:schemeClr val="lt1"/>
            </a:fontRef>
          </p:style>
        </p:sp>
        <p:sp>
          <p:nvSpPr>
            <p:cNvPr id="9" name="Rounded Rectangle 4"/>
            <p:cNvSpPr/>
            <p:nvPr/>
          </p:nvSpPr>
          <p:spPr>
            <a:xfrm>
              <a:off x="33190" y="2471593"/>
              <a:ext cx="1542079" cy="106679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80010" tIns="80010" rIns="80010" bIns="80010" numCol="1" spcCol="1270" anchor="ctr" anchorCtr="0">
              <a:noAutofit/>
            </a:bodyPr>
            <a:lstStyle/>
            <a:p>
              <a:pPr algn="ctr" defTabSz="933450">
                <a:lnSpc>
                  <a:spcPct val="90000"/>
                </a:lnSpc>
                <a:spcBef>
                  <a:spcPct val="0"/>
                </a:spcBef>
                <a:spcAft>
                  <a:spcPct val="35000"/>
                </a:spcAft>
              </a:pPr>
              <a:r>
                <a:rPr lang="en-US" sz="2100" dirty="0"/>
                <a:t>Sequence Diagram</a:t>
              </a:r>
            </a:p>
          </p:txBody>
        </p:sp>
      </p:grpSp>
      <p:sp>
        <p:nvSpPr>
          <p:cNvPr id="2" name="Rectangle 1"/>
          <p:cNvSpPr/>
          <p:nvPr/>
        </p:nvSpPr>
        <p:spPr>
          <a:xfrm>
            <a:off x="2380629" y="1828800"/>
            <a:ext cx="1524000" cy="914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Person 1</a:t>
            </a:r>
          </a:p>
        </p:txBody>
      </p:sp>
      <p:sp>
        <p:nvSpPr>
          <p:cNvPr id="11" name="Rectangle 10"/>
          <p:cNvSpPr/>
          <p:nvPr/>
        </p:nvSpPr>
        <p:spPr>
          <a:xfrm>
            <a:off x="5029200" y="1812792"/>
            <a:ext cx="1524000" cy="914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System 1</a:t>
            </a:r>
          </a:p>
        </p:txBody>
      </p:sp>
      <p:sp>
        <p:nvSpPr>
          <p:cNvPr id="12" name="Rectangle 11"/>
          <p:cNvSpPr/>
          <p:nvPr/>
        </p:nvSpPr>
        <p:spPr>
          <a:xfrm>
            <a:off x="7696200" y="1812792"/>
            <a:ext cx="1524000" cy="914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1</a:t>
            </a:r>
          </a:p>
        </p:txBody>
      </p:sp>
      <p:cxnSp>
        <p:nvCxnSpPr>
          <p:cNvPr id="4" name="Straight Connector 3"/>
          <p:cNvCxnSpPr>
            <a:stCxn id="2" idx="2"/>
          </p:cNvCxnSpPr>
          <p:nvPr/>
        </p:nvCxnSpPr>
        <p:spPr>
          <a:xfrm>
            <a:off x="3142629" y="2743200"/>
            <a:ext cx="42230" cy="3733800"/>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460886" y="2708622"/>
            <a:ext cx="42230" cy="3615978"/>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791201" y="2727192"/>
            <a:ext cx="21115" cy="3749808"/>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rot="5400000">
            <a:off x="8985766" y="3342626"/>
            <a:ext cx="2514600" cy="369332"/>
          </a:xfrm>
          <a:prstGeom prst="rect">
            <a:avLst/>
          </a:prstGeom>
          <a:noFill/>
        </p:spPr>
        <p:txBody>
          <a:bodyPr wrap="square" rtlCol="0">
            <a:spAutoFit/>
          </a:bodyPr>
          <a:lstStyle/>
          <a:p>
            <a:r>
              <a:rPr lang="en-US" i="1" dirty="0">
                <a:solidFill>
                  <a:srgbClr val="FF0000"/>
                </a:solidFill>
              </a:rPr>
              <a:t>Time progresses </a:t>
            </a:r>
          </a:p>
        </p:txBody>
      </p:sp>
      <p:cxnSp>
        <p:nvCxnSpPr>
          <p:cNvPr id="15" name="Straight Arrow Connector 14"/>
          <p:cNvCxnSpPr/>
          <p:nvPr/>
        </p:nvCxnSpPr>
        <p:spPr>
          <a:xfrm>
            <a:off x="10243066" y="3886200"/>
            <a:ext cx="0" cy="2209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648200" y="990600"/>
            <a:ext cx="1752600" cy="369332"/>
          </a:xfrm>
          <a:prstGeom prst="rect">
            <a:avLst/>
          </a:prstGeom>
          <a:noFill/>
        </p:spPr>
        <p:txBody>
          <a:bodyPr wrap="square" rtlCol="0">
            <a:spAutoFit/>
          </a:bodyPr>
          <a:lstStyle/>
          <a:p>
            <a:r>
              <a:rPr lang="en-US" i="1" dirty="0">
                <a:solidFill>
                  <a:srgbClr val="FF0000"/>
                </a:solidFill>
              </a:rPr>
              <a:t>Roles (Actors)</a:t>
            </a:r>
          </a:p>
        </p:txBody>
      </p:sp>
      <p:cxnSp>
        <p:nvCxnSpPr>
          <p:cNvPr id="20" name="Straight Arrow Connector 19"/>
          <p:cNvCxnSpPr/>
          <p:nvPr/>
        </p:nvCxnSpPr>
        <p:spPr>
          <a:xfrm flipH="1">
            <a:off x="3184859" y="1311408"/>
            <a:ext cx="1915418" cy="44119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5105400" y="1295400"/>
            <a:ext cx="533400" cy="457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105400" y="1295400"/>
            <a:ext cx="2971800" cy="381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3184858" y="3352800"/>
            <a:ext cx="2648571"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5791201" y="3890682"/>
            <a:ext cx="2648571"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5770087" y="4876800"/>
            <a:ext cx="2711915"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5792557" y="5715000"/>
            <a:ext cx="990599"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a:off x="5801757" y="5257800"/>
            <a:ext cx="989244" cy="457200"/>
          </a:xfrm>
          <a:prstGeom prst="bentConnector3">
            <a:avLst>
              <a:gd name="adj1" fmla="val 97382"/>
            </a:avLst>
          </a:prstGeom>
          <a:ln w="34925"/>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2135021" y="2895600"/>
            <a:ext cx="4193777" cy="369332"/>
          </a:xfrm>
          <a:prstGeom prst="rect">
            <a:avLst/>
          </a:prstGeom>
          <a:noFill/>
        </p:spPr>
        <p:txBody>
          <a:bodyPr wrap="none" rtlCol="0">
            <a:spAutoFit/>
          </a:bodyPr>
          <a:lstStyle/>
          <a:p>
            <a:r>
              <a:rPr lang="en-US" dirty="0" err="1"/>
              <a:t>verifyLoginInfo</a:t>
            </a:r>
            <a:r>
              <a:rPr lang="en-US" dirty="0"/>
              <a:t>( :Credentials) : status</a:t>
            </a:r>
          </a:p>
        </p:txBody>
      </p:sp>
      <p:sp>
        <p:nvSpPr>
          <p:cNvPr id="47" name="TextBox 46"/>
          <p:cNvSpPr txBox="1"/>
          <p:nvPr/>
        </p:nvSpPr>
        <p:spPr>
          <a:xfrm>
            <a:off x="4801311" y="3516868"/>
            <a:ext cx="4193777" cy="369332"/>
          </a:xfrm>
          <a:prstGeom prst="rect">
            <a:avLst/>
          </a:prstGeom>
          <a:noFill/>
        </p:spPr>
        <p:txBody>
          <a:bodyPr wrap="none" rtlCol="0">
            <a:spAutoFit/>
          </a:bodyPr>
          <a:lstStyle/>
          <a:p>
            <a:r>
              <a:rPr lang="en-US" dirty="0" err="1"/>
              <a:t>verifyLoginInfo</a:t>
            </a:r>
            <a:r>
              <a:rPr lang="en-US" dirty="0"/>
              <a:t>( :Credentials) : status</a:t>
            </a:r>
          </a:p>
        </p:txBody>
      </p:sp>
      <p:sp>
        <p:nvSpPr>
          <p:cNvPr id="48" name="TextBox 47"/>
          <p:cNvSpPr txBox="1"/>
          <p:nvPr/>
        </p:nvSpPr>
        <p:spPr>
          <a:xfrm>
            <a:off x="5876465" y="4425434"/>
            <a:ext cx="3861955" cy="369332"/>
          </a:xfrm>
          <a:prstGeom prst="rect">
            <a:avLst/>
          </a:prstGeom>
          <a:noFill/>
        </p:spPr>
        <p:txBody>
          <a:bodyPr wrap="none" rtlCol="0">
            <a:spAutoFit/>
          </a:bodyPr>
          <a:lstStyle/>
          <a:p>
            <a:r>
              <a:rPr lang="en-US" dirty="0" err="1"/>
              <a:t>displayPersonMenu</a:t>
            </a:r>
            <a:r>
              <a:rPr lang="en-US" dirty="0"/>
              <a:t>( :</a:t>
            </a:r>
            <a:r>
              <a:rPr lang="en-US" dirty="0" err="1"/>
              <a:t>PersonInfo</a:t>
            </a:r>
            <a:r>
              <a:rPr lang="en-US" dirty="0"/>
              <a:t>) </a:t>
            </a:r>
          </a:p>
        </p:txBody>
      </p:sp>
      <p:sp>
        <p:nvSpPr>
          <p:cNvPr id="49" name="TextBox 48"/>
          <p:cNvSpPr txBox="1"/>
          <p:nvPr/>
        </p:nvSpPr>
        <p:spPr>
          <a:xfrm>
            <a:off x="5943601" y="5301734"/>
            <a:ext cx="4549643" cy="369332"/>
          </a:xfrm>
          <a:prstGeom prst="rect">
            <a:avLst/>
          </a:prstGeom>
          <a:noFill/>
        </p:spPr>
        <p:txBody>
          <a:bodyPr wrap="none" rtlCol="0">
            <a:spAutoFit/>
          </a:bodyPr>
          <a:lstStyle/>
          <a:p>
            <a:r>
              <a:rPr lang="en-US" dirty="0" err="1"/>
              <a:t>promptForOption</a:t>
            </a:r>
            <a:r>
              <a:rPr lang="en-US" dirty="0"/>
              <a:t>( :</a:t>
            </a:r>
            <a:r>
              <a:rPr lang="en-US" dirty="0" err="1"/>
              <a:t>PersonInfo</a:t>
            </a:r>
            <a:r>
              <a:rPr lang="en-US" dirty="0"/>
              <a:t>, :</a:t>
            </a:r>
            <a:r>
              <a:rPr lang="en-US" dirty="0" err="1"/>
              <a:t>MenuX</a:t>
            </a:r>
            <a:r>
              <a:rPr lang="en-US" dirty="0"/>
              <a:t>)</a:t>
            </a:r>
          </a:p>
        </p:txBody>
      </p:sp>
      <p:sp>
        <p:nvSpPr>
          <p:cNvPr id="19" name="Rectangle 18"/>
          <p:cNvSpPr/>
          <p:nvPr/>
        </p:nvSpPr>
        <p:spPr>
          <a:xfrm>
            <a:off x="5257160" y="4076700"/>
            <a:ext cx="4800600" cy="1828800"/>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5257160" y="4085096"/>
            <a:ext cx="497056" cy="246221"/>
          </a:xfrm>
          <a:prstGeom prst="rect">
            <a:avLst/>
          </a:prstGeom>
          <a:noFill/>
        </p:spPr>
        <p:txBody>
          <a:bodyPr wrap="square" rtlCol="0">
            <a:spAutoFit/>
          </a:bodyPr>
          <a:lstStyle/>
          <a:p>
            <a:r>
              <a:rPr lang="en-US" sz="1000" b="1" dirty="0"/>
              <a:t>OPT</a:t>
            </a:r>
          </a:p>
        </p:txBody>
      </p:sp>
      <p:cxnSp>
        <p:nvCxnSpPr>
          <p:cNvPr id="25" name="Straight Connector 24"/>
          <p:cNvCxnSpPr/>
          <p:nvPr/>
        </p:nvCxnSpPr>
        <p:spPr>
          <a:xfrm flipV="1">
            <a:off x="5257160" y="4076700"/>
            <a:ext cx="576268" cy="439912"/>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5876465" y="4085096"/>
            <a:ext cx="1669047" cy="307777"/>
          </a:xfrm>
          <a:prstGeom prst="rect">
            <a:avLst/>
          </a:prstGeom>
          <a:noFill/>
        </p:spPr>
        <p:txBody>
          <a:bodyPr wrap="none" rtlCol="0">
            <a:spAutoFit/>
          </a:bodyPr>
          <a:lstStyle/>
          <a:p>
            <a:r>
              <a:rPr lang="en-US" sz="1400" dirty="0"/>
              <a:t>[status is success]</a:t>
            </a:r>
          </a:p>
        </p:txBody>
      </p:sp>
      <p:grpSp>
        <p:nvGrpSpPr>
          <p:cNvPr id="51" name="Group 50"/>
          <p:cNvGrpSpPr/>
          <p:nvPr/>
        </p:nvGrpSpPr>
        <p:grpSpPr>
          <a:xfrm>
            <a:off x="1609590" y="3906832"/>
            <a:ext cx="5737727" cy="3046988"/>
            <a:chOff x="85589" y="3906832"/>
            <a:chExt cx="5737727" cy="3046988"/>
          </a:xfrm>
        </p:grpSpPr>
        <p:sp>
          <p:nvSpPr>
            <p:cNvPr id="52" name="TextBox 51"/>
            <p:cNvSpPr txBox="1"/>
            <p:nvPr/>
          </p:nvSpPr>
          <p:spPr>
            <a:xfrm>
              <a:off x="85589" y="3906832"/>
              <a:ext cx="3490687" cy="3046988"/>
            </a:xfrm>
            <a:prstGeom prst="rect">
              <a:avLst/>
            </a:prstGeom>
            <a:solidFill>
              <a:schemeClr val="bg1"/>
            </a:solidFill>
          </p:spPr>
          <p:txBody>
            <a:bodyPr wrap="square" rtlCol="0">
              <a:spAutoFit/>
            </a:bodyPr>
            <a:lstStyle/>
            <a:p>
              <a:pPr algn="ctr"/>
              <a:r>
                <a:rPr lang="en-US" sz="2400" b="1" dirty="0">
                  <a:solidFill>
                    <a:srgbClr val="FF0000"/>
                  </a:solidFill>
                </a:rPr>
                <a:t>Sequence diagrams can have Option blocks that provide optional pieces of code, designated by OPT, and a Guard Condition (when it’s executed)</a:t>
              </a:r>
              <a:endParaRPr lang="en-US" sz="2400" b="1" u="sng" dirty="0">
                <a:solidFill>
                  <a:srgbClr val="FF0000"/>
                </a:solidFill>
              </a:endParaRPr>
            </a:p>
          </p:txBody>
        </p:sp>
        <p:sp>
          <p:nvSpPr>
            <p:cNvPr id="53" name="Oval 52"/>
            <p:cNvSpPr/>
            <p:nvPr/>
          </p:nvSpPr>
          <p:spPr>
            <a:xfrm>
              <a:off x="3538973" y="4052602"/>
              <a:ext cx="691243" cy="340270"/>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4337957" y="4085164"/>
              <a:ext cx="1485359" cy="340270"/>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Arrow Connector 54"/>
            <p:cNvCxnSpPr>
              <a:endCxn id="54" idx="3"/>
            </p:cNvCxnSpPr>
            <p:nvPr/>
          </p:nvCxnSpPr>
          <p:spPr>
            <a:xfrm flipV="1">
              <a:off x="3352800" y="4375603"/>
              <a:ext cx="1202683" cy="1186997"/>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943079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576401" y="490391"/>
            <a:ext cx="1608459" cy="1133177"/>
            <a:chOff x="0" y="2438403"/>
            <a:chExt cx="1608459" cy="1133177"/>
          </a:xfrm>
          <a:scene3d>
            <a:camera prst="orthographicFront"/>
            <a:lightRig rig="flat" dir="t"/>
          </a:scene3d>
        </p:grpSpPr>
        <p:sp>
          <p:nvSpPr>
            <p:cNvPr id="8" name="Rounded Rectangle 7"/>
            <p:cNvSpPr/>
            <p:nvPr/>
          </p:nvSpPr>
          <p:spPr>
            <a:xfrm>
              <a:off x="0" y="2438403"/>
              <a:ext cx="1608459" cy="1133177"/>
            </a:xfrm>
            <a:prstGeom prst="roundRect">
              <a:avLst>
                <a:gd name="adj" fmla="val 10000"/>
              </a:avLst>
            </a:prstGeom>
            <a:gradFill rotWithShape="0">
              <a:gsLst>
                <a:gs pos="0">
                  <a:srgbClr val="03D4A8"/>
                </a:gs>
                <a:gs pos="25000">
                  <a:srgbClr val="21D6E0"/>
                </a:gs>
                <a:gs pos="75000">
                  <a:srgbClr val="0087E6"/>
                </a:gs>
                <a:gs pos="100000">
                  <a:srgbClr val="005CBF"/>
                </a:gs>
              </a:gsLst>
              <a:lin ang="5400000" scaled="0"/>
            </a:gradFill>
            <a:sp3d prstMaterial="plastic">
              <a:bevelT w="120900" h="88900"/>
              <a:bevelB w="88900" h="31750" prst="angle"/>
            </a:sp3d>
          </p:spPr>
          <p:style>
            <a:lnRef idx="0">
              <a:schemeClr val="lt1">
                <a:hueOff val="0"/>
                <a:satOff val="0"/>
                <a:lumOff val="0"/>
                <a:alphaOff val="0"/>
              </a:schemeClr>
            </a:lnRef>
            <a:fillRef idx="3">
              <a:scrgbClr r="0" g="0" b="0"/>
            </a:fillRef>
            <a:effectRef idx="1">
              <a:schemeClr val="accent1">
                <a:hueOff val="0"/>
                <a:satOff val="0"/>
                <a:lumOff val="0"/>
                <a:alphaOff val="0"/>
              </a:schemeClr>
            </a:effectRef>
            <a:fontRef idx="minor">
              <a:schemeClr val="lt1"/>
            </a:fontRef>
          </p:style>
        </p:sp>
        <p:sp>
          <p:nvSpPr>
            <p:cNvPr id="9" name="Rounded Rectangle 4"/>
            <p:cNvSpPr/>
            <p:nvPr/>
          </p:nvSpPr>
          <p:spPr>
            <a:xfrm>
              <a:off x="33190" y="2471593"/>
              <a:ext cx="1542079" cy="106679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80010" tIns="80010" rIns="80010" bIns="80010" numCol="1" spcCol="1270" anchor="ctr" anchorCtr="0">
              <a:noAutofit/>
            </a:bodyPr>
            <a:lstStyle/>
            <a:p>
              <a:pPr algn="ctr" defTabSz="933450">
                <a:lnSpc>
                  <a:spcPct val="90000"/>
                </a:lnSpc>
                <a:spcBef>
                  <a:spcPct val="0"/>
                </a:spcBef>
                <a:spcAft>
                  <a:spcPct val="35000"/>
                </a:spcAft>
              </a:pPr>
              <a:r>
                <a:rPr lang="en-US" sz="2100" dirty="0"/>
                <a:t>Sequence Diagram</a:t>
              </a:r>
            </a:p>
          </p:txBody>
        </p:sp>
      </p:grpSp>
      <p:sp>
        <p:nvSpPr>
          <p:cNvPr id="2" name="Rectangle 1"/>
          <p:cNvSpPr/>
          <p:nvPr/>
        </p:nvSpPr>
        <p:spPr>
          <a:xfrm>
            <a:off x="2380629" y="1828800"/>
            <a:ext cx="1524000" cy="914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Person 1</a:t>
            </a:r>
          </a:p>
        </p:txBody>
      </p:sp>
      <p:sp>
        <p:nvSpPr>
          <p:cNvPr id="11" name="Rectangle 10"/>
          <p:cNvSpPr/>
          <p:nvPr/>
        </p:nvSpPr>
        <p:spPr>
          <a:xfrm>
            <a:off x="5029200" y="1812792"/>
            <a:ext cx="1524000" cy="914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System 1</a:t>
            </a:r>
          </a:p>
        </p:txBody>
      </p:sp>
      <p:sp>
        <p:nvSpPr>
          <p:cNvPr id="12" name="Rectangle 11"/>
          <p:cNvSpPr/>
          <p:nvPr/>
        </p:nvSpPr>
        <p:spPr>
          <a:xfrm>
            <a:off x="7696200" y="1812792"/>
            <a:ext cx="1524000" cy="914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1</a:t>
            </a:r>
          </a:p>
        </p:txBody>
      </p:sp>
      <p:cxnSp>
        <p:nvCxnSpPr>
          <p:cNvPr id="4" name="Straight Connector 3"/>
          <p:cNvCxnSpPr>
            <a:stCxn id="2" idx="2"/>
          </p:cNvCxnSpPr>
          <p:nvPr/>
        </p:nvCxnSpPr>
        <p:spPr>
          <a:xfrm>
            <a:off x="3142629" y="2743200"/>
            <a:ext cx="42230" cy="3733800"/>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460886" y="2708622"/>
            <a:ext cx="42230" cy="3615978"/>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791201" y="2727192"/>
            <a:ext cx="21115" cy="3749808"/>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rot="5400000">
            <a:off x="9840237" y="3342626"/>
            <a:ext cx="2514600" cy="369332"/>
          </a:xfrm>
          <a:prstGeom prst="rect">
            <a:avLst/>
          </a:prstGeom>
          <a:noFill/>
        </p:spPr>
        <p:txBody>
          <a:bodyPr wrap="square" rtlCol="0">
            <a:spAutoFit/>
          </a:bodyPr>
          <a:lstStyle/>
          <a:p>
            <a:r>
              <a:rPr lang="en-US" i="1" dirty="0">
                <a:solidFill>
                  <a:srgbClr val="FF0000"/>
                </a:solidFill>
              </a:rPr>
              <a:t>Time progresses </a:t>
            </a:r>
          </a:p>
        </p:txBody>
      </p:sp>
      <p:cxnSp>
        <p:nvCxnSpPr>
          <p:cNvPr id="15" name="Straight Arrow Connector 14"/>
          <p:cNvCxnSpPr/>
          <p:nvPr/>
        </p:nvCxnSpPr>
        <p:spPr>
          <a:xfrm>
            <a:off x="11097537" y="4013409"/>
            <a:ext cx="0" cy="2209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648200" y="990600"/>
            <a:ext cx="1752600" cy="369332"/>
          </a:xfrm>
          <a:prstGeom prst="rect">
            <a:avLst/>
          </a:prstGeom>
          <a:noFill/>
        </p:spPr>
        <p:txBody>
          <a:bodyPr wrap="square" rtlCol="0">
            <a:spAutoFit/>
          </a:bodyPr>
          <a:lstStyle/>
          <a:p>
            <a:r>
              <a:rPr lang="en-US" i="1" dirty="0">
                <a:solidFill>
                  <a:srgbClr val="FF0000"/>
                </a:solidFill>
              </a:rPr>
              <a:t>Roles (Actors)</a:t>
            </a:r>
          </a:p>
        </p:txBody>
      </p:sp>
      <p:cxnSp>
        <p:nvCxnSpPr>
          <p:cNvPr id="20" name="Straight Arrow Connector 19"/>
          <p:cNvCxnSpPr/>
          <p:nvPr/>
        </p:nvCxnSpPr>
        <p:spPr>
          <a:xfrm flipH="1">
            <a:off x="3184859" y="1311408"/>
            <a:ext cx="1915418" cy="44119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5105400" y="1295400"/>
            <a:ext cx="533400" cy="457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105400" y="1295400"/>
            <a:ext cx="2971800" cy="381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5770087" y="3632409"/>
            <a:ext cx="2711915"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5792557" y="4470609"/>
            <a:ext cx="990599"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a:off x="5801757" y="4013409"/>
            <a:ext cx="989244" cy="457200"/>
          </a:xfrm>
          <a:prstGeom prst="bentConnector3">
            <a:avLst>
              <a:gd name="adj1" fmla="val 97382"/>
            </a:avLst>
          </a:prstGeom>
          <a:ln w="34925"/>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5876465" y="3181043"/>
            <a:ext cx="3861955" cy="369332"/>
          </a:xfrm>
          <a:prstGeom prst="rect">
            <a:avLst/>
          </a:prstGeom>
          <a:noFill/>
        </p:spPr>
        <p:txBody>
          <a:bodyPr wrap="none" rtlCol="0">
            <a:spAutoFit/>
          </a:bodyPr>
          <a:lstStyle/>
          <a:p>
            <a:r>
              <a:rPr lang="en-US" dirty="0" err="1"/>
              <a:t>displayPersonMenu</a:t>
            </a:r>
            <a:r>
              <a:rPr lang="en-US" dirty="0"/>
              <a:t>( :</a:t>
            </a:r>
            <a:r>
              <a:rPr lang="en-US" dirty="0" err="1"/>
              <a:t>PersonInfo</a:t>
            </a:r>
            <a:r>
              <a:rPr lang="en-US" dirty="0"/>
              <a:t>) </a:t>
            </a:r>
          </a:p>
        </p:txBody>
      </p:sp>
      <p:sp>
        <p:nvSpPr>
          <p:cNvPr id="49" name="TextBox 48"/>
          <p:cNvSpPr txBox="1"/>
          <p:nvPr/>
        </p:nvSpPr>
        <p:spPr>
          <a:xfrm>
            <a:off x="5943601" y="4057343"/>
            <a:ext cx="4549643" cy="369332"/>
          </a:xfrm>
          <a:prstGeom prst="rect">
            <a:avLst/>
          </a:prstGeom>
          <a:noFill/>
        </p:spPr>
        <p:txBody>
          <a:bodyPr wrap="none" rtlCol="0">
            <a:spAutoFit/>
          </a:bodyPr>
          <a:lstStyle/>
          <a:p>
            <a:r>
              <a:rPr lang="en-US" dirty="0" err="1"/>
              <a:t>promptForOption</a:t>
            </a:r>
            <a:r>
              <a:rPr lang="en-US" dirty="0"/>
              <a:t>( :</a:t>
            </a:r>
            <a:r>
              <a:rPr lang="en-US" dirty="0" err="1"/>
              <a:t>PersonInfo</a:t>
            </a:r>
            <a:r>
              <a:rPr lang="en-US" dirty="0"/>
              <a:t>, :</a:t>
            </a:r>
            <a:r>
              <a:rPr lang="en-US" dirty="0" err="1"/>
              <a:t>MenuX</a:t>
            </a:r>
            <a:r>
              <a:rPr lang="en-US" dirty="0"/>
              <a:t>)</a:t>
            </a:r>
          </a:p>
        </p:txBody>
      </p:sp>
      <p:sp>
        <p:nvSpPr>
          <p:cNvPr id="19" name="Rectangle 18"/>
          <p:cNvSpPr/>
          <p:nvPr/>
        </p:nvSpPr>
        <p:spPr>
          <a:xfrm>
            <a:off x="5164202" y="2814200"/>
            <a:ext cx="5329041" cy="1828800"/>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5257160" y="2840705"/>
            <a:ext cx="497056" cy="246221"/>
          </a:xfrm>
          <a:prstGeom prst="rect">
            <a:avLst/>
          </a:prstGeom>
          <a:noFill/>
        </p:spPr>
        <p:txBody>
          <a:bodyPr wrap="square" rtlCol="0">
            <a:spAutoFit/>
          </a:bodyPr>
          <a:lstStyle/>
          <a:p>
            <a:r>
              <a:rPr lang="en-US" sz="1000" b="1" dirty="0"/>
              <a:t>ALT</a:t>
            </a:r>
          </a:p>
        </p:txBody>
      </p:sp>
      <p:cxnSp>
        <p:nvCxnSpPr>
          <p:cNvPr id="25" name="Straight Connector 24"/>
          <p:cNvCxnSpPr/>
          <p:nvPr/>
        </p:nvCxnSpPr>
        <p:spPr>
          <a:xfrm flipV="1">
            <a:off x="5164204" y="2832310"/>
            <a:ext cx="669225" cy="439911"/>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5890133" y="2840774"/>
            <a:ext cx="1669047" cy="307777"/>
          </a:xfrm>
          <a:prstGeom prst="rect">
            <a:avLst/>
          </a:prstGeom>
          <a:noFill/>
        </p:spPr>
        <p:txBody>
          <a:bodyPr wrap="none" rtlCol="0">
            <a:spAutoFit/>
          </a:bodyPr>
          <a:lstStyle/>
          <a:p>
            <a:r>
              <a:rPr lang="en-US" sz="1400" dirty="0"/>
              <a:t>[status is success]</a:t>
            </a:r>
          </a:p>
        </p:txBody>
      </p:sp>
      <p:sp>
        <p:nvSpPr>
          <p:cNvPr id="44" name="Rectangle 43"/>
          <p:cNvSpPr/>
          <p:nvPr/>
        </p:nvSpPr>
        <p:spPr>
          <a:xfrm>
            <a:off x="5164203" y="4648200"/>
            <a:ext cx="5329040" cy="1828800"/>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5257161" y="4683324"/>
            <a:ext cx="1797287" cy="307777"/>
          </a:xfrm>
          <a:prstGeom prst="rect">
            <a:avLst/>
          </a:prstGeom>
          <a:noFill/>
        </p:spPr>
        <p:txBody>
          <a:bodyPr wrap="none" rtlCol="0">
            <a:spAutoFit/>
          </a:bodyPr>
          <a:lstStyle/>
          <a:p>
            <a:r>
              <a:rPr lang="en-US" sz="1400" dirty="0"/>
              <a:t>[status is unknown]</a:t>
            </a:r>
          </a:p>
        </p:txBody>
      </p:sp>
      <p:sp>
        <p:nvSpPr>
          <p:cNvPr id="50" name="Rectangle 49"/>
          <p:cNvSpPr/>
          <p:nvPr/>
        </p:nvSpPr>
        <p:spPr>
          <a:xfrm>
            <a:off x="5164203" y="5554717"/>
            <a:ext cx="5329040" cy="914400"/>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p:cNvCxnSpPr/>
          <p:nvPr/>
        </p:nvCxnSpPr>
        <p:spPr>
          <a:xfrm flipH="1">
            <a:off x="5837395" y="5448650"/>
            <a:ext cx="990599"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53" name="Elbow Connector 52"/>
          <p:cNvCxnSpPr/>
          <p:nvPr/>
        </p:nvCxnSpPr>
        <p:spPr>
          <a:xfrm>
            <a:off x="5846595" y="4991450"/>
            <a:ext cx="989244" cy="457200"/>
          </a:xfrm>
          <a:prstGeom prst="bentConnector3">
            <a:avLst>
              <a:gd name="adj1" fmla="val 97382"/>
            </a:avLst>
          </a:prstGeom>
          <a:ln w="34925"/>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6863563" y="5014364"/>
            <a:ext cx="3264035" cy="369332"/>
          </a:xfrm>
          <a:prstGeom prst="rect">
            <a:avLst/>
          </a:prstGeom>
          <a:noFill/>
        </p:spPr>
        <p:txBody>
          <a:bodyPr wrap="none" rtlCol="0">
            <a:spAutoFit/>
          </a:bodyPr>
          <a:lstStyle/>
          <a:p>
            <a:r>
              <a:rPr lang="en-US" dirty="0" err="1"/>
              <a:t>dumpProgram</a:t>
            </a:r>
            <a:r>
              <a:rPr lang="en-US" dirty="0"/>
              <a:t>( :</a:t>
            </a:r>
            <a:r>
              <a:rPr lang="en-US" dirty="0" err="1"/>
              <a:t>PersonInfo</a:t>
            </a:r>
            <a:r>
              <a:rPr lang="en-US" dirty="0"/>
              <a:t>)</a:t>
            </a:r>
          </a:p>
        </p:txBody>
      </p:sp>
      <p:cxnSp>
        <p:nvCxnSpPr>
          <p:cNvPr id="55" name="Straight Arrow Connector 54"/>
          <p:cNvCxnSpPr/>
          <p:nvPr/>
        </p:nvCxnSpPr>
        <p:spPr>
          <a:xfrm flipH="1">
            <a:off x="5803114" y="6324600"/>
            <a:ext cx="990599"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56" name="Elbow Connector 55"/>
          <p:cNvCxnSpPr/>
          <p:nvPr/>
        </p:nvCxnSpPr>
        <p:spPr>
          <a:xfrm>
            <a:off x="5812314" y="5867400"/>
            <a:ext cx="989244" cy="457200"/>
          </a:xfrm>
          <a:prstGeom prst="bentConnector3">
            <a:avLst>
              <a:gd name="adj1" fmla="val 97382"/>
            </a:avLst>
          </a:prstGeom>
          <a:ln w="34925"/>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6934201" y="5881852"/>
            <a:ext cx="3215945" cy="369332"/>
          </a:xfrm>
          <a:prstGeom prst="rect">
            <a:avLst/>
          </a:prstGeom>
          <a:noFill/>
        </p:spPr>
        <p:txBody>
          <a:bodyPr wrap="none" rtlCol="0">
            <a:spAutoFit/>
          </a:bodyPr>
          <a:lstStyle/>
          <a:p>
            <a:r>
              <a:rPr lang="en-US" dirty="0" err="1"/>
              <a:t>promptForPsw</a:t>
            </a:r>
            <a:r>
              <a:rPr lang="en-US" dirty="0"/>
              <a:t>( :</a:t>
            </a:r>
            <a:r>
              <a:rPr lang="en-US" dirty="0" err="1"/>
              <a:t>PersonInfo</a:t>
            </a:r>
            <a:r>
              <a:rPr lang="en-US" dirty="0"/>
              <a:t>)</a:t>
            </a:r>
          </a:p>
        </p:txBody>
      </p:sp>
      <p:grpSp>
        <p:nvGrpSpPr>
          <p:cNvPr id="67" name="Group 66"/>
          <p:cNvGrpSpPr/>
          <p:nvPr/>
        </p:nvGrpSpPr>
        <p:grpSpPr>
          <a:xfrm>
            <a:off x="2133600" y="2753811"/>
            <a:ext cx="5385314" cy="3636286"/>
            <a:chOff x="609600" y="2753811"/>
            <a:chExt cx="5385314" cy="3636286"/>
          </a:xfrm>
        </p:grpSpPr>
        <p:sp>
          <p:nvSpPr>
            <p:cNvPr id="59" name="Oval 58"/>
            <p:cNvSpPr/>
            <p:nvPr/>
          </p:nvSpPr>
          <p:spPr>
            <a:xfrm>
              <a:off x="3733160" y="5536649"/>
              <a:ext cx="2103824" cy="340270"/>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6" name="Group 65"/>
            <p:cNvGrpSpPr/>
            <p:nvPr/>
          </p:nvGrpSpPr>
          <p:grpSpPr>
            <a:xfrm>
              <a:off x="609600" y="2753811"/>
              <a:ext cx="5385314" cy="3636286"/>
              <a:chOff x="609600" y="2753811"/>
              <a:chExt cx="5385314" cy="3636286"/>
            </a:xfrm>
          </p:grpSpPr>
          <p:sp>
            <p:nvSpPr>
              <p:cNvPr id="31" name="TextBox 30"/>
              <p:cNvSpPr txBox="1"/>
              <p:nvPr/>
            </p:nvSpPr>
            <p:spPr>
              <a:xfrm>
                <a:off x="609600" y="2973777"/>
                <a:ext cx="2271487" cy="3416320"/>
              </a:xfrm>
              <a:prstGeom prst="rect">
                <a:avLst/>
              </a:prstGeom>
              <a:solidFill>
                <a:schemeClr val="bg1"/>
              </a:solidFill>
            </p:spPr>
            <p:txBody>
              <a:bodyPr wrap="square" rtlCol="0">
                <a:spAutoFit/>
              </a:bodyPr>
              <a:lstStyle/>
              <a:p>
                <a:pPr algn="ctr"/>
                <a:r>
                  <a:rPr lang="en-US" sz="1600" b="1" dirty="0">
                    <a:solidFill>
                      <a:srgbClr val="FF0000"/>
                    </a:solidFill>
                  </a:rPr>
                  <a:t>Sequence diagrams can have Alt blocks that provide optional pieces of code, designated by ALT, and a Guard Conditions (when it’s executed). An Alt block can have as many alternate paths and Guard conditions as needed</a:t>
                </a:r>
                <a:r>
                  <a:rPr lang="en-US" sz="2400" b="1" dirty="0">
                    <a:solidFill>
                      <a:srgbClr val="FF0000"/>
                    </a:solidFill>
                  </a:rPr>
                  <a:t>!</a:t>
                </a:r>
                <a:endParaRPr lang="en-US" sz="2400" b="1" u="sng" dirty="0">
                  <a:solidFill>
                    <a:srgbClr val="FF0000"/>
                  </a:solidFill>
                </a:endParaRPr>
              </a:p>
            </p:txBody>
          </p:sp>
          <p:sp>
            <p:nvSpPr>
              <p:cNvPr id="34" name="Oval 33"/>
              <p:cNvSpPr/>
              <p:nvPr/>
            </p:nvSpPr>
            <p:spPr>
              <a:xfrm>
                <a:off x="3473012" y="2753811"/>
                <a:ext cx="691243" cy="340270"/>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4366132" y="2803642"/>
                <a:ext cx="1485359" cy="340270"/>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Arrow Connector 39"/>
              <p:cNvCxnSpPr/>
              <p:nvPr/>
            </p:nvCxnSpPr>
            <p:spPr>
              <a:xfrm flipV="1">
                <a:off x="2743200" y="3084365"/>
                <a:ext cx="1863084" cy="1929999"/>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3743977" y="5574075"/>
                <a:ext cx="2250937" cy="307777"/>
              </a:xfrm>
              <a:prstGeom prst="rect">
                <a:avLst/>
              </a:prstGeom>
              <a:noFill/>
            </p:spPr>
            <p:txBody>
              <a:bodyPr wrap="none" rtlCol="0">
                <a:spAutoFit/>
              </a:bodyPr>
              <a:lstStyle/>
              <a:p>
                <a:r>
                  <a:rPr lang="en-US" sz="1400" dirty="0"/>
                  <a:t>[status is bad password]</a:t>
                </a:r>
              </a:p>
            </p:txBody>
          </p:sp>
          <p:sp>
            <p:nvSpPr>
              <p:cNvPr id="58" name="Oval 57"/>
              <p:cNvSpPr/>
              <p:nvPr/>
            </p:nvSpPr>
            <p:spPr>
              <a:xfrm>
                <a:off x="3818634" y="4666770"/>
                <a:ext cx="1485359" cy="340270"/>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a:endCxn id="34" idx="3"/>
              </p:cNvCxnSpPr>
              <p:nvPr/>
            </p:nvCxnSpPr>
            <p:spPr>
              <a:xfrm>
                <a:off x="2971800" y="3044250"/>
                <a:ext cx="602442"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58" idx="2"/>
              </p:cNvCxnSpPr>
              <p:nvPr/>
            </p:nvCxnSpPr>
            <p:spPr>
              <a:xfrm flipV="1">
                <a:off x="2743200" y="4836905"/>
                <a:ext cx="1075434" cy="17013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59" idx="2"/>
              </p:cNvCxnSpPr>
              <p:nvPr/>
            </p:nvCxnSpPr>
            <p:spPr>
              <a:xfrm>
                <a:off x="2743200" y="4991450"/>
                <a:ext cx="989960" cy="71533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7131432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576401" y="490391"/>
            <a:ext cx="1608459" cy="1133177"/>
            <a:chOff x="0" y="2438403"/>
            <a:chExt cx="1608459" cy="1133177"/>
          </a:xfrm>
          <a:scene3d>
            <a:camera prst="orthographicFront"/>
            <a:lightRig rig="flat" dir="t"/>
          </a:scene3d>
        </p:grpSpPr>
        <p:sp>
          <p:nvSpPr>
            <p:cNvPr id="8" name="Rounded Rectangle 7"/>
            <p:cNvSpPr/>
            <p:nvPr/>
          </p:nvSpPr>
          <p:spPr>
            <a:xfrm>
              <a:off x="0" y="2438403"/>
              <a:ext cx="1608459" cy="1133177"/>
            </a:xfrm>
            <a:prstGeom prst="roundRect">
              <a:avLst>
                <a:gd name="adj" fmla="val 10000"/>
              </a:avLst>
            </a:prstGeom>
            <a:gradFill rotWithShape="0">
              <a:gsLst>
                <a:gs pos="0">
                  <a:srgbClr val="03D4A8"/>
                </a:gs>
                <a:gs pos="25000">
                  <a:srgbClr val="21D6E0"/>
                </a:gs>
                <a:gs pos="75000">
                  <a:srgbClr val="0087E6"/>
                </a:gs>
                <a:gs pos="100000">
                  <a:srgbClr val="005CBF"/>
                </a:gs>
              </a:gsLst>
              <a:lin ang="5400000" scaled="0"/>
            </a:gradFill>
            <a:sp3d prstMaterial="plastic">
              <a:bevelT w="120900" h="88900"/>
              <a:bevelB w="88900" h="31750" prst="angle"/>
            </a:sp3d>
          </p:spPr>
          <p:style>
            <a:lnRef idx="0">
              <a:schemeClr val="lt1">
                <a:hueOff val="0"/>
                <a:satOff val="0"/>
                <a:lumOff val="0"/>
                <a:alphaOff val="0"/>
              </a:schemeClr>
            </a:lnRef>
            <a:fillRef idx="3">
              <a:scrgbClr r="0" g="0" b="0"/>
            </a:fillRef>
            <a:effectRef idx="1">
              <a:schemeClr val="accent1">
                <a:hueOff val="0"/>
                <a:satOff val="0"/>
                <a:lumOff val="0"/>
                <a:alphaOff val="0"/>
              </a:schemeClr>
            </a:effectRef>
            <a:fontRef idx="minor">
              <a:schemeClr val="lt1"/>
            </a:fontRef>
          </p:style>
        </p:sp>
        <p:sp>
          <p:nvSpPr>
            <p:cNvPr id="9" name="Rounded Rectangle 4"/>
            <p:cNvSpPr/>
            <p:nvPr/>
          </p:nvSpPr>
          <p:spPr>
            <a:xfrm>
              <a:off x="33190" y="2471593"/>
              <a:ext cx="1542079" cy="106679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80010" tIns="80010" rIns="80010" bIns="80010" numCol="1" spcCol="1270" anchor="ctr" anchorCtr="0">
              <a:noAutofit/>
            </a:bodyPr>
            <a:lstStyle/>
            <a:p>
              <a:pPr algn="ctr" defTabSz="933450">
                <a:lnSpc>
                  <a:spcPct val="90000"/>
                </a:lnSpc>
                <a:spcBef>
                  <a:spcPct val="0"/>
                </a:spcBef>
                <a:spcAft>
                  <a:spcPct val="35000"/>
                </a:spcAft>
              </a:pPr>
              <a:r>
                <a:rPr lang="en-US" sz="2100" dirty="0"/>
                <a:t>Sequence Diagram</a:t>
              </a:r>
            </a:p>
          </p:txBody>
        </p:sp>
      </p:grpSp>
      <p:sp>
        <p:nvSpPr>
          <p:cNvPr id="2" name="Rectangle 1"/>
          <p:cNvSpPr/>
          <p:nvPr/>
        </p:nvSpPr>
        <p:spPr>
          <a:xfrm>
            <a:off x="2380629" y="1828800"/>
            <a:ext cx="1524000" cy="914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Person 1</a:t>
            </a:r>
          </a:p>
        </p:txBody>
      </p:sp>
      <p:sp>
        <p:nvSpPr>
          <p:cNvPr id="11" name="Rectangle 10"/>
          <p:cNvSpPr/>
          <p:nvPr/>
        </p:nvSpPr>
        <p:spPr>
          <a:xfrm>
            <a:off x="5029200" y="1812792"/>
            <a:ext cx="1524000" cy="914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System 1</a:t>
            </a:r>
          </a:p>
        </p:txBody>
      </p:sp>
      <p:sp>
        <p:nvSpPr>
          <p:cNvPr id="12" name="Rectangle 11"/>
          <p:cNvSpPr/>
          <p:nvPr/>
        </p:nvSpPr>
        <p:spPr>
          <a:xfrm>
            <a:off x="7696200" y="1812792"/>
            <a:ext cx="1524000" cy="914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1</a:t>
            </a:r>
          </a:p>
        </p:txBody>
      </p:sp>
      <p:cxnSp>
        <p:nvCxnSpPr>
          <p:cNvPr id="4" name="Straight Connector 3"/>
          <p:cNvCxnSpPr>
            <a:stCxn id="2" idx="2"/>
          </p:cNvCxnSpPr>
          <p:nvPr/>
        </p:nvCxnSpPr>
        <p:spPr>
          <a:xfrm>
            <a:off x="3142629" y="2743200"/>
            <a:ext cx="42230" cy="3733800"/>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460886" y="2708622"/>
            <a:ext cx="42230" cy="3615978"/>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791201" y="2727192"/>
            <a:ext cx="21115" cy="3749808"/>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rot="5400000">
            <a:off x="8985766" y="3342626"/>
            <a:ext cx="2514600" cy="369332"/>
          </a:xfrm>
          <a:prstGeom prst="rect">
            <a:avLst/>
          </a:prstGeom>
          <a:noFill/>
        </p:spPr>
        <p:txBody>
          <a:bodyPr wrap="square" rtlCol="0">
            <a:spAutoFit/>
          </a:bodyPr>
          <a:lstStyle/>
          <a:p>
            <a:r>
              <a:rPr lang="en-US" i="1" dirty="0">
                <a:solidFill>
                  <a:srgbClr val="FF0000"/>
                </a:solidFill>
              </a:rPr>
              <a:t>Time progresses </a:t>
            </a:r>
          </a:p>
        </p:txBody>
      </p:sp>
      <p:cxnSp>
        <p:nvCxnSpPr>
          <p:cNvPr id="15" name="Straight Arrow Connector 14"/>
          <p:cNvCxnSpPr/>
          <p:nvPr/>
        </p:nvCxnSpPr>
        <p:spPr>
          <a:xfrm>
            <a:off x="10243066" y="3886200"/>
            <a:ext cx="0" cy="2209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648200" y="990600"/>
            <a:ext cx="1752600" cy="369332"/>
          </a:xfrm>
          <a:prstGeom prst="rect">
            <a:avLst/>
          </a:prstGeom>
          <a:noFill/>
        </p:spPr>
        <p:txBody>
          <a:bodyPr wrap="square" rtlCol="0">
            <a:spAutoFit/>
          </a:bodyPr>
          <a:lstStyle/>
          <a:p>
            <a:r>
              <a:rPr lang="en-US" i="1" dirty="0">
                <a:solidFill>
                  <a:srgbClr val="FF0000"/>
                </a:solidFill>
              </a:rPr>
              <a:t>Roles (Actors)</a:t>
            </a:r>
          </a:p>
        </p:txBody>
      </p:sp>
      <p:cxnSp>
        <p:nvCxnSpPr>
          <p:cNvPr id="20" name="Straight Arrow Connector 19"/>
          <p:cNvCxnSpPr/>
          <p:nvPr/>
        </p:nvCxnSpPr>
        <p:spPr>
          <a:xfrm flipH="1">
            <a:off x="3184859" y="1311408"/>
            <a:ext cx="1915418" cy="44119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5105400" y="1295400"/>
            <a:ext cx="533400" cy="457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105400" y="1295400"/>
            <a:ext cx="2971800" cy="381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5801758" y="4991100"/>
            <a:ext cx="2711915"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5960267" y="4608096"/>
            <a:ext cx="3329758" cy="369332"/>
          </a:xfrm>
          <a:prstGeom prst="rect">
            <a:avLst/>
          </a:prstGeom>
          <a:noFill/>
        </p:spPr>
        <p:txBody>
          <a:bodyPr wrap="none" rtlCol="0">
            <a:spAutoFit/>
          </a:bodyPr>
          <a:lstStyle/>
          <a:p>
            <a:r>
              <a:rPr lang="en-US" dirty="0" err="1"/>
              <a:t>displayDistrict</a:t>
            </a:r>
            <a:r>
              <a:rPr lang="en-US" dirty="0"/>
              <a:t> Info( :District ) </a:t>
            </a:r>
          </a:p>
        </p:txBody>
      </p:sp>
      <p:sp>
        <p:nvSpPr>
          <p:cNvPr id="49" name="TextBox 48"/>
          <p:cNvSpPr txBox="1"/>
          <p:nvPr/>
        </p:nvSpPr>
        <p:spPr>
          <a:xfrm>
            <a:off x="5978855" y="5081567"/>
            <a:ext cx="3927145" cy="646331"/>
          </a:xfrm>
          <a:prstGeom prst="rect">
            <a:avLst/>
          </a:prstGeom>
          <a:noFill/>
        </p:spPr>
        <p:txBody>
          <a:bodyPr wrap="square" rtlCol="0">
            <a:spAutoFit/>
          </a:bodyPr>
          <a:lstStyle/>
          <a:p>
            <a:r>
              <a:rPr lang="en-US" dirty="0" err="1"/>
              <a:t>lookupNextDistrict</a:t>
            </a:r>
            <a:r>
              <a:rPr lang="en-US" dirty="0"/>
              <a:t>(  :District, :</a:t>
            </a:r>
            <a:r>
              <a:rPr lang="en-US" dirty="0" err="1"/>
              <a:t>TheQue</a:t>
            </a:r>
            <a:r>
              <a:rPr lang="en-US" dirty="0"/>
              <a:t> )</a:t>
            </a:r>
          </a:p>
        </p:txBody>
      </p:sp>
      <p:sp>
        <p:nvSpPr>
          <p:cNvPr id="19" name="Rectangle 18"/>
          <p:cNvSpPr/>
          <p:nvPr/>
        </p:nvSpPr>
        <p:spPr>
          <a:xfrm>
            <a:off x="5164203" y="3962401"/>
            <a:ext cx="4800600" cy="1752599"/>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5175254" y="4072708"/>
            <a:ext cx="582396" cy="246221"/>
          </a:xfrm>
          <a:prstGeom prst="rect">
            <a:avLst/>
          </a:prstGeom>
          <a:noFill/>
        </p:spPr>
        <p:txBody>
          <a:bodyPr wrap="square" rtlCol="0">
            <a:spAutoFit/>
          </a:bodyPr>
          <a:lstStyle/>
          <a:p>
            <a:r>
              <a:rPr lang="en-US" sz="1000" b="1" dirty="0"/>
              <a:t>LOOP</a:t>
            </a:r>
          </a:p>
        </p:txBody>
      </p:sp>
      <p:cxnSp>
        <p:nvCxnSpPr>
          <p:cNvPr id="25" name="Straight Connector 24"/>
          <p:cNvCxnSpPr/>
          <p:nvPr/>
        </p:nvCxnSpPr>
        <p:spPr>
          <a:xfrm flipV="1">
            <a:off x="5189886" y="3962401"/>
            <a:ext cx="788968" cy="525189"/>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5812316" y="4113746"/>
            <a:ext cx="2327881" cy="307777"/>
          </a:xfrm>
          <a:prstGeom prst="rect">
            <a:avLst/>
          </a:prstGeom>
          <a:noFill/>
        </p:spPr>
        <p:txBody>
          <a:bodyPr wrap="none" rtlCol="0">
            <a:spAutoFit/>
          </a:bodyPr>
          <a:lstStyle/>
          <a:p>
            <a:r>
              <a:rPr lang="en-US" sz="1400" dirty="0"/>
              <a:t>[0,*] [for each item in list]</a:t>
            </a:r>
          </a:p>
        </p:txBody>
      </p:sp>
      <p:cxnSp>
        <p:nvCxnSpPr>
          <p:cNvPr id="62" name="Straight Arrow Connector 61"/>
          <p:cNvCxnSpPr/>
          <p:nvPr/>
        </p:nvCxnSpPr>
        <p:spPr>
          <a:xfrm>
            <a:off x="5791200" y="3527292"/>
            <a:ext cx="2690800"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4481626" y="3155399"/>
            <a:ext cx="4416594" cy="369332"/>
          </a:xfrm>
          <a:prstGeom prst="rect">
            <a:avLst/>
          </a:prstGeom>
          <a:noFill/>
        </p:spPr>
        <p:txBody>
          <a:bodyPr wrap="none" rtlCol="0">
            <a:spAutoFit/>
          </a:bodyPr>
          <a:lstStyle/>
          <a:p>
            <a:r>
              <a:rPr lang="en-US" dirty="0" err="1"/>
              <a:t>lookupNextDistrict</a:t>
            </a:r>
            <a:r>
              <a:rPr lang="en-US" dirty="0"/>
              <a:t>( :District, :</a:t>
            </a:r>
            <a:r>
              <a:rPr lang="en-US" dirty="0" err="1"/>
              <a:t>TheQue</a:t>
            </a:r>
            <a:r>
              <a:rPr lang="en-US" dirty="0"/>
              <a:t> ) </a:t>
            </a:r>
          </a:p>
        </p:txBody>
      </p:sp>
      <p:grpSp>
        <p:nvGrpSpPr>
          <p:cNvPr id="30" name="Group 29"/>
          <p:cNvGrpSpPr/>
          <p:nvPr/>
        </p:nvGrpSpPr>
        <p:grpSpPr>
          <a:xfrm>
            <a:off x="2133600" y="2973778"/>
            <a:ext cx="5703288" cy="3350823"/>
            <a:chOff x="609600" y="2973777"/>
            <a:chExt cx="5703288" cy="3350823"/>
          </a:xfrm>
        </p:grpSpPr>
        <p:sp>
          <p:nvSpPr>
            <p:cNvPr id="31" name="TextBox 30"/>
            <p:cNvSpPr txBox="1"/>
            <p:nvPr/>
          </p:nvSpPr>
          <p:spPr>
            <a:xfrm>
              <a:off x="609600" y="2973777"/>
              <a:ext cx="2271487" cy="2923877"/>
            </a:xfrm>
            <a:prstGeom prst="rect">
              <a:avLst/>
            </a:prstGeom>
            <a:solidFill>
              <a:schemeClr val="bg1"/>
            </a:solidFill>
          </p:spPr>
          <p:txBody>
            <a:bodyPr wrap="square" rtlCol="0">
              <a:spAutoFit/>
            </a:bodyPr>
            <a:lstStyle/>
            <a:p>
              <a:r>
                <a:rPr lang="en-US" sz="1600" b="1" dirty="0">
                  <a:solidFill>
                    <a:srgbClr val="FF0000"/>
                  </a:solidFill>
                </a:rPr>
                <a:t>Sequence diagrams can have Loop blocks that provide optional pieces of code, designated by LOOP, and a Guard Conditions (the maximum number of loops, and the conditions by which the loop ends</a:t>
              </a:r>
              <a:r>
                <a:rPr lang="en-US" sz="2400" b="1" dirty="0">
                  <a:solidFill>
                    <a:srgbClr val="FF0000"/>
                  </a:solidFill>
                </a:rPr>
                <a:t>)</a:t>
              </a:r>
              <a:endParaRPr lang="en-US" sz="2400" b="1" u="sng" dirty="0">
                <a:solidFill>
                  <a:srgbClr val="FF0000"/>
                </a:solidFill>
              </a:endParaRPr>
            </a:p>
          </p:txBody>
        </p:sp>
        <p:sp>
          <p:nvSpPr>
            <p:cNvPr id="34" name="Oval 33"/>
            <p:cNvSpPr/>
            <p:nvPr/>
          </p:nvSpPr>
          <p:spPr>
            <a:xfrm>
              <a:off x="3498594" y="4051588"/>
              <a:ext cx="691243" cy="340270"/>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4233650" y="4113745"/>
              <a:ext cx="2079238" cy="340270"/>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Arrow Connector 39"/>
            <p:cNvCxnSpPr/>
            <p:nvPr/>
          </p:nvCxnSpPr>
          <p:spPr>
            <a:xfrm flipV="1">
              <a:off x="2642700" y="4394601"/>
              <a:ext cx="1863084" cy="1929999"/>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2881087" y="4204217"/>
              <a:ext cx="602442"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V="1">
              <a:off x="2642700" y="4422635"/>
              <a:ext cx="2619998" cy="190196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65" name="Straight Arrow Connector 64"/>
          <p:cNvCxnSpPr/>
          <p:nvPr/>
        </p:nvCxnSpPr>
        <p:spPr>
          <a:xfrm>
            <a:off x="5791201" y="5450898"/>
            <a:ext cx="2690800"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5684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486400" y="609601"/>
            <a:ext cx="4510483" cy="6171159"/>
          </a:xfrm>
          <a:prstGeom prst="rect">
            <a:avLst/>
          </a:prstGeom>
        </p:spPr>
      </p:pic>
      <p:grpSp>
        <p:nvGrpSpPr>
          <p:cNvPr id="12" name="Group 11"/>
          <p:cNvGrpSpPr/>
          <p:nvPr/>
        </p:nvGrpSpPr>
        <p:grpSpPr>
          <a:xfrm>
            <a:off x="1576401" y="490391"/>
            <a:ext cx="1608459" cy="1133177"/>
            <a:chOff x="0" y="2438403"/>
            <a:chExt cx="1608459" cy="1133177"/>
          </a:xfrm>
          <a:scene3d>
            <a:camera prst="orthographicFront"/>
            <a:lightRig rig="flat" dir="t"/>
          </a:scene3d>
        </p:grpSpPr>
        <p:sp>
          <p:nvSpPr>
            <p:cNvPr id="13" name="Rounded Rectangle 12"/>
            <p:cNvSpPr/>
            <p:nvPr/>
          </p:nvSpPr>
          <p:spPr>
            <a:xfrm>
              <a:off x="0" y="2438403"/>
              <a:ext cx="1608459" cy="1133177"/>
            </a:xfrm>
            <a:prstGeom prst="roundRect">
              <a:avLst>
                <a:gd name="adj" fmla="val 10000"/>
              </a:avLst>
            </a:prstGeom>
            <a:gradFill rotWithShape="0">
              <a:gsLst>
                <a:gs pos="0">
                  <a:srgbClr val="03D4A8"/>
                </a:gs>
                <a:gs pos="25000">
                  <a:srgbClr val="21D6E0"/>
                </a:gs>
                <a:gs pos="75000">
                  <a:srgbClr val="0087E6"/>
                </a:gs>
                <a:gs pos="100000">
                  <a:srgbClr val="005CBF"/>
                </a:gs>
              </a:gsLst>
              <a:lin ang="5400000" scaled="0"/>
            </a:gradFill>
            <a:sp3d prstMaterial="plastic">
              <a:bevelT w="120900" h="88900"/>
              <a:bevelB w="88900" h="31750" prst="angle"/>
            </a:sp3d>
          </p:spPr>
          <p:style>
            <a:lnRef idx="0">
              <a:schemeClr val="lt1">
                <a:hueOff val="0"/>
                <a:satOff val="0"/>
                <a:lumOff val="0"/>
                <a:alphaOff val="0"/>
              </a:schemeClr>
            </a:lnRef>
            <a:fillRef idx="3">
              <a:scrgbClr r="0" g="0" b="0"/>
            </a:fillRef>
            <a:effectRef idx="1">
              <a:schemeClr val="accent1">
                <a:hueOff val="0"/>
                <a:satOff val="0"/>
                <a:lumOff val="0"/>
                <a:alphaOff val="0"/>
              </a:schemeClr>
            </a:effectRef>
            <a:fontRef idx="minor">
              <a:schemeClr val="lt1"/>
            </a:fontRef>
          </p:style>
        </p:sp>
        <p:sp>
          <p:nvSpPr>
            <p:cNvPr id="14" name="Rounded Rectangle 4"/>
            <p:cNvSpPr/>
            <p:nvPr/>
          </p:nvSpPr>
          <p:spPr>
            <a:xfrm>
              <a:off x="33190" y="2471593"/>
              <a:ext cx="1542079" cy="106679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80010" tIns="80010" rIns="80010" bIns="80010" numCol="1" spcCol="1270" anchor="ctr" anchorCtr="0">
              <a:noAutofit/>
            </a:bodyPr>
            <a:lstStyle/>
            <a:p>
              <a:pPr algn="ctr" defTabSz="933450">
                <a:lnSpc>
                  <a:spcPct val="90000"/>
                </a:lnSpc>
                <a:spcBef>
                  <a:spcPct val="0"/>
                </a:spcBef>
                <a:spcAft>
                  <a:spcPct val="35000"/>
                </a:spcAft>
              </a:pPr>
              <a:r>
                <a:rPr lang="en-US" sz="2100" dirty="0"/>
                <a:t>Sequence Diagram</a:t>
              </a:r>
            </a:p>
          </p:txBody>
        </p:sp>
      </p:grpSp>
      <p:sp>
        <p:nvSpPr>
          <p:cNvPr id="15" name="TextBox 14"/>
          <p:cNvSpPr txBox="1"/>
          <p:nvPr/>
        </p:nvSpPr>
        <p:spPr>
          <a:xfrm>
            <a:off x="747423" y="1764002"/>
            <a:ext cx="3352865" cy="4031873"/>
          </a:xfrm>
          <a:prstGeom prst="rect">
            <a:avLst/>
          </a:prstGeom>
          <a:solidFill>
            <a:schemeClr val="bg1"/>
          </a:solidFill>
        </p:spPr>
        <p:txBody>
          <a:bodyPr wrap="square" rtlCol="0">
            <a:spAutoFit/>
          </a:bodyPr>
          <a:lstStyle/>
          <a:p>
            <a:r>
              <a:rPr lang="en-US" sz="1600" b="1" dirty="0">
                <a:solidFill>
                  <a:srgbClr val="FF0000"/>
                </a:solidFill>
              </a:rPr>
              <a:t>Here is the associated sequence diagram for the “Create Event Utility Packet” use case done for the Convention Center. </a:t>
            </a:r>
          </a:p>
          <a:p>
            <a:endParaRPr lang="en-US" sz="1600" b="1" dirty="0">
              <a:solidFill>
                <a:srgbClr val="FF0000"/>
              </a:solidFill>
            </a:endParaRPr>
          </a:p>
          <a:p>
            <a:r>
              <a:rPr lang="en-US" sz="1600" b="1" dirty="0">
                <a:solidFill>
                  <a:srgbClr val="FF0000"/>
                </a:solidFill>
              </a:rPr>
              <a:t>All Sequence Diagrams have an accompanying table that describes each function in great detail. This accompanies the Sequence Diagram when it’s provided in an RFI or RFP.  This is the most critical part of a sequence diagram as it indicates the detail associated with each step. </a:t>
            </a:r>
            <a:endParaRPr lang="en-US" sz="2400" b="1" u="sng" dirty="0">
              <a:solidFill>
                <a:srgbClr val="FF000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4265649470"/>
              </p:ext>
            </p:extLst>
          </p:nvPr>
        </p:nvGraphicFramePr>
        <p:xfrm>
          <a:off x="4386534" y="984773"/>
          <a:ext cx="6093285" cy="5566209"/>
        </p:xfrm>
        <a:graphic>
          <a:graphicData uri="http://schemas.openxmlformats.org/drawingml/2006/table">
            <a:tbl>
              <a:tblPr firstRow="1" bandRow="1">
                <a:tableStyleId>{5C22544A-7EE6-4342-B048-85BDC9FD1C3A}</a:tableStyleId>
              </a:tblPr>
              <a:tblGrid>
                <a:gridCol w="3148836"/>
                <a:gridCol w="2944449"/>
              </a:tblGrid>
              <a:tr h="690574">
                <a:tc>
                  <a:txBody>
                    <a:bodyPr/>
                    <a:lstStyle/>
                    <a:p>
                      <a:r>
                        <a:rPr lang="en-US" dirty="0" smtClean="0"/>
                        <a:t>Type/Interface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r>
                        <a:rPr lang="en-US" dirty="0" smtClean="0"/>
                        <a:t>Description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r>
              <a:tr h="1335727">
                <a:tc>
                  <a:txBody>
                    <a:bodyPr/>
                    <a:lstStyle/>
                    <a:p>
                      <a:r>
                        <a:rPr lang="en-US" sz="1000" dirty="0" smtClean="0"/>
                        <a:t>Establish</a:t>
                      </a:r>
                      <a:r>
                        <a:rPr lang="en-US" sz="1000" baseline="0" dirty="0" smtClean="0"/>
                        <a:t> Event Booking</a:t>
                      </a:r>
                      <a:r>
                        <a:rPr lang="en-US" sz="1000" dirty="0" smtClean="0"/>
                        <a:t>/ </a:t>
                      </a:r>
                    </a:p>
                    <a:p>
                      <a:r>
                        <a:rPr lang="en-US" sz="1000" dirty="0" err="1" smtClean="0"/>
                        <a:t>requestEventPackets</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smtClean="0">
                          <a:effectLst/>
                        </a:rPr>
                        <a:t>3-6 months prior to an Event, the system sends a Notification to the Utility Services Coordinator instructing them to create Event Packets for the Client and the Exhibitor, providing the contract ID, event name, space, notes from sales, etc. The system requests Utility Services Coordinator to verify auto-reassigned traces.</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96589">
                <a:tc>
                  <a:txBody>
                    <a:bodyPr/>
                    <a:lstStyle/>
                    <a:p>
                      <a:r>
                        <a:rPr lang="en-US" sz="1100" dirty="0" smtClean="0"/>
                        <a:t>Establish</a:t>
                      </a:r>
                      <a:r>
                        <a:rPr lang="en-US" sz="1100" baseline="0" dirty="0" smtClean="0"/>
                        <a:t> Event Booking/</a:t>
                      </a:r>
                    </a:p>
                    <a:p>
                      <a:r>
                        <a:rPr lang="en-US" sz="1100" baseline="0" dirty="0" err="1" smtClean="0"/>
                        <a:t>reviewCustomerAccount</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smtClean="0">
                          <a:effectLst/>
                        </a:rPr>
                        <a:t>The Utility Services Coordinator uses the system to review type of event, dates, space, booking notes, and contract clauses for accuracy. The system allows the Utility Services Coordinator to make changes as necessary, recording who made the change, the date the change was made and by whom.</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92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Establish</a:t>
                      </a:r>
                      <a:r>
                        <a:rPr lang="en-US" sz="1100" baseline="0" dirty="0" smtClean="0"/>
                        <a:t> Event Booking</a:t>
                      </a:r>
                      <a:r>
                        <a:rPr lang="en-US" sz="1100" dirty="0" smtClean="0"/>
                        <a:t>/ </a:t>
                      </a:r>
                      <a:r>
                        <a:rPr lang="en-US" sz="1100" dirty="0" err="1" smtClean="0"/>
                        <a:t>createClientAndExhibitorPackets</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smtClean="0">
                          <a:effectLst/>
                        </a:rPr>
                        <a:t>The Utility Services Coordinator uses the System to create the Client and Exhibitor Packets based on templates. Event Packets include the following: (1) cover letter (client name, contract ID, event name, show dates, move in/out dates, discount rate deadlines, standard rate deadlines, floor rate applicable date, contact information for Austin Convention Center, name and contact information of utility services coordinator), (2) Table of contents, (3) List of all products… </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9028">
                <a:tc>
                  <a:txBody>
                    <a:bodyPr/>
                    <a:lstStyle/>
                    <a:p>
                      <a:r>
                        <a:rPr lang="en-US" sz="1100" dirty="0" smtClean="0"/>
                        <a:t>….</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smtClean="0"/>
                        <a:t>….</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6717515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810001" y="1981200"/>
            <a:ext cx="5044265" cy="4618210"/>
            <a:chOff x="2286000" y="1981200"/>
            <a:chExt cx="5044265" cy="4618210"/>
          </a:xfrm>
        </p:grpSpPr>
        <p:graphicFrame>
          <p:nvGraphicFramePr>
            <p:cNvPr id="3" name="Diagram 2"/>
            <p:cNvGraphicFramePr/>
            <p:nvPr>
              <p:extLst/>
            </p:nvPr>
          </p:nvGraphicFramePr>
          <p:xfrm>
            <a:off x="2301065" y="3018010"/>
            <a:ext cx="5029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 name="Group 3"/>
            <p:cNvGrpSpPr/>
            <p:nvPr/>
          </p:nvGrpSpPr>
          <p:grpSpPr>
            <a:xfrm>
              <a:off x="2286000" y="1981200"/>
              <a:ext cx="5029199" cy="993947"/>
              <a:chOff x="577" y="2226267"/>
              <a:chExt cx="5028045" cy="1023937"/>
            </a:xfrm>
            <a:gradFill>
              <a:gsLst>
                <a:gs pos="0">
                  <a:srgbClr val="03D4A8"/>
                </a:gs>
                <a:gs pos="25000">
                  <a:srgbClr val="21D6E0"/>
                </a:gs>
                <a:gs pos="75000">
                  <a:srgbClr val="0087E6"/>
                </a:gs>
                <a:gs pos="100000">
                  <a:srgbClr val="005CBF"/>
                </a:gs>
              </a:gsLst>
              <a:lin ang="5400000" scaled="0"/>
            </a:gradFill>
            <a:scene3d>
              <a:camera prst="orthographicFront"/>
              <a:lightRig rig="flat" dir="t"/>
            </a:scene3d>
          </p:grpSpPr>
          <p:sp>
            <p:nvSpPr>
              <p:cNvPr id="5" name="Rounded Rectangle 4"/>
              <p:cNvSpPr/>
              <p:nvPr/>
            </p:nvSpPr>
            <p:spPr>
              <a:xfrm>
                <a:off x="577" y="2226267"/>
                <a:ext cx="5028045" cy="1023937"/>
              </a:xfrm>
              <a:prstGeom prst="roundRect">
                <a:avLst>
                  <a:gd name="adj" fmla="val 10000"/>
                </a:avLst>
              </a:prstGeom>
              <a:grpFill/>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 name="Rounded Rectangle 4"/>
              <p:cNvSpPr/>
              <p:nvPr/>
            </p:nvSpPr>
            <p:spPr>
              <a:xfrm>
                <a:off x="30567" y="2256257"/>
                <a:ext cx="4968065" cy="963957"/>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60020" tIns="160020" rIns="160020" bIns="160020" numCol="1" spcCol="1270" anchor="ctr" anchorCtr="0">
                <a:noAutofit/>
              </a:bodyPr>
              <a:lstStyle/>
              <a:p>
                <a:pPr algn="ctr" defTabSz="1866900">
                  <a:lnSpc>
                    <a:spcPct val="90000"/>
                  </a:lnSpc>
                  <a:spcBef>
                    <a:spcPct val="0"/>
                  </a:spcBef>
                  <a:spcAft>
                    <a:spcPct val="35000"/>
                  </a:spcAft>
                </a:pPr>
                <a:r>
                  <a:rPr lang="en-US" sz="3600" dirty="0"/>
                  <a:t>Capability Area Architecture</a:t>
                </a:r>
              </a:p>
            </p:txBody>
          </p:sp>
        </p:grpSp>
      </p:grpSp>
      <p:grpSp>
        <p:nvGrpSpPr>
          <p:cNvPr id="7" name="Group 6"/>
          <p:cNvGrpSpPr/>
          <p:nvPr/>
        </p:nvGrpSpPr>
        <p:grpSpPr>
          <a:xfrm>
            <a:off x="1570638" y="454532"/>
            <a:ext cx="1608459" cy="1133177"/>
            <a:chOff x="1694719" y="2438403"/>
            <a:chExt cx="1608459" cy="1133177"/>
          </a:xfrm>
          <a:scene3d>
            <a:camera prst="orthographicFront"/>
            <a:lightRig rig="flat" dir="t"/>
          </a:scene3d>
        </p:grpSpPr>
        <p:sp>
          <p:nvSpPr>
            <p:cNvPr id="8" name="Rounded Rectangle 7"/>
            <p:cNvSpPr/>
            <p:nvPr/>
          </p:nvSpPr>
          <p:spPr>
            <a:xfrm>
              <a:off x="1694719" y="2438403"/>
              <a:ext cx="1608459" cy="1133177"/>
            </a:xfrm>
            <a:prstGeom prst="roundRect">
              <a:avLst>
                <a:gd name="adj" fmla="val 10000"/>
              </a:avLst>
            </a:prstGeom>
            <a:gradFill rotWithShape="0">
              <a:gsLst>
                <a:gs pos="0">
                  <a:srgbClr val="03D4A8"/>
                </a:gs>
                <a:gs pos="25000">
                  <a:srgbClr val="21D6E0"/>
                </a:gs>
                <a:gs pos="75000">
                  <a:srgbClr val="0087E6"/>
                </a:gs>
                <a:gs pos="100000">
                  <a:srgbClr val="005CBF"/>
                </a:gs>
              </a:gsLst>
              <a:lin ang="5400000" scaled="0"/>
            </a:gradFill>
            <a:sp3d prstMaterial="plastic">
              <a:bevelT w="120900" h="88900"/>
              <a:bevelB w="88900" h="31750" prst="angle"/>
            </a:sp3d>
          </p:spPr>
          <p:style>
            <a:lnRef idx="0">
              <a:schemeClr val="lt1">
                <a:hueOff val="0"/>
                <a:satOff val="0"/>
                <a:lumOff val="0"/>
                <a:alphaOff val="0"/>
              </a:schemeClr>
            </a:lnRef>
            <a:fillRef idx="3">
              <a:scrgbClr r="0" g="0" b="0"/>
            </a:fillRef>
            <a:effectRef idx="1">
              <a:schemeClr val="accent1">
                <a:hueOff val="0"/>
                <a:satOff val="0"/>
                <a:lumOff val="0"/>
                <a:alphaOff val="0"/>
              </a:schemeClr>
            </a:effectRef>
            <a:fontRef idx="minor">
              <a:schemeClr val="lt1"/>
            </a:fontRef>
          </p:style>
        </p:sp>
        <p:sp>
          <p:nvSpPr>
            <p:cNvPr id="9" name="Rounded Rectangle 4"/>
            <p:cNvSpPr/>
            <p:nvPr/>
          </p:nvSpPr>
          <p:spPr>
            <a:xfrm>
              <a:off x="1727909" y="2471593"/>
              <a:ext cx="1542079" cy="106679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80010" tIns="80010" rIns="80010" bIns="80010" numCol="1" spcCol="1270" anchor="ctr" anchorCtr="0">
              <a:noAutofit/>
            </a:bodyPr>
            <a:lstStyle/>
            <a:p>
              <a:pPr algn="ctr" defTabSz="933450">
                <a:lnSpc>
                  <a:spcPct val="90000"/>
                </a:lnSpc>
                <a:spcBef>
                  <a:spcPct val="0"/>
                </a:spcBef>
                <a:spcAft>
                  <a:spcPct val="35000"/>
                </a:spcAft>
              </a:pPr>
              <a:r>
                <a:rPr lang="en-US" sz="2100" dirty="0"/>
                <a:t>Activity Diagram</a:t>
              </a:r>
            </a:p>
          </p:txBody>
        </p:sp>
      </p:grpSp>
    </p:spTree>
    <p:extLst>
      <p:ext uri="{BB962C8B-B14F-4D97-AF65-F5344CB8AC3E}">
        <p14:creationId xmlns:p14="http://schemas.microsoft.com/office/powerpoint/2010/main" val="26917206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570638" y="454532"/>
            <a:ext cx="1608459" cy="1133177"/>
            <a:chOff x="1694719" y="2438403"/>
            <a:chExt cx="1608459" cy="1133177"/>
          </a:xfrm>
          <a:scene3d>
            <a:camera prst="orthographicFront"/>
            <a:lightRig rig="flat" dir="t"/>
          </a:scene3d>
        </p:grpSpPr>
        <p:sp>
          <p:nvSpPr>
            <p:cNvPr id="8" name="Rounded Rectangle 7"/>
            <p:cNvSpPr/>
            <p:nvPr/>
          </p:nvSpPr>
          <p:spPr>
            <a:xfrm>
              <a:off x="1694719" y="2438403"/>
              <a:ext cx="1608459" cy="1133177"/>
            </a:xfrm>
            <a:prstGeom prst="roundRect">
              <a:avLst>
                <a:gd name="adj" fmla="val 10000"/>
              </a:avLst>
            </a:prstGeom>
            <a:gradFill rotWithShape="0">
              <a:gsLst>
                <a:gs pos="0">
                  <a:srgbClr val="03D4A8"/>
                </a:gs>
                <a:gs pos="25000">
                  <a:srgbClr val="21D6E0"/>
                </a:gs>
                <a:gs pos="75000">
                  <a:srgbClr val="0087E6"/>
                </a:gs>
                <a:gs pos="100000">
                  <a:srgbClr val="005CBF"/>
                </a:gs>
              </a:gsLst>
              <a:lin ang="5400000" scaled="0"/>
            </a:gradFill>
            <a:sp3d prstMaterial="plastic">
              <a:bevelT w="120900" h="88900"/>
              <a:bevelB w="88900" h="31750" prst="angle"/>
            </a:sp3d>
          </p:spPr>
          <p:style>
            <a:lnRef idx="0">
              <a:schemeClr val="lt1">
                <a:hueOff val="0"/>
                <a:satOff val="0"/>
                <a:lumOff val="0"/>
                <a:alphaOff val="0"/>
              </a:schemeClr>
            </a:lnRef>
            <a:fillRef idx="3">
              <a:scrgbClr r="0" g="0" b="0"/>
            </a:fillRef>
            <a:effectRef idx="1">
              <a:schemeClr val="accent1">
                <a:hueOff val="0"/>
                <a:satOff val="0"/>
                <a:lumOff val="0"/>
                <a:alphaOff val="0"/>
              </a:schemeClr>
            </a:effectRef>
            <a:fontRef idx="minor">
              <a:schemeClr val="lt1"/>
            </a:fontRef>
          </p:style>
        </p:sp>
        <p:sp>
          <p:nvSpPr>
            <p:cNvPr id="9" name="Rounded Rectangle 4"/>
            <p:cNvSpPr/>
            <p:nvPr/>
          </p:nvSpPr>
          <p:spPr>
            <a:xfrm>
              <a:off x="1727909" y="2471593"/>
              <a:ext cx="1542079" cy="106679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80010" tIns="80010" rIns="80010" bIns="80010" numCol="1" spcCol="1270" anchor="ctr" anchorCtr="0">
              <a:noAutofit/>
            </a:bodyPr>
            <a:lstStyle/>
            <a:p>
              <a:pPr algn="ctr" defTabSz="933450">
                <a:lnSpc>
                  <a:spcPct val="90000"/>
                </a:lnSpc>
                <a:spcBef>
                  <a:spcPct val="0"/>
                </a:spcBef>
                <a:spcAft>
                  <a:spcPct val="35000"/>
                </a:spcAft>
              </a:pPr>
              <a:r>
                <a:rPr lang="en-US" sz="2100" dirty="0"/>
                <a:t>Activity Diagram</a:t>
              </a:r>
            </a:p>
          </p:txBody>
        </p:sp>
      </p:grpSp>
      <p:sp>
        <p:nvSpPr>
          <p:cNvPr id="10" name="TextBox 9"/>
          <p:cNvSpPr txBox="1"/>
          <p:nvPr/>
        </p:nvSpPr>
        <p:spPr>
          <a:xfrm>
            <a:off x="2667000" y="1981200"/>
            <a:ext cx="6934200" cy="4154984"/>
          </a:xfrm>
          <a:prstGeom prst="rect">
            <a:avLst/>
          </a:prstGeom>
          <a:noFill/>
        </p:spPr>
        <p:txBody>
          <a:bodyPr wrap="square" rtlCol="0">
            <a:spAutoFit/>
          </a:bodyPr>
          <a:lstStyle/>
          <a:p>
            <a:r>
              <a:rPr lang="en-US" sz="2400" dirty="0">
                <a:solidFill>
                  <a:srgbClr val="FF0000"/>
                </a:solidFill>
              </a:rPr>
              <a:t>Activity Diagrams are graphical representations of workflows of stepwise activities and actions with support for choice, iteration and concurrency.  They describe business and operational step-by-step workflows of components in a system. </a:t>
            </a:r>
          </a:p>
          <a:p>
            <a:endParaRPr lang="en-US" sz="2400" dirty="0">
              <a:solidFill>
                <a:srgbClr val="FF0000"/>
              </a:solidFill>
            </a:endParaRPr>
          </a:p>
          <a:p>
            <a:r>
              <a:rPr lang="en-US" sz="2400" dirty="0">
                <a:solidFill>
                  <a:srgbClr val="FF0000"/>
                </a:solidFill>
              </a:rPr>
              <a:t>Activity Diagrams normally designate process and people more than system. Often Activity Diagrams don’t even list the systems of concern. </a:t>
            </a:r>
          </a:p>
        </p:txBody>
      </p:sp>
    </p:spTree>
    <p:extLst>
      <p:ext uri="{BB962C8B-B14F-4D97-AF65-F5344CB8AC3E}">
        <p14:creationId xmlns:p14="http://schemas.microsoft.com/office/powerpoint/2010/main" val="4285636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 Things Need Architecture	</a:t>
            </a:r>
            <a:endParaRPr lang="en-US" dirty="0"/>
          </a:p>
        </p:txBody>
      </p:sp>
      <p:sp>
        <p:nvSpPr>
          <p:cNvPr id="3" name="Content Placeholder 2"/>
          <p:cNvSpPr>
            <a:spLocks noGrp="1"/>
          </p:cNvSpPr>
          <p:nvPr>
            <p:ph idx="1"/>
          </p:nvPr>
        </p:nvSpPr>
        <p:spPr>
          <a:xfrm>
            <a:off x="1393494" y="2547840"/>
            <a:ext cx="8761412" cy="3996083"/>
          </a:xfrm>
        </p:spPr>
        <p:txBody>
          <a:bodyPr>
            <a:normAutofit fontScale="92500" lnSpcReduction="10000"/>
          </a:bodyPr>
          <a:lstStyle/>
          <a:p>
            <a:r>
              <a:rPr lang="en-US" dirty="0" smtClean="0"/>
              <a:t>Simple things, like a log cabin, or a “Hello World” program </a:t>
            </a:r>
            <a:r>
              <a:rPr lang="en-US" b="1" u="sng" dirty="0" smtClean="0"/>
              <a:t>don’t </a:t>
            </a:r>
            <a:r>
              <a:rPr lang="en-US" dirty="0" smtClean="0"/>
              <a:t>need architecture. They are isolated, built them once, and it’s done. </a:t>
            </a:r>
          </a:p>
          <a:p>
            <a:r>
              <a:rPr lang="en-US" dirty="0" smtClean="0"/>
              <a:t>Complex solutions require definition. If you can’t describe them, you can’t succeed at creating them. </a:t>
            </a:r>
          </a:p>
          <a:p>
            <a:r>
              <a:rPr lang="en-US" dirty="0" smtClean="0"/>
              <a:t>Things Change. Change is complex. Without an architecture you have three options:</a:t>
            </a:r>
          </a:p>
          <a:p>
            <a:pPr lvl="1"/>
            <a:r>
              <a:rPr lang="en-US" dirty="0" smtClean="0"/>
              <a:t>Change the instance of what you have and “see what happens” </a:t>
            </a:r>
          </a:p>
          <a:p>
            <a:pPr lvl="1"/>
            <a:r>
              <a:rPr lang="en-US" dirty="0" smtClean="0"/>
              <a:t>Recreate (reverse engineer) from the existing implementation (takes time and costs money) </a:t>
            </a:r>
          </a:p>
          <a:p>
            <a:pPr lvl="1"/>
            <a:r>
              <a:rPr lang="en-US" dirty="0" smtClean="0"/>
              <a:t>Scrap the whole thing and start over. </a:t>
            </a:r>
          </a:p>
          <a:p>
            <a:pPr lvl="1"/>
            <a:endParaRPr lang="en-US" dirty="0"/>
          </a:p>
          <a:p>
            <a:pPr marL="457200" lvl="1" indent="0">
              <a:buNone/>
            </a:pPr>
            <a:r>
              <a:rPr lang="en-US" sz="2200" b="1" dirty="0" smtClean="0"/>
              <a:t>How many of times have you encountered this in the COA environment? </a:t>
            </a:r>
          </a:p>
          <a:p>
            <a:pPr marL="457200" lvl="1" indent="0">
              <a:buNone/>
            </a:pPr>
            <a:endParaRPr lang="en-US" dirty="0" smtClean="0"/>
          </a:p>
        </p:txBody>
      </p:sp>
    </p:spTree>
    <p:extLst>
      <p:ext uri="{BB962C8B-B14F-4D97-AF65-F5344CB8AC3E}">
        <p14:creationId xmlns:p14="http://schemas.microsoft.com/office/powerpoint/2010/main" val="308313493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428256"/>
            <a:ext cx="2266950"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690474"/>
            <a:ext cx="6400800" cy="6027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 name="Group 6"/>
          <p:cNvGrpSpPr/>
          <p:nvPr/>
        </p:nvGrpSpPr>
        <p:grpSpPr>
          <a:xfrm>
            <a:off x="1570638" y="454532"/>
            <a:ext cx="1608459" cy="1133177"/>
            <a:chOff x="1694719" y="2438403"/>
            <a:chExt cx="1608459" cy="1133177"/>
          </a:xfrm>
          <a:scene3d>
            <a:camera prst="orthographicFront"/>
            <a:lightRig rig="flat" dir="t"/>
          </a:scene3d>
        </p:grpSpPr>
        <p:sp>
          <p:nvSpPr>
            <p:cNvPr id="8" name="Rounded Rectangle 7"/>
            <p:cNvSpPr/>
            <p:nvPr/>
          </p:nvSpPr>
          <p:spPr>
            <a:xfrm>
              <a:off x="1694719" y="2438403"/>
              <a:ext cx="1608459" cy="1133177"/>
            </a:xfrm>
            <a:prstGeom prst="roundRect">
              <a:avLst>
                <a:gd name="adj" fmla="val 10000"/>
              </a:avLst>
            </a:prstGeom>
            <a:gradFill rotWithShape="0">
              <a:gsLst>
                <a:gs pos="0">
                  <a:srgbClr val="03D4A8"/>
                </a:gs>
                <a:gs pos="25000">
                  <a:srgbClr val="21D6E0"/>
                </a:gs>
                <a:gs pos="75000">
                  <a:srgbClr val="0087E6"/>
                </a:gs>
                <a:gs pos="100000">
                  <a:srgbClr val="005CBF"/>
                </a:gs>
              </a:gsLst>
              <a:lin ang="5400000" scaled="0"/>
            </a:gradFill>
            <a:sp3d prstMaterial="plastic">
              <a:bevelT w="120900" h="88900"/>
              <a:bevelB w="88900" h="31750" prst="angle"/>
            </a:sp3d>
          </p:spPr>
          <p:style>
            <a:lnRef idx="0">
              <a:schemeClr val="lt1">
                <a:hueOff val="0"/>
                <a:satOff val="0"/>
                <a:lumOff val="0"/>
                <a:alphaOff val="0"/>
              </a:schemeClr>
            </a:lnRef>
            <a:fillRef idx="3">
              <a:scrgbClr r="0" g="0" b="0"/>
            </a:fillRef>
            <a:effectRef idx="1">
              <a:schemeClr val="accent1">
                <a:hueOff val="0"/>
                <a:satOff val="0"/>
                <a:lumOff val="0"/>
                <a:alphaOff val="0"/>
              </a:schemeClr>
            </a:effectRef>
            <a:fontRef idx="minor">
              <a:schemeClr val="lt1"/>
            </a:fontRef>
          </p:style>
        </p:sp>
        <p:sp>
          <p:nvSpPr>
            <p:cNvPr id="9" name="Rounded Rectangle 4"/>
            <p:cNvSpPr/>
            <p:nvPr/>
          </p:nvSpPr>
          <p:spPr>
            <a:xfrm>
              <a:off x="1727909" y="2471593"/>
              <a:ext cx="1542079" cy="106679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80010" tIns="80010" rIns="80010" bIns="80010" numCol="1" spcCol="1270" anchor="ctr" anchorCtr="0">
              <a:noAutofit/>
            </a:bodyPr>
            <a:lstStyle/>
            <a:p>
              <a:pPr algn="ctr" defTabSz="933450">
                <a:lnSpc>
                  <a:spcPct val="90000"/>
                </a:lnSpc>
                <a:spcBef>
                  <a:spcPct val="0"/>
                </a:spcBef>
                <a:spcAft>
                  <a:spcPct val="35000"/>
                </a:spcAft>
              </a:pPr>
              <a:r>
                <a:rPr lang="en-US" sz="2100" dirty="0"/>
                <a:t>Activity Diagram</a:t>
              </a:r>
            </a:p>
          </p:txBody>
        </p:sp>
      </p:grpSp>
      <p:sp>
        <p:nvSpPr>
          <p:cNvPr id="11" name="TextBox 10"/>
          <p:cNvSpPr txBox="1"/>
          <p:nvPr/>
        </p:nvSpPr>
        <p:spPr>
          <a:xfrm>
            <a:off x="1009817" y="3919611"/>
            <a:ext cx="3124004" cy="2308324"/>
          </a:xfrm>
          <a:prstGeom prst="rect">
            <a:avLst/>
          </a:prstGeom>
          <a:solidFill>
            <a:schemeClr val="bg1"/>
          </a:solidFill>
        </p:spPr>
        <p:txBody>
          <a:bodyPr wrap="square" rtlCol="0">
            <a:spAutoFit/>
          </a:bodyPr>
          <a:lstStyle/>
          <a:p>
            <a:r>
              <a:rPr lang="en-US" sz="1600" b="1" dirty="0">
                <a:solidFill>
                  <a:srgbClr val="FF0000"/>
                </a:solidFill>
              </a:rPr>
              <a:t>Activity Diagrams focus on Activities of specific roles and the data required for them to do tasks. This is why they are perfect for depicting workflows!</a:t>
            </a:r>
          </a:p>
          <a:p>
            <a:endParaRPr lang="en-US" sz="1600" b="1" u="sng" dirty="0">
              <a:solidFill>
                <a:srgbClr val="FF0000"/>
              </a:solidFill>
            </a:endParaRPr>
          </a:p>
          <a:p>
            <a:r>
              <a:rPr lang="en-US" sz="1600" b="1" u="sng" dirty="0">
                <a:solidFill>
                  <a:srgbClr val="FF0000"/>
                </a:solidFill>
              </a:rPr>
              <a:t>Notice there is no system represented on this diagram!</a:t>
            </a:r>
            <a:endParaRPr lang="en-US" sz="2400" b="1" u="sng" dirty="0">
              <a:solidFill>
                <a:srgbClr val="FF0000"/>
              </a:solidFill>
            </a:endParaRPr>
          </a:p>
        </p:txBody>
      </p:sp>
      <p:grpSp>
        <p:nvGrpSpPr>
          <p:cNvPr id="22" name="Group 21"/>
          <p:cNvGrpSpPr/>
          <p:nvPr/>
        </p:nvGrpSpPr>
        <p:grpSpPr>
          <a:xfrm>
            <a:off x="2209800" y="838200"/>
            <a:ext cx="1981200" cy="1436132"/>
            <a:chOff x="685800" y="838200"/>
            <a:chExt cx="1981200" cy="1436132"/>
          </a:xfrm>
        </p:grpSpPr>
        <p:sp>
          <p:nvSpPr>
            <p:cNvPr id="12" name="TextBox 11"/>
            <p:cNvSpPr txBox="1"/>
            <p:nvPr/>
          </p:nvSpPr>
          <p:spPr>
            <a:xfrm>
              <a:off x="685800" y="1905000"/>
              <a:ext cx="1752600" cy="369332"/>
            </a:xfrm>
            <a:prstGeom prst="rect">
              <a:avLst/>
            </a:prstGeom>
            <a:noFill/>
          </p:spPr>
          <p:txBody>
            <a:bodyPr wrap="square" rtlCol="0">
              <a:spAutoFit/>
            </a:bodyPr>
            <a:lstStyle/>
            <a:p>
              <a:r>
                <a:rPr lang="en-US" i="1" dirty="0">
                  <a:solidFill>
                    <a:srgbClr val="FF0000"/>
                  </a:solidFill>
                </a:rPr>
                <a:t>Roles (Actors)</a:t>
              </a:r>
            </a:p>
          </p:txBody>
        </p:sp>
        <p:cxnSp>
          <p:nvCxnSpPr>
            <p:cNvPr id="13" name="Straight Arrow Connector 12"/>
            <p:cNvCxnSpPr/>
            <p:nvPr/>
          </p:nvCxnSpPr>
          <p:spPr>
            <a:xfrm flipV="1">
              <a:off x="1752600" y="838200"/>
              <a:ext cx="914400" cy="1066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a:off x="1715814" y="1676400"/>
            <a:ext cx="2856186" cy="1359932"/>
            <a:chOff x="191814" y="1676400"/>
            <a:chExt cx="2856186" cy="1359932"/>
          </a:xfrm>
        </p:grpSpPr>
        <p:sp>
          <p:nvSpPr>
            <p:cNvPr id="14" name="TextBox 13"/>
            <p:cNvSpPr txBox="1"/>
            <p:nvPr/>
          </p:nvSpPr>
          <p:spPr>
            <a:xfrm>
              <a:off x="191814" y="2667000"/>
              <a:ext cx="1752600" cy="369332"/>
            </a:xfrm>
            <a:prstGeom prst="rect">
              <a:avLst/>
            </a:prstGeom>
            <a:noFill/>
          </p:spPr>
          <p:txBody>
            <a:bodyPr wrap="square" rtlCol="0">
              <a:spAutoFit/>
            </a:bodyPr>
            <a:lstStyle/>
            <a:p>
              <a:r>
                <a:rPr lang="en-US" i="1" dirty="0">
                  <a:solidFill>
                    <a:srgbClr val="FF0000"/>
                  </a:solidFill>
                </a:rPr>
                <a:t>Processes</a:t>
              </a:r>
            </a:p>
          </p:txBody>
        </p:sp>
        <p:cxnSp>
          <p:nvCxnSpPr>
            <p:cNvPr id="16" name="Straight Arrow Connector 15"/>
            <p:cNvCxnSpPr/>
            <p:nvPr/>
          </p:nvCxnSpPr>
          <p:spPr>
            <a:xfrm flipV="1">
              <a:off x="1450428" y="1676400"/>
              <a:ext cx="1521372" cy="1219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474076" y="2895600"/>
              <a:ext cx="1573924" cy="14073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1808416" y="3293305"/>
            <a:ext cx="2915984" cy="897695"/>
            <a:chOff x="284416" y="3293305"/>
            <a:chExt cx="2915984" cy="897695"/>
          </a:xfrm>
        </p:grpSpPr>
        <p:sp>
          <p:nvSpPr>
            <p:cNvPr id="15" name="TextBox 14"/>
            <p:cNvSpPr txBox="1"/>
            <p:nvPr/>
          </p:nvSpPr>
          <p:spPr>
            <a:xfrm>
              <a:off x="284416" y="3293305"/>
              <a:ext cx="905123" cy="369332"/>
            </a:xfrm>
            <a:prstGeom prst="rect">
              <a:avLst/>
            </a:prstGeom>
            <a:noFill/>
          </p:spPr>
          <p:txBody>
            <a:bodyPr wrap="square" rtlCol="0">
              <a:spAutoFit/>
            </a:bodyPr>
            <a:lstStyle/>
            <a:p>
              <a:r>
                <a:rPr lang="en-US" i="1" dirty="0">
                  <a:solidFill>
                    <a:srgbClr val="FF0000"/>
                  </a:solidFill>
                </a:rPr>
                <a:t>Data</a:t>
              </a:r>
            </a:p>
          </p:txBody>
        </p:sp>
        <p:cxnSp>
          <p:nvCxnSpPr>
            <p:cNvPr id="18" name="Straight Arrow Connector 17"/>
            <p:cNvCxnSpPr/>
            <p:nvPr/>
          </p:nvCxnSpPr>
          <p:spPr>
            <a:xfrm>
              <a:off x="1041778" y="3519445"/>
              <a:ext cx="1853822" cy="36675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041778" y="3519444"/>
              <a:ext cx="2158622" cy="67155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7086600" y="5771318"/>
            <a:ext cx="1828800" cy="847454"/>
            <a:chOff x="5562600" y="5771318"/>
            <a:chExt cx="1828800" cy="847454"/>
          </a:xfrm>
        </p:grpSpPr>
        <p:sp>
          <p:nvSpPr>
            <p:cNvPr id="23" name="TextBox 22"/>
            <p:cNvSpPr txBox="1"/>
            <p:nvPr/>
          </p:nvSpPr>
          <p:spPr>
            <a:xfrm>
              <a:off x="5753100" y="5771318"/>
              <a:ext cx="1447800" cy="646331"/>
            </a:xfrm>
            <a:prstGeom prst="rect">
              <a:avLst/>
            </a:prstGeom>
            <a:noFill/>
          </p:spPr>
          <p:txBody>
            <a:bodyPr wrap="square" rtlCol="0">
              <a:spAutoFit/>
            </a:bodyPr>
            <a:lstStyle/>
            <a:p>
              <a:r>
                <a:rPr lang="en-US" i="1" dirty="0">
                  <a:solidFill>
                    <a:srgbClr val="FF0000"/>
                  </a:solidFill>
                </a:rPr>
                <a:t>A swim lane</a:t>
              </a:r>
            </a:p>
          </p:txBody>
        </p:sp>
        <p:sp>
          <p:nvSpPr>
            <p:cNvPr id="21" name="Left Brace 20"/>
            <p:cNvSpPr/>
            <p:nvPr/>
          </p:nvSpPr>
          <p:spPr>
            <a:xfrm rot="5400000">
              <a:off x="6215614" y="5442986"/>
              <a:ext cx="522772" cy="1828800"/>
            </a:xfrm>
            <a:prstGeom prst="leftBrace">
              <a:avLst>
                <a:gd name="adj1" fmla="val 8333"/>
                <a:gd name="adj2" fmla="val 55978"/>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39932698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570638" y="454532"/>
            <a:ext cx="1608459" cy="1133177"/>
            <a:chOff x="1694719" y="2438403"/>
            <a:chExt cx="1608459" cy="1133177"/>
          </a:xfrm>
          <a:scene3d>
            <a:camera prst="orthographicFront"/>
            <a:lightRig rig="flat" dir="t"/>
          </a:scene3d>
        </p:grpSpPr>
        <p:sp>
          <p:nvSpPr>
            <p:cNvPr id="8" name="Rounded Rectangle 7"/>
            <p:cNvSpPr/>
            <p:nvPr/>
          </p:nvSpPr>
          <p:spPr>
            <a:xfrm>
              <a:off x="1694719" y="2438403"/>
              <a:ext cx="1608459" cy="1133177"/>
            </a:xfrm>
            <a:prstGeom prst="roundRect">
              <a:avLst>
                <a:gd name="adj" fmla="val 10000"/>
              </a:avLst>
            </a:prstGeom>
            <a:gradFill rotWithShape="0">
              <a:gsLst>
                <a:gs pos="0">
                  <a:srgbClr val="03D4A8"/>
                </a:gs>
                <a:gs pos="25000">
                  <a:srgbClr val="21D6E0"/>
                </a:gs>
                <a:gs pos="75000">
                  <a:srgbClr val="0087E6"/>
                </a:gs>
                <a:gs pos="100000">
                  <a:srgbClr val="005CBF"/>
                </a:gs>
              </a:gsLst>
              <a:lin ang="5400000" scaled="0"/>
            </a:gradFill>
            <a:sp3d prstMaterial="plastic">
              <a:bevelT w="120900" h="88900"/>
              <a:bevelB w="88900" h="31750" prst="angle"/>
            </a:sp3d>
          </p:spPr>
          <p:style>
            <a:lnRef idx="0">
              <a:schemeClr val="lt1">
                <a:hueOff val="0"/>
                <a:satOff val="0"/>
                <a:lumOff val="0"/>
                <a:alphaOff val="0"/>
              </a:schemeClr>
            </a:lnRef>
            <a:fillRef idx="3">
              <a:scrgbClr r="0" g="0" b="0"/>
            </a:fillRef>
            <a:effectRef idx="1">
              <a:schemeClr val="accent1">
                <a:hueOff val="0"/>
                <a:satOff val="0"/>
                <a:lumOff val="0"/>
                <a:alphaOff val="0"/>
              </a:schemeClr>
            </a:effectRef>
            <a:fontRef idx="minor">
              <a:schemeClr val="lt1"/>
            </a:fontRef>
          </p:style>
        </p:sp>
        <p:sp>
          <p:nvSpPr>
            <p:cNvPr id="9" name="Rounded Rectangle 4"/>
            <p:cNvSpPr/>
            <p:nvPr/>
          </p:nvSpPr>
          <p:spPr>
            <a:xfrm>
              <a:off x="1727909" y="2471593"/>
              <a:ext cx="1542079" cy="106679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80010" tIns="80010" rIns="80010" bIns="80010" numCol="1" spcCol="1270" anchor="ctr" anchorCtr="0">
              <a:noAutofit/>
            </a:bodyPr>
            <a:lstStyle/>
            <a:p>
              <a:pPr algn="ctr" defTabSz="933450">
                <a:lnSpc>
                  <a:spcPct val="90000"/>
                </a:lnSpc>
                <a:spcBef>
                  <a:spcPct val="0"/>
                </a:spcBef>
                <a:spcAft>
                  <a:spcPct val="35000"/>
                </a:spcAft>
              </a:pPr>
              <a:r>
                <a:rPr lang="en-US" sz="2100" dirty="0"/>
                <a:t>Activity Diagram</a:t>
              </a:r>
            </a:p>
          </p:txBody>
        </p:sp>
      </p:gr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8363" y="1876425"/>
            <a:ext cx="1057275"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7710" y="1876704"/>
            <a:ext cx="1143000" cy="55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0286" y="1876705"/>
            <a:ext cx="1304925" cy="619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9401" y="1783696"/>
            <a:ext cx="1175761" cy="8051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0" y="1841900"/>
            <a:ext cx="828816" cy="5929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5"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45660" y="5486402"/>
            <a:ext cx="542925" cy="67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6"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17260" y="5534026"/>
            <a:ext cx="933450" cy="62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7"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60286" y="5334001"/>
            <a:ext cx="1095375" cy="98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8"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65211" y="5520779"/>
            <a:ext cx="1688067" cy="766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9" name="Picture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084485" y="5534026"/>
            <a:ext cx="1776412" cy="6287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7" name="Group 26"/>
          <p:cNvGrpSpPr/>
          <p:nvPr/>
        </p:nvGrpSpPr>
        <p:grpSpPr>
          <a:xfrm>
            <a:off x="1991196" y="1554519"/>
            <a:ext cx="7267987" cy="2902941"/>
            <a:chOff x="540881" y="1571754"/>
            <a:chExt cx="7267987" cy="2902941"/>
          </a:xfrm>
        </p:grpSpPr>
        <p:sp>
          <p:nvSpPr>
            <p:cNvPr id="28" name="TextBox 27"/>
            <p:cNvSpPr txBox="1"/>
            <p:nvPr/>
          </p:nvSpPr>
          <p:spPr>
            <a:xfrm>
              <a:off x="576139" y="2905035"/>
              <a:ext cx="7232729" cy="1569660"/>
            </a:xfrm>
            <a:prstGeom prst="rect">
              <a:avLst/>
            </a:prstGeom>
            <a:noFill/>
          </p:spPr>
          <p:txBody>
            <a:bodyPr wrap="square" rtlCol="0">
              <a:spAutoFit/>
            </a:bodyPr>
            <a:lstStyle/>
            <a:p>
              <a:pPr algn="ctr"/>
              <a:r>
                <a:rPr lang="en-US" sz="2400" b="1" dirty="0">
                  <a:solidFill>
                    <a:srgbClr val="FF0000"/>
                  </a:solidFill>
                </a:rPr>
                <a:t>This Blue Oval means a process is being done by the Role (actor) in whose swim lane it is drawn. It always starts with an action verb. Note – processes can only have 1 in and 1 out. </a:t>
              </a:r>
            </a:p>
          </p:txBody>
        </p:sp>
        <p:sp>
          <p:nvSpPr>
            <p:cNvPr id="29" name="Oval 28"/>
            <p:cNvSpPr/>
            <p:nvPr/>
          </p:nvSpPr>
          <p:spPr>
            <a:xfrm rot="19311150">
              <a:off x="540881" y="1571754"/>
              <a:ext cx="1202900" cy="122902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0" name="Group 29"/>
          <p:cNvGrpSpPr/>
          <p:nvPr/>
        </p:nvGrpSpPr>
        <p:grpSpPr>
          <a:xfrm>
            <a:off x="2138363" y="1571754"/>
            <a:ext cx="7232729" cy="3555970"/>
            <a:chOff x="614362" y="1571754"/>
            <a:chExt cx="7232729" cy="3555970"/>
          </a:xfrm>
        </p:grpSpPr>
        <p:sp>
          <p:nvSpPr>
            <p:cNvPr id="31" name="TextBox 30"/>
            <p:cNvSpPr txBox="1"/>
            <p:nvPr/>
          </p:nvSpPr>
          <p:spPr>
            <a:xfrm>
              <a:off x="614362" y="2819400"/>
              <a:ext cx="7232729" cy="2308324"/>
            </a:xfrm>
            <a:prstGeom prst="rect">
              <a:avLst/>
            </a:prstGeom>
            <a:noFill/>
          </p:spPr>
          <p:txBody>
            <a:bodyPr wrap="square" rtlCol="0">
              <a:spAutoFit/>
            </a:bodyPr>
            <a:lstStyle/>
            <a:p>
              <a:pPr algn="ctr"/>
              <a:r>
                <a:rPr lang="en-US" sz="2400" b="1" dirty="0">
                  <a:solidFill>
                    <a:srgbClr val="FF0000"/>
                  </a:solidFill>
                </a:rPr>
                <a:t>This Blue Oval with the Gear means a process that exists in another activity or sequence diagram. Remember the &lt;&lt;include&gt;&gt; and &lt;&lt;extend&gt;&gt; designations in the Use Case Diagram? There should be one of these for every one of those. </a:t>
              </a:r>
            </a:p>
          </p:txBody>
        </p:sp>
        <p:sp>
          <p:nvSpPr>
            <p:cNvPr id="32" name="Oval 31"/>
            <p:cNvSpPr/>
            <p:nvPr/>
          </p:nvSpPr>
          <p:spPr>
            <a:xfrm rot="19311150">
              <a:off x="1853761" y="1571754"/>
              <a:ext cx="1202900" cy="122902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3" name="Group 32"/>
          <p:cNvGrpSpPr/>
          <p:nvPr/>
        </p:nvGrpSpPr>
        <p:grpSpPr>
          <a:xfrm>
            <a:off x="1788459" y="545001"/>
            <a:ext cx="8912568" cy="4685596"/>
            <a:chOff x="281392" y="675593"/>
            <a:chExt cx="8912568" cy="4685596"/>
          </a:xfrm>
        </p:grpSpPr>
        <p:grpSp>
          <p:nvGrpSpPr>
            <p:cNvPr id="34" name="Group 33"/>
            <p:cNvGrpSpPr/>
            <p:nvPr/>
          </p:nvGrpSpPr>
          <p:grpSpPr>
            <a:xfrm>
              <a:off x="281392" y="1584150"/>
              <a:ext cx="8912568" cy="3777039"/>
              <a:chOff x="614362" y="1599294"/>
              <a:chExt cx="7985467" cy="3777039"/>
            </a:xfrm>
          </p:grpSpPr>
          <p:sp>
            <p:nvSpPr>
              <p:cNvPr id="36" name="TextBox 35"/>
              <p:cNvSpPr txBox="1"/>
              <p:nvPr/>
            </p:nvSpPr>
            <p:spPr>
              <a:xfrm>
                <a:off x="614362" y="2698677"/>
                <a:ext cx="7985467" cy="2677656"/>
              </a:xfrm>
              <a:prstGeom prst="rect">
                <a:avLst/>
              </a:prstGeom>
              <a:noFill/>
            </p:spPr>
            <p:txBody>
              <a:bodyPr wrap="square" rtlCol="0">
                <a:spAutoFit/>
              </a:bodyPr>
              <a:lstStyle/>
              <a:p>
                <a:pPr algn="ctr"/>
                <a:r>
                  <a:rPr lang="en-US" sz="2400" b="1" dirty="0">
                    <a:solidFill>
                      <a:srgbClr val="FF0000"/>
                    </a:solidFill>
                  </a:rPr>
                  <a:t>This is called a Central Buffer. It holds data and is attached to process bubbles indicating the data either going into a process or coming from a process. The Data should be part of our logical data model! Note: Central buffers can be anywhere on a diagram and have no relation to the </a:t>
                </a:r>
                <a:r>
                  <a:rPr lang="en-US" sz="2400" b="1" dirty="0" err="1">
                    <a:solidFill>
                      <a:srgbClr val="FF0000"/>
                    </a:solidFill>
                  </a:rPr>
                  <a:t>swimlane</a:t>
                </a:r>
                <a:r>
                  <a:rPr lang="en-US" sz="2400" b="1" dirty="0">
                    <a:solidFill>
                      <a:srgbClr val="FF0000"/>
                    </a:solidFill>
                  </a:rPr>
                  <a:t> in which they exist. Sometimes they also include a state modifier like sequence diagrams. </a:t>
                </a:r>
              </a:p>
            </p:txBody>
          </p:sp>
          <p:sp>
            <p:nvSpPr>
              <p:cNvPr id="37" name="Oval 36"/>
              <p:cNvSpPr/>
              <p:nvPr/>
            </p:nvSpPr>
            <p:spPr>
              <a:xfrm rot="19311150">
                <a:off x="3487298" y="1599294"/>
                <a:ext cx="1202900" cy="122902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5"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10872" y="675593"/>
              <a:ext cx="1438275" cy="6839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38" name="Group 37"/>
          <p:cNvGrpSpPr/>
          <p:nvPr/>
        </p:nvGrpSpPr>
        <p:grpSpPr>
          <a:xfrm>
            <a:off x="1805392" y="1523850"/>
            <a:ext cx="8072438" cy="3810151"/>
            <a:chOff x="281392" y="1523849"/>
            <a:chExt cx="8072438" cy="3810151"/>
          </a:xfrm>
        </p:grpSpPr>
        <p:grpSp>
          <p:nvGrpSpPr>
            <p:cNvPr id="39" name="Group 38"/>
            <p:cNvGrpSpPr/>
            <p:nvPr/>
          </p:nvGrpSpPr>
          <p:grpSpPr>
            <a:xfrm>
              <a:off x="281392" y="1523849"/>
              <a:ext cx="8072438" cy="3098676"/>
              <a:chOff x="614362" y="1538993"/>
              <a:chExt cx="7232729" cy="3098676"/>
            </a:xfrm>
          </p:grpSpPr>
          <p:sp>
            <p:nvSpPr>
              <p:cNvPr id="41" name="TextBox 40"/>
              <p:cNvSpPr txBox="1"/>
              <p:nvPr/>
            </p:nvSpPr>
            <p:spPr>
              <a:xfrm>
                <a:off x="614362" y="2698677"/>
                <a:ext cx="7232729" cy="1938992"/>
              </a:xfrm>
              <a:prstGeom prst="rect">
                <a:avLst/>
              </a:prstGeom>
              <a:noFill/>
            </p:spPr>
            <p:txBody>
              <a:bodyPr wrap="square" rtlCol="0">
                <a:spAutoFit/>
              </a:bodyPr>
              <a:lstStyle/>
              <a:p>
                <a:pPr algn="ctr"/>
                <a:r>
                  <a:rPr lang="en-US" sz="2400" b="1" dirty="0">
                    <a:solidFill>
                      <a:srgbClr val="FF0000"/>
                    </a:solidFill>
                  </a:rPr>
                  <a:t>This is a decision block. You can tell it’s a decision block because it will have guard conditions that indicate when you traverse that path. Note…there can be MANY </a:t>
                </a:r>
                <a:r>
                  <a:rPr lang="en-US" sz="2400" b="1" dirty="0" err="1">
                    <a:solidFill>
                      <a:srgbClr val="FF0000"/>
                    </a:solidFill>
                  </a:rPr>
                  <a:t>MANY</a:t>
                </a:r>
                <a:r>
                  <a:rPr lang="en-US" sz="2400" b="1" dirty="0">
                    <a:solidFill>
                      <a:srgbClr val="FF0000"/>
                    </a:solidFill>
                  </a:rPr>
                  <a:t> paths of a decision block, not just two. </a:t>
                </a:r>
              </a:p>
            </p:txBody>
          </p:sp>
          <p:sp>
            <p:nvSpPr>
              <p:cNvPr id="42" name="Oval 41"/>
              <p:cNvSpPr/>
              <p:nvPr/>
            </p:nvSpPr>
            <p:spPr>
              <a:xfrm rot="19311150">
                <a:off x="4861846" y="1538993"/>
                <a:ext cx="1202900" cy="122902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0"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429277" y="3867150"/>
              <a:ext cx="1889980" cy="146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43" name="Group 42"/>
          <p:cNvGrpSpPr/>
          <p:nvPr/>
        </p:nvGrpSpPr>
        <p:grpSpPr>
          <a:xfrm>
            <a:off x="1805392" y="1523849"/>
            <a:ext cx="8072438" cy="3098677"/>
            <a:chOff x="614362" y="1538992"/>
            <a:chExt cx="7232729" cy="3098677"/>
          </a:xfrm>
        </p:grpSpPr>
        <p:sp>
          <p:nvSpPr>
            <p:cNvPr id="44" name="TextBox 43"/>
            <p:cNvSpPr txBox="1"/>
            <p:nvPr/>
          </p:nvSpPr>
          <p:spPr>
            <a:xfrm>
              <a:off x="614362" y="2698677"/>
              <a:ext cx="7232729" cy="1938992"/>
            </a:xfrm>
            <a:prstGeom prst="rect">
              <a:avLst/>
            </a:prstGeom>
            <a:noFill/>
          </p:spPr>
          <p:txBody>
            <a:bodyPr wrap="square" rtlCol="0">
              <a:spAutoFit/>
            </a:bodyPr>
            <a:lstStyle/>
            <a:p>
              <a:pPr algn="ctr"/>
              <a:r>
                <a:rPr lang="en-US" sz="2400" b="1" dirty="0">
                  <a:solidFill>
                    <a:srgbClr val="FF0000"/>
                  </a:solidFill>
                </a:rPr>
                <a:t>This is a Merge block. You can tell it’s a merge block because it doesn’t have guard conditions. Since Activity Diagrams don’t have loops, these are used to provide a way to circle back logic. There is no limit to the number of paths that can be merged. </a:t>
              </a:r>
            </a:p>
          </p:txBody>
        </p:sp>
        <p:sp>
          <p:nvSpPr>
            <p:cNvPr id="45" name="Oval 44"/>
            <p:cNvSpPr/>
            <p:nvPr/>
          </p:nvSpPr>
          <p:spPr>
            <a:xfrm rot="19311150">
              <a:off x="6334370" y="1538992"/>
              <a:ext cx="1202900" cy="122902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6" name="Group 45"/>
          <p:cNvGrpSpPr/>
          <p:nvPr/>
        </p:nvGrpSpPr>
        <p:grpSpPr>
          <a:xfrm>
            <a:off x="1788459" y="3352800"/>
            <a:ext cx="8072438" cy="3221806"/>
            <a:chOff x="599190" y="3367944"/>
            <a:chExt cx="7232729" cy="3221806"/>
          </a:xfrm>
        </p:grpSpPr>
        <p:sp>
          <p:nvSpPr>
            <p:cNvPr id="47" name="TextBox 46"/>
            <p:cNvSpPr txBox="1"/>
            <p:nvPr/>
          </p:nvSpPr>
          <p:spPr>
            <a:xfrm>
              <a:off x="599190" y="3367944"/>
              <a:ext cx="7232729" cy="830997"/>
            </a:xfrm>
            <a:prstGeom prst="rect">
              <a:avLst/>
            </a:prstGeom>
            <a:noFill/>
          </p:spPr>
          <p:txBody>
            <a:bodyPr wrap="square" rtlCol="0">
              <a:spAutoFit/>
            </a:bodyPr>
            <a:lstStyle/>
            <a:p>
              <a:pPr algn="ctr"/>
              <a:r>
                <a:rPr lang="en-US" sz="2400" b="1" dirty="0">
                  <a:solidFill>
                    <a:srgbClr val="FF0000"/>
                  </a:solidFill>
                </a:rPr>
                <a:t>Every Activity Diagram begins with a START element. There will only be 1 Start object per diagram. </a:t>
              </a:r>
            </a:p>
          </p:txBody>
        </p:sp>
        <p:sp>
          <p:nvSpPr>
            <p:cNvPr id="48" name="Oval 47"/>
            <p:cNvSpPr/>
            <p:nvPr/>
          </p:nvSpPr>
          <p:spPr>
            <a:xfrm rot="19311150">
              <a:off x="675746" y="5360726"/>
              <a:ext cx="1202900" cy="122902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9" name="Group 48"/>
          <p:cNvGrpSpPr/>
          <p:nvPr/>
        </p:nvGrpSpPr>
        <p:grpSpPr>
          <a:xfrm>
            <a:off x="1732243" y="3276600"/>
            <a:ext cx="8072438" cy="3186320"/>
            <a:chOff x="599190" y="3367944"/>
            <a:chExt cx="7232729" cy="3186320"/>
          </a:xfrm>
        </p:grpSpPr>
        <p:sp>
          <p:nvSpPr>
            <p:cNvPr id="50" name="TextBox 49"/>
            <p:cNvSpPr txBox="1"/>
            <p:nvPr/>
          </p:nvSpPr>
          <p:spPr>
            <a:xfrm>
              <a:off x="599190" y="3367944"/>
              <a:ext cx="7232729" cy="1569660"/>
            </a:xfrm>
            <a:prstGeom prst="rect">
              <a:avLst/>
            </a:prstGeom>
            <a:noFill/>
          </p:spPr>
          <p:txBody>
            <a:bodyPr wrap="square" rtlCol="0">
              <a:spAutoFit/>
            </a:bodyPr>
            <a:lstStyle/>
            <a:p>
              <a:pPr algn="ctr"/>
              <a:r>
                <a:rPr lang="en-US" sz="2400" b="1" dirty="0">
                  <a:solidFill>
                    <a:srgbClr val="FF0000"/>
                  </a:solidFill>
                </a:rPr>
                <a:t>Every Activity Diagram ends with a STOP element. There can  be many stop objects and they can have multiple processes terminate at each. This is where the scope of the process being mapped, ends.  </a:t>
              </a:r>
            </a:p>
          </p:txBody>
        </p:sp>
        <p:sp>
          <p:nvSpPr>
            <p:cNvPr id="51" name="Oval 50"/>
            <p:cNvSpPr/>
            <p:nvPr/>
          </p:nvSpPr>
          <p:spPr>
            <a:xfrm rot="19311150">
              <a:off x="2076908" y="5325240"/>
              <a:ext cx="1202900" cy="122902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2" name="Group 51"/>
          <p:cNvGrpSpPr/>
          <p:nvPr/>
        </p:nvGrpSpPr>
        <p:grpSpPr>
          <a:xfrm>
            <a:off x="1407965" y="2495830"/>
            <a:ext cx="9305732" cy="3934754"/>
            <a:chOff x="599190" y="2595640"/>
            <a:chExt cx="7728530" cy="3934754"/>
          </a:xfrm>
        </p:grpSpPr>
        <p:sp>
          <p:nvSpPr>
            <p:cNvPr id="53" name="TextBox 52"/>
            <p:cNvSpPr txBox="1"/>
            <p:nvPr/>
          </p:nvSpPr>
          <p:spPr>
            <a:xfrm>
              <a:off x="599190" y="2595640"/>
              <a:ext cx="7728530" cy="2677656"/>
            </a:xfrm>
            <a:prstGeom prst="rect">
              <a:avLst/>
            </a:prstGeom>
            <a:noFill/>
          </p:spPr>
          <p:txBody>
            <a:bodyPr wrap="square" rtlCol="0">
              <a:spAutoFit/>
            </a:bodyPr>
            <a:lstStyle/>
            <a:p>
              <a:pPr algn="ctr"/>
              <a:r>
                <a:rPr lang="en-US" sz="2400" b="1" dirty="0">
                  <a:solidFill>
                    <a:srgbClr val="FF0000"/>
                  </a:solidFill>
                </a:rPr>
                <a:t>Every Process will have a control buffer as an input and as an output (at a minimum… there can be as many control buffers as desired). The first process normally includes a control buffer with the word </a:t>
              </a:r>
              <a:r>
                <a:rPr lang="en-US" sz="2400" b="1" dirty="0">
                  <a:solidFill>
                    <a:srgbClr val="00B0F0"/>
                  </a:solidFill>
                </a:rPr>
                <a:t>&lt;&lt;trigger&gt;&gt;</a:t>
              </a:r>
              <a:r>
                <a:rPr lang="en-US" sz="2400" b="1" dirty="0">
                  <a:solidFill>
                    <a:srgbClr val="FF0000"/>
                  </a:solidFill>
                </a:rPr>
                <a:t> this indicates the data that triggers the beginning of the process. Control Buffers attach to processes with little arrows called “Pins” The arrows tell us if it’s an input or an output based on their direction.</a:t>
              </a:r>
              <a:endParaRPr lang="en-US" sz="2400" b="1" dirty="0">
                <a:solidFill>
                  <a:srgbClr val="00B0F0"/>
                </a:solidFill>
              </a:endParaRPr>
            </a:p>
          </p:txBody>
        </p:sp>
        <p:sp>
          <p:nvSpPr>
            <p:cNvPr id="54" name="Oval 53"/>
            <p:cNvSpPr/>
            <p:nvPr/>
          </p:nvSpPr>
          <p:spPr>
            <a:xfrm rot="19311150">
              <a:off x="3336112" y="5301370"/>
              <a:ext cx="1202900" cy="122902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5" name="Group 54"/>
          <p:cNvGrpSpPr/>
          <p:nvPr/>
        </p:nvGrpSpPr>
        <p:grpSpPr>
          <a:xfrm>
            <a:off x="1753886" y="2429155"/>
            <a:ext cx="8072438" cy="4236953"/>
            <a:chOff x="599190" y="2595640"/>
            <a:chExt cx="7232729" cy="4236953"/>
          </a:xfrm>
        </p:grpSpPr>
        <p:sp>
          <p:nvSpPr>
            <p:cNvPr id="56" name="TextBox 55"/>
            <p:cNvSpPr txBox="1"/>
            <p:nvPr/>
          </p:nvSpPr>
          <p:spPr>
            <a:xfrm>
              <a:off x="599190" y="2595640"/>
              <a:ext cx="7232729" cy="1569660"/>
            </a:xfrm>
            <a:prstGeom prst="rect">
              <a:avLst/>
            </a:prstGeom>
            <a:noFill/>
          </p:spPr>
          <p:txBody>
            <a:bodyPr wrap="square" rtlCol="0">
              <a:spAutoFit/>
            </a:bodyPr>
            <a:lstStyle/>
            <a:p>
              <a:pPr algn="ctr"/>
              <a:r>
                <a:rPr lang="en-US" sz="2400" b="1" dirty="0">
                  <a:solidFill>
                    <a:srgbClr val="FF0000"/>
                  </a:solidFill>
                </a:rPr>
                <a:t>Concurrent activities are denoted by the FORK object. It can be used to denote when multiple processes execute simultaneously. Any number of process paths can be forked. </a:t>
              </a:r>
              <a:endParaRPr lang="en-US" sz="2400" b="1" dirty="0">
                <a:solidFill>
                  <a:srgbClr val="00B0F0"/>
                </a:solidFill>
              </a:endParaRPr>
            </a:p>
          </p:txBody>
        </p:sp>
        <p:sp>
          <p:nvSpPr>
            <p:cNvPr id="57" name="Oval 56"/>
            <p:cNvSpPr/>
            <p:nvPr/>
          </p:nvSpPr>
          <p:spPr>
            <a:xfrm rot="19311150">
              <a:off x="4650948" y="5251080"/>
              <a:ext cx="1531834" cy="15815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8" name="Group 57"/>
          <p:cNvGrpSpPr/>
          <p:nvPr/>
        </p:nvGrpSpPr>
        <p:grpSpPr>
          <a:xfrm>
            <a:off x="1201817" y="2541637"/>
            <a:ext cx="8676013" cy="3994568"/>
            <a:chOff x="599190" y="2595640"/>
            <a:chExt cx="7253201" cy="3994568"/>
          </a:xfrm>
        </p:grpSpPr>
        <p:sp>
          <p:nvSpPr>
            <p:cNvPr id="59" name="TextBox 58"/>
            <p:cNvSpPr txBox="1"/>
            <p:nvPr/>
          </p:nvSpPr>
          <p:spPr>
            <a:xfrm>
              <a:off x="599190" y="2595640"/>
              <a:ext cx="7232729" cy="1938992"/>
            </a:xfrm>
            <a:prstGeom prst="rect">
              <a:avLst/>
            </a:prstGeom>
            <a:noFill/>
          </p:spPr>
          <p:txBody>
            <a:bodyPr wrap="square" rtlCol="0">
              <a:spAutoFit/>
            </a:bodyPr>
            <a:lstStyle/>
            <a:p>
              <a:pPr algn="ctr"/>
              <a:r>
                <a:rPr lang="en-US" sz="2400" b="1" dirty="0">
                  <a:solidFill>
                    <a:srgbClr val="FF0000"/>
                  </a:solidFill>
                </a:rPr>
                <a:t>Any time concurrent activities are </a:t>
              </a:r>
              <a:r>
                <a:rPr lang="en-US" sz="2400" b="1" dirty="0" err="1">
                  <a:solidFill>
                    <a:srgbClr val="FF0000"/>
                  </a:solidFill>
                </a:rPr>
                <a:t>FORKed</a:t>
              </a:r>
              <a:r>
                <a:rPr lang="en-US" sz="2400" b="1" dirty="0">
                  <a:solidFill>
                    <a:srgbClr val="FF0000"/>
                  </a:solidFill>
                </a:rPr>
                <a:t>, they terminate either with a stop, or a JOIN object. It’s used to denote a synchronization of the processes attached to it. Any number of process paths can be Joined. </a:t>
              </a:r>
              <a:endParaRPr lang="en-US" sz="2400" b="1" dirty="0">
                <a:solidFill>
                  <a:srgbClr val="00B0F0"/>
                </a:solidFill>
              </a:endParaRPr>
            </a:p>
          </p:txBody>
        </p:sp>
        <p:sp>
          <p:nvSpPr>
            <p:cNvPr id="60" name="Oval 59"/>
            <p:cNvSpPr/>
            <p:nvPr/>
          </p:nvSpPr>
          <p:spPr>
            <a:xfrm rot="19311150">
              <a:off x="6320557" y="5008695"/>
              <a:ext cx="1531834" cy="15815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7783049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subTnLst>
                                    <p:set>
                                      <p:cBhvr override="childStyle">
                                        <p:cTn dur="1" fill="hold" display="0" masterRel="nextClick" afterEffect="1"/>
                                        <p:tgtEl>
                                          <p:spTgt spid="30"/>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subTnLst>
                                    <p:set>
                                      <p:cBhvr override="childStyle">
                                        <p:cTn dur="1" fill="hold" display="0" masterRel="nextClick" afterEffect="1"/>
                                        <p:tgtEl>
                                          <p:spTgt spid="33"/>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subTnLst>
                                    <p:set>
                                      <p:cBhvr override="childStyle">
                                        <p:cTn dur="1" fill="hold" display="0" masterRel="nextClick" afterEffect="1"/>
                                        <p:tgtEl>
                                          <p:spTgt spid="38"/>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subTnLst>
                                    <p:set>
                                      <p:cBhvr override="childStyle">
                                        <p:cTn dur="1" fill="hold" display="0" masterRel="nextClick" afterEffect="1"/>
                                        <p:tgtEl>
                                          <p:spTgt spid="43"/>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6"/>
                                        </p:tgtEl>
                                        <p:attrNameLst>
                                          <p:attrName>style.visibility</p:attrName>
                                        </p:attrNameLst>
                                      </p:cBhvr>
                                      <p:to>
                                        <p:strVal val="visible"/>
                                      </p:to>
                                    </p:set>
                                  </p:childTnLst>
                                  <p:subTnLst>
                                    <p:set>
                                      <p:cBhvr override="childStyle">
                                        <p:cTn dur="1" fill="hold" display="0" masterRel="nextClick" afterEffect="1"/>
                                        <p:tgtEl>
                                          <p:spTgt spid="46"/>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9"/>
                                        </p:tgtEl>
                                        <p:attrNameLst>
                                          <p:attrName>style.visibility</p:attrName>
                                        </p:attrNameLst>
                                      </p:cBhvr>
                                      <p:to>
                                        <p:strVal val="visible"/>
                                      </p:to>
                                    </p:set>
                                  </p:childTnLst>
                                  <p:subTnLst>
                                    <p:set>
                                      <p:cBhvr override="childStyle">
                                        <p:cTn dur="1" fill="hold" display="0" masterRel="nextClick" afterEffect="1"/>
                                        <p:tgtEl>
                                          <p:spTgt spid="49"/>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2"/>
                                        </p:tgtEl>
                                        <p:attrNameLst>
                                          <p:attrName>style.visibility</p:attrName>
                                        </p:attrNameLst>
                                      </p:cBhvr>
                                      <p:to>
                                        <p:strVal val="visible"/>
                                      </p:to>
                                    </p:set>
                                  </p:childTnLst>
                                  <p:subTnLst>
                                    <p:set>
                                      <p:cBhvr override="childStyle">
                                        <p:cTn dur="1" fill="hold" display="0" masterRel="nextClick" afterEffect="1"/>
                                        <p:tgtEl>
                                          <p:spTgt spid="52"/>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5"/>
                                        </p:tgtEl>
                                        <p:attrNameLst>
                                          <p:attrName>style.visibility</p:attrName>
                                        </p:attrNameLst>
                                      </p:cBhvr>
                                      <p:to>
                                        <p:strVal val="visible"/>
                                      </p:to>
                                    </p:set>
                                  </p:childTnLst>
                                  <p:subTnLst>
                                    <p:set>
                                      <p:cBhvr override="childStyle">
                                        <p:cTn dur="1" fill="hold" display="0" masterRel="nextClick" afterEffect="1"/>
                                        <p:tgtEl>
                                          <p:spTgt spid="55"/>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295400"/>
            <a:ext cx="8839200" cy="346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276600" y="5029201"/>
            <a:ext cx="6019800" cy="1138773"/>
          </a:xfrm>
          <a:prstGeom prst="rect">
            <a:avLst/>
          </a:prstGeom>
          <a:solidFill>
            <a:schemeClr val="bg1"/>
          </a:solidFill>
        </p:spPr>
        <p:txBody>
          <a:bodyPr wrap="square" rtlCol="0">
            <a:spAutoFit/>
          </a:bodyPr>
          <a:lstStyle/>
          <a:p>
            <a:r>
              <a:rPr lang="en-US" sz="3400" b="1" dirty="0">
                <a:solidFill>
                  <a:srgbClr val="FF0000"/>
                </a:solidFill>
              </a:rPr>
              <a:t>Here’s the Use Case for the Activity Diagram</a:t>
            </a:r>
            <a:endParaRPr lang="en-US" sz="3400" b="1" u="sng" dirty="0">
              <a:solidFill>
                <a:srgbClr val="FF0000"/>
              </a:solidFill>
            </a:endParaRPr>
          </a:p>
        </p:txBody>
      </p:sp>
      <p:grpSp>
        <p:nvGrpSpPr>
          <p:cNvPr id="5" name="Group 4"/>
          <p:cNvGrpSpPr/>
          <p:nvPr/>
        </p:nvGrpSpPr>
        <p:grpSpPr>
          <a:xfrm>
            <a:off x="1570638" y="454532"/>
            <a:ext cx="1608459" cy="1133177"/>
            <a:chOff x="1694719" y="2438403"/>
            <a:chExt cx="1608459" cy="1133177"/>
          </a:xfrm>
          <a:scene3d>
            <a:camera prst="orthographicFront"/>
            <a:lightRig rig="flat" dir="t"/>
          </a:scene3d>
        </p:grpSpPr>
        <p:sp>
          <p:nvSpPr>
            <p:cNvPr id="6" name="Rounded Rectangle 5"/>
            <p:cNvSpPr/>
            <p:nvPr/>
          </p:nvSpPr>
          <p:spPr>
            <a:xfrm>
              <a:off x="1694719" y="2438403"/>
              <a:ext cx="1608459" cy="1133177"/>
            </a:xfrm>
            <a:prstGeom prst="roundRect">
              <a:avLst>
                <a:gd name="adj" fmla="val 10000"/>
              </a:avLst>
            </a:prstGeom>
            <a:gradFill rotWithShape="0">
              <a:gsLst>
                <a:gs pos="0">
                  <a:srgbClr val="03D4A8"/>
                </a:gs>
                <a:gs pos="25000">
                  <a:srgbClr val="21D6E0"/>
                </a:gs>
                <a:gs pos="75000">
                  <a:srgbClr val="0087E6"/>
                </a:gs>
                <a:gs pos="100000">
                  <a:srgbClr val="005CBF"/>
                </a:gs>
              </a:gsLst>
              <a:lin ang="5400000" scaled="0"/>
            </a:gradFill>
            <a:sp3d prstMaterial="plastic">
              <a:bevelT w="120900" h="88900"/>
              <a:bevelB w="88900" h="31750" prst="angle"/>
            </a:sp3d>
          </p:spPr>
          <p:style>
            <a:lnRef idx="0">
              <a:schemeClr val="lt1">
                <a:hueOff val="0"/>
                <a:satOff val="0"/>
                <a:lumOff val="0"/>
                <a:alphaOff val="0"/>
              </a:schemeClr>
            </a:lnRef>
            <a:fillRef idx="3">
              <a:scrgbClr r="0" g="0" b="0"/>
            </a:fillRef>
            <a:effectRef idx="1">
              <a:schemeClr val="accent1">
                <a:hueOff val="0"/>
                <a:satOff val="0"/>
                <a:lumOff val="0"/>
                <a:alphaOff val="0"/>
              </a:schemeClr>
            </a:effectRef>
            <a:fontRef idx="minor">
              <a:schemeClr val="lt1"/>
            </a:fontRef>
          </p:style>
        </p:sp>
        <p:sp>
          <p:nvSpPr>
            <p:cNvPr id="7" name="Rounded Rectangle 4"/>
            <p:cNvSpPr/>
            <p:nvPr/>
          </p:nvSpPr>
          <p:spPr>
            <a:xfrm>
              <a:off x="1727909" y="2471593"/>
              <a:ext cx="1542079" cy="106679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80010" tIns="80010" rIns="80010" bIns="80010" numCol="1" spcCol="1270" anchor="ctr" anchorCtr="0">
              <a:noAutofit/>
            </a:bodyPr>
            <a:lstStyle/>
            <a:p>
              <a:pPr algn="ctr" defTabSz="933450">
                <a:lnSpc>
                  <a:spcPct val="90000"/>
                </a:lnSpc>
                <a:spcBef>
                  <a:spcPct val="0"/>
                </a:spcBef>
                <a:spcAft>
                  <a:spcPct val="35000"/>
                </a:spcAft>
              </a:pPr>
              <a:r>
                <a:rPr lang="en-US" sz="2100" dirty="0"/>
                <a:t>Activity Diagram</a:t>
              </a:r>
            </a:p>
          </p:txBody>
        </p:sp>
      </p:grpSp>
    </p:spTree>
    <p:extLst>
      <p:ext uri="{BB962C8B-B14F-4D97-AF65-F5344CB8AC3E}">
        <p14:creationId xmlns:p14="http://schemas.microsoft.com/office/powerpoint/2010/main" val="32551584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428256"/>
            <a:ext cx="2266950"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690474"/>
            <a:ext cx="6400800" cy="6027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 name="Group 6"/>
          <p:cNvGrpSpPr/>
          <p:nvPr/>
        </p:nvGrpSpPr>
        <p:grpSpPr>
          <a:xfrm>
            <a:off x="1570638" y="454532"/>
            <a:ext cx="1608459" cy="1133177"/>
            <a:chOff x="1694719" y="2438403"/>
            <a:chExt cx="1608459" cy="1133177"/>
          </a:xfrm>
          <a:scene3d>
            <a:camera prst="orthographicFront"/>
            <a:lightRig rig="flat" dir="t"/>
          </a:scene3d>
        </p:grpSpPr>
        <p:sp>
          <p:nvSpPr>
            <p:cNvPr id="8" name="Rounded Rectangle 7"/>
            <p:cNvSpPr/>
            <p:nvPr/>
          </p:nvSpPr>
          <p:spPr>
            <a:xfrm>
              <a:off x="1694719" y="2438403"/>
              <a:ext cx="1608459" cy="1133177"/>
            </a:xfrm>
            <a:prstGeom prst="roundRect">
              <a:avLst>
                <a:gd name="adj" fmla="val 10000"/>
              </a:avLst>
            </a:prstGeom>
            <a:gradFill rotWithShape="0">
              <a:gsLst>
                <a:gs pos="0">
                  <a:srgbClr val="03D4A8"/>
                </a:gs>
                <a:gs pos="25000">
                  <a:srgbClr val="21D6E0"/>
                </a:gs>
                <a:gs pos="75000">
                  <a:srgbClr val="0087E6"/>
                </a:gs>
                <a:gs pos="100000">
                  <a:srgbClr val="005CBF"/>
                </a:gs>
              </a:gsLst>
              <a:lin ang="5400000" scaled="0"/>
            </a:gradFill>
            <a:sp3d prstMaterial="plastic">
              <a:bevelT w="120900" h="88900"/>
              <a:bevelB w="88900" h="31750" prst="angle"/>
            </a:sp3d>
          </p:spPr>
          <p:style>
            <a:lnRef idx="0">
              <a:schemeClr val="lt1">
                <a:hueOff val="0"/>
                <a:satOff val="0"/>
                <a:lumOff val="0"/>
                <a:alphaOff val="0"/>
              </a:schemeClr>
            </a:lnRef>
            <a:fillRef idx="3">
              <a:scrgbClr r="0" g="0" b="0"/>
            </a:fillRef>
            <a:effectRef idx="1">
              <a:schemeClr val="accent1">
                <a:hueOff val="0"/>
                <a:satOff val="0"/>
                <a:lumOff val="0"/>
                <a:alphaOff val="0"/>
              </a:schemeClr>
            </a:effectRef>
            <a:fontRef idx="minor">
              <a:schemeClr val="lt1"/>
            </a:fontRef>
          </p:style>
        </p:sp>
        <p:sp>
          <p:nvSpPr>
            <p:cNvPr id="9" name="Rounded Rectangle 4"/>
            <p:cNvSpPr/>
            <p:nvPr/>
          </p:nvSpPr>
          <p:spPr>
            <a:xfrm>
              <a:off x="1727909" y="2471593"/>
              <a:ext cx="1542079" cy="106679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80010" tIns="80010" rIns="80010" bIns="80010" numCol="1" spcCol="1270" anchor="ctr" anchorCtr="0">
              <a:noAutofit/>
            </a:bodyPr>
            <a:lstStyle/>
            <a:p>
              <a:pPr algn="ctr" defTabSz="933450">
                <a:lnSpc>
                  <a:spcPct val="90000"/>
                </a:lnSpc>
                <a:spcBef>
                  <a:spcPct val="0"/>
                </a:spcBef>
                <a:spcAft>
                  <a:spcPct val="35000"/>
                </a:spcAft>
              </a:pPr>
              <a:r>
                <a:rPr lang="en-US" sz="2100" dirty="0"/>
                <a:t>Activity Diagram</a:t>
              </a:r>
            </a:p>
          </p:txBody>
        </p:sp>
      </p:grpSp>
      <p:sp>
        <p:nvSpPr>
          <p:cNvPr id="11" name="TextBox 10"/>
          <p:cNvSpPr txBox="1"/>
          <p:nvPr/>
        </p:nvSpPr>
        <p:spPr>
          <a:xfrm>
            <a:off x="1676401" y="1965174"/>
            <a:ext cx="2271487" cy="4001095"/>
          </a:xfrm>
          <a:prstGeom prst="rect">
            <a:avLst/>
          </a:prstGeom>
          <a:solidFill>
            <a:schemeClr val="bg1"/>
          </a:solidFill>
        </p:spPr>
        <p:txBody>
          <a:bodyPr wrap="square" rtlCol="0">
            <a:spAutoFit/>
          </a:bodyPr>
          <a:lstStyle/>
          <a:p>
            <a:r>
              <a:rPr lang="en-US" sz="3400" b="1" dirty="0">
                <a:solidFill>
                  <a:srgbClr val="FF0000"/>
                </a:solidFill>
              </a:rPr>
              <a:t>Now let’s take another look at the Activity Diagram.</a:t>
            </a:r>
          </a:p>
          <a:p>
            <a:endParaRPr lang="en-US" sz="1600" b="1" u="sng" dirty="0">
              <a:solidFill>
                <a:srgbClr val="FF0000"/>
              </a:solidFill>
            </a:endParaRPr>
          </a:p>
        </p:txBody>
      </p:sp>
    </p:spTree>
    <p:extLst>
      <p:ext uri="{BB962C8B-B14F-4D97-AF65-F5344CB8AC3E}">
        <p14:creationId xmlns:p14="http://schemas.microsoft.com/office/powerpoint/2010/main" val="36604882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810001" y="1981200"/>
            <a:ext cx="5044265" cy="4618210"/>
            <a:chOff x="2286000" y="1981200"/>
            <a:chExt cx="5044265" cy="4618210"/>
          </a:xfrm>
        </p:grpSpPr>
        <p:graphicFrame>
          <p:nvGraphicFramePr>
            <p:cNvPr id="3" name="Diagram 2"/>
            <p:cNvGraphicFramePr/>
            <p:nvPr>
              <p:extLst/>
            </p:nvPr>
          </p:nvGraphicFramePr>
          <p:xfrm>
            <a:off x="2301065" y="3018010"/>
            <a:ext cx="5029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 name="Group 3"/>
            <p:cNvGrpSpPr/>
            <p:nvPr/>
          </p:nvGrpSpPr>
          <p:grpSpPr>
            <a:xfrm>
              <a:off x="2286000" y="1981200"/>
              <a:ext cx="5029199" cy="993947"/>
              <a:chOff x="577" y="2226267"/>
              <a:chExt cx="5028045" cy="1023937"/>
            </a:xfrm>
            <a:gradFill>
              <a:gsLst>
                <a:gs pos="0">
                  <a:srgbClr val="03D4A8"/>
                </a:gs>
                <a:gs pos="25000">
                  <a:srgbClr val="21D6E0"/>
                </a:gs>
                <a:gs pos="75000">
                  <a:srgbClr val="0087E6"/>
                </a:gs>
                <a:gs pos="100000">
                  <a:srgbClr val="005CBF"/>
                </a:gs>
              </a:gsLst>
              <a:lin ang="5400000" scaled="0"/>
            </a:gradFill>
            <a:scene3d>
              <a:camera prst="orthographicFront"/>
              <a:lightRig rig="flat" dir="t"/>
            </a:scene3d>
          </p:grpSpPr>
          <p:sp>
            <p:nvSpPr>
              <p:cNvPr id="5" name="Rounded Rectangle 4"/>
              <p:cNvSpPr/>
              <p:nvPr/>
            </p:nvSpPr>
            <p:spPr>
              <a:xfrm>
                <a:off x="577" y="2226267"/>
                <a:ext cx="5028045" cy="1023937"/>
              </a:xfrm>
              <a:prstGeom prst="roundRect">
                <a:avLst>
                  <a:gd name="adj" fmla="val 10000"/>
                </a:avLst>
              </a:prstGeom>
              <a:grpFill/>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 name="Rounded Rectangle 4"/>
              <p:cNvSpPr/>
              <p:nvPr/>
            </p:nvSpPr>
            <p:spPr>
              <a:xfrm>
                <a:off x="30567" y="2256257"/>
                <a:ext cx="4968065" cy="963957"/>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60020" tIns="160020" rIns="160020" bIns="160020" numCol="1" spcCol="1270" anchor="ctr" anchorCtr="0">
                <a:noAutofit/>
              </a:bodyPr>
              <a:lstStyle/>
              <a:p>
                <a:pPr algn="ctr" defTabSz="1866900">
                  <a:lnSpc>
                    <a:spcPct val="90000"/>
                  </a:lnSpc>
                  <a:spcBef>
                    <a:spcPct val="0"/>
                  </a:spcBef>
                  <a:spcAft>
                    <a:spcPct val="35000"/>
                  </a:spcAft>
                </a:pPr>
                <a:r>
                  <a:rPr lang="en-US" sz="3600" dirty="0"/>
                  <a:t>Capability Area Architecture</a:t>
                </a:r>
              </a:p>
            </p:txBody>
          </p:sp>
        </p:grpSp>
      </p:grpSp>
      <p:grpSp>
        <p:nvGrpSpPr>
          <p:cNvPr id="10" name="Group 9"/>
          <p:cNvGrpSpPr/>
          <p:nvPr/>
        </p:nvGrpSpPr>
        <p:grpSpPr>
          <a:xfrm>
            <a:off x="1359674" y="515791"/>
            <a:ext cx="1814444" cy="1133177"/>
            <a:chOff x="3404528" y="2438403"/>
            <a:chExt cx="1608459" cy="1133177"/>
          </a:xfrm>
          <a:scene3d>
            <a:camera prst="orthographicFront"/>
            <a:lightRig rig="flat" dir="t"/>
          </a:scene3d>
        </p:grpSpPr>
        <p:sp>
          <p:nvSpPr>
            <p:cNvPr id="11" name="Rounded Rectangle 10"/>
            <p:cNvSpPr/>
            <p:nvPr/>
          </p:nvSpPr>
          <p:spPr>
            <a:xfrm>
              <a:off x="3404528" y="2438403"/>
              <a:ext cx="1608459" cy="1133177"/>
            </a:xfrm>
            <a:prstGeom prst="roundRect">
              <a:avLst>
                <a:gd name="adj" fmla="val 10000"/>
              </a:avLst>
            </a:prstGeom>
            <a:gradFill rotWithShape="0">
              <a:gsLst>
                <a:gs pos="0">
                  <a:srgbClr val="03D4A8"/>
                </a:gs>
                <a:gs pos="25000">
                  <a:srgbClr val="21D6E0"/>
                </a:gs>
                <a:gs pos="75000">
                  <a:srgbClr val="0087E6"/>
                </a:gs>
                <a:gs pos="100000">
                  <a:srgbClr val="005CBF"/>
                </a:gs>
              </a:gsLst>
              <a:lin ang="5400000" scaled="0"/>
            </a:gradFill>
            <a:sp3d prstMaterial="plastic">
              <a:bevelT w="120900" h="88900"/>
              <a:bevelB w="88900" h="31750" prst="angle"/>
            </a:sp3d>
          </p:spPr>
          <p:style>
            <a:lnRef idx="0">
              <a:schemeClr val="lt1">
                <a:hueOff val="0"/>
                <a:satOff val="0"/>
                <a:lumOff val="0"/>
                <a:alphaOff val="0"/>
              </a:schemeClr>
            </a:lnRef>
            <a:fillRef idx="3">
              <a:scrgbClr r="0" g="0" b="0"/>
            </a:fillRef>
            <a:effectRef idx="1">
              <a:schemeClr val="accent1">
                <a:hueOff val="0"/>
                <a:satOff val="0"/>
                <a:lumOff val="0"/>
                <a:alphaOff val="0"/>
              </a:schemeClr>
            </a:effectRef>
            <a:fontRef idx="minor">
              <a:schemeClr val="lt1"/>
            </a:fontRef>
          </p:style>
        </p:sp>
        <p:sp>
          <p:nvSpPr>
            <p:cNvPr id="12" name="Rounded Rectangle 4"/>
            <p:cNvSpPr/>
            <p:nvPr/>
          </p:nvSpPr>
          <p:spPr>
            <a:xfrm>
              <a:off x="3437718" y="2471593"/>
              <a:ext cx="1542079" cy="106679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80010" tIns="80010" rIns="80010" bIns="80010" numCol="1" spcCol="1270" anchor="ctr" anchorCtr="0">
              <a:noAutofit/>
            </a:bodyPr>
            <a:lstStyle/>
            <a:p>
              <a:pPr algn="ctr" defTabSz="933450">
                <a:lnSpc>
                  <a:spcPct val="90000"/>
                </a:lnSpc>
                <a:spcBef>
                  <a:spcPct val="0"/>
                </a:spcBef>
                <a:spcAft>
                  <a:spcPct val="35000"/>
                </a:spcAft>
              </a:pPr>
              <a:r>
                <a:rPr lang="en-US" sz="2100" dirty="0"/>
                <a:t>Interaction Overview Diagram</a:t>
              </a:r>
            </a:p>
          </p:txBody>
        </p:sp>
      </p:grpSp>
    </p:spTree>
    <p:extLst>
      <p:ext uri="{BB962C8B-B14F-4D97-AF65-F5344CB8AC3E}">
        <p14:creationId xmlns:p14="http://schemas.microsoft.com/office/powerpoint/2010/main" val="1838345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272210" y="515791"/>
            <a:ext cx="1901908" cy="1133177"/>
            <a:chOff x="3404528" y="2438403"/>
            <a:chExt cx="1608459" cy="1133177"/>
          </a:xfrm>
          <a:scene3d>
            <a:camera prst="orthographicFront"/>
            <a:lightRig rig="flat" dir="t"/>
          </a:scene3d>
        </p:grpSpPr>
        <p:sp>
          <p:nvSpPr>
            <p:cNvPr id="11" name="Rounded Rectangle 10"/>
            <p:cNvSpPr/>
            <p:nvPr/>
          </p:nvSpPr>
          <p:spPr>
            <a:xfrm>
              <a:off x="3404528" y="2438403"/>
              <a:ext cx="1608459" cy="1133177"/>
            </a:xfrm>
            <a:prstGeom prst="roundRect">
              <a:avLst>
                <a:gd name="adj" fmla="val 10000"/>
              </a:avLst>
            </a:prstGeom>
            <a:gradFill rotWithShape="0">
              <a:gsLst>
                <a:gs pos="0">
                  <a:srgbClr val="03D4A8"/>
                </a:gs>
                <a:gs pos="25000">
                  <a:srgbClr val="21D6E0"/>
                </a:gs>
                <a:gs pos="75000">
                  <a:srgbClr val="0087E6"/>
                </a:gs>
                <a:gs pos="100000">
                  <a:srgbClr val="005CBF"/>
                </a:gs>
              </a:gsLst>
              <a:lin ang="5400000" scaled="0"/>
            </a:gradFill>
            <a:sp3d prstMaterial="plastic">
              <a:bevelT w="120900" h="88900"/>
              <a:bevelB w="88900" h="31750" prst="angle"/>
            </a:sp3d>
          </p:spPr>
          <p:style>
            <a:lnRef idx="0">
              <a:schemeClr val="lt1">
                <a:hueOff val="0"/>
                <a:satOff val="0"/>
                <a:lumOff val="0"/>
                <a:alphaOff val="0"/>
              </a:schemeClr>
            </a:lnRef>
            <a:fillRef idx="3">
              <a:scrgbClr r="0" g="0" b="0"/>
            </a:fillRef>
            <a:effectRef idx="1">
              <a:schemeClr val="accent1">
                <a:hueOff val="0"/>
                <a:satOff val="0"/>
                <a:lumOff val="0"/>
                <a:alphaOff val="0"/>
              </a:schemeClr>
            </a:effectRef>
            <a:fontRef idx="minor">
              <a:schemeClr val="lt1"/>
            </a:fontRef>
          </p:style>
        </p:sp>
        <p:sp>
          <p:nvSpPr>
            <p:cNvPr id="12" name="Rounded Rectangle 4"/>
            <p:cNvSpPr/>
            <p:nvPr/>
          </p:nvSpPr>
          <p:spPr>
            <a:xfrm>
              <a:off x="3437718" y="2471593"/>
              <a:ext cx="1542079" cy="106679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80010" tIns="80010" rIns="80010" bIns="80010" numCol="1" spcCol="1270" anchor="ctr" anchorCtr="0">
              <a:noAutofit/>
            </a:bodyPr>
            <a:lstStyle/>
            <a:p>
              <a:pPr algn="ctr" defTabSz="933450">
                <a:lnSpc>
                  <a:spcPct val="90000"/>
                </a:lnSpc>
                <a:spcBef>
                  <a:spcPct val="0"/>
                </a:spcBef>
                <a:spcAft>
                  <a:spcPct val="35000"/>
                </a:spcAft>
              </a:pPr>
              <a:r>
                <a:rPr lang="en-US" sz="2100" dirty="0"/>
                <a:t>Interaction Overview Diagram</a:t>
              </a:r>
            </a:p>
          </p:txBody>
        </p:sp>
      </p:grpSp>
      <p:sp>
        <p:nvSpPr>
          <p:cNvPr id="13" name="TextBox 12"/>
          <p:cNvSpPr txBox="1"/>
          <p:nvPr/>
        </p:nvSpPr>
        <p:spPr>
          <a:xfrm>
            <a:off x="2667000" y="1981200"/>
            <a:ext cx="6934200" cy="3416320"/>
          </a:xfrm>
          <a:prstGeom prst="rect">
            <a:avLst/>
          </a:prstGeom>
          <a:noFill/>
        </p:spPr>
        <p:txBody>
          <a:bodyPr wrap="square" rtlCol="0">
            <a:spAutoFit/>
          </a:bodyPr>
          <a:lstStyle/>
          <a:p>
            <a:r>
              <a:rPr lang="en-US" sz="2400" dirty="0">
                <a:solidFill>
                  <a:srgbClr val="FF0000"/>
                </a:solidFill>
              </a:rPr>
              <a:t>Interaction Overview Diagrams are used to step up one level and show the data and interactions of multiple use cases. They follow all the constructs of Activity Diagrams (and in truth they are another form of Activity Diagram in the COA implementation.)  They have no </a:t>
            </a:r>
            <a:r>
              <a:rPr lang="en-US" sz="2400" dirty="0" err="1">
                <a:solidFill>
                  <a:srgbClr val="FF0000"/>
                </a:solidFill>
              </a:rPr>
              <a:t>swimlanes</a:t>
            </a:r>
            <a:r>
              <a:rPr lang="en-US" sz="2400" dirty="0">
                <a:solidFill>
                  <a:srgbClr val="FF0000"/>
                </a:solidFill>
              </a:rPr>
              <a:t> nor roles, and are focused on data movement throughout the model. </a:t>
            </a:r>
          </a:p>
        </p:txBody>
      </p:sp>
    </p:spTree>
    <p:extLst>
      <p:ext uri="{BB962C8B-B14F-4D97-AF65-F5344CB8AC3E}">
        <p14:creationId xmlns:p14="http://schemas.microsoft.com/office/powerpoint/2010/main" val="35268411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375577" y="482601"/>
            <a:ext cx="1909284" cy="1133177"/>
            <a:chOff x="3404528" y="2438403"/>
            <a:chExt cx="1608459" cy="1133177"/>
          </a:xfrm>
          <a:scene3d>
            <a:camera prst="orthographicFront"/>
            <a:lightRig rig="flat" dir="t"/>
          </a:scene3d>
        </p:grpSpPr>
        <p:sp>
          <p:nvSpPr>
            <p:cNvPr id="11" name="Rounded Rectangle 10"/>
            <p:cNvSpPr/>
            <p:nvPr/>
          </p:nvSpPr>
          <p:spPr>
            <a:xfrm>
              <a:off x="3404528" y="2438403"/>
              <a:ext cx="1608459" cy="1133177"/>
            </a:xfrm>
            <a:prstGeom prst="roundRect">
              <a:avLst>
                <a:gd name="adj" fmla="val 10000"/>
              </a:avLst>
            </a:prstGeom>
            <a:gradFill rotWithShape="0">
              <a:gsLst>
                <a:gs pos="0">
                  <a:srgbClr val="03D4A8"/>
                </a:gs>
                <a:gs pos="25000">
                  <a:srgbClr val="21D6E0"/>
                </a:gs>
                <a:gs pos="75000">
                  <a:srgbClr val="0087E6"/>
                </a:gs>
                <a:gs pos="100000">
                  <a:srgbClr val="005CBF"/>
                </a:gs>
              </a:gsLst>
              <a:lin ang="5400000" scaled="0"/>
            </a:gradFill>
            <a:sp3d prstMaterial="plastic">
              <a:bevelT w="120900" h="88900"/>
              <a:bevelB w="88900" h="31750" prst="angle"/>
            </a:sp3d>
          </p:spPr>
          <p:style>
            <a:lnRef idx="0">
              <a:schemeClr val="lt1">
                <a:hueOff val="0"/>
                <a:satOff val="0"/>
                <a:lumOff val="0"/>
                <a:alphaOff val="0"/>
              </a:schemeClr>
            </a:lnRef>
            <a:fillRef idx="3">
              <a:scrgbClr r="0" g="0" b="0"/>
            </a:fillRef>
            <a:effectRef idx="1">
              <a:schemeClr val="accent1">
                <a:hueOff val="0"/>
                <a:satOff val="0"/>
                <a:lumOff val="0"/>
                <a:alphaOff val="0"/>
              </a:schemeClr>
            </a:effectRef>
            <a:fontRef idx="minor">
              <a:schemeClr val="lt1"/>
            </a:fontRef>
          </p:style>
        </p:sp>
        <p:sp>
          <p:nvSpPr>
            <p:cNvPr id="12" name="Rounded Rectangle 4"/>
            <p:cNvSpPr/>
            <p:nvPr/>
          </p:nvSpPr>
          <p:spPr>
            <a:xfrm>
              <a:off x="3437718" y="2471593"/>
              <a:ext cx="1542079" cy="106679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80010" tIns="80010" rIns="80010" bIns="80010" numCol="1" spcCol="1270" anchor="ctr" anchorCtr="0">
              <a:noAutofit/>
            </a:bodyPr>
            <a:lstStyle/>
            <a:p>
              <a:pPr algn="ctr" defTabSz="933450">
                <a:lnSpc>
                  <a:spcPct val="90000"/>
                </a:lnSpc>
                <a:spcBef>
                  <a:spcPct val="0"/>
                </a:spcBef>
                <a:spcAft>
                  <a:spcPct val="35000"/>
                </a:spcAft>
              </a:pPr>
              <a:r>
                <a:rPr lang="en-US" sz="2100" dirty="0"/>
                <a:t>Interaction Overview Diagram</a:t>
              </a:r>
            </a:p>
          </p:txBody>
        </p:sp>
      </p:gr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5123" y="111477"/>
            <a:ext cx="5648077" cy="6673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176793" y="2057401"/>
            <a:ext cx="3119156" cy="3046988"/>
          </a:xfrm>
          <a:prstGeom prst="rect">
            <a:avLst/>
          </a:prstGeom>
          <a:noFill/>
        </p:spPr>
        <p:txBody>
          <a:bodyPr wrap="square" rtlCol="0">
            <a:spAutoFit/>
          </a:bodyPr>
          <a:lstStyle/>
          <a:p>
            <a:r>
              <a:rPr lang="en-US" sz="2400" dirty="0">
                <a:solidFill>
                  <a:srgbClr val="FF0000"/>
                </a:solidFill>
              </a:rPr>
              <a:t>Interaction Overview Diagrams are used to step up one level and show the data and interactions between processes of a major system</a:t>
            </a:r>
          </a:p>
        </p:txBody>
      </p:sp>
    </p:spTree>
    <p:extLst>
      <p:ext uri="{BB962C8B-B14F-4D97-AF65-F5344CB8AC3E}">
        <p14:creationId xmlns:p14="http://schemas.microsoft.com/office/powerpoint/2010/main" val="33246858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descr="C:\Users\brownaa\AppData\Local\Microsoft\Windows\Temporary Internet Files\Content.IE5\MES68S4J\MC900433797[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227667"/>
            <a:ext cx="3124200" cy="31242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308028" y="4351867"/>
            <a:ext cx="3469219" cy="923330"/>
          </a:xfrm>
          <a:prstGeom prst="rect">
            <a:avLst/>
          </a:prstGeom>
          <a:noFill/>
        </p:spPr>
        <p:txBody>
          <a:bodyPr wrap="none" lIns="91440" tIns="45720" rIns="91440" bIns="45720">
            <a:spAutoFit/>
          </a:bodyPr>
          <a:lstStyle/>
          <a:p>
            <a:pPr algn="ctr"/>
            <a:r>
              <a:rPr lang="en-US"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Questions</a:t>
            </a:r>
          </a:p>
        </p:txBody>
      </p:sp>
    </p:spTree>
    <p:extLst>
      <p:ext uri="{BB962C8B-B14F-4D97-AF65-F5344CB8AC3E}">
        <p14:creationId xmlns:p14="http://schemas.microsoft.com/office/powerpoint/2010/main" val="1678929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4493" y="2895600"/>
            <a:ext cx="7253909" cy="3416320"/>
          </a:xfrm>
          <a:prstGeom prst="rect">
            <a:avLst/>
          </a:prstGeom>
          <a:noFill/>
        </p:spPr>
        <p:txBody>
          <a:bodyPr wrap="none" rtlCol="0">
            <a:spAutoFit/>
          </a:bodyPr>
          <a:lstStyle/>
          <a:p>
            <a:pPr algn="ctr"/>
            <a:r>
              <a:rPr lang="en-US" sz="3600" dirty="0"/>
              <a:t>Aaron Brown</a:t>
            </a:r>
          </a:p>
          <a:p>
            <a:pPr algn="ctr"/>
            <a:r>
              <a:rPr lang="en-US" sz="3600" dirty="0"/>
              <a:t>Sr. IT Enterprise Architect</a:t>
            </a:r>
          </a:p>
          <a:p>
            <a:pPr algn="ctr"/>
            <a:endParaRPr lang="en-US" sz="3600" dirty="0">
              <a:hlinkClick r:id="rId2"/>
            </a:endParaRPr>
          </a:p>
          <a:p>
            <a:pPr algn="ctr"/>
            <a:r>
              <a:rPr lang="en-US" sz="3600" dirty="0">
                <a:hlinkClick r:id="rId2"/>
              </a:rPr>
              <a:t>Aaron.brown2@austintexas.gov</a:t>
            </a:r>
            <a:endParaRPr lang="en-US" sz="3600" dirty="0"/>
          </a:p>
          <a:p>
            <a:pPr algn="ctr"/>
            <a:endParaRPr lang="en-US" sz="3600" dirty="0"/>
          </a:p>
          <a:p>
            <a:pPr algn="ctr"/>
            <a:r>
              <a:rPr lang="en-US" sz="3600" dirty="0"/>
              <a:t>512-974-2960</a:t>
            </a:r>
          </a:p>
        </p:txBody>
      </p:sp>
      <p:pic>
        <p:nvPicPr>
          <p:cNvPr id="7170" name="Picture 2" descr="C:\Users\brownaa\AppData\Local\Microsoft\Windows\Temporary Internet Files\Content.IE5\MES68S4J\MC900105220[1].wmf"/>
          <p:cNvPicPr>
            <a:picLocks noChangeAspect="1" noChangeArrowheads="1"/>
          </p:cNvPicPr>
          <p:nvPr/>
        </p:nvPicPr>
        <p:blipFill>
          <a:blip r:embed="rId3" cstate="print">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2057400" y="899583"/>
            <a:ext cx="3505200" cy="2792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2073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671518"/>
            <a:ext cx="8761413" cy="1252698"/>
          </a:xfrm>
        </p:spPr>
        <p:txBody>
          <a:bodyPr/>
          <a:lstStyle/>
          <a:p>
            <a:r>
              <a:rPr lang="en-US" sz="2800" dirty="0" smtClean="0"/>
              <a:t>When should EA get involved?</a:t>
            </a:r>
            <a:endParaRPr lang="en-US" sz="2800" dirty="0"/>
          </a:p>
        </p:txBody>
      </p:sp>
      <p:sp>
        <p:nvSpPr>
          <p:cNvPr id="3" name="Content Placeholder 2"/>
          <p:cNvSpPr>
            <a:spLocks noGrp="1"/>
          </p:cNvSpPr>
          <p:nvPr>
            <p:ph idx="1"/>
          </p:nvPr>
        </p:nvSpPr>
        <p:spPr>
          <a:xfrm>
            <a:off x="1154954" y="2293399"/>
            <a:ext cx="8761412" cy="4004034"/>
          </a:xfrm>
        </p:spPr>
        <p:txBody>
          <a:bodyPr>
            <a:normAutofit/>
          </a:bodyPr>
          <a:lstStyle/>
          <a:p>
            <a:pPr marL="0" indent="0">
              <a:buNone/>
            </a:pPr>
            <a:r>
              <a:rPr lang="en-US" sz="2000" b="1" dirty="0" smtClean="0"/>
              <a:t>Is the work complex?</a:t>
            </a:r>
          </a:p>
          <a:p>
            <a:pPr lvl="1"/>
            <a:r>
              <a:rPr lang="en-US" sz="2000" dirty="0" smtClean="0"/>
              <a:t>Does the work cross enterprise boundaries</a:t>
            </a:r>
            <a:r>
              <a:rPr lang="en-US" sz="2000" dirty="0"/>
              <a:t>? </a:t>
            </a:r>
            <a:r>
              <a:rPr lang="en-US" sz="2000" dirty="0" smtClean="0"/>
              <a:t> </a:t>
            </a:r>
          </a:p>
          <a:p>
            <a:pPr lvl="1"/>
            <a:r>
              <a:rPr lang="en-US" sz="2000" dirty="0" smtClean="0"/>
              <a:t>Is there potential future change? </a:t>
            </a:r>
          </a:p>
          <a:p>
            <a:pPr lvl="1"/>
            <a:r>
              <a:rPr lang="en-US" sz="2000" dirty="0" smtClean="0"/>
              <a:t>Does the work relate to technology </a:t>
            </a:r>
            <a:r>
              <a:rPr lang="en-US" sz="2000" dirty="0"/>
              <a:t>s</a:t>
            </a:r>
            <a:r>
              <a:rPr lang="en-US" sz="2000" dirty="0" smtClean="0"/>
              <a:t>tandards? </a:t>
            </a:r>
          </a:p>
          <a:p>
            <a:pPr lvl="1"/>
            <a:r>
              <a:rPr lang="en-US" sz="2000" dirty="0" smtClean="0"/>
              <a:t>Does the work coordinate/touch multiple systems? </a:t>
            </a:r>
          </a:p>
          <a:p>
            <a:pPr lvl="1"/>
            <a:r>
              <a:rPr lang="en-US" sz="2000" dirty="0" smtClean="0"/>
              <a:t>Does the work relate to organizational considerations? </a:t>
            </a:r>
          </a:p>
          <a:p>
            <a:pPr lvl="1"/>
            <a:r>
              <a:rPr lang="en-US" sz="2000" dirty="0" smtClean="0"/>
              <a:t>Is the work potentially employ new technologies?</a:t>
            </a:r>
          </a:p>
          <a:p>
            <a:pPr lvl="1"/>
            <a:r>
              <a:rPr lang="en-US" sz="2000" dirty="0" smtClean="0"/>
              <a:t>Is there a new </a:t>
            </a:r>
            <a:r>
              <a:rPr lang="en-US" sz="2000" i="1" u="sng" dirty="0" smtClean="0"/>
              <a:t>motivational</a:t>
            </a:r>
            <a:r>
              <a:rPr lang="en-US" sz="2000" dirty="0" smtClean="0"/>
              <a:t> factor?  </a:t>
            </a:r>
            <a:endParaRPr lang="en-US" sz="2000" dirty="0"/>
          </a:p>
        </p:txBody>
      </p:sp>
    </p:spTree>
    <p:extLst>
      <p:ext uri="{BB962C8B-B14F-4D97-AF65-F5344CB8AC3E}">
        <p14:creationId xmlns:p14="http://schemas.microsoft.com/office/powerpoint/2010/main" val="42700849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19880" y="128476"/>
            <a:ext cx="7993105" cy="6506622"/>
          </a:xfrm>
          <a:prstGeom prst="rect">
            <a:avLst/>
          </a:prstGeom>
        </p:spPr>
      </p:pic>
      <p:sp>
        <p:nvSpPr>
          <p:cNvPr id="5" name="TextBox 4"/>
          <p:cNvSpPr txBox="1"/>
          <p:nvPr/>
        </p:nvSpPr>
        <p:spPr>
          <a:xfrm>
            <a:off x="8708162" y="5177479"/>
            <a:ext cx="2803973" cy="646331"/>
          </a:xfrm>
          <a:prstGeom prst="rect">
            <a:avLst/>
          </a:prstGeom>
          <a:noFill/>
        </p:spPr>
        <p:txBody>
          <a:bodyPr wrap="none" rtlCol="0">
            <a:spAutoFit/>
          </a:bodyPr>
          <a:lstStyle/>
          <a:p>
            <a:pPr algn="ctr"/>
            <a:r>
              <a:rPr lang="en-US" dirty="0" smtClean="0"/>
              <a:t>-From the EA Roadmap</a:t>
            </a:r>
          </a:p>
          <a:p>
            <a:pPr algn="ctr"/>
            <a:r>
              <a:rPr lang="en-US" dirty="0" smtClean="0"/>
              <a:t>( austinea.org ) </a:t>
            </a:r>
            <a:endParaRPr lang="en-US" dirty="0"/>
          </a:p>
        </p:txBody>
      </p:sp>
      <p:sp>
        <p:nvSpPr>
          <p:cNvPr id="6" name="TextBox 5"/>
          <p:cNvSpPr txBox="1"/>
          <p:nvPr/>
        </p:nvSpPr>
        <p:spPr>
          <a:xfrm>
            <a:off x="8708163" y="1553921"/>
            <a:ext cx="3153427" cy="830997"/>
          </a:xfrm>
          <a:prstGeom prst="rect">
            <a:avLst/>
          </a:prstGeom>
          <a:noFill/>
        </p:spPr>
        <p:txBody>
          <a:bodyPr wrap="none" rtlCol="0">
            <a:spAutoFit/>
          </a:bodyPr>
          <a:lstStyle/>
          <a:p>
            <a:r>
              <a:rPr lang="en-US" sz="2400" b="1" dirty="0" smtClean="0"/>
              <a:t>Where EA Fits in the </a:t>
            </a:r>
          </a:p>
          <a:p>
            <a:r>
              <a:rPr lang="en-US" sz="2400" b="1" dirty="0"/>
              <a:t>O</a:t>
            </a:r>
            <a:r>
              <a:rPr lang="en-US" sz="2400" b="1" dirty="0" smtClean="0"/>
              <a:t>rganization</a:t>
            </a:r>
            <a:endParaRPr lang="en-US" sz="2400" b="1" dirty="0"/>
          </a:p>
        </p:txBody>
      </p:sp>
      <p:sp>
        <p:nvSpPr>
          <p:cNvPr id="2" name="TextBox 1"/>
          <p:cNvSpPr txBox="1"/>
          <p:nvPr/>
        </p:nvSpPr>
        <p:spPr>
          <a:xfrm>
            <a:off x="8708162" y="3281062"/>
            <a:ext cx="3153427" cy="1323439"/>
          </a:xfrm>
          <a:prstGeom prst="rect">
            <a:avLst/>
          </a:prstGeom>
          <a:noFill/>
        </p:spPr>
        <p:txBody>
          <a:bodyPr wrap="square" rtlCol="0">
            <a:spAutoFit/>
          </a:bodyPr>
          <a:lstStyle/>
          <a:p>
            <a:r>
              <a:rPr lang="en-US" sz="2000" b="1" dirty="0" smtClean="0">
                <a:solidFill>
                  <a:srgbClr val="00B0F0"/>
                </a:solidFill>
              </a:rPr>
              <a:t>Note the ‘Business Stakeholder’ is a common customer for both EA and PMO</a:t>
            </a:r>
            <a:endParaRPr lang="en-US" sz="2000" b="1" dirty="0">
              <a:solidFill>
                <a:srgbClr val="00B0F0"/>
              </a:solidFill>
            </a:endParaRPr>
          </a:p>
        </p:txBody>
      </p:sp>
    </p:spTree>
    <p:extLst>
      <p:ext uri="{BB962C8B-B14F-4D97-AF65-F5344CB8AC3E}">
        <p14:creationId xmlns:p14="http://schemas.microsoft.com/office/powerpoint/2010/main" val="42256854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907500" y="809528"/>
            <a:ext cx="2877561" cy="706830"/>
            <a:chOff x="612965" y="202465"/>
            <a:chExt cx="2395690" cy="706830"/>
          </a:xfrm>
        </p:grpSpPr>
        <p:sp>
          <p:nvSpPr>
            <p:cNvPr id="6" name="Rounded Rectangle 5"/>
            <p:cNvSpPr/>
            <p:nvPr/>
          </p:nvSpPr>
          <p:spPr>
            <a:xfrm>
              <a:off x="612965" y="202465"/>
              <a:ext cx="2395690" cy="706830"/>
            </a:xfrm>
            <a:prstGeom prst="roundRect">
              <a:avLst>
                <a:gd name="adj" fmla="val 166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Rounded Rectangle 4"/>
            <p:cNvSpPr/>
            <p:nvPr/>
          </p:nvSpPr>
          <p:spPr>
            <a:xfrm>
              <a:off x="647476" y="236976"/>
              <a:ext cx="2326668" cy="63780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Business Owner expresses interest in a technology and requests analysis</a:t>
              </a:r>
              <a:endParaRPr lang="en-US" sz="1200" kern="1200" dirty="0">
                <a:solidFill>
                  <a:schemeClr val="tx1"/>
                </a:solidFill>
              </a:endParaRPr>
            </a:p>
          </p:txBody>
        </p:sp>
      </p:grpSp>
      <p:grpSp>
        <p:nvGrpSpPr>
          <p:cNvPr id="8" name="Group 7"/>
          <p:cNvGrpSpPr/>
          <p:nvPr/>
        </p:nvGrpSpPr>
        <p:grpSpPr>
          <a:xfrm>
            <a:off x="909306" y="1820609"/>
            <a:ext cx="2875756" cy="799586"/>
            <a:chOff x="3587456" y="405469"/>
            <a:chExt cx="2321256" cy="799586"/>
          </a:xfrm>
        </p:grpSpPr>
        <p:sp>
          <p:nvSpPr>
            <p:cNvPr id="9" name="Rounded Rectangle 8"/>
            <p:cNvSpPr/>
            <p:nvPr/>
          </p:nvSpPr>
          <p:spPr>
            <a:xfrm>
              <a:off x="3587456" y="405469"/>
              <a:ext cx="2321256" cy="799586"/>
            </a:xfrm>
            <a:prstGeom prst="roundRect">
              <a:avLst>
                <a:gd name="adj" fmla="val 166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Rounded Rectangle 4"/>
            <p:cNvSpPr/>
            <p:nvPr/>
          </p:nvSpPr>
          <p:spPr>
            <a:xfrm>
              <a:off x="3626496" y="444509"/>
              <a:ext cx="2243176" cy="7215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EA Evaluates the impact to the Enterprise, and creates artifacts to assist with evolving requirements</a:t>
              </a:r>
              <a:endParaRPr lang="en-US" sz="1200" kern="1200" dirty="0">
                <a:solidFill>
                  <a:schemeClr val="tx1"/>
                </a:solidFill>
              </a:endParaRPr>
            </a:p>
          </p:txBody>
        </p:sp>
      </p:grpSp>
      <p:grpSp>
        <p:nvGrpSpPr>
          <p:cNvPr id="11" name="Group 10"/>
          <p:cNvGrpSpPr/>
          <p:nvPr/>
        </p:nvGrpSpPr>
        <p:grpSpPr>
          <a:xfrm>
            <a:off x="863600" y="3885585"/>
            <a:ext cx="2943338" cy="775373"/>
            <a:chOff x="734843" y="3611820"/>
            <a:chExt cx="2875756" cy="775373"/>
          </a:xfrm>
        </p:grpSpPr>
        <p:sp>
          <p:nvSpPr>
            <p:cNvPr id="12" name="Rounded Rectangle 11"/>
            <p:cNvSpPr/>
            <p:nvPr/>
          </p:nvSpPr>
          <p:spPr>
            <a:xfrm>
              <a:off x="734843" y="3611820"/>
              <a:ext cx="2875756" cy="775373"/>
            </a:xfrm>
            <a:prstGeom prst="roundRect">
              <a:avLst>
                <a:gd name="adj" fmla="val 166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Rounded Rectangle 4"/>
            <p:cNvSpPr/>
            <p:nvPr/>
          </p:nvSpPr>
          <p:spPr>
            <a:xfrm>
              <a:off x="746217" y="3628451"/>
              <a:ext cx="2800042" cy="69965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An RFI or RFP is created to support the discussion of how and what is required for the project. Included are the EA artifacts provided by EA</a:t>
              </a:r>
              <a:r>
                <a:rPr lang="en-US" sz="500" kern="1200" dirty="0" smtClean="0">
                  <a:solidFill>
                    <a:schemeClr val="tx1"/>
                  </a:solidFill>
                </a:rPr>
                <a:t>. </a:t>
              </a:r>
              <a:endParaRPr lang="en-US" sz="500" kern="1200" dirty="0">
                <a:solidFill>
                  <a:schemeClr val="tx1"/>
                </a:solidFill>
              </a:endParaRPr>
            </a:p>
          </p:txBody>
        </p:sp>
      </p:grpSp>
      <p:grpSp>
        <p:nvGrpSpPr>
          <p:cNvPr id="14" name="Group 13"/>
          <p:cNvGrpSpPr/>
          <p:nvPr/>
        </p:nvGrpSpPr>
        <p:grpSpPr>
          <a:xfrm>
            <a:off x="907500" y="2924446"/>
            <a:ext cx="2866188" cy="669858"/>
            <a:chOff x="4277358" y="2058681"/>
            <a:chExt cx="2604340" cy="669858"/>
          </a:xfrm>
        </p:grpSpPr>
        <p:sp>
          <p:nvSpPr>
            <p:cNvPr id="15" name="Rounded Rectangle 14"/>
            <p:cNvSpPr/>
            <p:nvPr/>
          </p:nvSpPr>
          <p:spPr>
            <a:xfrm>
              <a:off x="4277358" y="2058681"/>
              <a:ext cx="2604340" cy="669858"/>
            </a:xfrm>
            <a:prstGeom prst="roundRect">
              <a:avLst>
                <a:gd name="adj" fmla="val 166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Rounded Rectangle 4"/>
            <p:cNvSpPr/>
            <p:nvPr/>
          </p:nvSpPr>
          <p:spPr>
            <a:xfrm>
              <a:off x="4310064" y="2091387"/>
              <a:ext cx="2538928" cy="60444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Project is presented to the DDAC and CIO council (or Department has funding of their own)</a:t>
              </a:r>
              <a:endParaRPr lang="en-US" sz="1200" kern="1200" dirty="0">
                <a:solidFill>
                  <a:schemeClr val="tx1"/>
                </a:solidFill>
              </a:endParaRPr>
            </a:p>
          </p:txBody>
        </p:sp>
      </p:grpSp>
      <p:grpSp>
        <p:nvGrpSpPr>
          <p:cNvPr id="17" name="Group 16"/>
          <p:cNvGrpSpPr/>
          <p:nvPr/>
        </p:nvGrpSpPr>
        <p:grpSpPr>
          <a:xfrm>
            <a:off x="918874" y="4909765"/>
            <a:ext cx="2866188" cy="1300204"/>
            <a:chOff x="2547315" y="2790232"/>
            <a:chExt cx="3670446" cy="902804"/>
          </a:xfrm>
        </p:grpSpPr>
        <p:sp>
          <p:nvSpPr>
            <p:cNvPr id="18" name="Rounded Rectangle 17"/>
            <p:cNvSpPr/>
            <p:nvPr/>
          </p:nvSpPr>
          <p:spPr>
            <a:xfrm>
              <a:off x="2547315" y="2790232"/>
              <a:ext cx="3670446" cy="902804"/>
            </a:xfrm>
            <a:prstGeom prst="roundRect">
              <a:avLst>
                <a:gd name="adj" fmla="val 166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Rounded Rectangle 4"/>
            <p:cNvSpPr/>
            <p:nvPr/>
          </p:nvSpPr>
          <p:spPr>
            <a:xfrm>
              <a:off x="2591394" y="2834311"/>
              <a:ext cx="3626063" cy="81464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EA Team participates in Demo’s and provides technical counsel for initial product selection, Alternatively, EA provides technical counsel to the internal development teams if the solution is going to be developed in-house. </a:t>
              </a:r>
              <a:endParaRPr lang="en-US" sz="1200" kern="1200" dirty="0">
                <a:solidFill>
                  <a:schemeClr val="tx1"/>
                </a:solidFill>
              </a:endParaRPr>
            </a:p>
          </p:txBody>
        </p:sp>
      </p:grpSp>
      <p:sp>
        <p:nvSpPr>
          <p:cNvPr id="20" name="Line Callout 1 (Border and Accent Bar) 19"/>
          <p:cNvSpPr/>
          <p:nvPr/>
        </p:nvSpPr>
        <p:spPr>
          <a:xfrm>
            <a:off x="4855853" y="1573625"/>
            <a:ext cx="5989726" cy="2767054"/>
          </a:xfrm>
          <a:prstGeom prst="accentBorderCallout1">
            <a:avLst>
              <a:gd name="adj1" fmla="val 35972"/>
              <a:gd name="adj2" fmla="val -4855"/>
              <a:gd name="adj3" fmla="val -15755"/>
              <a:gd name="adj4" fmla="val -17849"/>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smtClean="0"/>
              <a:t>Business domain contacts CTM </a:t>
            </a:r>
          </a:p>
          <a:p>
            <a:pPr marL="285750" indent="-285750">
              <a:buFont typeface="Arial" panose="020B0604020202020204" pitchFamily="34" charset="0"/>
              <a:buChar char="•"/>
            </a:pPr>
            <a:r>
              <a:rPr lang="en-US" dirty="0" smtClean="0"/>
              <a:t>Chief Enterprise Architect evaluates project and assigns an architecture analysis team</a:t>
            </a:r>
          </a:p>
          <a:p>
            <a:pPr marL="285750" indent="-285750">
              <a:buFont typeface="Arial" panose="020B0604020202020204" pitchFamily="34" charset="0"/>
              <a:buChar char="•"/>
            </a:pPr>
            <a:r>
              <a:rPr lang="en-US" dirty="0" smtClean="0"/>
              <a:t>Chief Enterprise Architect may contact PMO to seek Project Management assistance</a:t>
            </a:r>
          </a:p>
          <a:p>
            <a:pPr marL="285750" indent="-285750">
              <a:buFont typeface="Arial" panose="020B0604020202020204" pitchFamily="34" charset="0"/>
              <a:buChar char="•"/>
            </a:pPr>
            <a:endParaRPr lang="en-US" dirty="0"/>
          </a:p>
          <a:p>
            <a:pPr algn="ctr"/>
            <a:r>
              <a:rPr lang="en-US" b="1" dirty="0" smtClean="0">
                <a:solidFill>
                  <a:schemeClr val="tx1">
                    <a:lumMod val="95000"/>
                    <a:lumOff val="5000"/>
                  </a:schemeClr>
                </a:solidFill>
              </a:rPr>
              <a:t>Note:  EA performs enterprise analysis, not just approved projects analysis! </a:t>
            </a:r>
          </a:p>
          <a:p>
            <a:pPr marL="285750" indent="-285750">
              <a:buFont typeface="Arial" panose="020B0604020202020204" pitchFamily="34" charset="0"/>
              <a:buChar char="•"/>
            </a:pPr>
            <a:endParaRPr lang="en-US" dirty="0"/>
          </a:p>
        </p:txBody>
      </p:sp>
      <p:sp>
        <p:nvSpPr>
          <p:cNvPr id="21" name="Rectangle 20"/>
          <p:cNvSpPr/>
          <p:nvPr/>
        </p:nvSpPr>
        <p:spPr>
          <a:xfrm>
            <a:off x="4655017" y="613206"/>
            <a:ext cx="5572359" cy="461665"/>
          </a:xfrm>
          <a:prstGeom prst="rect">
            <a:avLst/>
          </a:prstGeom>
        </p:spPr>
        <p:txBody>
          <a:bodyPr wrap="none">
            <a:spAutoFit/>
          </a:bodyPr>
          <a:lstStyle/>
          <a:p>
            <a:r>
              <a:rPr lang="en-US" sz="2400" b="1" u="sng" dirty="0"/>
              <a:t>EA’s Role Step by Step with </a:t>
            </a:r>
            <a:r>
              <a:rPr lang="en-US" sz="2400" b="1" u="sng" dirty="0" smtClean="0"/>
              <a:t>a Project</a:t>
            </a:r>
            <a:endParaRPr lang="en-US" sz="2400" b="1" u="sng" dirty="0"/>
          </a:p>
        </p:txBody>
      </p:sp>
    </p:spTree>
    <p:extLst>
      <p:ext uri="{BB962C8B-B14F-4D97-AF65-F5344CB8AC3E}">
        <p14:creationId xmlns:p14="http://schemas.microsoft.com/office/powerpoint/2010/main" val="20978802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Line Callout 1 (Border and Accent Bar) 19"/>
          <p:cNvSpPr/>
          <p:nvPr/>
        </p:nvSpPr>
        <p:spPr>
          <a:xfrm>
            <a:off x="4655017" y="1286471"/>
            <a:ext cx="6927383" cy="4080660"/>
          </a:xfrm>
          <a:prstGeom prst="accentBorderCallout1">
            <a:avLst>
              <a:gd name="adj1" fmla="val 35972"/>
              <a:gd name="adj2" fmla="val -4855"/>
              <a:gd name="adj3" fmla="val 22495"/>
              <a:gd name="adj4" fmla="val -12655"/>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smtClean="0"/>
              <a:t>Conduct kickoff for business domain, outlining expectations and the process</a:t>
            </a:r>
          </a:p>
          <a:p>
            <a:pPr marL="285750" indent="-285750">
              <a:buFont typeface="Arial" panose="020B0604020202020204" pitchFamily="34" charset="0"/>
              <a:buChar char="•"/>
            </a:pPr>
            <a:r>
              <a:rPr lang="en-US" dirty="0" smtClean="0"/>
              <a:t>Instructs business domain how to read EA artifacts</a:t>
            </a:r>
          </a:p>
          <a:p>
            <a:pPr marL="285750" indent="-285750">
              <a:buFont typeface="Arial" panose="020B0604020202020204" pitchFamily="34" charset="0"/>
              <a:buChar char="•"/>
            </a:pPr>
            <a:r>
              <a:rPr lang="en-US" dirty="0" smtClean="0"/>
              <a:t>Works with the business domain to create a Capability Area Architecture</a:t>
            </a:r>
          </a:p>
          <a:p>
            <a:pPr marL="285750" indent="-285750">
              <a:buFont typeface="Arial" panose="020B0604020202020204" pitchFamily="34" charset="0"/>
              <a:buChar char="•"/>
            </a:pPr>
            <a:r>
              <a:rPr lang="en-US" dirty="0" smtClean="0"/>
              <a:t>Collaborate with business domain to construct a proposed list of Use Cases</a:t>
            </a:r>
          </a:p>
          <a:p>
            <a:pPr marL="285750" indent="-285750">
              <a:buFont typeface="Arial" panose="020B0604020202020204" pitchFamily="34" charset="0"/>
              <a:buChar char="•"/>
            </a:pPr>
            <a:r>
              <a:rPr lang="en-US" dirty="0" smtClean="0"/>
              <a:t>Business domain prioritizes Use Cases and assign SME’s for each architecture session </a:t>
            </a:r>
          </a:p>
          <a:p>
            <a:pPr marL="285750" indent="-285750">
              <a:buFont typeface="Arial" panose="020B0604020202020204" pitchFamily="34" charset="0"/>
              <a:buChar char="•"/>
            </a:pPr>
            <a:r>
              <a:rPr lang="en-US" dirty="0" smtClean="0"/>
              <a:t>Meet with SME’s and conducts architecture sessions</a:t>
            </a:r>
          </a:p>
          <a:p>
            <a:pPr marL="285750" indent="-285750">
              <a:buFont typeface="Arial" panose="020B0604020202020204" pitchFamily="34" charset="0"/>
              <a:buChar char="•"/>
            </a:pPr>
            <a:r>
              <a:rPr lang="en-US" dirty="0"/>
              <a:t>Draft architecture t</a:t>
            </a:r>
            <a:r>
              <a:rPr lang="en-US" dirty="0" smtClean="0"/>
              <a:t>o </a:t>
            </a:r>
            <a:r>
              <a:rPr lang="en-US" dirty="0"/>
              <a:t>central EA repository</a:t>
            </a:r>
            <a:endParaRPr lang="en-US" dirty="0" smtClean="0"/>
          </a:p>
          <a:p>
            <a:pPr marL="285750" indent="-285750">
              <a:buFont typeface="Arial" panose="020B0604020202020204" pitchFamily="34" charset="0"/>
              <a:buChar char="•"/>
            </a:pPr>
            <a:r>
              <a:rPr lang="en-US" dirty="0"/>
              <a:t>Business </a:t>
            </a:r>
            <a:r>
              <a:rPr lang="en-US" dirty="0" smtClean="0"/>
              <a:t>domain reviews/revises/approves architecture</a:t>
            </a:r>
          </a:p>
          <a:p>
            <a:pPr marL="285750" indent="-285750">
              <a:buFont typeface="Arial" panose="020B0604020202020204" pitchFamily="34" charset="0"/>
              <a:buChar char="•"/>
            </a:pPr>
            <a:r>
              <a:rPr lang="en-US" dirty="0" smtClean="0"/>
              <a:t>Include documentation for business domain on the EA Website (austinea.org) for general consumption</a:t>
            </a:r>
          </a:p>
        </p:txBody>
      </p:sp>
      <p:sp>
        <p:nvSpPr>
          <p:cNvPr id="21" name="Rectangle 20"/>
          <p:cNvSpPr/>
          <p:nvPr/>
        </p:nvSpPr>
        <p:spPr>
          <a:xfrm>
            <a:off x="4655017" y="613206"/>
            <a:ext cx="5572359" cy="461665"/>
          </a:xfrm>
          <a:prstGeom prst="rect">
            <a:avLst/>
          </a:prstGeom>
        </p:spPr>
        <p:txBody>
          <a:bodyPr wrap="none">
            <a:spAutoFit/>
          </a:bodyPr>
          <a:lstStyle/>
          <a:p>
            <a:r>
              <a:rPr lang="en-US" sz="2400" b="1" u="sng" dirty="0"/>
              <a:t>EA’s Role Step by Step with </a:t>
            </a:r>
            <a:r>
              <a:rPr lang="en-US" sz="2400" b="1" u="sng" dirty="0" smtClean="0"/>
              <a:t>a Project</a:t>
            </a:r>
            <a:endParaRPr lang="en-US" sz="2400" b="1" u="sng" dirty="0"/>
          </a:p>
        </p:txBody>
      </p:sp>
      <p:grpSp>
        <p:nvGrpSpPr>
          <p:cNvPr id="19" name="Group 18"/>
          <p:cNvGrpSpPr/>
          <p:nvPr/>
        </p:nvGrpSpPr>
        <p:grpSpPr>
          <a:xfrm>
            <a:off x="907500" y="809528"/>
            <a:ext cx="2877561" cy="706830"/>
            <a:chOff x="612965" y="202465"/>
            <a:chExt cx="2395690" cy="706830"/>
          </a:xfrm>
        </p:grpSpPr>
        <p:sp>
          <p:nvSpPr>
            <p:cNvPr id="37" name="Rounded Rectangle 36"/>
            <p:cNvSpPr/>
            <p:nvPr/>
          </p:nvSpPr>
          <p:spPr>
            <a:xfrm>
              <a:off x="612965" y="202465"/>
              <a:ext cx="2395690" cy="706830"/>
            </a:xfrm>
            <a:prstGeom prst="roundRect">
              <a:avLst>
                <a:gd name="adj" fmla="val 166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8" name="Rounded Rectangle 4"/>
            <p:cNvSpPr/>
            <p:nvPr/>
          </p:nvSpPr>
          <p:spPr>
            <a:xfrm>
              <a:off x="647476" y="236976"/>
              <a:ext cx="2326668" cy="63780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Business Owner expresses interest in a technology and requests analysis</a:t>
              </a:r>
              <a:endParaRPr lang="en-US" sz="1200" kern="1200" dirty="0">
                <a:solidFill>
                  <a:schemeClr val="tx1"/>
                </a:solidFill>
              </a:endParaRPr>
            </a:p>
          </p:txBody>
        </p:sp>
      </p:grpSp>
      <p:grpSp>
        <p:nvGrpSpPr>
          <p:cNvPr id="39" name="Group 38"/>
          <p:cNvGrpSpPr/>
          <p:nvPr/>
        </p:nvGrpSpPr>
        <p:grpSpPr>
          <a:xfrm>
            <a:off x="909306" y="1820609"/>
            <a:ext cx="2875756" cy="799586"/>
            <a:chOff x="3587456" y="405469"/>
            <a:chExt cx="2321256" cy="799586"/>
          </a:xfrm>
        </p:grpSpPr>
        <p:sp>
          <p:nvSpPr>
            <p:cNvPr id="40" name="Rounded Rectangle 39"/>
            <p:cNvSpPr/>
            <p:nvPr/>
          </p:nvSpPr>
          <p:spPr>
            <a:xfrm>
              <a:off x="3587456" y="405469"/>
              <a:ext cx="2321256" cy="799586"/>
            </a:xfrm>
            <a:prstGeom prst="roundRect">
              <a:avLst>
                <a:gd name="adj" fmla="val 166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1" name="Rounded Rectangle 4"/>
            <p:cNvSpPr/>
            <p:nvPr/>
          </p:nvSpPr>
          <p:spPr>
            <a:xfrm>
              <a:off x="3626496" y="444509"/>
              <a:ext cx="2243176" cy="7215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EA Evaluates the impact to the Enterprise, and creates artifacts to assist with evolving requirements</a:t>
              </a:r>
              <a:endParaRPr lang="en-US" sz="1200" kern="1200" dirty="0">
                <a:solidFill>
                  <a:schemeClr val="tx1"/>
                </a:solidFill>
              </a:endParaRPr>
            </a:p>
          </p:txBody>
        </p:sp>
      </p:grpSp>
      <p:grpSp>
        <p:nvGrpSpPr>
          <p:cNvPr id="42" name="Group 41"/>
          <p:cNvGrpSpPr/>
          <p:nvPr/>
        </p:nvGrpSpPr>
        <p:grpSpPr>
          <a:xfrm>
            <a:off x="863600" y="3885585"/>
            <a:ext cx="2943338" cy="775373"/>
            <a:chOff x="734843" y="3611820"/>
            <a:chExt cx="2875756" cy="775373"/>
          </a:xfrm>
        </p:grpSpPr>
        <p:sp>
          <p:nvSpPr>
            <p:cNvPr id="43" name="Rounded Rectangle 42"/>
            <p:cNvSpPr/>
            <p:nvPr/>
          </p:nvSpPr>
          <p:spPr>
            <a:xfrm>
              <a:off x="734843" y="3611820"/>
              <a:ext cx="2875756" cy="775373"/>
            </a:xfrm>
            <a:prstGeom prst="roundRect">
              <a:avLst>
                <a:gd name="adj" fmla="val 166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4" name="Rounded Rectangle 4"/>
            <p:cNvSpPr/>
            <p:nvPr/>
          </p:nvSpPr>
          <p:spPr>
            <a:xfrm>
              <a:off x="746217" y="3628451"/>
              <a:ext cx="2800042" cy="69965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An RFI or RFP is created to support the discussion of how and what is required for the project. Included are the EA artifacts provided by EA</a:t>
              </a:r>
              <a:r>
                <a:rPr lang="en-US" sz="500" kern="1200" dirty="0" smtClean="0">
                  <a:solidFill>
                    <a:schemeClr val="tx1"/>
                  </a:solidFill>
                </a:rPr>
                <a:t>. </a:t>
              </a:r>
              <a:endParaRPr lang="en-US" sz="500" kern="1200" dirty="0">
                <a:solidFill>
                  <a:schemeClr val="tx1"/>
                </a:solidFill>
              </a:endParaRPr>
            </a:p>
          </p:txBody>
        </p:sp>
      </p:grpSp>
      <p:grpSp>
        <p:nvGrpSpPr>
          <p:cNvPr id="45" name="Group 44"/>
          <p:cNvGrpSpPr/>
          <p:nvPr/>
        </p:nvGrpSpPr>
        <p:grpSpPr>
          <a:xfrm>
            <a:off x="907500" y="2924446"/>
            <a:ext cx="2866188" cy="669858"/>
            <a:chOff x="4277358" y="2058681"/>
            <a:chExt cx="2604340" cy="669858"/>
          </a:xfrm>
        </p:grpSpPr>
        <p:sp>
          <p:nvSpPr>
            <p:cNvPr id="46" name="Rounded Rectangle 45"/>
            <p:cNvSpPr/>
            <p:nvPr/>
          </p:nvSpPr>
          <p:spPr>
            <a:xfrm>
              <a:off x="4277358" y="2058681"/>
              <a:ext cx="2604340" cy="669858"/>
            </a:xfrm>
            <a:prstGeom prst="roundRect">
              <a:avLst>
                <a:gd name="adj" fmla="val 166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7" name="Rounded Rectangle 4"/>
            <p:cNvSpPr/>
            <p:nvPr/>
          </p:nvSpPr>
          <p:spPr>
            <a:xfrm>
              <a:off x="4310064" y="2091387"/>
              <a:ext cx="2538928" cy="60444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Project is presented to the DDAC and CIO council (or Department has funding of their own)</a:t>
              </a:r>
              <a:endParaRPr lang="en-US" sz="1200" kern="1200" dirty="0">
                <a:solidFill>
                  <a:schemeClr val="tx1"/>
                </a:solidFill>
              </a:endParaRPr>
            </a:p>
          </p:txBody>
        </p:sp>
      </p:grpSp>
      <p:grpSp>
        <p:nvGrpSpPr>
          <p:cNvPr id="48" name="Group 47"/>
          <p:cNvGrpSpPr/>
          <p:nvPr/>
        </p:nvGrpSpPr>
        <p:grpSpPr>
          <a:xfrm>
            <a:off x="918874" y="4909765"/>
            <a:ext cx="2866188" cy="1300204"/>
            <a:chOff x="2547315" y="2790232"/>
            <a:chExt cx="3670446" cy="902804"/>
          </a:xfrm>
        </p:grpSpPr>
        <p:sp>
          <p:nvSpPr>
            <p:cNvPr id="49" name="Rounded Rectangle 48"/>
            <p:cNvSpPr/>
            <p:nvPr/>
          </p:nvSpPr>
          <p:spPr>
            <a:xfrm>
              <a:off x="2547315" y="2790232"/>
              <a:ext cx="3670446" cy="902804"/>
            </a:xfrm>
            <a:prstGeom prst="roundRect">
              <a:avLst>
                <a:gd name="adj" fmla="val 166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0" name="Rounded Rectangle 4"/>
            <p:cNvSpPr/>
            <p:nvPr/>
          </p:nvSpPr>
          <p:spPr>
            <a:xfrm>
              <a:off x="2591394" y="2834311"/>
              <a:ext cx="3626063" cy="81464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EA Team participates in Demo’s and provides technical counsel for initial product selection, Alternatively, EA provides technical counsel to the internal development teams if the solution is going to be developed in-house. </a:t>
              </a:r>
              <a:endParaRPr lang="en-US" sz="1200" kern="1200" dirty="0">
                <a:solidFill>
                  <a:schemeClr val="tx1"/>
                </a:solidFill>
              </a:endParaRPr>
            </a:p>
          </p:txBody>
        </p:sp>
      </p:grpSp>
    </p:spTree>
    <p:extLst>
      <p:ext uri="{BB962C8B-B14F-4D97-AF65-F5344CB8AC3E}">
        <p14:creationId xmlns:p14="http://schemas.microsoft.com/office/powerpoint/2010/main" val="679368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Line Callout 1 (Border and Accent Bar) 19"/>
          <p:cNvSpPr/>
          <p:nvPr/>
        </p:nvSpPr>
        <p:spPr>
          <a:xfrm>
            <a:off x="4973071" y="2232267"/>
            <a:ext cx="5689628" cy="2054216"/>
          </a:xfrm>
          <a:prstGeom prst="accentBorderCallout1">
            <a:avLst>
              <a:gd name="adj1" fmla="val 35972"/>
              <a:gd name="adj2" fmla="val -4855"/>
              <a:gd name="adj3" fmla="val 48107"/>
              <a:gd name="adj4" fmla="val -21210"/>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smtClean="0"/>
              <a:t>The </a:t>
            </a:r>
            <a:r>
              <a:rPr lang="en-US" dirty="0" smtClean="0"/>
              <a:t>Business </a:t>
            </a:r>
            <a:r>
              <a:rPr lang="en-US" dirty="0" smtClean="0"/>
              <a:t>domain brings the project to the DDAC for approval</a:t>
            </a:r>
          </a:p>
          <a:p>
            <a:pPr marL="285750" indent="-285750">
              <a:buFont typeface="Arial" panose="020B0604020202020204" pitchFamily="34" charset="0"/>
              <a:buChar char="•"/>
            </a:pPr>
            <a:endParaRPr lang="en-US" dirty="0"/>
          </a:p>
          <a:p>
            <a:r>
              <a:rPr lang="en-US" b="1" dirty="0" smtClean="0">
                <a:solidFill>
                  <a:schemeClr val="tx1">
                    <a:lumMod val="95000"/>
                    <a:lumOff val="5000"/>
                  </a:schemeClr>
                </a:solidFill>
              </a:rPr>
              <a:t>Future: Additional points added to the evaluation scorecard for a project if EA review is completed when the project is proposed! </a:t>
            </a:r>
          </a:p>
          <a:p>
            <a:pPr algn="ctr"/>
            <a:endParaRPr lang="en-US" dirty="0"/>
          </a:p>
        </p:txBody>
      </p:sp>
      <p:sp>
        <p:nvSpPr>
          <p:cNvPr id="21" name="Rectangle 20"/>
          <p:cNvSpPr/>
          <p:nvPr/>
        </p:nvSpPr>
        <p:spPr>
          <a:xfrm>
            <a:off x="4655017" y="613206"/>
            <a:ext cx="5572359" cy="461665"/>
          </a:xfrm>
          <a:prstGeom prst="rect">
            <a:avLst/>
          </a:prstGeom>
        </p:spPr>
        <p:txBody>
          <a:bodyPr wrap="none">
            <a:spAutoFit/>
          </a:bodyPr>
          <a:lstStyle/>
          <a:p>
            <a:r>
              <a:rPr lang="en-US" sz="2400" b="1" u="sng" dirty="0"/>
              <a:t>EA’s Role Step by Step with </a:t>
            </a:r>
            <a:r>
              <a:rPr lang="en-US" sz="2400" b="1" u="sng" dirty="0" smtClean="0"/>
              <a:t>a Project</a:t>
            </a:r>
            <a:endParaRPr lang="en-US" sz="2400" b="1" u="sng" dirty="0"/>
          </a:p>
        </p:txBody>
      </p:sp>
      <p:grpSp>
        <p:nvGrpSpPr>
          <p:cNvPr id="19" name="Group 18"/>
          <p:cNvGrpSpPr/>
          <p:nvPr/>
        </p:nvGrpSpPr>
        <p:grpSpPr>
          <a:xfrm>
            <a:off x="907500" y="809528"/>
            <a:ext cx="2877561" cy="706830"/>
            <a:chOff x="612965" y="202465"/>
            <a:chExt cx="2395690" cy="706830"/>
          </a:xfrm>
        </p:grpSpPr>
        <p:sp>
          <p:nvSpPr>
            <p:cNvPr id="37" name="Rounded Rectangle 36"/>
            <p:cNvSpPr/>
            <p:nvPr/>
          </p:nvSpPr>
          <p:spPr>
            <a:xfrm>
              <a:off x="612965" y="202465"/>
              <a:ext cx="2395690" cy="706830"/>
            </a:xfrm>
            <a:prstGeom prst="roundRect">
              <a:avLst>
                <a:gd name="adj" fmla="val 166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8" name="Rounded Rectangle 4"/>
            <p:cNvSpPr/>
            <p:nvPr/>
          </p:nvSpPr>
          <p:spPr>
            <a:xfrm>
              <a:off x="647476" y="236976"/>
              <a:ext cx="2326668" cy="63780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Business Owner expresses interest in a technology and requests analysis</a:t>
              </a:r>
              <a:endParaRPr lang="en-US" sz="1200" kern="1200" dirty="0">
                <a:solidFill>
                  <a:schemeClr val="tx1"/>
                </a:solidFill>
              </a:endParaRPr>
            </a:p>
          </p:txBody>
        </p:sp>
      </p:grpSp>
      <p:grpSp>
        <p:nvGrpSpPr>
          <p:cNvPr id="39" name="Group 38"/>
          <p:cNvGrpSpPr/>
          <p:nvPr/>
        </p:nvGrpSpPr>
        <p:grpSpPr>
          <a:xfrm>
            <a:off x="909306" y="1820609"/>
            <a:ext cx="2875756" cy="799586"/>
            <a:chOff x="3587456" y="405469"/>
            <a:chExt cx="2321256" cy="799586"/>
          </a:xfrm>
        </p:grpSpPr>
        <p:sp>
          <p:nvSpPr>
            <p:cNvPr id="40" name="Rounded Rectangle 39"/>
            <p:cNvSpPr/>
            <p:nvPr/>
          </p:nvSpPr>
          <p:spPr>
            <a:xfrm>
              <a:off x="3587456" y="405469"/>
              <a:ext cx="2321256" cy="799586"/>
            </a:xfrm>
            <a:prstGeom prst="roundRect">
              <a:avLst>
                <a:gd name="adj" fmla="val 166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1" name="Rounded Rectangle 4"/>
            <p:cNvSpPr/>
            <p:nvPr/>
          </p:nvSpPr>
          <p:spPr>
            <a:xfrm>
              <a:off x="3626496" y="444509"/>
              <a:ext cx="2243176" cy="7215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EA Evaluates the impact to the Enterprise, and creates artifacts to assist with evolving requirements</a:t>
              </a:r>
              <a:endParaRPr lang="en-US" sz="1200" kern="1200" dirty="0">
                <a:solidFill>
                  <a:schemeClr val="tx1"/>
                </a:solidFill>
              </a:endParaRPr>
            </a:p>
          </p:txBody>
        </p:sp>
      </p:grpSp>
      <p:grpSp>
        <p:nvGrpSpPr>
          <p:cNvPr id="42" name="Group 41"/>
          <p:cNvGrpSpPr/>
          <p:nvPr/>
        </p:nvGrpSpPr>
        <p:grpSpPr>
          <a:xfrm>
            <a:off x="863600" y="3885585"/>
            <a:ext cx="2943338" cy="775373"/>
            <a:chOff x="734843" y="3611820"/>
            <a:chExt cx="2875756" cy="775373"/>
          </a:xfrm>
        </p:grpSpPr>
        <p:sp>
          <p:nvSpPr>
            <p:cNvPr id="43" name="Rounded Rectangle 42"/>
            <p:cNvSpPr/>
            <p:nvPr/>
          </p:nvSpPr>
          <p:spPr>
            <a:xfrm>
              <a:off x="734843" y="3611820"/>
              <a:ext cx="2875756" cy="775373"/>
            </a:xfrm>
            <a:prstGeom prst="roundRect">
              <a:avLst>
                <a:gd name="adj" fmla="val 166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4" name="Rounded Rectangle 4"/>
            <p:cNvSpPr/>
            <p:nvPr/>
          </p:nvSpPr>
          <p:spPr>
            <a:xfrm>
              <a:off x="746217" y="3628451"/>
              <a:ext cx="2800042" cy="69965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An RFI or RFP is created to support the discussion of how and what is required for the project. Included are the EA artifacts provided by EA</a:t>
              </a:r>
              <a:r>
                <a:rPr lang="en-US" sz="500" kern="1200" dirty="0" smtClean="0">
                  <a:solidFill>
                    <a:schemeClr val="tx1"/>
                  </a:solidFill>
                </a:rPr>
                <a:t>. </a:t>
              </a:r>
              <a:endParaRPr lang="en-US" sz="500" kern="1200" dirty="0">
                <a:solidFill>
                  <a:schemeClr val="tx1"/>
                </a:solidFill>
              </a:endParaRPr>
            </a:p>
          </p:txBody>
        </p:sp>
      </p:grpSp>
      <p:grpSp>
        <p:nvGrpSpPr>
          <p:cNvPr id="45" name="Group 44"/>
          <p:cNvGrpSpPr/>
          <p:nvPr/>
        </p:nvGrpSpPr>
        <p:grpSpPr>
          <a:xfrm>
            <a:off x="907500" y="2924446"/>
            <a:ext cx="2866188" cy="669858"/>
            <a:chOff x="4277358" y="2058681"/>
            <a:chExt cx="2604340" cy="669858"/>
          </a:xfrm>
        </p:grpSpPr>
        <p:sp>
          <p:nvSpPr>
            <p:cNvPr id="46" name="Rounded Rectangle 45"/>
            <p:cNvSpPr/>
            <p:nvPr/>
          </p:nvSpPr>
          <p:spPr>
            <a:xfrm>
              <a:off x="4277358" y="2058681"/>
              <a:ext cx="2604340" cy="669858"/>
            </a:xfrm>
            <a:prstGeom prst="roundRect">
              <a:avLst>
                <a:gd name="adj" fmla="val 166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7" name="Rounded Rectangle 4"/>
            <p:cNvSpPr/>
            <p:nvPr/>
          </p:nvSpPr>
          <p:spPr>
            <a:xfrm>
              <a:off x="4310064" y="2091387"/>
              <a:ext cx="2538928" cy="60444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Project is presented to the DDAC and CIO council (or Department has funding of their own)</a:t>
              </a:r>
              <a:endParaRPr lang="en-US" sz="1200" kern="1200" dirty="0">
                <a:solidFill>
                  <a:schemeClr val="tx1"/>
                </a:solidFill>
              </a:endParaRPr>
            </a:p>
          </p:txBody>
        </p:sp>
      </p:grpSp>
      <p:grpSp>
        <p:nvGrpSpPr>
          <p:cNvPr id="48" name="Group 47"/>
          <p:cNvGrpSpPr/>
          <p:nvPr/>
        </p:nvGrpSpPr>
        <p:grpSpPr>
          <a:xfrm>
            <a:off x="918874" y="4909765"/>
            <a:ext cx="2866188" cy="1300204"/>
            <a:chOff x="2547315" y="2790232"/>
            <a:chExt cx="3670446" cy="902804"/>
          </a:xfrm>
        </p:grpSpPr>
        <p:sp>
          <p:nvSpPr>
            <p:cNvPr id="49" name="Rounded Rectangle 48"/>
            <p:cNvSpPr/>
            <p:nvPr/>
          </p:nvSpPr>
          <p:spPr>
            <a:xfrm>
              <a:off x="2547315" y="2790232"/>
              <a:ext cx="3670446" cy="902804"/>
            </a:xfrm>
            <a:prstGeom prst="roundRect">
              <a:avLst>
                <a:gd name="adj" fmla="val 166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0" name="Rounded Rectangle 4"/>
            <p:cNvSpPr/>
            <p:nvPr/>
          </p:nvSpPr>
          <p:spPr>
            <a:xfrm>
              <a:off x="2591394" y="2834311"/>
              <a:ext cx="3626063" cy="81464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EA Team participates in Demo’s and provides technical counsel for initial product selection, Alternatively, EA provides technical counsel to the internal development teams if the solution is going to be developed in-house. </a:t>
              </a:r>
              <a:endParaRPr lang="en-US" sz="1200" kern="1200" dirty="0">
                <a:solidFill>
                  <a:schemeClr val="tx1"/>
                </a:solidFill>
              </a:endParaRPr>
            </a:p>
          </p:txBody>
        </p:sp>
      </p:grpSp>
    </p:spTree>
    <p:extLst>
      <p:ext uri="{BB962C8B-B14F-4D97-AF65-F5344CB8AC3E}">
        <p14:creationId xmlns:p14="http://schemas.microsoft.com/office/powerpoint/2010/main" val="401703151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869</TotalTime>
  <Words>4445</Words>
  <Application>Microsoft Office PowerPoint</Application>
  <PresentationFormat>Widescreen</PresentationFormat>
  <Paragraphs>368</Paragraphs>
  <Slides>48</Slides>
  <Notes>8</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Arial Black</vt:lpstr>
      <vt:lpstr>Calibri</vt:lpstr>
      <vt:lpstr>Century Gothic</vt:lpstr>
      <vt:lpstr>Wingdings 3</vt:lpstr>
      <vt:lpstr>Ion Boardroom</vt:lpstr>
      <vt:lpstr>Enterprise Architecture And Project Management Office</vt:lpstr>
      <vt:lpstr>What Unique Skills do Enterprise Architects bring? </vt:lpstr>
      <vt:lpstr>It’s a long way from Idea to 00001000100011</vt:lpstr>
      <vt:lpstr>Complex Things Need Architecture </vt:lpstr>
      <vt:lpstr>When should EA get involved?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Analysis / Diagrams EA Create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Symbols to know to read  a Use Case!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City of Austin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Architecture And Project Management Office</dc:title>
  <dc:creator>Brown, Aaron - EA</dc:creator>
  <cp:lastModifiedBy>Brown, Aaron - EA</cp:lastModifiedBy>
  <cp:revision>59</cp:revision>
  <dcterms:created xsi:type="dcterms:W3CDTF">2016-05-16T19:51:52Z</dcterms:created>
  <dcterms:modified xsi:type="dcterms:W3CDTF">2016-05-19T13:06:21Z</dcterms:modified>
</cp:coreProperties>
</file>