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0" r:id="rId3"/>
    <p:sldId id="279" r:id="rId4"/>
    <p:sldId id="280" r:id="rId5"/>
    <p:sldId id="276" r:id="rId6"/>
    <p:sldId id="274" r:id="rId7"/>
    <p:sldId id="292" r:id="rId8"/>
    <p:sldId id="288" r:id="rId9"/>
    <p:sldId id="289" r:id="rId10"/>
    <p:sldId id="287" r:id="rId11"/>
    <p:sldId id="290" r:id="rId12"/>
    <p:sldId id="291" r:id="rId13"/>
    <p:sldId id="281" r:id="rId14"/>
    <p:sldId id="272" r:id="rId15"/>
    <p:sldId id="278" r:id="rId16"/>
    <p:sldId id="284" r:id="rId17"/>
    <p:sldId id="283" r:id="rId18"/>
    <p:sldId id="282" r:id="rId19"/>
    <p:sldId id="293" r:id="rId20"/>
    <p:sldId id="294" r:id="rId21"/>
    <p:sldId id="295" r:id="rId22"/>
    <p:sldId id="296" r:id="rId23"/>
    <p:sldId id="273" r:id="rId24"/>
    <p:sldId id="286" r:id="rId25"/>
  </p:sldIdLst>
  <p:sldSz cx="9144000" cy="6858000" type="screen4x3"/>
  <p:notesSz cx="7004050" cy="92233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0000FF"/>
    <a:srgbClr val="006699"/>
    <a:srgbClr val="0066FF"/>
    <a:srgbClr val="FF9900"/>
    <a:srgbClr val="0099CC"/>
    <a:srgbClr val="BBCED8"/>
    <a:srgbClr val="FFCC66"/>
    <a:srgbClr val="718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7" autoAdjust="0"/>
    <p:restoredTop sz="86368" autoAdjust="0"/>
  </p:normalViewPr>
  <p:slideViewPr>
    <p:cSldViewPr snapToGrid="0">
      <p:cViewPr varScale="1">
        <p:scale>
          <a:sx n="42" d="100"/>
          <a:sy n="42" d="100"/>
        </p:scale>
        <p:origin x="-114" y="-552"/>
      </p:cViewPr>
      <p:guideLst>
        <p:guide orient="horz" pos="1207"/>
        <p:guide orient="horz" pos="3007"/>
        <p:guide orient="horz" pos="437"/>
        <p:guide pos="369"/>
      </p:guideLst>
    </p:cSldViewPr>
  </p:slideViewPr>
  <p:outlineViewPr>
    <p:cViewPr>
      <p:scale>
        <a:sx n="30" d="100"/>
        <a:sy n="30" d="100"/>
      </p:scale>
      <p:origin x="0" y="0"/>
    </p:cViewPr>
    <p:sldLst>
      <p:sld r:id="rId1" collapse="1"/>
    </p:sldLst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11760"/>
    </p:cViewPr>
  </p:sorterViewPr>
  <p:notesViewPr>
    <p:cSldViewPr snapToGrid="0">
      <p:cViewPr varScale="1">
        <p:scale>
          <a:sx n="86" d="100"/>
          <a:sy n="86" d="100"/>
        </p:scale>
        <p:origin x="-1884" y="-84"/>
      </p:cViewPr>
      <p:guideLst>
        <p:guide orient="horz" pos="2905"/>
        <p:guide pos="22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l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759825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0514370-C858-4AD6-84C1-EF226C5B8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3557" name="Picture 6" descr="RAT_18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8856663"/>
            <a:ext cx="12573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888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04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ctr" defTabSz="925513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Speaker Notes</a:t>
            </a:r>
          </a:p>
        </p:txBody>
      </p:sp>
      <p:sp>
        <p:nvSpPr>
          <p:cNvPr id="2253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0563"/>
            <a:ext cx="4611687" cy="3459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1000" y="4381500"/>
            <a:ext cx="6324600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4138" y="8759825"/>
            <a:ext cx="3033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F2EB5F6-A6B8-4C19-9E35-81AB6209B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8879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ustingraphic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5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425450" y="3327400"/>
            <a:ext cx="8293100" cy="455613"/>
          </a:xfrm>
        </p:spPr>
        <p:txBody>
          <a:bodyPr lIns="91440"/>
          <a:lstStyle>
            <a:lvl1pPr algn="ctr">
              <a:lnSpc>
                <a:spcPct val="85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5180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0837"/>
          </a:xfrm>
        </p:spPr>
        <p:txBody>
          <a:bodyPr lIns="91440"/>
          <a:lstStyle>
            <a:lvl1pPr marL="0" indent="0" algn="ctr">
              <a:spcBef>
                <a:spcPct val="0"/>
              </a:spcBef>
              <a:buFont typeface="Wingdings 3" pitchFamily="18" charset="2"/>
              <a:buNone/>
              <a:defRPr sz="2000" i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01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622300"/>
            <a:ext cx="2239962" cy="214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622300"/>
            <a:ext cx="6569075" cy="214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9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1657890"/>
          </a:xfrm>
        </p:spPr>
        <p:txBody>
          <a:bodyPr/>
          <a:lstStyle>
            <a:lvl1pPr marL="346075" indent="-346075">
              <a:buClr>
                <a:srgbClr val="FF9900"/>
              </a:buClr>
              <a:buFont typeface="Wingdings" pitchFamily="2" charset="2"/>
              <a:buChar char="Ø"/>
              <a:defRPr/>
            </a:lvl1pPr>
            <a:lvl2pPr marL="579438" indent="-231775">
              <a:buClr>
                <a:srgbClr val="FF9900"/>
              </a:buClr>
              <a:buFont typeface="Wingdings" pitchFamily="2" charset="2"/>
              <a:buChar char="§"/>
              <a:defRPr/>
            </a:lvl2pPr>
            <a:lvl3pPr marL="809625" indent="-228600">
              <a:spcBef>
                <a:spcPts val="500"/>
              </a:spcBef>
              <a:spcAft>
                <a:spcPts val="500"/>
              </a:spcAft>
              <a:buClr>
                <a:srgbClr val="FF9900"/>
              </a:buClr>
              <a:buFont typeface="Wingdings" pitchFamily="2" charset="2"/>
              <a:buChar char="Ø"/>
              <a:defRPr/>
            </a:lvl3pPr>
            <a:lvl4pPr marL="1041400" indent="-230188">
              <a:buClr>
                <a:srgbClr val="FF9900"/>
              </a:buClr>
              <a:buFont typeface="Wingdings" pitchFamily="2" charset="2"/>
              <a:buChar char="Ø"/>
              <a:defRPr/>
            </a:lvl4pPr>
            <a:lvl5pPr marL="1271588" indent="-228600">
              <a:buClr>
                <a:srgbClr val="FF9900"/>
              </a:buClr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2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957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252538"/>
            <a:ext cx="4089400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252538"/>
            <a:ext cx="4090987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3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4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38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835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079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austingraphic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231775"/>
            <a:ext cx="89614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589088"/>
            <a:ext cx="8332787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0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6075" indent="-346075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 3" pitchFamily="18" charset="2"/>
        <a:buChar char=""/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marL="579438" indent="-23177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3pPr>
      <a:lvl4pPr marL="1041400" indent="-230188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4pPr>
      <a:lvl5pPr marL="1271588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5pPr>
      <a:lvl6pPr marL="17287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6pPr>
      <a:lvl7pPr marL="21859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7pPr>
      <a:lvl8pPr marL="26431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8pPr>
      <a:lvl9pPr marL="31003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ustinea.org/whitepaper/requirementsmanagement/defaul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450" y="2874904"/>
            <a:ext cx="8293100" cy="82484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Enterprise Architecture Strategy for </a:t>
            </a:r>
            <a:r>
              <a:rPr lang="en-US" dirty="0"/>
              <a:t>Water Utility </a:t>
            </a:r>
            <a:r>
              <a:rPr lang="en-US" dirty="0" smtClean="0"/>
              <a:t>Mobility</a:t>
            </a:r>
            <a:endParaRPr lang="en-US" dirty="0"/>
          </a:p>
        </p:txBody>
      </p:sp>
      <p:sp>
        <p:nvSpPr>
          <p:cNvPr id="3075" name="Subtitle 2"/>
          <p:cNvSpPr>
            <a:spLocks noGrp="1"/>
          </p:cNvSpPr>
          <p:nvPr>
            <p:ph type="subTitle" sz="quarter" idx="1"/>
          </p:nvPr>
        </p:nvSpPr>
        <p:spPr>
          <a:xfrm>
            <a:off x="425450" y="4240213"/>
            <a:ext cx="8293100" cy="615950"/>
          </a:xfrm>
        </p:spPr>
        <p:txBody>
          <a:bodyPr/>
          <a:lstStyle/>
          <a:p>
            <a:r>
              <a:rPr lang="en-US" smtClean="0"/>
              <a:t>Rob Byrd</a:t>
            </a:r>
            <a:br>
              <a:rPr lang="en-US" smtClean="0"/>
            </a:br>
            <a:r>
              <a:rPr lang="en-US" smtClean="0"/>
              <a:t>rob.byrd@austintexas.gov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42545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Connecting Business Needs to IT Solutions</a:t>
            </a:r>
            <a:endParaRPr lang="en-US" sz="2400" dirty="0"/>
          </a:p>
        </p:txBody>
      </p:sp>
      <p:pic>
        <p:nvPicPr>
          <p:cNvPr id="921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882650"/>
            <a:ext cx="3360738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847850"/>
            <a:ext cx="3375025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305300" y="3209925"/>
            <a:ext cx="4141788" cy="1811338"/>
            <a:chOff x="4305094" y="3210695"/>
            <a:chExt cx="4141753" cy="1810637"/>
          </a:xfrm>
        </p:grpSpPr>
        <p:pic>
          <p:nvPicPr>
            <p:cNvPr id="922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0556" y="3567709"/>
              <a:ext cx="23145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305094" y="3210695"/>
              <a:ext cx="2765402" cy="3078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The Architect’s Viewpoint</a:t>
              </a:r>
            </a:p>
          </p:txBody>
        </p:sp>
        <p:sp>
          <p:nvSpPr>
            <p:cNvPr id="7" name="Line Callout 1 (Border and Accent Bar) 6"/>
            <p:cNvSpPr/>
            <p:nvPr/>
          </p:nvSpPr>
          <p:spPr bwMode="auto">
            <a:xfrm>
              <a:off x="5341723" y="4375469"/>
              <a:ext cx="3105124" cy="645863"/>
            </a:xfrm>
            <a:prstGeom prst="accentBorderCallout1">
              <a:avLst>
                <a:gd name="adj1" fmla="val 19838"/>
                <a:gd name="adj2" fmla="val -2670"/>
                <a:gd name="adj3" fmla="val -59110"/>
                <a:gd name="adj4" fmla="val -15222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Employ innovative operational technology to support timely improvements.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420813" y="2165350"/>
            <a:ext cx="7421562" cy="890588"/>
            <a:chOff x="1420837" y="2164593"/>
            <a:chExt cx="7421756" cy="891613"/>
          </a:xfrm>
        </p:grpSpPr>
        <p:pic>
          <p:nvPicPr>
            <p:cNvPr id="9223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880" y="2164593"/>
              <a:ext cx="5827713" cy="7699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Bent Arrow 7"/>
            <p:cNvSpPr/>
            <p:nvPr/>
          </p:nvSpPr>
          <p:spPr bwMode="auto">
            <a:xfrm>
              <a:off x="1420837" y="2391867"/>
              <a:ext cx="1652630" cy="664339"/>
            </a:xfrm>
            <a:prstGeom prst="bentArrow">
              <a:avLst/>
            </a:prstGeom>
            <a:solidFill>
              <a:srgbClr val="C00000">
                <a:alpha val="44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784225"/>
            <a:ext cx="7953375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168275"/>
            <a:ext cx="8961437" cy="674688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FFFFFF"/>
                </a:solidFill>
              </a:rPr>
              <a:t>Connecting Business Needs to IT </a:t>
            </a:r>
            <a:r>
              <a:rPr lang="en-US" sz="2400" dirty="0" smtClean="0">
                <a:solidFill>
                  <a:srgbClr val="FFFFFF"/>
                </a:solidFill>
              </a:rPr>
              <a:t>Solutions</a:t>
            </a:r>
            <a:r>
              <a:rPr lang="en-US" sz="2400" dirty="0">
                <a:solidFill>
                  <a:srgbClr val="FFFFFF"/>
                </a:solidFill>
              </a:rPr>
              <a:t/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continued…</a:t>
            </a:r>
            <a:endParaRPr lang="en-US" dirty="0"/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12713" y="1982788"/>
            <a:ext cx="5894387" cy="4776787"/>
            <a:chOff x="113494" y="1983545"/>
            <a:chExt cx="5893414" cy="4775981"/>
          </a:xfrm>
        </p:grpSpPr>
        <p:pic>
          <p:nvPicPr>
            <p:cNvPr id="1229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" r="3464" b="1649"/>
            <a:stretch>
              <a:fillRect/>
            </a:stretch>
          </p:blipFill>
          <p:spPr bwMode="auto">
            <a:xfrm>
              <a:off x="609382" y="1983545"/>
              <a:ext cx="5397526" cy="4775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2297" name="Group 15"/>
            <p:cNvGrpSpPr>
              <a:grpSpLocks/>
            </p:cNvGrpSpPr>
            <p:nvPr/>
          </p:nvGrpSpPr>
          <p:grpSpPr bwMode="auto">
            <a:xfrm>
              <a:off x="113494" y="3202955"/>
              <a:ext cx="1261050" cy="1694229"/>
              <a:chOff x="203908" y="882919"/>
              <a:chExt cx="3957174" cy="5316488"/>
            </a:xfrm>
          </p:grpSpPr>
          <p:pic>
            <p:nvPicPr>
              <p:cNvPr id="12298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08" y="882919"/>
                <a:ext cx="3360737" cy="4346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299" name="Picture 8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057" y="1848070"/>
                <a:ext cx="3375025" cy="4351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49237" y="2405575"/>
            <a:ext cx="8314006" cy="4325816"/>
            <a:chOff x="49237" y="2405575"/>
            <a:chExt cx="8314006" cy="4325816"/>
          </a:xfrm>
        </p:grpSpPr>
        <p:sp>
          <p:nvSpPr>
            <p:cNvPr id="5" name="Freeform 4"/>
            <p:cNvSpPr/>
            <p:nvPr/>
          </p:nvSpPr>
          <p:spPr bwMode="auto">
            <a:xfrm>
              <a:off x="49237" y="2405575"/>
              <a:ext cx="5957668" cy="4325816"/>
            </a:xfrm>
            <a:custGeom>
              <a:avLst/>
              <a:gdLst>
                <a:gd name="connsiteX0" fmla="*/ 0 w 5957668"/>
                <a:gd name="connsiteY0" fmla="*/ 0 h 4325816"/>
                <a:gd name="connsiteX1" fmla="*/ 5957668 w 5957668"/>
                <a:gd name="connsiteY1" fmla="*/ 0 h 4325816"/>
                <a:gd name="connsiteX2" fmla="*/ 5957668 w 5957668"/>
                <a:gd name="connsiteY2" fmla="*/ 1941342 h 4325816"/>
                <a:gd name="connsiteX3" fmla="*/ 3137095 w 5957668"/>
                <a:gd name="connsiteY3" fmla="*/ 1941342 h 4325816"/>
                <a:gd name="connsiteX4" fmla="*/ 3137095 w 5957668"/>
                <a:gd name="connsiteY4" fmla="*/ 2412610 h 4325816"/>
                <a:gd name="connsiteX5" fmla="*/ 5957668 w 5957668"/>
                <a:gd name="connsiteY5" fmla="*/ 2412610 h 4325816"/>
                <a:gd name="connsiteX6" fmla="*/ 5957668 w 5957668"/>
                <a:gd name="connsiteY6" fmla="*/ 4325816 h 4325816"/>
                <a:gd name="connsiteX7" fmla="*/ 0 w 5957668"/>
                <a:gd name="connsiteY7" fmla="*/ 4325816 h 4325816"/>
                <a:gd name="connsiteX8" fmla="*/ 0 w 5957668"/>
                <a:gd name="connsiteY8" fmla="*/ 0 h 4325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7668" h="4325816">
                  <a:moveTo>
                    <a:pt x="0" y="0"/>
                  </a:moveTo>
                  <a:lnTo>
                    <a:pt x="5957668" y="0"/>
                  </a:lnTo>
                  <a:lnTo>
                    <a:pt x="5957668" y="1941342"/>
                  </a:lnTo>
                  <a:lnTo>
                    <a:pt x="3137095" y="1941342"/>
                  </a:lnTo>
                  <a:lnTo>
                    <a:pt x="3137095" y="2412610"/>
                  </a:lnTo>
                  <a:lnTo>
                    <a:pt x="5957668" y="2412610"/>
                  </a:lnTo>
                  <a:lnTo>
                    <a:pt x="5957668" y="4325816"/>
                  </a:lnTo>
                  <a:lnTo>
                    <a:pt x="0" y="4325816"/>
                  </a:lnTo>
                  <a:cubicBezTo>
                    <a:pt x="2345" y="2881533"/>
                    <a:pt x="4689" y="143725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76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344529" y="2532185"/>
              <a:ext cx="2018714" cy="1041009"/>
            </a:xfrm>
            <a:prstGeom prst="rect">
              <a:avLst/>
            </a:prstGeom>
            <a:solidFill>
              <a:srgbClr val="FFFFFF">
                <a:alpha val="76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344529" y="4717367"/>
              <a:ext cx="2018714" cy="1922584"/>
            </a:xfrm>
            <a:prstGeom prst="rect">
              <a:avLst/>
            </a:prstGeom>
            <a:solidFill>
              <a:srgbClr val="FFFFFF">
                <a:alpha val="76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973638" y="1800225"/>
            <a:ext cx="1433512" cy="2849563"/>
            <a:chOff x="4972929" y="1800665"/>
            <a:chExt cx="1434905" cy="2848707"/>
          </a:xfrm>
        </p:grpSpPr>
        <p:cxnSp>
          <p:nvCxnSpPr>
            <p:cNvPr id="12294" name="Straight Arrow Connector 3"/>
            <p:cNvCxnSpPr>
              <a:cxnSpLocks noChangeShapeType="1"/>
            </p:cNvCxnSpPr>
            <p:nvPr/>
          </p:nvCxnSpPr>
          <p:spPr bwMode="auto">
            <a:xfrm>
              <a:off x="4972929" y="1800665"/>
              <a:ext cx="0" cy="2637692"/>
            </a:xfrm>
            <a:prstGeom prst="straightConnector1">
              <a:avLst/>
            </a:prstGeom>
            <a:noFill/>
            <a:ln w="22225" algn="ctr">
              <a:solidFill>
                <a:srgbClr val="C00000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95" name="Freeform 13"/>
            <p:cNvSpPr>
              <a:spLocks/>
            </p:cNvSpPr>
            <p:nvPr/>
          </p:nvSpPr>
          <p:spPr bwMode="auto">
            <a:xfrm>
              <a:off x="5409028" y="4445391"/>
              <a:ext cx="998806" cy="203981"/>
            </a:xfrm>
            <a:custGeom>
              <a:avLst/>
              <a:gdLst>
                <a:gd name="T0" fmla="*/ 0 w 998806"/>
                <a:gd name="T1" fmla="*/ 203981 h 203981"/>
                <a:gd name="T2" fmla="*/ 703384 w 998806"/>
                <a:gd name="T3" fmla="*/ 203981 h 203981"/>
                <a:gd name="T4" fmla="*/ 703384 w 998806"/>
                <a:gd name="T5" fmla="*/ 0 h 203981"/>
                <a:gd name="T6" fmla="*/ 998806 w 998806"/>
                <a:gd name="T7" fmla="*/ 0 h 203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8806" h="203981">
                  <a:moveTo>
                    <a:pt x="0" y="203981"/>
                  </a:moveTo>
                  <a:lnTo>
                    <a:pt x="703384" y="203981"/>
                  </a:lnTo>
                  <a:lnTo>
                    <a:pt x="703384" y="0"/>
                  </a:lnTo>
                  <a:lnTo>
                    <a:pt x="998806" y="0"/>
                  </a:lnTo>
                </a:path>
              </a:pathLst>
            </a:cu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168275"/>
            <a:ext cx="8961437" cy="674688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FFFFFF"/>
                </a:solidFill>
              </a:rPr>
              <a:t>Connecting Business Needs to IT Driven Solutions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continued…</a:t>
            </a:r>
            <a:endParaRPr lang="en-US" dirty="0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1"/>
          <a:stretch>
            <a:fillRect/>
          </a:stretch>
        </p:blipFill>
        <p:spPr bwMode="auto">
          <a:xfrm>
            <a:off x="595313" y="782638"/>
            <a:ext cx="7953375" cy="599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8" y="1014413"/>
            <a:ext cx="742950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757238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Goal setting…</a:t>
            </a:r>
            <a:br>
              <a:rPr lang="en-US" sz="2400" dirty="0" smtClean="0"/>
            </a:br>
            <a:r>
              <a:rPr lang="en-US" sz="2400" dirty="0" smtClean="0"/>
              <a:t>Concentration and Dependency Analysis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85763" y="1158875"/>
            <a:ext cx="3382962" cy="3535363"/>
            <a:chOff x="385763" y="1158875"/>
            <a:chExt cx="3382962" cy="3535363"/>
          </a:xfrm>
        </p:grpSpPr>
        <p:sp>
          <p:nvSpPr>
            <p:cNvPr id="14343" name="Oval 7"/>
            <p:cNvSpPr>
              <a:spLocks noChangeArrowheads="1"/>
            </p:cNvSpPr>
            <p:nvPr/>
          </p:nvSpPr>
          <p:spPr bwMode="auto">
            <a:xfrm>
              <a:off x="3078163" y="1158875"/>
              <a:ext cx="690562" cy="679450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344" name="Oval 8"/>
            <p:cNvSpPr>
              <a:spLocks noChangeArrowheads="1"/>
            </p:cNvSpPr>
            <p:nvPr/>
          </p:nvSpPr>
          <p:spPr bwMode="auto">
            <a:xfrm>
              <a:off x="3078163" y="4013200"/>
              <a:ext cx="690562" cy="681038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763" y="2916238"/>
              <a:ext cx="2428875" cy="307975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Has the greatest need</a:t>
              </a:r>
              <a:endParaRPr lang="en-US" dirty="0"/>
            </a:p>
          </p:txBody>
        </p:sp>
        <p:cxnSp>
          <p:nvCxnSpPr>
            <p:cNvPr id="14347" name="Straight Arrow Connector 11"/>
            <p:cNvCxnSpPr>
              <a:cxnSpLocks noChangeShapeType="1"/>
            </p:cNvCxnSpPr>
            <p:nvPr/>
          </p:nvCxnSpPr>
          <p:spPr bwMode="auto">
            <a:xfrm>
              <a:off x="2814638" y="3070225"/>
              <a:ext cx="487362" cy="94297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8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2814638" y="1838325"/>
              <a:ext cx="487362" cy="123190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Group 5"/>
          <p:cNvGrpSpPr/>
          <p:nvPr/>
        </p:nvGrpSpPr>
        <p:grpSpPr>
          <a:xfrm>
            <a:off x="385763" y="5016500"/>
            <a:ext cx="4511675" cy="1120775"/>
            <a:chOff x="385763" y="5016500"/>
            <a:chExt cx="4511675" cy="1120775"/>
          </a:xfrm>
        </p:grpSpPr>
        <p:sp>
          <p:nvSpPr>
            <p:cNvPr id="28" name="TextBox 27"/>
            <p:cNvSpPr txBox="1"/>
            <p:nvPr/>
          </p:nvSpPr>
          <p:spPr>
            <a:xfrm>
              <a:off x="385763" y="5016500"/>
              <a:ext cx="2428875" cy="523875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Significantly contributes to goal</a:t>
              </a:r>
              <a:endParaRPr lang="en-US" dirty="0"/>
            </a:p>
          </p:txBody>
        </p:sp>
        <p:sp>
          <p:nvSpPr>
            <p:cNvPr id="14351" name="Rectangle 24"/>
            <p:cNvSpPr>
              <a:spLocks noChangeArrowheads="1"/>
            </p:cNvSpPr>
            <p:nvPr/>
          </p:nvSpPr>
          <p:spPr bwMode="auto">
            <a:xfrm>
              <a:off x="1270000" y="5618163"/>
              <a:ext cx="2286000" cy="519112"/>
            </a:xfrm>
            <a:prstGeom prst="rect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14353" name="Straight Arrow Connector 28"/>
            <p:cNvCxnSpPr>
              <a:cxnSpLocks noChangeShapeType="1"/>
            </p:cNvCxnSpPr>
            <p:nvPr/>
          </p:nvCxnSpPr>
          <p:spPr bwMode="auto">
            <a:xfrm flipV="1">
              <a:off x="3556000" y="5405438"/>
              <a:ext cx="1341438" cy="471487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4856163" y="2795588"/>
            <a:ext cx="3862387" cy="2822575"/>
            <a:chOff x="4856163" y="2795588"/>
            <a:chExt cx="3862387" cy="2822575"/>
          </a:xfrm>
        </p:grpSpPr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>
              <a:off x="4856163" y="3860800"/>
              <a:ext cx="690562" cy="681038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340" name="Oval 2"/>
            <p:cNvSpPr>
              <a:spLocks noChangeArrowheads="1"/>
            </p:cNvSpPr>
            <p:nvPr/>
          </p:nvSpPr>
          <p:spPr bwMode="auto">
            <a:xfrm>
              <a:off x="4856163" y="4937125"/>
              <a:ext cx="690562" cy="681038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81750" y="3571875"/>
              <a:ext cx="2336800" cy="523875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Provides the greatest solution</a:t>
              </a:r>
              <a:endParaRPr lang="en-US" dirty="0"/>
            </a:p>
          </p:txBody>
        </p:sp>
        <p:cxnSp>
          <p:nvCxnSpPr>
            <p:cNvPr id="14349" name="Straight Arrow Connector 19"/>
            <p:cNvCxnSpPr>
              <a:cxnSpLocks noChangeShapeType="1"/>
              <a:stCxn id="11" idx="1"/>
            </p:cNvCxnSpPr>
            <p:nvPr/>
          </p:nvCxnSpPr>
          <p:spPr bwMode="auto">
            <a:xfrm flipH="1">
              <a:off x="5546725" y="3833813"/>
              <a:ext cx="835025" cy="366712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0" name="Straight Arrow Connector 22"/>
            <p:cNvCxnSpPr>
              <a:cxnSpLocks noChangeShapeType="1"/>
              <a:stCxn id="11" idx="1"/>
              <a:endCxn id="14340" idx="7"/>
            </p:cNvCxnSpPr>
            <p:nvPr/>
          </p:nvCxnSpPr>
          <p:spPr bwMode="auto">
            <a:xfrm flipH="1">
              <a:off x="5446713" y="3833813"/>
              <a:ext cx="935037" cy="120332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54" name="Oval 31"/>
            <p:cNvSpPr>
              <a:spLocks noChangeArrowheads="1"/>
            </p:cNvSpPr>
            <p:nvPr/>
          </p:nvSpPr>
          <p:spPr bwMode="auto">
            <a:xfrm>
              <a:off x="4856163" y="2795588"/>
              <a:ext cx="690562" cy="681037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14355" name="Straight Arrow Connector 32"/>
            <p:cNvCxnSpPr>
              <a:cxnSpLocks noChangeShapeType="1"/>
              <a:stCxn id="11" idx="1"/>
              <a:endCxn id="14354" idx="5"/>
            </p:cNvCxnSpPr>
            <p:nvPr/>
          </p:nvCxnSpPr>
          <p:spPr bwMode="auto">
            <a:xfrm flipH="1" flipV="1">
              <a:off x="5446713" y="3376613"/>
              <a:ext cx="935037" cy="45720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736600"/>
            <a:ext cx="7270750" cy="607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Engineering Management CAA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2013" y="2544763"/>
            <a:ext cx="2857500" cy="4778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UML Use Case</a:t>
            </a:r>
          </a:p>
          <a:p>
            <a:pPr>
              <a:defRPr/>
            </a:pPr>
            <a:r>
              <a:rPr lang="en-US" sz="11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(i.e., business process or service)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"/>
          <a:stretch>
            <a:fillRect/>
          </a:stretch>
        </p:blipFill>
        <p:spPr bwMode="auto">
          <a:xfrm>
            <a:off x="3311525" y="830263"/>
            <a:ext cx="5600700" cy="5459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 bwMode="auto">
          <a:xfrm>
            <a:off x="1787525" y="812800"/>
            <a:ext cx="1544638" cy="5476875"/>
          </a:xfrm>
          <a:custGeom>
            <a:avLst/>
            <a:gdLst>
              <a:gd name="connsiteX0" fmla="*/ 0 w 1544320"/>
              <a:gd name="connsiteY0" fmla="*/ 2570480 h 5476240"/>
              <a:gd name="connsiteX1" fmla="*/ 1544320 w 1544320"/>
              <a:gd name="connsiteY1" fmla="*/ 0 h 5476240"/>
              <a:gd name="connsiteX2" fmla="*/ 1544320 w 1544320"/>
              <a:gd name="connsiteY2" fmla="*/ 5476240 h 5476240"/>
              <a:gd name="connsiteX3" fmla="*/ 0 w 1544320"/>
              <a:gd name="connsiteY3" fmla="*/ 2570480 h 547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4320" h="5476240">
                <a:moveTo>
                  <a:pt x="0" y="2570480"/>
                </a:moveTo>
                <a:lnTo>
                  <a:pt x="1544320" y="0"/>
                </a:lnTo>
                <a:lnTo>
                  <a:pt x="1544320" y="5476240"/>
                </a:lnTo>
                <a:lnTo>
                  <a:pt x="0" y="2570480"/>
                </a:ln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Case Realization</a:t>
            </a:r>
            <a:endParaRPr lang="en-US" dirty="0"/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733550"/>
            <a:ext cx="25908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5187950"/>
            <a:ext cx="27368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Defined Business Activity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3" y="90488"/>
            <a:ext cx="4897437" cy="6659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8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Interface</a:t>
            </a:r>
            <a:br>
              <a:rPr lang="en-US" dirty="0" smtClean="0"/>
            </a:br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212975"/>
            <a:ext cx="25908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41663" y="1735138"/>
            <a:ext cx="2078037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Arrow points to responsible entity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(not necessarily information flow)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8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Interface Realization and Specification</a:t>
            </a:r>
            <a:br>
              <a:rPr lang="en-US" dirty="0" smtClean="0"/>
            </a:br>
            <a:r>
              <a:rPr lang="en-US" dirty="0" smtClean="0"/>
              <a:t>Development </a:t>
            </a:r>
            <a:r>
              <a:rPr lang="en-US" sz="2400" dirty="0" smtClean="0"/>
              <a:t>(example)</a:t>
            </a:r>
            <a:endParaRPr lang="en-US" dirty="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098675"/>
            <a:ext cx="64770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6" name="Freeform 12"/>
          <p:cNvSpPr>
            <a:spLocks/>
          </p:cNvSpPr>
          <p:nvPr/>
        </p:nvSpPr>
        <p:spPr bwMode="auto">
          <a:xfrm>
            <a:off x="3906838" y="2370138"/>
            <a:ext cx="1446212" cy="2921000"/>
          </a:xfrm>
          <a:custGeom>
            <a:avLst/>
            <a:gdLst>
              <a:gd name="T0" fmla="*/ 0 w 1447060"/>
              <a:gd name="T1" fmla="*/ 0 h 2920753"/>
              <a:gd name="T2" fmla="*/ 1442824 w 1447060"/>
              <a:gd name="T3" fmla="*/ 0 h 2920753"/>
              <a:gd name="T4" fmla="*/ 1442824 w 1447060"/>
              <a:gd name="T5" fmla="*/ 2921988 h 29207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7060" h="2920753">
                <a:moveTo>
                  <a:pt x="0" y="0"/>
                </a:moveTo>
                <a:lnTo>
                  <a:pt x="1447060" y="0"/>
                </a:lnTo>
                <a:lnTo>
                  <a:pt x="1447060" y="2920753"/>
                </a:ln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71950" y="1989138"/>
            <a:ext cx="2425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Makes service request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25" y="141288"/>
            <a:ext cx="3248025" cy="1033462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System Functional</a:t>
            </a:r>
            <a:br>
              <a:rPr lang="en-US" sz="2400" dirty="0" smtClean="0"/>
            </a:br>
            <a:r>
              <a:rPr lang="en-US" sz="2400" dirty="0" smtClean="0"/>
              <a:t>Requirements</a:t>
            </a:r>
            <a:br>
              <a:rPr lang="en-US" sz="2400" dirty="0" smtClean="0"/>
            </a:br>
            <a:r>
              <a:rPr lang="en-US" sz="2000" dirty="0" smtClean="0"/>
              <a:t>(example)</a:t>
            </a:r>
            <a:endParaRPr lang="en-US" sz="2400" dirty="0"/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422400"/>
            <a:ext cx="3814763" cy="518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46038"/>
            <a:ext cx="5475288" cy="6688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86138" y="1755775"/>
            <a:ext cx="220821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Identify Capability Interfaces</a:t>
            </a:r>
          </a:p>
        </p:txBody>
      </p:sp>
      <p:cxnSp>
        <p:nvCxnSpPr>
          <p:cNvPr id="19462" name="Straight Arrow Connector 10"/>
          <p:cNvCxnSpPr>
            <a:cxnSpLocks noChangeShapeType="1"/>
          </p:cNvCxnSpPr>
          <p:nvPr/>
        </p:nvCxnSpPr>
        <p:spPr bwMode="auto">
          <a:xfrm flipV="1">
            <a:off x="4816475" y="1295400"/>
            <a:ext cx="877888" cy="46037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3" name="Straight Arrow Connector 10"/>
          <p:cNvCxnSpPr>
            <a:cxnSpLocks noChangeShapeType="1"/>
          </p:cNvCxnSpPr>
          <p:nvPr/>
        </p:nvCxnSpPr>
        <p:spPr bwMode="auto">
          <a:xfrm>
            <a:off x="4816475" y="2217738"/>
            <a:ext cx="877888" cy="98742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8" y="1464409"/>
            <a:ext cx="8873540" cy="534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89" y="47646"/>
            <a:ext cx="2007555" cy="1537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7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EA Strategy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2217738"/>
            <a:ext cx="8332787" cy="239450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Recommended SOW Items for EA Development</a:t>
            </a:r>
          </a:p>
          <a:p>
            <a:pPr>
              <a:defRPr/>
            </a:pPr>
            <a:r>
              <a:rPr lang="en-US" dirty="0" smtClean="0"/>
              <a:t>CIO Executive Board </a:t>
            </a:r>
            <a:r>
              <a:rPr lang="en-US" dirty="0"/>
              <a:t>Recommendation</a:t>
            </a:r>
          </a:p>
          <a:p>
            <a:pPr>
              <a:defRPr/>
            </a:pPr>
            <a:r>
              <a:rPr lang="en-US" dirty="0"/>
              <a:t>Why EA - What’s its Value?</a:t>
            </a:r>
          </a:p>
          <a:p>
            <a:pPr lvl="1">
              <a:defRPr/>
            </a:pPr>
            <a:r>
              <a:rPr lang="en-US" dirty="0" smtClean="0"/>
              <a:t>Capability Area Architecture (CAA)</a:t>
            </a:r>
          </a:p>
          <a:p>
            <a:pPr lvl="1">
              <a:defRPr/>
            </a:pPr>
            <a:r>
              <a:rPr lang="en-US" dirty="0" smtClean="0"/>
              <a:t>Tool for requirements development…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594" y="2016596"/>
            <a:ext cx="65151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Context </a:t>
            </a:r>
            <a:r>
              <a:rPr lang="en-US" dirty="0" smtClean="0"/>
              <a:t>Diagram </a:t>
            </a:r>
            <a:r>
              <a:rPr lang="en-US" sz="2000" dirty="0" smtClean="0"/>
              <a:t>(example)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5289" y="5266005"/>
            <a:ext cx="1795975" cy="52322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Software component</a:t>
            </a:r>
            <a:endParaRPr lang="en-US" dirty="0"/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3868917" y="4836160"/>
            <a:ext cx="953457" cy="610382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3868917" y="5446542"/>
            <a:ext cx="1095697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6719579" y="2444282"/>
            <a:ext cx="1847557" cy="52322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Hardware</a:t>
            </a:r>
          </a:p>
          <a:p>
            <a:pPr algn="ctr">
              <a:defRPr/>
            </a:pPr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H="1">
            <a:off x="6719579" y="2967502"/>
            <a:ext cx="325119" cy="264713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23745" y="1788309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Use Case Model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2130388"/>
            <a:ext cx="2445457" cy="2332837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2072942" y="1869260"/>
            <a:ext cx="864467" cy="4531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2144389" y="1869260"/>
            <a:ext cx="945420" cy="11571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2072942" y="1869260"/>
            <a:ext cx="1150334" cy="18935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2752695" y="1578756"/>
            <a:ext cx="2997937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0099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&lt;&lt;Capability&gt;&gt;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 EA Configuration Management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888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Sequence </a:t>
            </a:r>
            <a:r>
              <a:rPr lang="en-US" dirty="0" smtClean="0"/>
              <a:t>Diagram </a:t>
            </a:r>
            <a:r>
              <a:rPr lang="en-US" sz="2000" dirty="0" smtClean="0"/>
              <a:t>(example)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3141430"/>
            <a:ext cx="79533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5771" y="2743165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Update Local Store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9" y="2373833"/>
            <a:ext cx="1847557" cy="30777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7" name="Straight Arrow Connector 6"/>
          <p:cNvCxnSpPr>
            <a:cxnSpLocks noChangeShapeType="1"/>
            <a:stCxn id="6" idx="2"/>
          </p:cNvCxnSpPr>
          <p:nvPr/>
        </p:nvCxnSpPr>
        <p:spPr bwMode="auto">
          <a:xfrm flipH="1">
            <a:off x="4676274" y="2681610"/>
            <a:ext cx="819504" cy="519141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cxnSpLocks noChangeShapeType="1"/>
            <a:stCxn id="6" idx="2"/>
          </p:cNvCxnSpPr>
          <p:nvPr/>
        </p:nvCxnSpPr>
        <p:spPr bwMode="auto">
          <a:xfrm>
            <a:off x="5495778" y="2681610"/>
            <a:ext cx="520011" cy="519141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6" idx="2"/>
          </p:cNvCxnSpPr>
          <p:nvPr/>
        </p:nvCxnSpPr>
        <p:spPr bwMode="auto">
          <a:xfrm>
            <a:off x="5495778" y="2681610"/>
            <a:ext cx="1667022" cy="519141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239021" y="3769496"/>
            <a:ext cx="1847557" cy="30777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Lifeline</a:t>
            </a:r>
            <a:endParaRPr lang="en-US" dirty="0"/>
          </a:p>
        </p:txBody>
      </p:sp>
      <p:cxnSp>
        <p:nvCxnSpPr>
          <p:cNvPr id="16" name="Straight Arrow Connector 15"/>
          <p:cNvCxnSpPr>
            <a:cxnSpLocks noChangeShapeType="1"/>
            <a:stCxn id="15" idx="2"/>
          </p:cNvCxnSpPr>
          <p:nvPr/>
        </p:nvCxnSpPr>
        <p:spPr bwMode="auto">
          <a:xfrm flipH="1">
            <a:off x="6087979" y="4077273"/>
            <a:ext cx="1074821" cy="41486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>
            <a:off x="7162799" y="4077273"/>
            <a:ext cx="449180" cy="573869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4481732" y="6006966"/>
            <a:ext cx="1847557" cy="30777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Focus of control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 noChangeShapeType="1"/>
            <a:stCxn id="21" idx="0"/>
          </p:cNvCxnSpPr>
          <p:nvPr/>
        </p:nvCxnSpPr>
        <p:spPr bwMode="auto">
          <a:xfrm flipH="1" flipV="1">
            <a:off x="4676274" y="5470709"/>
            <a:ext cx="729237" cy="53625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V="1">
            <a:off x="5405511" y="5325753"/>
            <a:ext cx="554131" cy="681213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776006" y="4497253"/>
            <a:ext cx="1847557" cy="30777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Message</a:t>
            </a:r>
            <a:endParaRPr lang="en-US" dirty="0"/>
          </a:p>
        </p:txBody>
      </p:sp>
      <p:cxnSp>
        <p:nvCxnSpPr>
          <p:cNvPr id="29" name="Straight Arrow Connector 28"/>
          <p:cNvCxnSpPr>
            <a:cxnSpLocks noChangeShapeType="1"/>
            <a:stCxn id="28" idx="0"/>
          </p:cNvCxnSpPr>
          <p:nvPr/>
        </p:nvCxnSpPr>
        <p:spPr bwMode="auto">
          <a:xfrm flipH="1" flipV="1">
            <a:off x="1699784" y="3858477"/>
            <a:ext cx="1" cy="638776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>
            <a:off x="2213811" y="4740793"/>
            <a:ext cx="577515" cy="51334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2502568" y="6034341"/>
            <a:ext cx="1847557" cy="30777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Signature</a:t>
            </a:r>
            <a:endParaRPr lang="en-US" dirty="0"/>
          </a:p>
        </p:txBody>
      </p:sp>
      <p:cxnSp>
        <p:nvCxnSpPr>
          <p:cNvPr id="37" name="Straight Arrow Connector 36"/>
          <p:cNvCxnSpPr>
            <a:cxnSpLocks noChangeShapeType="1"/>
            <a:stCxn id="36" idx="0"/>
          </p:cNvCxnSpPr>
          <p:nvPr/>
        </p:nvCxnSpPr>
        <p:spPr bwMode="auto">
          <a:xfrm flipV="1">
            <a:off x="3426347" y="5382477"/>
            <a:ext cx="431779" cy="651864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331352" y="1664224"/>
            <a:ext cx="2997937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0099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&lt;&lt;Capability&gt;&gt;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 EA Configuration Management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V="1">
            <a:off x="2213811" y="2033556"/>
            <a:ext cx="1117541" cy="11671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H="1" flipV="1">
            <a:off x="6329289" y="2033557"/>
            <a:ext cx="2045968" cy="11671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22753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Data Elements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72" y="3336559"/>
            <a:ext cx="6029325" cy="277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72" y="1699281"/>
            <a:ext cx="4098608" cy="155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>
            <a:off x="2621280" y="2092960"/>
            <a:ext cx="0" cy="202184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3149600" y="2844800"/>
            <a:ext cx="0" cy="201168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3569176" y="2844800"/>
            <a:ext cx="0" cy="268224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09983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Current SOW Example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104900"/>
            <a:ext cx="588645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08525" y="4873625"/>
            <a:ext cx="4325938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Next Steps:</a:t>
            </a:r>
          </a:p>
          <a:p>
            <a:pPr marL="174625" indent="-174625">
              <a:buFont typeface="Arial" pitchFamily="34" charset="0"/>
              <a:buChar char="•"/>
              <a:defRPr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Flush out capability model</a:t>
            </a:r>
          </a:p>
          <a:p>
            <a:pPr marL="174625" indent="-174625">
              <a:buFont typeface="Arial" pitchFamily="34" charset="0"/>
              <a:buChar char="•"/>
              <a:defRPr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Identify project goals and analyze results</a:t>
            </a:r>
          </a:p>
          <a:p>
            <a:pPr marL="174625" indent="-174625">
              <a:buFont typeface="Arial" pitchFamily="34" charset="0"/>
              <a:buChar char="•"/>
              <a:defRPr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Identify business use case(s) for pilot project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EA Provides Critical Mass of Understanding!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793875"/>
            <a:ext cx="8332787" cy="334245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EA is an instrument to provide momentum</a:t>
            </a:r>
          </a:p>
          <a:p>
            <a:pPr>
              <a:defRPr/>
            </a:pPr>
            <a:r>
              <a:rPr lang="en-US" dirty="0" smtClean="0"/>
              <a:t>EA facilitates measureable goals and milestones useful for project planning</a:t>
            </a:r>
          </a:p>
          <a:p>
            <a:pPr>
              <a:defRPr/>
            </a:pPr>
            <a:r>
              <a:rPr lang="en-US" dirty="0" smtClean="0"/>
              <a:t>EA develops business requirements in an understandable way</a:t>
            </a:r>
          </a:p>
          <a:p>
            <a:pPr>
              <a:defRPr/>
            </a:pPr>
            <a:r>
              <a:rPr lang="en-US" dirty="0" smtClean="0"/>
              <a:t>EA deals with complexity</a:t>
            </a:r>
          </a:p>
          <a:p>
            <a:pPr>
              <a:defRPr/>
            </a:pPr>
            <a:r>
              <a:rPr lang="en-US" dirty="0" smtClean="0"/>
              <a:t>EA organizes information aligned with the business model to achieve business results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4794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Insource EA to Reduce Cost and Risk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5138" y="1474788"/>
            <a:ext cx="8332787" cy="5032660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Use EA to deliver on the follow SOW requirements:</a:t>
            </a:r>
            <a:endParaRPr lang="en-US" sz="1800" dirty="0" smtClean="0"/>
          </a:p>
          <a:p>
            <a:pPr marL="581025" lvl="2" indent="0">
              <a:buFont typeface="Wingdings" pitchFamily="2" charset="2"/>
              <a:buNone/>
              <a:defRPr/>
            </a:pPr>
            <a:r>
              <a:rPr lang="en-US" sz="1800" dirty="0"/>
              <a:t>3.1.1.1 Prepare a detailed functional-requirement document for the Pilot </a:t>
            </a:r>
            <a:r>
              <a:rPr lang="en-US" sz="1800" dirty="0" smtClean="0"/>
              <a:t>Project</a:t>
            </a:r>
          </a:p>
          <a:p>
            <a:pPr marL="581025" lvl="2" indent="0">
              <a:buFont typeface="Wingdings" pitchFamily="2" charset="2"/>
              <a:buNone/>
              <a:defRPr/>
            </a:pPr>
            <a:r>
              <a:rPr lang="en-US" sz="1800" dirty="0"/>
              <a:t>3.1.2.2 Integrate with the INFOR EAM system </a:t>
            </a:r>
            <a:r>
              <a:rPr lang="en-US" sz="1800" dirty="0">
                <a:solidFill>
                  <a:srgbClr val="0000FF"/>
                </a:solidFill>
              </a:rPr>
              <a:t>(i.e., show integration points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  <a:r>
              <a:rPr lang="en-US" sz="1800" dirty="0" smtClean="0"/>
              <a:t> </a:t>
            </a:r>
            <a:endParaRPr lang="en-US" sz="1800" dirty="0"/>
          </a:p>
          <a:p>
            <a:pPr marL="581025" lvl="2" indent="0">
              <a:buFont typeface="Wingdings" pitchFamily="2" charset="2"/>
              <a:buNone/>
              <a:defRPr/>
            </a:pPr>
            <a:r>
              <a:rPr lang="en-US" sz="1800" dirty="0"/>
              <a:t>3.1.2.3 Integrate with the INFOR Hansen system </a:t>
            </a:r>
            <a:r>
              <a:rPr lang="en-US" sz="1800" dirty="0">
                <a:solidFill>
                  <a:srgbClr val="0000FF"/>
                </a:solidFill>
              </a:rPr>
              <a:t>(i.e., show integration points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  <a:endParaRPr lang="en-US" sz="1800" dirty="0">
              <a:solidFill>
                <a:srgbClr val="0000FF"/>
              </a:solidFill>
            </a:endParaRPr>
          </a:p>
          <a:p>
            <a:pPr marL="581025" lvl="2" indent="0">
              <a:buFont typeface="Wingdings" pitchFamily="2" charset="2"/>
              <a:buNone/>
              <a:defRPr/>
            </a:pPr>
            <a:r>
              <a:rPr lang="en-US" sz="1800" dirty="0"/>
              <a:t>3.1.2.4 Integrate with the </a:t>
            </a:r>
            <a:r>
              <a:rPr lang="en-US" sz="1800" dirty="0" err="1"/>
              <a:t>Esri</a:t>
            </a:r>
            <a:r>
              <a:rPr lang="en-US" sz="1800" dirty="0"/>
              <a:t> GIS system </a:t>
            </a:r>
            <a:r>
              <a:rPr lang="en-US" sz="1800" dirty="0">
                <a:solidFill>
                  <a:srgbClr val="0000FF"/>
                </a:solidFill>
              </a:rPr>
              <a:t>(i.e., show integration points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</a:p>
          <a:p>
            <a:pPr marL="581025" lvl="2" indent="0">
              <a:buFont typeface="Wingdings" pitchFamily="2" charset="2"/>
              <a:buNone/>
              <a:defRPr/>
            </a:pPr>
            <a:r>
              <a:rPr lang="en-US" sz="1800" dirty="0"/>
              <a:t>3.1.6.1 Define and manage scope of work for the Mobile </a:t>
            </a:r>
            <a:r>
              <a:rPr lang="en-US" sz="1800" dirty="0" smtClean="0"/>
              <a:t>Project</a:t>
            </a:r>
            <a:endParaRPr lang="en-US" sz="1800" dirty="0"/>
          </a:p>
          <a:p>
            <a:pPr marL="581025" lvl="2" indent="0">
              <a:buFont typeface="Wingdings" pitchFamily="2" charset="2"/>
              <a:buNone/>
              <a:defRPr/>
            </a:pPr>
            <a:r>
              <a:rPr lang="en-US" sz="1800" dirty="0"/>
              <a:t>3.1.6.2 Identify and communicate project risks, assumptions, and </a:t>
            </a:r>
            <a:r>
              <a:rPr lang="en-US" sz="1800" dirty="0" smtClean="0"/>
              <a:t>constraints</a:t>
            </a:r>
          </a:p>
          <a:p>
            <a:pPr marL="581025" lvl="2" indent="0">
              <a:buFont typeface="Wingdings" pitchFamily="2" charset="2"/>
              <a:buNone/>
              <a:defRPr/>
            </a:pPr>
            <a:r>
              <a:rPr lang="en-US" sz="1800" dirty="0"/>
              <a:t>3.1.6.3 Define project completion criteria</a:t>
            </a:r>
          </a:p>
          <a:p>
            <a:pPr>
              <a:defRPr/>
            </a:pPr>
            <a:r>
              <a:rPr lang="en-US" sz="2000" dirty="0" smtClean="0"/>
              <a:t>Define </a:t>
            </a:r>
            <a:r>
              <a:rPr lang="en-US" sz="2000" dirty="0"/>
              <a:t>important </a:t>
            </a:r>
            <a:r>
              <a:rPr lang="en-US" sz="2000" dirty="0" smtClean="0"/>
              <a:t>interfaces</a:t>
            </a:r>
            <a:endParaRPr lang="en-US" sz="2000" dirty="0"/>
          </a:p>
          <a:p>
            <a:pPr lvl="1">
              <a:defRPr/>
            </a:pPr>
            <a:r>
              <a:rPr lang="en-US" sz="1800" dirty="0"/>
              <a:t>Identifiable interface responsibility (i.e., work breakdown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4794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Good Requirements Reduce Risk and Cost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4188" y="1778000"/>
            <a:ext cx="8332787" cy="3998018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By performing an internal analysis using architecture, we dramatically reduce the risk and cost associated with the SOW and system development</a:t>
            </a:r>
          </a:p>
          <a:p>
            <a:pPr lvl="1">
              <a:defRPr/>
            </a:pPr>
            <a:r>
              <a:rPr lang="en-US" sz="1800" dirty="0" smtClean="0"/>
              <a:t>Architecture can aid in developing good SOW requirements</a:t>
            </a:r>
          </a:p>
          <a:p>
            <a:pPr>
              <a:defRPr/>
            </a:pPr>
            <a:r>
              <a:rPr lang="en-US" sz="2000" dirty="0" smtClean="0"/>
              <a:t>Firm-fixed-price contracts place most of the risk on the contractor</a:t>
            </a:r>
          </a:p>
          <a:p>
            <a:pPr>
              <a:defRPr/>
            </a:pPr>
            <a:r>
              <a:rPr lang="en-US" sz="2000" dirty="0" smtClean="0"/>
              <a:t>When a potential contractor receives clearly understood requirements, they view the contract as lower-risk and provide a more accurate and lower price</a:t>
            </a:r>
          </a:p>
          <a:p>
            <a:pPr>
              <a:defRPr/>
            </a:pPr>
            <a:r>
              <a:rPr lang="en-US" sz="2000" dirty="0" smtClean="0"/>
              <a:t>We can reduce risk by developing an architecture that carefully lays out our business needs in an understandable way - reducing cost</a:t>
            </a:r>
            <a:endParaRPr lang="en-US" sz="2000" dirty="0"/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2378075" y="6259513"/>
            <a:ext cx="55641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i="1">
                <a:latin typeface="Verdana" pitchFamily="34" charset="0"/>
              </a:rPr>
              <a:t>See </a:t>
            </a:r>
            <a:r>
              <a:rPr lang="en-US" sz="1200" i="1">
                <a:latin typeface="Verdana" pitchFamily="34" charset="0"/>
                <a:hlinkClick r:id="rId2"/>
              </a:rPr>
              <a:t>Enterprise Architecture as a Requirements Collection Tool</a:t>
            </a:r>
            <a:endParaRPr lang="en-US" sz="1200" i="1">
              <a:latin typeface="Verdana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According to the CIO Executive Board…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771650"/>
            <a:ext cx="8332787" cy="4727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 </a:t>
            </a:r>
            <a:r>
              <a:rPr lang="en-US" dirty="0"/>
              <a:t>business capabilities as building blocks for </a:t>
            </a:r>
            <a:r>
              <a:rPr lang="en-US" dirty="0" smtClean="0"/>
              <a:t>services</a:t>
            </a:r>
          </a:p>
          <a:p>
            <a:pPr>
              <a:defRPr/>
            </a:pPr>
            <a:r>
              <a:rPr lang="en-US" dirty="0" smtClean="0"/>
              <a:t>Recommend </a:t>
            </a:r>
            <a:r>
              <a:rPr lang="en-US" dirty="0"/>
              <a:t>defining services by grouping business capabilities that are mutually important to achieve a key business outcome (in our case mobility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Service </a:t>
            </a:r>
            <a:r>
              <a:rPr lang="en-US" dirty="0"/>
              <a:t>definitions should aggregate </a:t>
            </a:r>
            <a:r>
              <a:rPr lang="en-US" dirty="0" smtClean="0"/>
              <a:t> </a:t>
            </a:r>
            <a:r>
              <a:rPr lang="en-US" dirty="0"/>
              <a:t>capabilities that are </a:t>
            </a:r>
            <a:r>
              <a:rPr lang="en-US" dirty="0">
                <a:solidFill>
                  <a:srgbClr val="0000FF"/>
                </a:solidFill>
              </a:rPr>
              <a:t>closely aligned to a distinct business </a:t>
            </a:r>
            <a:r>
              <a:rPr lang="en-US" dirty="0" smtClean="0">
                <a:solidFill>
                  <a:srgbClr val="0000FF"/>
                </a:solidFill>
              </a:rPr>
              <a:t>activity</a:t>
            </a:r>
          </a:p>
          <a:p>
            <a:pPr>
              <a:defRPr/>
            </a:pPr>
            <a:r>
              <a:rPr lang="en-US" dirty="0" smtClean="0"/>
              <a:t>Group </a:t>
            </a:r>
            <a:r>
              <a:rPr lang="en-US" dirty="0"/>
              <a:t>capabilities needed to achieve a </a:t>
            </a:r>
            <a:r>
              <a:rPr lang="en-US" dirty="0" smtClean="0"/>
              <a:t>business </a:t>
            </a:r>
            <a:r>
              <a:rPr lang="en-US" dirty="0"/>
              <a:t>outcome </a:t>
            </a:r>
            <a:r>
              <a:rPr lang="en-US" dirty="0" smtClean="0"/>
              <a:t>and use </a:t>
            </a:r>
            <a:r>
              <a:rPr lang="en-US" dirty="0"/>
              <a:t>as a guiding principle to consistently and repeatedly define </a:t>
            </a:r>
            <a:r>
              <a:rPr lang="en-US" dirty="0" smtClean="0"/>
              <a:t>services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Outcome (Capability) Model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1082675"/>
            <a:ext cx="7689850" cy="545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4867275" y="5492750"/>
            <a:ext cx="3397250" cy="349250"/>
          </a:xfrm>
          <a:prstGeom prst="rect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8400" y="5943600"/>
            <a:ext cx="2524125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Note: Courtesy CIO Executive Board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5038" y="5002213"/>
            <a:ext cx="33337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equates to a UML use case…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 Identifies Common Elements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2369571" y="1703758"/>
            <a:ext cx="2019588" cy="113387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 flipV="1">
            <a:off x="2225310" y="1703757"/>
            <a:ext cx="2097201" cy="6067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3604205" y="1703758"/>
            <a:ext cx="784954" cy="6113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H="1" flipV="1">
            <a:off x="4389159" y="1703759"/>
            <a:ext cx="687849" cy="6113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 flipV="1">
            <a:off x="4445942" y="1703758"/>
            <a:ext cx="2043297" cy="6113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4445942" y="1703759"/>
            <a:ext cx="788626" cy="113387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389159" y="1703757"/>
            <a:ext cx="2248084" cy="11338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3721224" y="1703759"/>
            <a:ext cx="667935" cy="113387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3701310" y="1522939"/>
            <a:ext cx="1375698" cy="361637"/>
          </a:xfrm>
          <a:prstGeom prst="rect">
            <a:avLst/>
          </a:prstGeom>
          <a:solidFill>
            <a:srgbClr val="FFCC66"/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&lt;&lt;vision&gt;&gt;</a:t>
            </a:r>
          </a:p>
          <a:p>
            <a:r>
              <a:rPr lang="en-US" sz="1050" b="1" dirty="0">
                <a:latin typeface="+mn-lt"/>
              </a:rPr>
              <a:t>Best managed city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458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18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32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Straight Connector 41"/>
          <p:cNvCxnSpPr>
            <a:stCxn id="45" idx="0"/>
          </p:cNvCxnSpPr>
          <p:nvPr/>
        </p:nvCxnSpPr>
        <p:spPr bwMode="auto">
          <a:xfrm flipV="1">
            <a:off x="1710062" y="2837638"/>
            <a:ext cx="613887" cy="8306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>
            <a:endCxn id="60" idx="0"/>
          </p:cNvCxnSpPr>
          <p:nvPr/>
        </p:nvCxnSpPr>
        <p:spPr bwMode="auto">
          <a:xfrm>
            <a:off x="2128897" y="2315119"/>
            <a:ext cx="177759" cy="8919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>
            <a:endCxn id="40" idx="0"/>
          </p:cNvCxnSpPr>
          <p:nvPr/>
        </p:nvCxnSpPr>
        <p:spPr bwMode="auto">
          <a:xfrm flipH="1">
            <a:off x="1818670" y="2315119"/>
            <a:ext cx="250738" cy="8919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10" y="3668294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3" y="3668294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679" y="3668294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348" y="3668294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794" y="3668294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02" y="3668294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017" y="3668294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243" y="3668294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571" y="3668294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472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86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501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516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531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25" y="3668294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04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589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456" y="3668294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46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560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74" y="3207035"/>
            <a:ext cx="390103" cy="3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6" name="Straight Connector 65"/>
          <p:cNvCxnSpPr>
            <a:endCxn id="62" idx="0"/>
          </p:cNvCxnSpPr>
          <p:nvPr/>
        </p:nvCxnSpPr>
        <p:spPr bwMode="auto">
          <a:xfrm>
            <a:off x="2369571" y="2837637"/>
            <a:ext cx="364937" cy="830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>
            <a:endCxn id="65" idx="0"/>
          </p:cNvCxnSpPr>
          <p:nvPr/>
        </p:nvCxnSpPr>
        <p:spPr bwMode="auto">
          <a:xfrm flipH="1">
            <a:off x="3282626" y="2315120"/>
            <a:ext cx="364681" cy="8919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>
            <a:endCxn id="64" idx="0"/>
          </p:cNvCxnSpPr>
          <p:nvPr/>
        </p:nvCxnSpPr>
        <p:spPr bwMode="auto">
          <a:xfrm>
            <a:off x="3647915" y="2315120"/>
            <a:ext cx="122697" cy="8919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>
            <a:endCxn id="41" idx="0"/>
          </p:cNvCxnSpPr>
          <p:nvPr/>
        </p:nvCxnSpPr>
        <p:spPr bwMode="auto">
          <a:xfrm flipH="1">
            <a:off x="1330684" y="2315119"/>
            <a:ext cx="671955" cy="8919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>
            <a:endCxn id="46" idx="0"/>
          </p:cNvCxnSpPr>
          <p:nvPr/>
        </p:nvCxnSpPr>
        <p:spPr bwMode="auto">
          <a:xfrm flipH="1">
            <a:off x="2222285" y="2837637"/>
            <a:ext cx="101665" cy="830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>
            <a:stCxn id="61" idx="0"/>
          </p:cNvCxnSpPr>
          <p:nvPr/>
        </p:nvCxnSpPr>
        <p:spPr bwMode="auto">
          <a:xfrm flipV="1">
            <a:off x="2794641" y="2315120"/>
            <a:ext cx="809564" cy="8919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>
            <a:endCxn id="50" idx="0"/>
          </p:cNvCxnSpPr>
          <p:nvPr/>
        </p:nvCxnSpPr>
        <p:spPr bwMode="auto">
          <a:xfrm>
            <a:off x="3701310" y="2837638"/>
            <a:ext cx="57644" cy="8306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/>
          <p:nvPr/>
        </p:nvCxnSpPr>
        <p:spPr bwMode="auto">
          <a:xfrm flipH="1" flipV="1">
            <a:off x="6646937" y="2837637"/>
            <a:ext cx="35452" cy="366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>
            <a:endCxn id="58" idx="0"/>
          </p:cNvCxnSpPr>
          <p:nvPr/>
        </p:nvCxnSpPr>
        <p:spPr bwMode="auto">
          <a:xfrm flipH="1">
            <a:off x="4746583" y="2315119"/>
            <a:ext cx="237515" cy="8919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>
            <a:endCxn id="55" idx="0"/>
          </p:cNvCxnSpPr>
          <p:nvPr/>
        </p:nvCxnSpPr>
        <p:spPr bwMode="auto">
          <a:xfrm flipH="1">
            <a:off x="6210538" y="2315120"/>
            <a:ext cx="347654" cy="8919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>
            <a:endCxn id="56" idx="0"/>
          </p:cNvCxnSpPr>
          <p:nvPr/>
        </p:nvCxnSpPr>
        <p:spPr bwMode="auto">
          <a:xfrm flipH="1">
            <a:off x="5722553" y="2310527"/>
            <a:ext cx="800187" cy="8965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>
            <a:endCxn id="49" idx="0"/>
          </p:cNvCxnSpPr>
          <p:nvPr/>
        </p:nvCxnSpPr>
        <p:spPr bwMode="auto">
          <a:xfrm>
            <a:off x="5234568" y="2837639"/>
            <a:ext cx="573278" cy="8306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>
            <a:endCxn id="52" idx="0"/>
          </p:cNvCxnSpPr>
          <p:nvPr/>
        </p:nvCxnSpPr>
        <p:spPr bwMode="auto">
          <a:xfrm>
            <a:off x="6619018" y="2837639"/>
            <a:ext cx="213277" cy="8306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>
            <a:endCxn id="39" idx="0"/>
          </p:cNvCxnSpPr>
          <p:nvPr/>
        </p:nvCxnSpPr>
        <p:spPr bwMode="auto">
          <a:xfrm>
            <a:off x="6503472" y="2315120"/>
            <a:ext cx="683038" cy="8919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>
            <a:endCxn id="51" idx="0"/>
          </p:cNvCxnSpPr>
          <p:nvPr/>
        </p:nvCxnSpPr>
        <p:spPr bwMode="auto">
          <a:xfrm flipH="1">
            <a:off x="6320069" y="2837639"/>
            <a:ext cx="298950" cy="8306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>
            <a:stCxn id="63" idx="0"/>
          </p:cNvCxnSpPr>
          <p:nvPr/>
        </p:nvCxnSpPr>
        <p:spPr bwMode="auto">
          <a:xfrm flipV="1">
            <a:off x="4258598" y="2310527"/>
            <a:ext cx="725500" cy="8965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>
            <a:stCxn id="47" idx="0"/>
          </p:cNvCxnSpPr>
          <p:nvPr/>
        </p:nvCxnSpPr>
        <p:spPr bwMode="auto">
          <a:xfrm flipV="1">
            <a:off x="3246731" y="2837638"/>
            <a:ext cx="400577" cy="8306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>
            <a:stCxn id="59" idx="0"/>
          </p:cNvCxnSpPr>
          <p:nvPr/>
        </p:nvCxnSpPr>
        <p:spPr bwMode="auto">
          <a:xfrm flipH="1" flipV="1">
            <a:off x="3772140" y="2837638"/>
            <a:ext cx="499037" cy="8306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>
            <a:stCxn id="57" idx="0"/>
          </p:cNvCxnSpPr>
          <p:nvPr/>
        </p:nvCxnSpPr>
        <p:spPr bwMode="auto">
          <a:xfrm flipH="1" flipV="1">
            <a:off x="5202274" y="2837639"/>
            <a:ext cx="32294" cy="369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>
            <a:stCxn id="53" idx="0"/>
          </p:cNvCxnSpPr>
          <p:nvPr/>
        </p:nvCxnSpPr>
        <p:spPr bwMode="auto">
          <a:xfrm flipH="1" flipV="1">
            <a:off x="5202274" y="2837640"/>
            <a:ext cx="93349" cy="8306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>
            <a:stCxn id="48" idx="0"/>
          </p:cNvCxnSpPr>
          <p:nvPr/>
        </p:nvCxnSpPr>
        <p:spPr bwMode="auto">
          <a:xfrm flipV="1">
            <a:off x="4783400" y="2270700"/>
            <a:ext cx="200698" cy="13975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1914960" y="2656819"/>
            <a:ext cx="909223" cy="36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7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&lt;&lt;capability&gt;&gt;</a:t>
            </a:r>
          </a:p>
          <a:p>
            <a:pPr algn="ctr"/>
            <a:r>
              <a:rPr 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Public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5855" y="2129710"/>
            <a:ext cx="1681872" cy="36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7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&lt;&lt;capability&gt;&gt;</a:t>
            </a:r>
          </a:p>
          <a:p>
            <a:pPr algn="ctr"/>
            <a:r>
              <a:rPr 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Infrastructure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98" y="2129709"/>
            <a:ext cx="963726" cy="36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&lt;&lt;capability&gt;&gt;</a:t>
            </a:r>
          </a:p>
          <a:p>
            <a:r>
              <a:rPr lang="en-US" sz="1050" b="1" dirty="0">
                <a:latin typeface="Arial" charset="0"/>
                <a:ea typeface="+mn-ea"/>
                <a:cs typeface="Arial" charset="0"/>
              </a:rPr>
              <a:t>Clean Water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50564" y="2129710"/>
            <a:ext cx="1467069" cy="36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7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&lt;&lt;capability&gt;&gt;</a:t>
            </a:r>
          </a:p>
          <a:p>
            <a:pPr algn="ctr"/>
            <a:r>
              <a:rPr 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 Opportunities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37289" y="2656819"/>
            <a:ext cx="1194558" cy="36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7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&lt;&lt;capability&gt;&gt;</a:t>
            </a:r>
          </a:p>
          <a:p>
            <a:pPr algn="ctr"/>
            <a:r>
              <a:rPr 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 Energy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96506" y="2656819"/>
            <a:ext cx="1449436" cy="36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7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&lt;&lt;capability&gt;&gt;</a:t>
            </a:r>
          </a:p>
          <a:p>
            <a:pPr algn="ctr"/>
            <a:r>
              <a:rPr 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Healthy Community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31847" y="2134301"/>
            <a:ext cx="1314784" cy="36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7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&lt;&lt;capability&gt;&gt;</a:t>
            </a:r>
          </a:p>
          <a:p>
            <a:pPr algn="ctr"/>
            <a:r>
              <a:rPr 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Healthy Economy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784" y="2656819"/>
            <a:ext cx="1386918" cy="36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7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&lt;&lt;capability&gt;&gt;</a:t>
            </a:r>
          </a:p>
          <a:p>
            <a:pPr algn="ctr"/>
            <a:r>
              <a:rPr 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Community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99536" y="5030468"/>
            <a:ext cx="1387432" cy="60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49592" y="4029614"/>
            <a:ext cx="1193982" cy="10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62544" y="4225956"/>
            <a:ext cx="943239" cy="92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72580" y="4029614"/>
            <a:ext cx="1193982" cy="10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6454" y="4831612"/>
            <a:ext cx="1310445" cy="735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0199" y="4471326"/>
            <a:ext cx="1387432" cy="60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94641" y="4057315"/>
            <a:ext cx="1020964" cy="99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150" y="3973758"/>
            <a:ext cx="1020964" cy="99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46583" y="4057315"/>
            <a:ext cx="1387432" cy="60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26807" y="4835794"/>
            <a:ext cx="1020964" cy="99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14960" y="5030469"/>
            <a:ext cx="1387432" cy="60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27491" y="5030469"/>
            <a:ext cx="1387432" cy="60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84074" y="5521943"/>
            <a:ext cx="943239" cy="92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4685" y="5263105"/>
            <a:ext cx="1193982" cy="10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76386" y="5262308"/>
            <a:ext cx="1020964" cy="99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21785" y="5616846"/>
            <a:ext cx="1310445" cy="735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29664" y="5841262"/>
            <a:ext cx="1387432" cy="60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0105" y="4057315"/>
            <a:ext cx="1193982" cy="10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76624" y="4077561"/>
            <a:ext cx="1310445" cy="735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46528" y="4990401"/>
            <a:ext cx="1020964" cy="99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81676" y="5314614"/>
            <a:ext cx="1310445" cy="735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64210" y="5196099"/>
            <a:ext cx="1193982" cy="10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59725" y="5106260"/>
            <a:ext cx="1020964" cy="99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41086" y="5522018"/>
            <a:ext cx="1310445" cy="735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59096" y="4545275"/>
            <a:ext cx="1387432" cy="60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48449" y="4964563"/>
            <a:ext cx="943239" cy="92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8" name="Group 177"/>
          <p:cNvGrpSpPr/>
          <p:nvPr/>
        </p:nvGrpSpPr>
        <p:grpSpPr>
          <a:xfrm>
            <a:off x="1581931" y="2566023"/>
            <a:ext cx="5520793" cy="369332"/>
            <a:chOff x="1581931" y="2468305"/>
            <a:chExt cx="5520793" cy="369332"/>
          </a:xfrm>
        </p:grpSpPr>
        <p:cxnSp>
          <p:nvCxnSpPr>
            <p:cNvPr id="176" name="Straight Arrow Connector 175"/>
            <p:cNvCxnSpPr/>
            <p:nvPr/>
          </p:nvCxnSpPr>
          <p:spPr bwMode="auto">
            <a:xfrm>
              <a:off x="1581931" y="2485090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7" name="TextBox 176"/>
            <p:cNvSpPr txBox="1"/>
            <p:nvPr/>
          </p:nvSpPr>
          <p:spPr>
            <a:xfrm>
              <a:off x="2691043" y="2468305"/>
              <a:ext cx="4027064" cy="369332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Capabilities</a:t>
              </a:r>
              <a:endPara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456566" y="5739749"/>
            <a:ext cx="5874136" cy="610656"/>
            <a:chOff x="1456566" y="5739749"/>
            <a:chExt cx="5874136" cy="610656"/>
          </a:xfrm>
        </p:grpSpPr>
        <p:sp>
          <p:nvSpPr>
            <p:cNvPr id="182" name="Rectangle 181"/>
            <p:cNvSpPr/>
            <p:nvPr/>
          </p:nvSpPr>
          <p:spPr bwMode="auto">
            <a:xfrm>
              <a:off x="1456566" y="5739749"/>
              <a:ext cx="5874136" cy="610656"/>
            </a:xfrm>
            <a:prstGeom prst="rect">
              <a:avLst/>
            </a:prstGeom>
            <a:solidFill>
              <a:schemeClr val="accent5">
                <a:lumMod val="75000"/>
                <a:alpha val="38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581931" y="5881575"/>
              <a:ext cx="5520793" cy="369332"/>
              <a:chOff x="1581931" y="5881575"/>
              <a:chExt cx="5520793" cy="369332"/>
            </a:xfrm>
          </p:grpSpPr>
          <p:cxnSp>
            <p:nvCxnSpPr>
              <p:cNvPr id="180" name="Straight Arrow Connector 179"/>
              <p:cNvCxnSpPr/>
              <p:nvPr/>
            </p:nvCxnSpPr>
            <p:spPr bwMode="auto">
              <a:xfrm>
                <a:off x="1581931" y="5898360"/>
                <a:ext cx="5520793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1" name="TextBox 180"/>
              <p:cNvSpPr txBox="1"/>
              <p:nvPr/>
            </p:nvSpPr>
            <p:spPr>
              <a:xfrm>
                <a:off x="2691043" y="5881575"/>
                <a:ext cx="3326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Identify Common Goals!</a:t>
                </a:r>
                <a:endParaRPr lang="en-US" sz="1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8398412" y="2582808"/>
            <a:ext cx="425196" cy="3668099"/>
            <a:chOff x="8398412" y="2582808"/>
            <a:chExt cx="425196" cy="3668099"/>
          </a:xfrm>
        </p:grpSpPr>
        <p:cxnSp>
          <p:nvCxnSpPr>
            <p:cNvPr id="186" name="Straight Arrow Connector 185"/>
            <p:cNvCxnSpPr/>
            <p:nvPr/>
          </p:nvCxnSpPr>
          <p:spPr bwMode="auto">
            <a:xfrm>
              <a:off x="8398412" y="2582808"/>
              <a:ext cx="0" cy="36680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7" name="TextBox 186"/>
            <p:cNvSpPr txBox="1"/>
            <p:nvPr/>
          </p:nvSpPr>
          <p:spPr>
            <a:xfrm rot="16200000">
              <a:off x="7230704" y="4239188"/>
              <a:ext cx="28472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Top Down – Bottom Up</a:t>
              </a:r>
              <a:endPara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9318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674688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Connecting Business Needs to IT </a:t>
            </a:r>
            <a:r>
              <a:rPr lang="en-US" sz="2400" dirty="0" smtClean="0"/>
              <a:t>Solutions</a:t>
            </a:r>
            <a:br>
              <a:rPr lang="en-US" sz="2400" dirty="0" smtClean="0"/>
            </a:br>
            <a:r>
              <a:rPr lang="en-US" sz="1800" dirty="0" smtClean="0"/>
              <a:t>continued…</a:t>
            </a:r>
            <a:endParaRPr lang="en-US" sz="2400" dirty="0"/>
          </a:p>
        </p:txBody>
      </p:sp>
      <p:pic>
        <p:nvPicPr>
          <p:cNvPr id="1024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882650"/>
            <a:ext cx="3360738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847850"/>
            <a:ext cx="3375025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1357313" y="1131888"/>
            <a:ext cx="7294562" cy="1781175"/>
            <a:chOff x="1357533" y="1131643"/>
            <a:chExt cx="7293798" cy="1781175"/>
          </a:xfrm>
        </p:grpSpPr>
        <p:pic>
          <p:nvPicPr>
            <p:cNvPr id="102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231" y="1131643"/>
              <a:ext cx="5753100" cy="17811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Bent Arrow 7"/>
            <p:cNvSpPr/>
            <p:nvPr/>
          </p:nvSpPr>
          <p:spPr bwMode="auto">
            <a:xfrm>
              <a:off x="1357533" y="1653930"/>
              <a:ext cx="1652414" cy="665163"/>
            </a:xfrm>
            <a:prstGeom prst="bentArrow">
              <a:avLst/>
            </a:prstGeom>
            <a:solidFill>
              <a:srgbClr val="C00000">
                <a:alpha val="44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192588" y="3351213"/>
            <a:ext cx="4803775" cy="2971800"/>
            <a:chOff x="4249202" y="3351626"/>
            <a:chExt cx="4803357" cy="2971672"/>
          </a:xfrm>
        </p:grpSpPr>
        <p:pic>
          <p:nvPicPr>
            <p:cNvPr id="1024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202" y="3733225"/>
              <a:ext cx="23145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392065" y="3351626"/>
              <a:ext cx="2765184" cy="307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The Architect’s Viewpoint</a:t>
              </a:r>
            </a:p>
          </p:txBody>
        </p:sp>
        <p:sp>
          <p:nvSpPr>
            <p:cNvPr id="13" name="Line Callout 1 (Border and Accent Bar) 12"/>
            <p:cNvSpPr/>
            <p:nvPr/>
          </p:nvSpPr>
          <p:spPr bwMode="auto">
            <a:xfrm>
              <a:off x="5071455" y="4569186"/>
              <a:ext cx="3981104" cy="1754112"/>
            </a:xfrm>
            <a:prstGeom prst="accentBorderCallout1">
              <a:avLst>
                <a:gd name="adj1" fmla="val 19838"/>
                <a:gd name="adj2" fmla="val -2670"/>
                <a:gd name="adj3" fmla="val -23025"/>
                <a:gd name="adj4" fmla="val -10452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Recruit and maintain a competent, motivated, adaptive, and safe workforce. Establish participatory, collaborative organization dedicated to learning and process improvement. Ensure institutionalization of retained knowledge. Emphasis professional and leadership development and integrate a well-coordinated leadership team.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674688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FFFFFF"/>
                </a:solidFill>
              </a:rPr>
              <a:t>Connecting Business Needs to IT </a:t>
            </a:r>
            <a:r>
              <a:rPr lang="en-US" sz="2400" dirty="0" smtClean="0">
                <a:solidFill>
                  <a:srgbClr val="FFFFFF"/>
                </a:solidFill>
              </a:rPr>
              <a:t>Solutions</a:t>
            </a:r>
            <a:r>
              <a:rPr lang="en-US" sz="2400" dirty="0">
                <a:solidFill>
                  <a:srgbClr val="FFFFFF"/>
                </a:solidFill>
              </a:rPr>
              <a:t/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continued…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727200"/>
            <a:ext cx="63627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376863" y="5508625"/>
            <a:ext cx="2746375" cy="1143000"/>
            <a:chOff x="5376863" y="5508625"/>
            <a:chExt cx="2746375" cy="1143000"/>
          </a:xfrm>
        </p:grpSpPr>
        <p:pic>
          <p:nvPicPr>
            <p:cNvPr id="1127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165" y="5508625"/>
              <a:ext cx="2038073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273" name="Straight Connector 7"/>
            <p:cNvCxnSpPr>
              <a:cxnSpLocks noChangeShapeType="1"/>
            </p:cNvCxnSpPr>
            <p:nvPr/>
          </p:nvCxnSpPr>
          <p:spPr bwMode="auto">
            <a:xfrm>
              <a:off x="5454032" y="6246813"/>
              <a:ext cx="834354" cy="0"/>
            </a:xfrm>
            <a:prstGeom prst="line">
              <a:avLst/>
            </a:prstGeom>
            <a:noFill/>
            <a:ln w="22225" algn="ctr">
              <a:solidFill>
                <a:srgbClr val="C0000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74" name="TextBox 8"/>
            <p:cNvSpPr txBox="1">
              <a:spLocks noChangeArrowheads="1"/>
            </p:cNvSpPr>
            <p:nvPr/>
          </p:nvSpPr>
          <p:spPr bwMode="auto">
            <a:xfrm>
              <a:off x="5376863" y="5988688"/>
              <a:ext cx="122501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bg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bg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bg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bg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bg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800" dirty="0" smtClean="0">
                  <a:solidFill>
                    <a:srgbClr val="C00000"/>
                  </a:solidFill>
                  <a:latin typeface="Verdana" pitchFamily="34" charset="0"/>
                </a:rPr>
                <a:t>&lt;&lt;Depends on&gt;&gt;</a:t>
              </a:r>
              <a:endParaRPr lang="en-US" sz="800" dirty="0">
                <a:solidFill>
                  <a:srgbClr val="C00000"/>
                </a:solidFill>
                <a:latin typeface="Verdana" pitchFamily="34" charset="0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07988" y="6092825"/>
            <a:ext cx="3243262" cy="306388"/>
            <a:chOff x="407963" y="6092167"/>
            <a:chExt cx="3242603" cy="307777"/>
          </a:xfrm>
        </p:grpSpPr>
        <p:sp>
          <p:nvSpPr>
            <p:cNvPr id="3" name="TextBox 2"/>
            <p:cNvSpPr txBox="1"/>
            <p:nvPr/>
          </p:nvSpPr>
          <p:spPr>
            <a:xfrm>
              <a:off x="407963" y="6092167"/>
              <a:ext cx="2449014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Reusable Opportunity!</a:t>
              </a:r>
            </a:p>
          </p:txBody>
        </p:sp>
        <p:cxnSp>
          <p:nvCxnSpPr>
            <p:cNvPr id="11271" name="Straight Arrow Connector 4"/>
            <p:cNvCxnSpPr>
              <a:cxnSpLocks noChangeShapeType="1"/>
              <a:stCxn id="3" idx="3"/>
            </p:cNvCxnSpPr>
            <p:nvPr/>
          </p:nvCxnSpPr>
          <p:spPr bwMode="auto">
            <a:xfrm flipV="1">
              <a:off x="2857673" y="6246055"/>
              <a:ext cx="792893" cy="1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Template_White">
  <a:themeElements>
    <a:clrScheme name="Custom 1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99CC"/>
      </a:accent1>
      <a:accent2>
        <a:srgbClr val="736D94"/>
      </a:accent2>
      <a:accent3>
        <a:srgbClr val="AAAAAA"/>
      </a:accent3>
      <a:accent4>
        <a:srgbClr val="DADADA"/>
      </a:accent4>
      <a:accent5>
        <a:srgbClr val="AACAE2"/>
      </a:accent5>
      <a:accent6>
        <a:srgbClr val="686286"/>
      </a:accent6>
      <a:hlink>
        <a:srgbClr val="0000FF"/>
      </a:hlink>
      <a:folHlink>
        <a:srgbClr val="71879A"/>
      </a:folHlink>
    </a:clrScheme>
    <a:fontScheme name="PresentationTemplate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80808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Template_Whit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15589</TotalTime>
  <Words>678</Words>
  <Application>Microsoft Office PowerPoint</Application>
  <PresentationFormat>On-screen Show (4:3)</PresentationFormat>
  <Paragraphs>112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PresentationTemplate_White</vt:lpstr>
      <vt:lpstr>Enterprise Architecture Strategy for Water Utility Mobility</vt:lpstr>
      <vt:lpstr>EA Strategy Overview</vt:lpstr>
      <vt:lpstr>Insource EA to Reduce Cost and Risk</vt:lpstr>
      <vt:lpstr>Good Requirements Reduce Risk and Cost</vt:lpstr>
      <vt:lpstr>According to the CIO Executive Board…</vt:lpstr>
      <vt:lpstr>Create Outcome (Capability) Model</vt:lpstr>
      <vt:lpstr>EA Identifies Common Elements</vt:lpstr>
      <vt:lpstr>Connecting Business Needs to IT Solutions continued…</vt:lpstr>
      <vt:lpstr>Connecting Business Needs to IT Solutions continued…</vt:lpstr>
      <vt:lpstr>Connecting Business Needs to IT Solutions</vt:lpstr>
      <vt:lpstr>Connecting Business Needs to IT Solutions continued…</vt:lpstr>
      <vt:lpstr>Connecting Business Needs to IT Driven Solutions continued…</vt:lpstr>
      <vt:lpstr>Goal setting… Concentration and Dependency Analysis</vt:lpstr>
      <vt:lpstr>Example Engineering Management CAA</vt:lpstr>
      <vt:lpstr>Use Case Realization</vt:lpstr>
      <vt:lpstr>Interface Development</vt:lpstr>
      <vt:lpstr>Interface Realization and Specification Development (example)</vt:lpstr>
      <vt:lpstr>System Functional Requirements (example)</vt:lpstr>
      <vt:lpstr>System Architecture</vt:lpstr>
      <vt:lpstr>System Context Diagram (example)</vt:lpstr>
      <vt:lpstr>System Sequence Diagram (example)</vt:lpstr>
      <vt:lpstr>Logical Data Elements</vt:lpstr>
      <vt:lpstr>Current SOW Example</vt:lpstr>
      <vt:lpstr>EA Provides Critical Mass of Understanding!</vt:lpstr>
    </vt:vector>
  </TitlesOfParts>
  <Company>SI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System Engineering and Enterprise Architectures</dc:title>
  <dc:creator>Rob Byrd</dc:creator>
  <cp:lastModifiedBy>Byrd, Rob</cp:lastModifiedBy>
  <cp:revision>752</cp:revision>
  <dcterms:created xsi:type="dcterms:W3CDTF">2002-08-23T15:26:08Z</dcterms:created>
  <dcterms:modified xsi:type="dcterms:W3CDTF">2013-02-07T19:12:44Z</dcterms:modified>
</cp:coreProperties>
</file>