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64" r:id="rId2"/>
    <p:sldId id="256" r:id="rId3"/>
    <p:sldId id="266" r:id="rId4"/>
    <p:sldId id="259" r:id="rId5"/>
    <p:sldId id="257" r:id="rId6"/>
    <p:sldId id="260" r:id="rId7"/>
    <p:sldId id="258" r:id="rId8"/>
    <p:sldId id="263" r:id="rId9"/>
    <p:sldId id="265" r:id="rId10"/>
    <p:sldId id="261" r:id="rId11"/>
    <p:sldId id="262" r:id="rId12"/>
    <p:sldId id="267" r:id="rId13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DDD8C2"/>
    <a:srgbClr val="0000FF"/>
    <a:srgbClr val="FFFFFF"/>
    <a:srgbClr val="FFCC66"/>
    <a:srgbClr val="FFFF66"/>
    <a:srgbClr val="000000"/>
    <a:srgbClr val="FF9900"/>
    <a:srgbClr val="F8F8F8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2" autoAdjust="0"/>
    <p:restoredTop sz="59661" autoAdjust="0"/>
  </p:normalViewPr>
  <p:slideViewPr>
    <p:cSldViewPr snapToGrid="0">
      <p:cViewPr varScale="1">
        <p:scale>
          <a:sx n="69" d="100"/>
          <a:sy n="69" d="100"/>
        </p:scale>
        <p:origin x="-2832" y="-102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Develop REIS to conform to City business needs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City-owned real estate information is used by various department roles throughout the City with differing purposes.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Perform operational analysis to ensure REIS provides the relevant data attributes to enable various department purpose and value</a:t>
            </a:r>
          </a:p>
          <a:p>
            <a:r>
              <a:rPr lang="en-US" sz="2000" dirty="0" smtClean="0"/>
              <a:t>Understand the business purpose and value by creating a REIS Enterprise Architecture (EA)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Includes logical data model (LDM) and use case specifications for important business processes</a:t>
            </a:r>
          </a:p>
          <a:p>
            <a:r>
              <a:rPr lang="en-US" sz="2000" dirty="0" smtClean="0"/>
              <a:t>Use REIS EA to develop a statement of work to elicit qualified vendor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EA establishes clearly defined outcome focused objectives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Vendor performance measured by EA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EA provides operational foundation for testing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4062234"/>
            <a:ext cx="7772400" cy="1588127"/>
          </a:xfrm>
        </p:spPr>
        <p:txBody>
          <a:bodyPr/>
          <a:lstStyle/>
          <a:p>
            <a:r>
              <a:rPr lang="en-US" sz="2400" dirty="0" smtClean="0"/>
              <a:t>Office of Real Estate Services</a:t>
            </a:r>
            <a:br>
              <a:rPr lang="en-US" sz="2400" dirty="0" smtClean="0"/>
            </a:br>
            <a:r>
              <a:rPr lang="en-US" sz="1800" dirty="0"/>
              <a:t>	Lauraine </a:t>
            </a:r>
            <a:r>
              <a:rPr lang="en-US" sz="1800" dirty="0" smtClean="0"/>
              <a:t>Rizer,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Enterprise Architecture</a:t>
            </a:r>
            <a:br>
              <a:rPr lang="en-US" sz="2400" dirty="0" smtClean="0"/>
            </a:br>
            <a:r>
              <a:rPr lang="en-US" sz="1800" dirty="0"/>
              <a:t>	</a:t>
            </a:r>
            <a:r>
              <a:rPr lang="en-US" sz="1800" dirty="0" smtClean="0"/>
              <a:t>Rob Byrd, Chief Enterprise Architect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4188" y="2158286"/>
            <a:ext cx="7772400" cy="1191095"/>
          </a:xfrm>
        </p:spPr>
        <p:txBody>
          <a:bodyPr/>
          <a:lstStyle/>
          <a:p>
            <a:r>
              <a:rPr lang="en-US" dirty="0" smtClean="0"/>
              <a:t>Real Estate Inventory System (REIS)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/>
              <a:t>P</a:t>
            </a:r>
            <a:r>
              <a:rPr lang="en-US" sz="1800" dirty="0" smtClean="0"/>
              <a:t>resentation to the Audit and Finance Committee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/>
              <a:t>October 23</a:t>
            </a:r>
            <a:r>
              <a:rPr lang="en-US" sz="1800" dirty="0"/>
              <a:t>, </a:t>
            </a:r>
            <a:r>
              <a:rPr lang="en-US" sz="1800" dirty="0" smtClean="0"/>
              <a:t>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77" y="3671660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Jointly by: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169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757130"/>
          </a:xfrm>
        </p:spPr>
        <p:txBody>
          <a:bodyPr/>
          <a:lstStyle/>
          <a:p>
            <a:r>
              <a:rPr lang="en-US" sz="2400" dirty="0" smtClean="0"/>
              <a:t>Evaluate Real Estate Information</a:t>
            </a:r>
            <a:br>
              <a:rPr lang="en-US" sz="2400" dirty="0" smtClean="0"/>
            </a:br>
            <a:r>
              <a:rPr lang="en-US" sz="2400" dirty="0" smtClean="0"/>
              <a:t>	Ownership Policy and Procedures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04094"/>
            <a:ext cx="8332787" cy="3410164"/>
          </a:xfrm>
        </p:spPr>
        <p:txBody>
          <a:bodyPr/>
          <a:lstStyle/>
          <a:p>
            <a:r>
              <a:rPr lang="en-US" dirty="0" smtClean="0"/>
              <a:t>Establish Office of Real Estate Services as the central source for real estate information</a:t>
            </a:r>
          </a:p>
          <a:p>
            <a:r>
              <a:rPr lang="en-US" dirty="0" smtClean="0"/>
              <a:t>Determine REIS access controls</a:t>
            </a:r>
          </a:p>
          <a:p>
            <a:pPr lvl="1"/>
            <a:r>
              <a:rPr lang="en-US" dirty="0" smtClean="0"/>
              <a:t>Assists </a:t>
            </a:r>
            <a:r>
              <a:rPr lang="en-US" dirty="0"/>
              <a:t>in policy implementation</a:t>
            </a:r>
          </a:p>
          <a:p>
            <a:pPr lvl="1"/>
            <a:r>
              <a:rPr lang="en-US" dirty="0" smtClean="0"/>
              <a:t>Procedures route requests to authorized personal</a:t>
            </a:r>
          </a:p>
          <a:p>
            <a:r>
              <a:rPr lang="en-US" dirty="0" smtClean="0"/>
              <a:t>Establish Service Level Agreement for REIS</a:t>
            </a:r>
          </a:p>
          <a:p>
            <a:pPr lvl="1"/>
            <a:r>
              <a:rPr lang="en-US" dirty="0" smtClean="0"/>
              <a:t>Measures of performance</a:t>
            </a:r>
          </a:p>
          <a:p>
            <a:pPr lvl="1"/>
            <a:r>
              <a:rPr lang="en-US" dirty="0" smtClean="0"/>
              <a:t>Service maintenance</a:t>
            </a:r>
          </a:p>
          <a:p>
            <a:pPr lvl="1"/>
            <a:r>
              <a:rPr lang="en-US" dirty="0" smtClean="0"/>
              <a:t>Information protection and disaster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450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715697"/>
            <a:ext cx="8332787" cy="1942070"/>
          </a:xfrm>
        </p:spPr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/>
              <a:t>Setup cost </a:t>
            </a:r>
            <a:r>
              <a:rPr lang="en-US" dirty="0" smtClean="0"/>
              <a:t>estimate ~$250K* (not in budget)</a:t>
            </a:r>
          </a:p>
          <a:p>
            <a:pPr lvl="1"/>
            <a:r>
              <a:rPr lang="en-US" dirty="0" smtClean="0"/>
              <a:t>Annual cost ~$20K* / year</a:t>
            </a:r>
          </a:p>
          <a:p>
            <a:pPr marL="347663" lvl="1" indent="0">
              <a:buNone/>
            </a:pPr>
            <a:r>
              <a:rPr lang="en-US" sz="1200" dirty="0" smtClean="0"/>
              <a:t>* Cost estimate based on vendor developed database application</a:t>
            </a:r>
            <a:br>
              <a:rPr lang="en-US" sz="1200" dirty="0" smtClean="0"/>
            </a:br>
            <a:r>
              <a:rPr lang="en-US" sz="1200" dirty="0" smtClean="0"/>
              <a:t>– further review required for alternative solutions such as outsourced COTS solution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8081"/>
              </p:ext>
            </p:extLst>
          </p:nvPr>
        </p:nvGraphicFramePr>
        <p:xfrm>
          <a:off x="865164" y="3736780"/>
          <a:ext cx="7040881" cy="244978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60322"/>
                <a:gridCol w="1664207"/>
                <a:gridCol w="2816352"/>
              </a:tblGrid>
              <a:tr h="1568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Timelines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00"/>
                    </a:solidFill>
                  </a:tcPr>
                </a:tc>
              </a:tr>
              <a:tr h="8401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Enterprise Architecture Operational Need Specification and Logical Data Model Development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 - Dec 13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Perform business analysis of department data/information sources, determine operational need specifications and incorporate into a citywide logical data model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</a:tr>
              <a:tr h="56682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 Statement of Work and Elicit Solution Provider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~ 6 months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Write statement of work using the Enterprise Architecture, elicit and select qualified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 provider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</a:tr>
              <a:tr h="49849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 and Implement Solution</a:t>
                      </a: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~ 6 months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Vendor uses citywide developed REIS Enterprise Architecture to develop and test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9028" marB="9028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8C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2197" y="6337205"/>
            <a:ext cx="6304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Timelines are estimated and may change as REIS requirements mature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44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270" y="3566330"/>
            <a:ext cx="5622512" cy="51090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6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" y="738555"/>
            <a:ext cx="5022813" cy="608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 r="20409" b="77943"/>
          <a:stretch/>
        </p:blipFill>
        <p:spPr bwMode="auto">
          <a:xfrm>
            <a:off x="1688133" y="780758"/>
            <a:ext cx="4016327" cy="185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24174" y="1330382"/>
            <a:ext cx="3910889" cy="5109196"/>
            <a:chOff x="4077623" y="1322361"/>
            <a:chExt cx="3910889" cy="51091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2363" r="1827" b="17027"/>
            <a:stretch/>
          </p:blipFill>
          <p:spPr bwMode="auto">
            <a:xfrm>
              <a:off x="4077623" y="1322361"/>
              <a:ext cx="3354178" cy="51091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4192171" y="3779040"/>
              <a:ext cx="3796341" cy="1513285"/>
              <a:chOff x="4192171" y="3779040"/>
              <a:chExt cx="3796341" cy="1513285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4192171" y="3779040"/>
                <a:ext cx="717453" cy="8146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17588" y="4984548"/>
                <a:ext cx="2670924" cy="307777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Benefits Maximum Capability</a:t>
                </a:r>
              </a:p>
            </p:txBody>
          </p:sp>
          <p:cxnSp>
            <p:nvCxnSpPr>
              <p:cNvPr id="8" name="Straight Arrow Connector 7"/>
              <p:cNvCxnSpPr>
                <a:stCxn id="6" idx="1"/>
              </p:cNvCxnSpPr>
              <p:nvPr/>
            </p:nvCxnSpPr>
            <p:spPr bwMode="auto">
              <a:xfrm flipH="1" flipV="1">
                <a:off x="4804555" y="4459458"/>
                <a:ext cx="513033" cy="67897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0940656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82144"/>
            <a:ext cx="8961437" cy="476250"/>
          </a:xfrm>
        </p:spPr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b="1313"/>
          <a:stretch/>
        </p:blipFill>
        <p:spPr bwMode="auto">
          <a:xfrm>
            <a:off x="1167998" y="522402"/>
            <a:ext cx="5287231" cy="627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811613" y="3708418"/>
            <a:ext cx="3869463" cy="1513285"/>
            <a:chOff x="4192171" y="3779040"/>
            <a:chExt cx="3796341" cy="1513285"/>
          </a:xfrm>
        </p:grpSpPr>
        <p:sp>
          <p:nvSpPr>
            <p:cNvPr id="3" name="Oval 2"/>
            <p:cNvSpPr/>
            <p:nvPr/>
          </p:nvSpPr>
          <p:spPr bwMode="auto">
            <a:xfrm>
              <a:off x="4192171" y="3779040"/>
              <a:ext cx="717453" cy="81461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17588" y="4984548"/>
              <a:ext cx="2670924" cy="307777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Benefits Maximum Capability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 bwMode="auto">
            <a:xfrm flipH="1" flipV="1">
              <a:off x="4804555" y="4459458"/>
              <a:ext cx="513033" cy="6789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0411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Real Estate Inventory System (REIS)</a:t>
            </a:r>
            <a:br>
              <a:rPr lang="en-US" dirty="0" smtClean="0"/>
            </a:br>
            <a:r>
              <a:rPr lang="en-US" dirty="0" smtClean="0"/>
              <a:t>	Purpose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7154" y="1940784"/>
            <a:ext cx="8332787" cy="3939540"/>
          </a:xfrm>
        </p:spPr>
        <p:txBody>
          <a:bodyPr/>
          <a:lstStyle/>
          <a:p>
            <a:r>
              <a:rPr lang="en-US" sz="2000" dirty="0"/>
              <a:t>Lease and Manage City Properties </a:t>
            </a:r>
          </a:p>
          <a:p>
            <a:r>
              <a:rPr lang="en-US" sz="2000" dirty="0"/>
              <a:t>Procure Leases </a:t>
            </a:r>
          </a:p>
          <a:p>
            <a:r>
              <a:rPr lang="en-US" sz="2000" dirty="0"/>
              <a:t>Sell City Owned Properties </a:t>
            </a:r>
          </a:p>
          <a:p>
            <a:r>
              <a:rPr lang="en-US" sz="2000" dirty="0"/>
              <a:t>Acquire Fee Simple Tracts and Easements </a:t>
            </a:r>
          </a:p>
          <a:p>
            <a:r>
              <a:rPr lang="en-US" sz="2000" dirty="0"/>
              <a:t>Manage and Coordinate Eminent Domain Cases </a:t>
            </a:r>
          </a:p>
          <a:p>
            <a:r>
              <a:rPr lang="en-US" sz="2000" dirty="0"/>
              <a:t>Process Street/Right of Way Vacations and Easement Releases </a:t>
            </a:r>
          </a:p>
          <a:p>
            <a:r>
              <a:rPr lang="en-US" sz="2000" dirty="0"/>
              <a:t>Manage Property Assets </a:t>
            </a:r>
          </a:p>
          <a:p>
            <a:r>
              <a:rPr lang="en-US" sz="2000" dirty="0"/>
              <a:t>Process Parkland Dedication and </a:t>
            </a:r>
            <a:r>
              <a:rPr lang="en-US" sz="2000" dirty="0" smtClean="0"/>
              <a:t>Donations</a:t>
            </a:r>
          </a:p>
          <a:p>
            <a:r>
              <a:rPr lang="en-US" sz="2000" dirty="0" smtClean="0"/>
              <a:t>And, other department purposes…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6851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Additional Real Estate Sources </a:t>
            </a:r>
            <a:br>
              <a:rPr lang="en-US" dirty="0" smtClean="0"/>
            </a:br>
            <a:r>
              <a:rPr lang="en-US" dirty="0" smtClean="0"/>
              <a:t>	and 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69027"/>
              </p:ext>
            </p:extLst>
          </p:nvPr>
        </p:nvGraphicFramePr>
        <p:xfrm>
          <a:off x="541606" y="1934308"/>
          <a:ext cx="7913075" cy="42662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53406"/>
                <a:gridCol w="4559669"/>
              </a:tblGrid>
              <a:tr h="225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Responsibility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Austin Energy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 Involvement &amp; 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Aviation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Airport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DB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easements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grants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deeds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etc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.)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208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Building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FM Interact DB (facility location/structure attributes)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Controller's Office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 Asset List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County Clerk's Office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Deed Record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Department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Hydrant Locations/Fire Battalion Chief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Human Resources Department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Risk Management Database (work location)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2141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Outside Source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TCAD/WCAD/HCAD (historical information)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385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 Works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ROW DB (pavements, street furniture, street trees, bicycle facilities, license agreements, encroachment)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Cemetery Plots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Fat Book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Green Card/Encroachment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PDR Plans/Black Book/Parcel Maps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Access Database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202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GIS Layer (easements/parcels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 Estate Services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ROW DB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Transportation Department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ROW DB (signs, signals, markings, pay stations, meters)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Utility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 of Real Estate Assets 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Utility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Wildlands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Division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Land Conservation and Habitat Protection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  <a:tr h="1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Watershed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Flooding, Erosion, and Water Quality</a:t>
                      </a:r>
                    </a:p>
                  </a:txBody>
                  <a:tcPr marL="45720" marR="45720" marT="3126" marB="0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331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222148"/>
            <a:ext cx="8332787" cy="3416320"/>
          </a:xfrm>
        </p:spPr>
        <p:txBody>
          <a:bodyPr/>
          <a:lstStyle/>
          <a:p>
            <a:r>
              <a:rPr lang="en-US" dirty="0"/>
              <a:t>City departments maintain real estate information differently because the purpose varies significantly between them. As a result, each department developed their own </a:t>
            </a:r>
            <a:r>
              <a:rPr lang="en-US" dirty="0" smtClean="0"/>
              <a:t>real estate database </a:t>
            </a:r>
            <a:r>
              <a:rPr lang="en-US" dirty="0"/>
              <a:t>to suit their </a:t>
            </a:r>
            <a:r>
              <a:rPr lang="en-US" dirty="0" smtClean="0"/>
              <a:t>individual business needs</a:t>
            </a:r>
          </a:p>
          <a:p>
            <a:r>
              <a:rPr lang="en-US" dirty="0" smtClean="0"/>
              <a:t>Real </a:t>
            </a:r>
            <a:r>
              <a:rPr lang="en-US" dirty="0"/>
              <a:t>e</a:t>
            </a:r>
            <a:r>
              <a:rPr lang="en-US" dirty="0" smtClean="0"/>
              <a:t>state </a:t>
            </a:r>
            <a:r>
              <a:rPr lang="en-US" dirty="0"/>
              <a:t>information </a:t>
            </a:r>
            <a:r>
              <a:rPr lang="en-US" dirty="0" smtClean="0"/>
              <a:t>differences </a:t>
            </a:r>
            <a:r>
              <a:rPr lang="en-US" dirty="0"/>
              <a:t>between the data sources (</a:t>
            </a:r>
            <a:r>
              <a:rPr lang="en-US" dirty="0" smtClean="0"/>
              <a:t>concordance) does not provide the necessary business intelligence to effectively manage City-owned real 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00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REIS Development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02" y="2459945"/>
            <a:ext cx="8332787" cy="2659190"/>
          </a:xfrm>
        </p:spPr>
        <p:txBody>
          <a:bodyPr/>
          <a:lstStyle/>
          <a:p>
            <a:r>
              <a:rPr lang="en-US" dirty="0" smtClean="0"/>
              <a:t>Develop REIS to conform to City business needs</a:t>
            </a:r>
          </a:p>
          <a:p>
            <a:r>
              <a:rPr lang="en-US" dirty="0" smtClean="0"/>
              <a:t>Understand and communicate the business purpose and value by creating a REIS Enterprise Architecture</a:t>
            </a:r>
          </a:p>
          <a:p>
            <a:r>
              <a:rPr lang="en-US" dirty="0" smtClean="0"/>
              <a:t>Use REIS Enterprise Architecture to develop a statement of work to elicit qualified vendor</a:t>
            </a:r>
          </a:p>
        </p:txBody>
      </p:sp>
    </p:spTree>
    <p:extLst>
      <p:ext uri="{BB962C8B-B14F-4D97-AF65-F5344CB8AC3E}">
        <p14:creationId xmlns:p14="http://schemas.microsoft.com/office/powerpoint/2010/main" val="2724316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66459"/>
            <a:ext cx="8961437" cy="476250"/>
          </a:xfrm>
        </p:spPr>
        <p:txBody>
          <a:bodyPr/>
          <a:lstStyle/>
          <a:p>
            <a:r>
              <a:rPr lang="en-US" dirty="0" smtClean="0"/>
              <a:t>EA Logical Data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3" y="664029"/>
            <a:ext cx="7382369" cy="61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1226" y="5682481"/>
            <a:ext cx="266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Enhance to accommodate single member District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9339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24732"/>
          </a:xfrm>
        </p:spPr>
        <p:txBody>
          <a:bodyPr/>
          <a:lstStyle/>
          <a:p>
            <a:r>
              <a:rPr lang="en-US" sz="2400" dirty="0" smtClean="0"/>
              <a:t>Include EA in Statement of Work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2636" y="4746245"/>
            <a:ext cx="8049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Provides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means to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determine level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of effort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sz="1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clearly communicate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scope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Reduces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contractor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risk resulting in reduced cost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Yields additional cost savings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because contractor did not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perform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business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analysis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Needs identified by user community – increasing buy in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" y="813263"/>
            <a:ext cx="8967788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3876"/>
              </p:ext>
            </p:extLst>
          </p:nvPr>
        </p:nvGraphicFramePr>
        <p:xfrm>
          <a:off x="1515035" y="3118797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“This is the best written SOW that we have ever seen.”</a:t>
                      </a:r>
                      <a:r>
                        <a:rPr lang="en-US" sz="3200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3200" i="1" baseline="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Esri</a:t>
                      </a:r>
                      <a:endParaRPr lang="en-US" sz="320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7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18888</TotalTime>
  <Words>724</Words>
  <Application>Microsoft Office PowerPoint</Application>
  <PresentationFormat>On-screen Show (4:3)</PresentationFormat>
  <Paragraphs>129</Paragraphs>
  <Slides>12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PresentationTemplate_White</vt:lpstr>
      <vt:lpstr>Office of Real Estate Services  Lauraine Rizer, Officer  Enterprise Architecture  Rob Byrd, Chief Enterprise Architect</vt:lpstr>
      <vt:lpstr>Business Plan</vt:lpstr>
      <vt:lpstr>Business Plan</vt:lpstr>
      <vt:lpstr>Real Estate Inventory System (REIS)  Purpose</vt:lpstr>
      <vt:lpstr>Additional Real Estate Sources   and Responsibilities</vt:lpstr>
      <vt:lpstr>Problem Statement</vt:lpstr>
      <vt:lpstr>REIS Development Principles</vt:lpstr>
      <vt:lpstr>EA Logical Data Model</vt:lpstr>
      <vt:lpstr>Include EA in Statement of Work</vt:lpstr>
      <vt:lpstr>Evaluate Real Estate Information  Ownership Policy and Procedures</vt:lpstr>
      <vt:lpstr>Cost and Schedule</vt:lpstr>
      <vt:lpstr>PowerPoint Presentation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925</cp:revision>
  <dcterms:created xsi:type="dcterms:W3CDTF">2002-08-23T15:26:08Z</dcterms:created>
  <dcterms:modified xsi:type="dcterms:W3CDTF">2013-10-23T00:21:38Z</dcterms:modified>
</cp:coreProperties>
</file>