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64" r:id="rId6"/>
    <p:sldId id="270" r:id="rId7"/>
    <p:sldId id="274" r:id="rId8"/>
    <p:sldId id="273" r:id="rId9"/>
    <p:sldId id="272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CC"/>
    <a:srgbClr val="800000"/>
    <a:srgbClr val="FFFF66"/>
    <a:srgbClr val="FF9933"/>
    <a:srgbClr val="003300"/>
    <a:srgbClr val="FFFF00"/>
    <a:srgbClr val="0000FF"/>
    <a:srgbClr val="66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171" name="Picture 3" descr="C:\Users\byrdr\Documents\Graphics\austinLogo - Copy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0" y="0"/>
            <a:ext cx="3429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43230"/>
              </p:ext>
            </p:extLst>
          </p:nvPr>
        </p:nvGraphicFramePr>
        <p:xfrm>
          <a:off x="609600" y="990600"/>
          <a:ext cx="7848600" cy="551617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228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IT Principles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A90"/>
                    </a:solidFill>
                  </a:tcPr>
                </a:tc>
              </a:tr>
              <a:tr h="3093010">
                <a:tc>
                  <a:txBody>
                    <a:bodyPr/>
                    <a:lstStyle/>
                    <a:p>
                      <a:pPr marL="174625" marR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4625" algn="l"/>
                        </a:tabLst>
                        <a:defRPr/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Implement IT strategic plan with focus on common and shared services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Use enterprise-wide systems -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share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information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systems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Share highly specialized IT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resources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Retire legacy assets based on pre-identified technology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lifecycles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Reuse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existing capabilities before we buy; buy before we build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Purchase with full and open competition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Build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an agile organization that responds quickly and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cost-effectively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Build appropriate redundancy and business continuity into critical systems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Secure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systems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to prevent unauthorized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access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Employ Enterprise</a:t>
                      </a:r>
                      <a:r>
                        <a:rPr lang="en-US" sz="1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Architecture principles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" y="1600200"/>
            <a:ext cx="7239000" cy="0"/>
          </a:xfrm>
          <a:prstGeom prst="line">
            <a:avLst/>
          </a:prstGeom>
          <a:ln w="57150">
            <a:gradFill>
              <a:gsLst>
                <a:gs pos="0">
                  <a:srgbClr val="663300"/>
                </a:gs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59" y="1110342"/>
            <a:ext cx="4479441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762000" y="2710542"/>
            <a:ext cx="4724400" cy="2902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ctr"/>
          <a:lstStyle/>
          <a:p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Build IT Infrastructure of a Top 10 </a:t>
            </a:r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City</a:t>
            </a: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077028"/>
            <a:ext cx="4724400" cy="2902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Foster One City 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443514"/>
            <a:ext cx="4724400" cy="290286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All Things Online</a:t>
            </a:r>
          </a:p>
        </p:txBody>
      </p:sp>
    </p:spTree>
    <p:extLst>
      <p:ext uri="{BB962C8B-B14F-4D97-AF65-F5344CB8AC3E}">
        <p14:creationId xmlns:p14="http://schemas.microsoft.com/office/powerpoint/2010/main" val="806271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5236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u="none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Imagine Austin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A20 - Improve government efficiency through technology (software and hardware) investments and by developing and retaining information technology staff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8155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Principles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agile organization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shared services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enterprise-wide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Reuse existing, useful capabilities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Retire legacy assets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 business continuity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Secure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Architecture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16273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Future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Empowered leadership &amp; citizens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Service-oriented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Capable and competent staff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Established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systems of record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Policies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standards &amp; practices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Conduct business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anywhere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 access to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</a:t>
                      </a: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199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5034" y="2768831"/>
            <a:ext cx="6878782" cy="3889151"/>
            <a:chOff x="1855034" y="2768831"/>
            <a:chExt cx="6878782" cy="3889151"/>
          </a:xfrm>
        </p:grpSpPr>
        <p:pic>
          <p:nvPicPr>
            <p:cNvPr id="15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14" name="Picture 6" descr="http://www.dibenedettogroup.com/wp-content/uploads/2013/06/data-center-construction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4038"/>
            <a:stretch/>
          </p:blipFill>
          <p:spPr bwMode="auto">
            <a:xfrm>
              <a:off x="6676416" y="5131031"/>
              <a:ext cx="2057400" cy="145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4" name="Straight Connector 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1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73310"/>
              </p:ext>
            </p:extLst>
          </p:nvPr>
        </p:nvGraphicFramePr>
        <p:xfrm>
          <a:off x="1077233" y="1091551"/>
          <a:ext cx="6477000" cy="4705377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1059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Build</a:t>
                      </a:r>
                      <a:r>
                        <a:rPr lang="en-US" sz="20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IT</a:t>
                      </a:r>
                      <a:r>
                        <a:rPr lang="en-US" sz="20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Infrastructure</a:t>
                      </a:r>
                      <a:r>
                        <a:rPr lang="en-US" sz="20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of a Top 10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A90"/>
                    </a:solidFill>
                  </a:tcPr>
                </a:tc>
              </a:tr>
              <a:tr h="2129817">
                <a:tc>
                  <a:txBody>
                    <a:bodyPr/>
                    <a:lstStyle/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Deliver required services at an affordable price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Become full-fledged IT service-oriented provider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Develop innovative technologies providing systems of record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Create policies, standards and practices to sustain our technology in a secure infrastructure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143000" y="1600200"/>
            <a:ext cx="6248400" cy="0"/>
          </a:xfrm>
          <a:prstGeom prst="line">
            <a:avLst/>
          </a:prstGeom>
          <a:ln w="57150">
            <a:gradFill>
              <a:gsLst>
                <a:gs pos="0">
                  <a:srgbClr val="663300"/>
                </a:gs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http://www.dibenedettogroup.com/wp-content/uploads/2013/06/data-center-construct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" t="4038"/>
          <a:stretch/>
        </p:blipFill>
        <p:spPr bwMode="auto">
          <a:xfrm>
            <a:off x="4353833" y="1499669"/>
            <a:ext cx="3418567" cy="2414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1153433" y="1905000"/>
            <a:ext cx="3087914" cy="13716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Current:</a:t>
            </a:r>
          </a:p>
          <a:p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Flood zone </a:t>
            </a: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prone data center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Lack of redundant services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Expensive, none shared resources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Non </a:t>
            </a: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service-oriented</a:t>
            </a:r>
          </a:p>
          <a:p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628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00765"/>
              </p:ext>
            </p:extLst>
          </p:nvPr>
        </p:nvGraphicFramePr>
        <p:xfrm>
          <a:off x="1219200" y="1357593"/>
          <a:ext cx="6781800" cy="4387887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2531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Foster One City IT</a:t>
                      </a:r>
                      <a:r>
                        <a:rPr lang="en-US" sz="1800" b="1" dirty="0" smtClean="0">
                          <a:effectLst/>
                          <a:latin typeface="Verdana"/>
                        </a:rPr>
                        <a:t/>
                      </a:r>
                      <a:br>
                        <a:rPr lang="en-US" sz="1800" b="1" dirty="0" smtClean="0">
                          <a:effectLst/>
                          <a:latin typeface="Verdana"/>
                        </a:rPr>
                      </a:b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Verdana"/>
                        </a:rPr>
                        <a:t/>
                      </a:r>
                      <a:br>
                        <a:rPr lang="en-US" sz="1800" b="1" dirty="0" smtClean="0">
                          <a:effectLst/>
                          <a:latin typeface="Verdana"/>
                        </a:rPr>
                      </a:br>
                      <a:r>
                        <a:rPr lang="en-US" sz="1800" b="1" dirty="0" smtClean="0">
                          <a:effectLst/>
                          <a:latin typeface="Verdana"/>
                        </a:rPr>
                        <a:t/>
                      </a:r>
                      <a:br>
                        <a:rPr lang="en-US" sz="1800" b="1" dirty="0" smtClean="0">
                          <a:effectLst/>
                          <a:latin typeface="Verdana"/>
                        </a:rPr>
                      </a:br>
                      <a:endParaRPr lang="en-US" sz="1800" b="1" dirty="0" smtClean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A90"/>
                    </a:solidFill>
                  </a:tcPr>
                </a:tc>
              </a:tr>
              <a:tr h="1812327">
                <a:tc>
                  <a:txBody>
                    <a:bodyPr/>
                    <a:lstStyle/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Organize to function as one technology provider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Empower to lead and direct technology tasks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Deploy capable staff in the most effective way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Centralize when it makes sense, decentralize when needed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95400" y="1828800"/>
            <a:ext cx="6248400" cy="0"/>
          </a:xfrm>
          <a:prstGeom prst="line">
            <a:avLst/>
          </a:prstGeom>
          <a:ln w="57150">
            <a:gradFill>
              <a:gsLst>
                <a:gs pos="0">
                  <a:srgbClr val="663300"/>
                </a:gs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00200" y="2057400"/>
            <a:ext cx="3238500" cy="19812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Current:</a:t>
            </a:r>
          </a:p>
          <a:p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17 Data Centers – most housed in unprotected, small closets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35 instances of email servers of various configurations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6 Active Directory domains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 plethora of home-built, non supported business applications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Lack of cross-department integration</a:t>
            </a:r>
          </a:p>
          <a:p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4" descr="http://www.avsforum.com/content/type/61/id/235725/width/500/height/1000/flags/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222885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57190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76106"/>
              </p:ext>
            </p:extLst>
          </p:nvPr>
        </p:nvGraphicFramePr>
        <p:xfrm>
          <a:off x="990600" y="1614714"/>
          <a:ext cx="6934200" cy="4152507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1882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All Things</a:t>
                      </a:r>
                      <a:r>
                        <a:rPr lang="en-US" sz="1800" b="1" baseline="0" dirty="0" smtClean="0"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 Online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A90"/>
                    </a:solidFill>
                  </a:tcPr>
                </a:tc>
              </a:tr>
              <a:tr h="2156067">
                <a:tc>
                  <a:txBody>
                    <a:bodyPr/>
                    <a:lstStyle/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Empower citizens to engage with community and government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Support city staff working online from anywhere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Provide open access to data and information – digital inclusion</a:t>
                      </a:r>
                    </a:p>
                    <a:p>
                      <a:pPr marL="174625" indent="-174625" algn="l">
                        <a:buFont typeface="Arial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/>
                        </a:rPr>
                        <a:t>Exploit opportunities to conduct business online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66800" y="2057400"/>
            <a:ext cx="6248400" cy="0"/>
          </a:xfrm>
          <a:prstGeom prst="line">
            <a:avLst/>
          </a:prstGeom>
          <a:ln w="57150">
            <a:gradFill>
              <a:gsLst>
                <a:gs pos="0">
                  <a:srgbClr val="663300"/>
                </a:gs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6" y="791027"/>
            <a:ext cx="2129117" cy="190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www.fortnightly.com/sites/default/files/styles/story_large/public/article_images/0807/images/0807-TC.jpg?itok=ZVUc7D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73" y="2582860"/>
            <a:ext cx="2169913" cy="1470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http://www.euclidestech.com/Portals/142211/images/mobile-field-service-manageme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 bwMode="auto">
          <a:xfrm>
            <a:off x="3810000" y="1422399"/>
            <a:ext cx="2209800" cy="1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43000" y="2438400"/>
            <a:ext cx="3238500" cy="1447799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95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Current:</a:t>
            </a:r>
          </a:p>
          <a:p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Limited, unreliable solutions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Department specific </a:t>
            </a:r>
            <a:r>
              <a:rPr 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implementations lack 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economy of scale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Citizens must visit departments to conduct business</a:t>
            </a:r>
          </a:p>
          <a:p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809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590287" y="2057400"/>
            <a:ext cx="4325113" cy="4648200"/>
            <a:chOff x="4514087" y="2057400"/>
            <a:chExt cx="4325113" cy="4648200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087" y="3429000"/>
              <a:ext cx="4096513" cy="2449192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531736" lon="1248026" rev="20912262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286000"/>
              <a:ext cx="990600" cy="13208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15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724400" y="5458357"/>
              <a:ext cx="1935326" cy="1247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ibenedettogroup.com/wp-content/uploads/2013/06/data-center-construction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4038"/>
            <a:stretch/>
          </p:blipFill>
          <p:spPr bwMode="auto">
            <a:xfrm>
              <a:off x="7010400" y="3409604"/>
              <a:ext cx="1709283" cy="12070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2" name="TextBox 11"/>
            <p:cNvSpPr txBox="1"/>
            <p:nvPr/>
          </p:nvSpPr>
          <p:spPr>
            <a:xfrm>
              <a:off x="6477000" y="4765594"/>
              <a:ext cx="2322752" cy="1600438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3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lIns="182880" tIns="91440" bIns="91440" rtlCol="0">
              <a:spAutoFit/>
            </a:bodyPr>
            <a:lstStyle>
              <a:defPPr>
                <a:defRPr lang="en-US"/>
              </a:defPPr>
              <a:lvl1pPr>
                <a:defRPr sz="1000" b="1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IT Outcomes</a:t>
              </a:r>
            </a:p>
            <a:p>
              <a:endParaRPr lang="en-US" dirty="0"/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Service-oriented provider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Established systems of record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Policies, standards &amp; practices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Empowered </a:t>
              </a:r>
              <a:r>
                <a:rPr lang="en-US" sz="800" u="none" dirty="0" smtClean="0"/>
                <a:t>leadership &amp; citizens</a:t>
              </a:r>
              <a:endParaRPr lang="en-US" sz="800" u="none" dirty="0"/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 smtClean="0"/>
                <a:t>Capable and competent staff</a:t>
              </a:r>
              <a:endParaRPr lang="en-US" sz="800" u="none" dirty="0"/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Work anywhere online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Open access to information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/>
                <a:t>Conduct business </a:t>
              </a:r>
              <a:r>
                <a:rPr lang="en-US" sz="800" u="none" dirty="0" smtClean="0"/>
                <a:t>online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u="none" dirty="0" smtClean="0"/>
                <a:t>Cross-department integration</a:t>
              </a:r>
              <a:endParaRPr lang="en-US" sz="800" u="none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20668" y="4761807"/>
              <a:ext cx="939338" cy="648393"/>
            </a:xfrm>
            <a:custGeom>
              <a:avLst/>
              <a:gdLst>
                <a:gd name="connsiteX0" fmla="*/ 58189 w 931025"/>
                <a:gd name="connsiteY0" fmla="*/ 9144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58189 w 931025"/>
                <a:gd name="connsiteY7" fmla="*/ 9144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0 w 931025"/>
                <a:gd name="connsiteY7" fmla="*/ 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8313 w 931025"/>
                <a:gd name="connsiteY6" fmla="*/ 648393 h 681644"/>
                <a:gd name="connsiteX7" fmla="*/ 0 w 931025"/>
                <a:gd name="connsiteY7" fmla="*/ 0 h 681644"/>
                <a:gd name="connsiteX0" fmla="*/ 0 w 939338"/>
                <a:gd name="connsiteY0" fmla="*/ 0 h 681644"/>
                <a:gd name="connsiteX1" fmla="*/ 573578 w 939338"/>
                <a:gd name="connsiteY1" fmla="*/ 207818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8312 w 939338"/>
                <a:gd name="connsiteY7" fmla="*/ 332509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648392 w 939338"/>
                <a:gd name="connsiteY2" fmla="*/ 74814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48393"/>
                <a:gd name="connsiteX1" fmla="*/ 648392 w 939338"/>
                <a:gd name="connsiteY1" fmla="*/ 257695 h 648393"/>
                <a:gd name="connsiteX2" fmla="*/ 648392 w 939338"/>
                <a:gd name="connsiteY2" fmla="*/ 74814 h 648393"/>
                <a:gd name="connsiteX3" fmla="*/ 939338 w 939338"/>
                <a:gd name="connsiteY3" fmla="*/ 357447 h 648393"/>
                <a:gd name="connsiteX4" fmla="*/ 615142 w 939338"/>
                <a:gd name="connsiteY4" fmla="*/ 606829 h 648393"/>
                <a:gd name="connsiteX5" fmla="*/ 665018 w 939338"/>
                <a:gd name="connsiteY5" fmla="*/ 440575 h 648393"/>
                <a:gd name="connsiteX6" fmla="*/ 8313 w 939338"/>
                <a:gd name="connsiteY6" fmla="*/ 648393 h 648393"/>
                <a:gd name="connsiteX7" fmla="*/ 133002 w 939338"/>
                <a:gd name="connsiteY7" fmla="*/ 307571 h 648393"/>
                <a:gd name="connsiteX8" fmla="*/ 0 w 939338"/>
                <a:gd name="connsiteY8" fmla="*/ 0 h 6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338" h="648393">
                  <a:moveTo>
                    <a:pt x="0" y="0"/>
                  </a:moveTo>
                  <a:lnTo>
                    <a:pt x="648392" y="257695"/>
                  </a:lnTo>
                  <a:lnTo>
                    <a:pt x="648392" y="74814"/>
                  </a:lnTo>
                  <a:lnTo>
                    <a:pt x="939338" y="357447"/>
                  </a:lnTo>
                  <a:lnTo>
                    <a:pt x="615142" y="606829"/>
                  </a:lnTo>
                  <a:lnTo>
                    <a:pt x="665018" y="440575"/>
                  </a:lnTo>
                  <a:lnTo>
                    <a:pt x="8313" y="648393"/>
                  </a:lnTo>
                  <a:cubicBezTo>
                    <a:pt x="8313" y="543098"/>
                    <a:pt x="124689" y="545870"/>
                    <a:pt x="133002" y="307571"/>
                  </a:cubicBezTo>
                  <a:cubicBezTo>
                    <a:pt x="80355" y="47106"/>
                    <a:pt x="44334" y="10252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3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results in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419518" y="2454711"/>
              <a:ext cx="1038682" cy="914399"/>
            </a:xfrm>
            <a:custGeom>
              <a:avLst/>
              <a:gdLst>
                <a:gd name="connsiteX0" fmla="*/ 58189 w 931025"/>
                <a:gd name="connsiteY0" fmla="*/ 9144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58189 w 931025"/>
                <a:gd name="connsiteY7" fmla="*/ 9144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0 w 931025"/>
                <a:gd name="connsiteY7" fmla="*/ 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8313 w 931025"/>
                <a:gd name="connsiteY6" fmla="*/ 648393 h 681644"/>
                <a:gd name="connsiteX7" fmla="*/ 0 w 931025"/>
                <a:gd name="connsiteY7" fmla="*/ 0 h 681644"/>
                <a:gd name="connsiteX0" fmla="*/ 0 w 939338"/>
                <a:gd name="connsiteY0" fmla="*/ 0 h 681644"/>
                <a:gd name="connsiteX1" fmla="*/ 573578 w 939338"/>
                <a:gd name="connsiteY1" fmla="*/ 207818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8312 w 939338"/>
                <a:gd name="connsiteY7" fmla="*/ 332509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648392 w 939338"/>
                <a:gd name="connsiteY2" fmla="*/ 74814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48393"/>
                <a:gd name="connsiteX1" fmla="*/ 648392 w 939338"/>
                <a:gd name="connsiteY1" fmla="*/ 257695 h 648393"/>
                <a:gd name="connsiteX2" fmla="*/ 648392 w 939338"/>
                <a:gd name="connsiteY2" fmla="*/ 74814 h 648393"/>
                <a:gd name="connsiteX3" fmla="*/ 939338 w 939338"/>
                <a:gd name="connsiteY3" fmla="*/ 357447 h 648393"/>
                <a:gd name="connsiteX4" fmla="*/ 615142 w 939338"/>
                <a:gd name="connsiteY4" fmla="*/ 606829 h 648393"/>
                <a:gd name="connsiteX5" fmla="*/ 665018 w 939338"/>
                <a:gd name="connsiteY5" fmla="*/ 440575 h 648393"/>
                <a:gd name="connsiteX6" fmla="*/ 8313 w 939338"/>
                <a:gd name="connsiteY6" fmla="*/ 648393 h 648393"/>
                <a:gd name="connsiteX7" fmla="*/ 133002 w 939338"/>
                <a:gd name="connsiteY7" fmla="*/ 307571 h 648393"/>
                <a:gd name="connsiteX8" fmla="*/ 0 w 939338"/>
                <a:gd name="connsiteY8" fmla="*/ 0 h 648393"/>
                <a:gd name="connsiteX0" fmla="*/ 0 w 814647"/>
                <a:gd name="connsiteY0" fmla="*/ 0 h 906087"/>
                <a:gd name="connsiteX1" fmla="*/ 648392 w 814647"/>
                <a:gd name="connsiteY1" fmla="*/ 257695 h 906087"/>
                <a:gd name="connsiteX2" fmla="*/ 648392 w 814647"/>
                <a:gd name="connsiteY2" fmla="*/ 74814 h 906087"/>
                <a:gd name="connsiteX3" fmla="*/ 814647 w 814647"/>
                <a:gd name="connsiteY3" fmla="*/ 906087 h 906087"/>
                <a:gd name="connsiteX4" fmla="*/ 615142 w 814647"/>
                <a:gd name="connsiteY4" fmla="*/ 606829 h 906087"/>
                <a:gd name="connsiteX5" fmla="*/ 665018 w 814647"/>
                <a:gd name="connsiteY5" fmla="*/ 440575 h 906087"/>
                <a:gd name="connsiteX6" fmla="*/ 8313 w 814647"/>
                <a:gd name="connsiteY6" fmla="*/ 648393 h 906087"/>
                <a:gd name="connsiteX7" fmla="*/ 133002 w 814647"/>
                <a:gd name="connsiteY7" fmla="*/ 307571 h 906087"/>
                <a:gd name="connsiteX8" fmla="*/ 0 w 814647"/>
                <a:gd name="connsiteY8" fmla="*/ 0 h 906087"/>
                <a:gd name="connsiteX0" fmla="*/ 0 w 814647"/>
                <a:gd name="connsiteY0" fmla="*/ 0 h 906087"/>
                <a:gd name="connsiteX1" fmla="*/ 648392 w 814647"/>
                <a:gd name="connsiteY1" fmla="*/ 257695 h 906087"/>
                <a:gd name="connsiteX2" fmla="*/ 648392 w 814647"/>
                <a:gd name="connsiteY2" fmla="*/ 74814 h 906087"/>
                <a:gd name="connsiteX3" fmla="*/ 814647 w 814647"/>
                <a:gd name="connsiteY3" fmla="*/ 906087 h 906087"/>
                <a:gd name="connsiteX4" fmla="*/ 573578 w 814647"/>
                <a:gd name="connsiteY4" fmla="*/ 814647 h 906087"/>
                <a:gd name="connsiteX5" fmla="*/ 665018 w 814647"/>
                <a:gd name="connsiteY5" fmla="*/ 440575 h 906087"/>
                <a:gd name="connsiteX6" fmla="*/ 8313 w 814647"/>
                <a:gd name="connsiteY6" fmla="*/ 648393 h 906087"/>
                <a:gd name="connsiteX7" fmla="*/ 133002 w 814647"/>
                <a:gd name="connsiteY7" fmla="*/ 307571 h 906087"/>
                <a:gd name="connsiteX8" fmla="*/ 0 w 814647"/>
                <a:gd name="connsiteY8" fmla="*/ 0 h 906087"/>
                <a:gd name="connsiteX0" fmla="*/ 0 w 1022465"/>
                <a:gd name="connsiteY0" fmla="*/ 0 h 906087"/>
                <a:gd name="connsiteX1" fmla="*/ 648392 w 1022465"/>
                <a:gd name="connsiteY1" fmla="*/ 257695 h 906087"/>
                <a:gd name="connsiteX2" fmla="*/ 1022465 w 1022465"/>
                <a:gd name="connsiteY2" fmla="*/ 798021 h 906087"/>
                <a:gd name="connsiteX3" fmla="*/ 814647 w 1022465"/>
                <a:gd name="connsiteY3" fmla="*/ 906087 h 906087"/>
                <a:gd name="connsiteX4" fmla="*/ 573578 w 1022465"/>
                <a:gd name="connsiteY4" fmla="*/ 814647 h 906087"/>
                <a:gd name="connsiteX5" fmla="*/ 665018 w 1022465"/>
                <a:gd name="connsiteY5" fmla="*/ 440575 h 906087"/>
                <a:gd name="connsiteX6" fmla="*/ 8313 w 1022465"/>
                <a:gd name="connsiteY6" fmla="*/ 648393 h 906087"/>
                <a:gd name="connsiteX7" fmla="*/ 133002 w 1022465"/>
                <a:gd name="connsiteY7" fmla="*/ 307571 h 906087"/>
                <a:gd name="connsiteX8" fmla="*/ 0 w 1022465"/>
                <a:gd name="connsiteY8" fmla="*/ 0 h 906087"/>
                <a:gd name="connsiteX0" fmla="*/ 0 w 1022465"/>
                <a:gd name="connsiteY0" fmla="*/ 0 h 906087"/>
                <a:gd name="connsiteX1" fmla="*/ 648392 w 1022465"/>
                <a:gd name="connsiteY1" fmla="*/ 257695 h 906087"/>
                <a:gd name="connsiteX2" fmla="*/ 1022465 w 1022465"/>
                <a:gd name="connsiteY2" fmla="*/ 798021 h 906087"/>
                <a:gd name="connsiteX3" fmla="*/ 814647 w 1022465"/>
                <a:gd name="connsiteY3" fmla="*/ 906087 h 906087"/>
                <a:gd name="connsiteX4" fmla="*/ 573578 w 1022465"/>
                <a:gd name="connsiteY4" fmla="*/ 814647 h 906087"/>
                <a:gd name="connsiteX5" fmla="*/ 739833 w 1022465"/>
                <a:gd name="connsiteY5" fmla="*/ 714895 h 906087"/>
                <a:gd name="connsiteX6" fmla="*/ 8313 w 1022465"/>
                <a:gd name="connsiteY6" fmla="*/ 648393 h 906087"/>
                <a:gd name="connsiteX7" fmla="*/ 133002 w 1022465"/>
                <a:gd name="connsiteY7" fmla="*/ 307571 h 906087"/>
                <a:gd name="connsiteX8" fmla="*/ 0 w 1022465"/>
                <a:gd name="connsiteY8" fmla="*/ 0 h 906087"/>
                <a:gd name="connsiteX0" fmla="*/ 0 w 1022465"/>
                <a:gd name="connsiteY0" fmla="*/ 0 h 906087"/>
                <a:gd name="connsiteX1" fmla="*/ 897774 w 1022465"/>
                <a:gd name="connsiteY1" fmla="*/ 714895 h 906087"/>
                <a:gd name="connsiteX2" fmla="*/ 1022465 w 1022465"/>
                <a:gd name="connsiteY2" fmla="*/ 798021 h 906087"/>
                <a:gd name="connsiteX3" fmla="*/ 814647 w 1022465"/>
                <a:gd name="connsiteY3" fmla="*/ 906087 h 906087"/>
                <a:gd name="connsiteX4" fmla="*/ 573578 w 1022465"/>
                <a:gd name="connsiteY4" fmla="*/ 814647 h 906087"/>
                <a:gd name="connsiteX5" fmla="*/ 739833 w 1022465"/>
                <a:gd name="connsiteY5" fmla="*/ 714895 h 906087"/>
                <a:gd name="connsiteX6" fmla="*/ 8313 w 1022465"/>
                <a:gd name="connsiteY6" fmla="*/ 648393 h 906087"/>
                <a:gd name="connsiteX7" fmla="*/ 133002 w 1022465"/>
                <a:gd name="connsiteY7" fmla="*/ 307571 h 906087"/>
                <a:gd name="connsiteX8" fmla="*/ 0 w 1022465"/>
                <a:gd name="connsiteY8" fmla="*/ 0 h 906087"/>
                <a:gd name="connsiteX0" fmla="*/ 0 w 1022465"/>
                <a:gd name="connsiteY0" fmla="*/ 0 h 906087"/>
                <a:gd name="connsiteX1" fmla="*/ 508988 w 1022465"/>
                <a:gd name="connsiteY1" fmla="*/ 396554 h 906087"/>
                <a:gd name="connsiteX2" fmla="*/ 897774 w 1022465"/>
                <a:gd name="connsiteY2" fmla="*/ 714895 h 906087"/>
                <a:gd name="connsiteX3" fmla="*/ 1022465 w 1022465"/>
                <a:gd name="connsiteY3" fmla="*/ 798021 h 906087"/>
                <a:gd name="connsiteX4" fmla="*/ 814647 w 1022465"/>
                <a:gd name="connsiteY4" fmla="*/ 906087 h 906087"/>
                <a:gd name="connsiteX5" fmla="*/ 573578 w 1022465"/>
                <a:gd name="connsiteY5" fmla="*/ 814647 h 906087"/>
                <a:gd name="connsiteX6" fmla="*/ 739833 w 1022465"/>
                <a:gd name="connsiteY6" fmla="*/ 714895 h 906087"/>
                <a:gd name="connsiteX7" fmla="*/ 8313 w 1022465"/>
                <a:gd name="connsiteY7" fmla="*/ 648393 h 906087"/>
                <a:gd name="connsiteX8" fmla="*/ 133002 w 1022465"/>
                <a:gd name="connsiteY8" fmla="*/ 307571 h 906087"/>
                <a:gd name="connsiteX9" fmla="*/ 0 w 1022465"/>
                <a:gd name="connsiteY9" fmla="*/ 0 h 906087"/>
                <a:gd name="connsiteX0" fmla="*/ 0 w 1022465"/>
                <a:gd name="connsiteY0" fmla="*/ 0 h 906087"/>
                <a:gd name="connsiteX1" fmla="*/ 641992 w 1022465"/>
                <a:gd name="connsiteY1" fmla="*/ 221987 h 906087"/>
                <a:gd name="connsiteX2" fmla="*/ 897774 w 1022465"/>
                <a:gd name="connsiteY2" fmla="*/ 714895 h 906087"/>
                <a:gd name="connsiteX3" fmla="*/ 1022465 w 1022465"/>
                <a:gd name="connsiteY3" fmla="*/ 798021 h 906087"/>
                <a:gd name="connsiteX4" fmla="*/ 814647 w 1022465"/>
                <a:gd name="connsiteY4" fmla="*/ 906087 h 906087"/>
                <a:gd name="connsiteX5" fmla="*/ 573578 w 1022465"/>
                <a:gd name="connsiteY5" fmla="*/ 814647 h 906087"/>
                <a:gd name="connsiteX6" fmla="*/ 739833 w 1022465"/>
                <a:gd name="connsiteY6" fmla="*/ 714895 h 906087"/>
                <a:gd name="connsiteX7" fmla="*/ 8313 w 1022465"/>
                <a:gd name="connsiteY7" fmla="*/ 648393 h 906087"/>
                <a:gd name="connsiteX8" fmla="*/ 133002 w 1022465"/>
                <a:gd name="connsiteY8" fmla="*/ 307571 h 906087"/>
                <a:gd name="connsiteX9" fmla="*/ 0 w 1022465"/>
                <a:gd name="connsiteY9" fmla="*/ 0 h 906087"/>
                <a:gd name="connsiteX0" fmla="*/ 0 w 1022465"/>
                <a:gd name="connsiteY0" fmla="*/ 0 h 906087"/>
                <a:gd name="connsiteX1" fmla="*/ 641992 w 1022465"/>
                <a:gd name="connsiteY1" fmla="*/ 221987 h 906087"/>
                <a:gd name="connsiteX2" fmla="*/ 897774 w 1022465"/>
                <a:gd name="connsiteY2" fmla="*/ 714895 h 906087"/>
                <a:gd name="connsiteX3" fmla="*/ 1022465 w 1022465"/>
                <a:gd name="connsiteY3" fmla="*/ 798021 h 906087"/>
                <a:gd name="connsiteX4" fmla="*/ 814647 w 1022465"/>
                <a:gd name="connsiteY4" fmla="*/ 906087 h 906087"/>
                <a:gd name="connsiteX5" fmla="*/ 573578 w 1022465"/>
                <a:gd name="connsiteY5" fmla="*/ 814647 h 906087"/>
                <a:gd name="connsiteX6" fmla="*/ 739833 w 1022465"/>
                <a:gd name="connsiteY6" fmla="*/ 714895 h 906087"/>
                <a:gd name="connsiteX7" fmla="*/ 392609 w 1022465"/>
                <a:gd name="connsiteY7" fmla="*/ 679187 h 906087"/>
                <a:gd name="connsiteX8" fmla="*/ 8313 w 1022465"/>
                <a:gd name="connsiteY8" fmla="*/ 648393 h 906087"/>
                <a:gd name="connsiteX9" fmla="*/ 133002 w 1022465"/>
                <a:gd name="connsiteY9" fmla="*/ 307571 h 906087"/>
                <a:gd name="connsiteX10" fmla="*/ 0 w 1022465"/>
                <a:gd name="connsiteY10" fmla="*/ 0 h 906087"/>
                <a:gd name="connsiteX0" fmla="*/ 0 w 1022465"/>
                <a:gd name="connsiteY0" fmla="*/ 0 h 906087"/>
                <a:gd name="connsiteX1" fmla="*/ 641992 w 1022465"/>
                <a:gd name="connsiteY1" fmla="*/ 221987 h 906087"/>
                <a:gd name="connsiteX2" fmla="*/ 897774 w 1022465"/>
                <a:gd name="connsiteY2" fmla="*/ 714895 h 906087"/>
                <a:gd name="connsiteX3" fmla="*/ 1022465 w 1022465"/>
                <a:gd name="connsiteY3" fmla="*/ 798021 h 906087"/>
                <a:gd name="connsiteX4" fmla="*/ 814647 w 1022465"/>
                <a:gd name="connsiteY4" fmla="*/ 906087 h 906087"/>
                <a:gd name="connsiteX5" fmla="*/ 573578 w 1022465"/>
                <a:gd name="connsiteY5" fmla="*/ 814647 h 906087"/>
                <a:gd name="connsiteX6" fmla="*/ 739833 w 1022465"/>
                <a:gd name="connsiteY6" fmla="*/ 714895 h 906087"/>
                <a:gd name="connsiteX7" fmla="*/ 542238 w 1022465"/>
                <a:gd name="connsiteY7" fmla="*/ 479681 h 906087"/>
                <a:gd name="connsiteX8" fmla="*/ 8313 w 1022465"/>
                <a:gd name="connsiteY8" fmla="*/ 648393 h 906087"/>
                <a:gd name="connsiteX9" fmla="*/ 133002 w 1022465"/>
                <a:gd name="connsiteY9" fmla="*/ 307571 h 906087"/>
                <a:gd name="connsiteX10" fmla="*/ 0 w 1022465"/>
                <a:gd name="connsiteY10" fmla="*/ 0 h 906087"/>
                <a:gd name="connsiteX0" fmla="*/ 0 w 1022465"/>
                <a:gd name="connsiteY0" fmla="*/ 0 h 906087"/>
                <a:gd name="connsiteX1" fmla="*/ 641992 w 1022465"/>
                <a:gd name="connsiteY1" fmla="*/ 221987 h 906087"/>
                <a:gd name="connsiteX2" fmla="*/ 897774 w 1022465"/>
                <a:gd name="connsiteY2" fmla="*/ 714895 h 906087"/>
                <a:gd name="connsiteX3" fmla="*/ 1022465 w 1022465"/>
                <a:gd name="connsiteY3" fmla="*/ 798021 h 906087"/>
                <a:gd name="connsiteX4" fmla="*/ 814647 w 1022465"/>
                <a:gd name="connsiteY4" fmla="*/ 906087 h 906087"/>
                <a:gd name="connsiteX5" fmla="*/ 507076 w 1022465"/>
                <a:gd name="connsiteY5" fmla="*/ 673331 h 906087"/>
                <a:gd name="connsiteX6" fmla="*/ 739833 w 1022465"/>
                <a:gd name="connsiteY6" fmla="*/ 714895 h 906087"/>
                <a:gd name="connsiteX7" fmla="*/ 542238 w 1022465"/>
                <a:gd name="connsiteY7" fmla="*/ 479681 h 906087"/>
                <a:gd name="connsiteX8" fmla="*/ 8313 w 1022465"/>
                <a:gd name="connsiteY8" fmla="*/ 648393 h 906087"/>
                <a:gd name="connsiteX9" fmla="*/ 133002 w 1022465"/>
                <a:gd name="connsiteY9" fmla="*/ 307571 h 906087"/>
                <a:gd name="connsiteX10" fmla="*/ 0 w 1022465"/>
                <a:gd name="connsiteY10" fmla="*/ 0 h 906087"/>
                <a:gd name="connsiteX0" fmla="*/ 0 w 1147156"/>
                <a:gd name="connsiteY0" fmla="*/ 0 h 906087"/>
                <a:gd name="connsiteX1" fmla="*/ 641992 w 1147156"/>
                <a:gd name="connsiteY1" fmla="*/ 221987 h 906087"/>
                <a:gd name="connsiteX2" fmla="*/ 897774 w 1147156"/>
                <a:gd name="connsiteY2" fmla="*/ 714895 h 906087"/>
                <a:gd name="connsiteX3" fmla="*/ 1147156 w 1147156"/>
                <a:gd name="connsiteY3" fmla="*/ 681643 h 906087"/>
                <a:gd name="connsiteX4" fmla="*/ 814647 w 1147156"/>
                <a:gd name="connsiteY4" fmla="*/ 906087 h 906087"/>
                <a:gd name="connsiteX5" fmla="*/ 507076 w 1147156"/>
                <a:gd name="connsiteY5" fmla="*/ 673331 h 906087"/>
                <a:gd name="connsiteX6" fmla="*/ 739833 w 1147156"/>
                <a:gd name="connsiteY6" fmla="*/ 714895 h 906087"/>
                <a:gd name="connsiteX7" fmla="*/ 542238 w 1147156"/>
                <a:gd name="connsiteY7" fmla="*/ 479681 h 906087"/>
                <a:gd name="connsiteX8" fmla="*/ 8313 w 1147156"/>
                <a:gd name="connsiteY8" fmla="*/ 648393 h 906087"/>
                <a:gd name="connsiteX9" fmla="*/ 133002 w 1147156"/>
                <a:gd name="connsiteY9" fmla="*/ 307571 h 906087"/>
                <a:gd name="connsiteX10" fmla="*/ 0 w 1147156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07076 w 1122218"/>
                <a:gd name="connsiteY5" fmla="*/ 673331 h 906087"/>
                <a:gd name="connsiteX6" fmla="*/ 739833 w 1122218"/>
                <a:gd name="connsiteY6" fmla="*/ 714895 h 906087"/>
                <a:gd name="connsiteX7" fmla="*/ 542238 w 1122218"/>
                <a:gd name="connsiteY7" fmla="*/ 479681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42238 w 1122218"/>
                <a:gd name="connsiteY7" fmla="*/ 479681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14647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122218"/>
                <a:gd name="connsiteY0" fmla="*/ 0 h 906087"/>
                <a:gd name="connsiteX1" fmla="*/ 641992 w 1122218"/>
                <a:gd name="connsiteY1" fmla="*/ 221987 h 906087"/>
                <a:gd name="connsiteX2" fmla="*/ 897774 w 1122218"/>
                <a:gd name="connsiteY2" fmla="*/ 714895 h 906087"/>
                <a:gd name="connsiteX3" fmla="*/ 1122218 w 1122218"/>
                <a:gd name="connsiteY3" fmla="*/ 606828 h 906087"/>
                <a:gd name="connsiteX4" fmla="*/ 856211 w 1122218"/>
                <a:gd name="connsiteY4" fmla="*/ 906087 h 906087"/>
                <a:gd name="connsiteX5" fmla="*/ 523701 w 1122218"/>
                <a:gd name="connsiteY5" fmla="*/ 648393 h 906087"/>
                <a:gd name="connsiteX6" fmla="*/ 739833 w 1122218"/>
                <a:gd name="connsiteY6" fmla="*/ 714895 h 906087"/>
                <a:gd name="connsiteX7" fmla="*/ 508987 w 1122218"/>
                <a:gd name="connsiteY7" fmla="*/ 463056 h 906087"/>
                <a:gd name="connsiteX8" fmla="*/ 8313 w 1122218"/>
                <a:gd name="connsiteY8" fmla="*/ 648393 h 906087"/>
                <a:gd name="connsiteX9" fmla="*/ 133002 w 1122218"/>
                <a:gd name="connsiteY9" fmla="*/ 307571 h 906087"/>
                <a:gd name="connsiteX10" fmla="*/ 0 w 1122218"/>
                <a:gd name="connsiteY10" fmla="*/ 0 h 906087"/>
                <a:gd name="connsiteX0" fmla="*/ 0 w 1072476"/>
                <a:gd name="connsiteY0" fmla="*/ 0 h 906087"/>
                <a:gd name="connsiteX1" fmla="*/ 641992 w 1072476"/>
                <a:gd name="connsiteY1" fmla="*/ 221987 h 906087"/>
                <a:gd name="connsiteX2" fmla="*/ 897774 w 1072476"/>
                <a:gd name="connsiteY2" fmla="*/ 714895 h 906087"/>
                <a:gd name="connsiteX3" fmla="*/ 1064029 w 1072476"/>
                <a:gd name="connsiteY3" fmla="*/ 606828 h 906087"/>
                <a:gd name="connsiteX4" fmla="*/ 856211 w 1072476"/>
                <a:gd name="connsiteY4" fmla="*/ 906087 h 906087"/>
                <a:gd name="connsiteX5" fmla="*/ 523701 w 1072476"/>
                <a:gd name="connsiteY5" fmla="*/ 648393 h 906087"/>
                <a:gd name="connsiteX6" fmla="*/ 739833 w 1072476"/>
                <a:gd name="connsiteY6" fmla="*/ 714895 h 906087"/>
                <a:gd name="connsiteX7" fmla="*/ 508987 w 1072476"/>
                <a:gd name="connsiteY7" fmla="*/ 463056 h 906087"/>
                <a:gd name="connsiteX8" fmla="*/ 8313 w 1072476"/>
                <a:gd name="connsiteY8" fmla="*/ 648393 h 906087"/>
                <a:gd name="connsiteX9" fmla="*/ 133002 w 1072476"/>
                <a:gd name="connsiteY9" fmla="*/ 307571 h 906087"/>
                <a:gd name="connsiteX10" fmla="*/ 0 w 1072476"/>
                <a:gd name="connsiteY10" fmla="*/ 0 h 906087"/>
                <a:gd name="connsiteX0" fmla="*/ 0 w 1105592"/>
                <a:gd name="connsiteY0" fmla="*/ 0 h 906087"/>
                <a:gd name="connsiteX1" fmla="*/ 641992 w 1105592"/>
                <a:gd name="connsiteY1" fmla="*/ 221987 h 906087"/>
                <a:gd name="connsiteX2" fmla="*/ 897774 w 1105592"/>
                <a:gd name="connsiteY2" fmla="*/ 714895 h 906087"/>
                <a:gd name="connsiteX3" fmla="*/ 1105592 w 1105592"/>
                <a:gd name="connsiteY3" fmla="*/ 623454 h 906087"/>
                <a:gd name="connsiteX4" fmla="*/ 856211 w 1105592"/>
                <a:gd name="connsiteY4" fmla="*/ 906087 h 906087"/>
                <a:gd name="connsiteX5" fmla="*/ 523701 w 1105592"/>
                <a:gd name="connsiteY5" fmla="*/ 648393 h 906087"/>
                <a:gd name="connsiteX6" fmla="*/ 739833 w 1105592"/>
                <a:gd name="connsiteY6" fmla="*/ 714895 h 906087"/>
                <a:gd name="connsiteX7" fmla="*/ 508987 w 1105592"/>
                <a:gd name="connsiteY7" fmla="*/ 463056 h 906087"/>
                <a:gd name="connsiteX8" fmla="*/ 8313 w 1105592"/>
                <a:gd name="connsiteY8" fmla="*/ 648393 h 906087"/>
                <a:gd name="connsiteX9" fmla="*/ 133002 w 1105592"/>
                <a:gd name="connsiteY9" fmla="*/ 307571 h 906087"/>
                <a:gd name="connsiteX10" fmla="*/ 0 w 1105592"/>
                <a:gd name="connsiteY10" fmla="*/ 0 h 906087"/>
                <a:gd name="connsiteX0" fmla="*/ 0 w 1105592"/>
                <a:gd name="connsiteY0" fmla="*/ 0 h 906087"/>
                <a:gd name="connsiteX1" fmla="*/ 641992 w 1105592"/>
                <a:gd name="connsiteY1" fmla="*/ 221987 h 906087"/>
                <a:gd name="connsiteX2" fmla="*/ 897774 w 1105592"/>
                <a:gd name="connsiteY2" fmla="*/ 714895 h 906087"/>
                <a:gd name="connsiteX3" fmla="*/ 1105592 w 1105592"/>
                <a:gd name="connsiteY3" fmla="*/ 623454 h 906087"/>
                <a:gd name="connsiteX4" fmla="*/ 856211 w 1105592"/>
                <a:gd name="connsiteY4" fmla="*/ 906087 h 906087"/>
                <a:gd name="connsiteX5" fmla="*/ 523701 w 1105592"/>
                <a:gd name="connsiteY5" fmla="*/ 648393 h 906087"/>
                <a:gd name="connsiteX6" fmla="*/ 739833 w 1105592"/>
                <a:gd name="connsiteY6" fmla="*/ 714895 h 906087"/>
                <a:gd name="connsiteX7" fmla="*/ 508987 w 1105592"/>
                <a:gd name="connsiteY7" fmla="*/ 463056 h 906087"/>
                <a:gd name="connsiteX8" fmla="*/ 8313 w 1105592"/>
                <a:gd name="connsiteY8" fmla="*/ 648393 h 906087"/>
                <a:gd name="connsiteX9" fmla="*/ 133002 w 1105592"/>
                <a:gd name="connsiteY9" fmla="*/ 307571 h 906087"/>
                <a:gd name="connsiteX10" fmla="*/ 0 w 1105592"/>
                <a:gd name="connsiteY10" fmla="*/ 0 h 906087"/>
                <a:gd name="connsiteX0" fmla="*/ 0 w 1105592"/>
                <a:gd name="connsiteY0" fmla="*/ 0 h 906087"/>
                <a:gd name="connsiteX1" fmla="*/ 641992 w 1105592"/>
                <a:gd name="connsiteY1" fmla="*/ 221987 h 906087"/>
                <a:gd name="connsiteX2" fmla="*/ 897774 w 1105592"/>
                <a:gd name="connsiteY2" fmla="*/ 714895 h 906087"/>
                <a:gd name="connsiteX3" fmla="*/ 1105592 w 1105592"/>
                <a:gd name="connsiteY3" fmla="*/ 623454 h 906087"/>
                <a:gd name="connsiteX4" fmla="*/ 856211 w 1105592"/>
                <a:gd name="connsiteY4" fmla="*/ 906087 h 906087"/>
                <a:gd name="connsiteX5" fmla="*/ 523701 w 1105592"/>
                <a:gd name="connsiteY5" fmla="*/ 648393 h 906087"/>
                <a:gd name="connsiteX6" fmla="*/ 739833 w 1105592"/>
                <a:gd name="connsiteY6" fmla="*/ 714895 h 906087"/>
                <a:gd name="connsiteX7" fmla="*/ 508987 w 1105592"/>
                <a:gd name="connsiteY7" fmla="*/ 463056 h 906087"/>
                <a:gd name="connsiteX8" fmla="*/ 8313 w 1105592"/>
                <a:gd name="connsiteY8" fmla="*/ 648393 h 906087"/>
                <a:gd name="connsiteX9" fmla="*/ 133002 w 1105592"/>
                <a:gd name="connsiteY9" fmla="*/ 307571 h 906087"/>
                <a:gd name="connsiteX10" fmla="*/ 0 w 1105592"/>
                <a:gd name="connsiteY10" fmla="*/ 0 h 906087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97774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739833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97774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72836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72836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72836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72836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105592"/>
                <a:gd name="connsiteY0" fmla="*/ 0 h 914399"/>
                <a:gd name="connsiteX1" fmla="*/ 641992 w 1105592"/>
                <a:gd name="connsiteY1" fmla="*/ 221987 h 914399"/>
                <a:gd name="connsiteX2" fmla="*/ 872836 w 1105592"/>
                <a:gd name="connsiteY2" fmla="*/ 714895 h 914399"/>
                <a:gd name="connsiteX3" fmla="*/ 1105592 w 1105592"/>
                <a:gd name="connsiteY3" fmla="*/ 623454 h 914399"/>
                <a:gd name="connsiteX4" fmla="*/ 789709 w 1105592"/>
                <a:gd name="connsiteY4" fmla="*/ 914399 h 914399"/>
                <a:gd name="connsiteX5" fmla="*/ 523701 w 1105592"/>
                <a:gd name="connsiteY5" fmla="*/ 648393 h 914399"/>
                <a:gd name="connsiteX6" fmla="*/ 698269 w 1105592"/>
                <a:gd name="connsiteY6" fmla="*/ 714895 h 914399"/>
                <a:gd name="connsiteX7" fmla="*/ 508987 w 1105592"/>
                <a:gd name="connsiteY7" fmla="*/ 463056 h 914399"/>
                <a:gd name="connsiteX8" fmla="*/ 8313 w 1105592"/>
                <a:gd name="connsiteY8" fmla="*/ 648393 h 914399"/>
                <a:gd name="connsiteX9" fmla="*/ 133002 w 1105592"/>
                <a:gd name="connsiteY9" fmla="*/ 307571 h 914399"/>
                <a:gd name="connsiteX10" fmla="*/ 0 w 1105592"/>
                <a:gd name="connsiteY10" fmla="*/ 0 h 914399"/>
                <a:gd name="connsiteX0" fmla="*/ 0 w 1072341"/>
                <a:gd name="connsiteY0" fmla="*/ 0 h 914399"/>
                <a:gd name="connsiteX1" fmla="*/ 641992 w 1072341"/>
                <a:gd name="connsiteY1" fmla="*/ 221987 h 914399"/>
                <a:gd name="connsiteX2" fmla="*/ 872836 w 1072341"/>
                <a:gd name="connsiteY2" fmla="*/ 714895 h 914399"/>
                <a:gd name="connsiteX3" fmla="*/ 1072341 w 1072341"/>
                <a:gd name="connsiteY3" fmla="*/ 656705 h 914399"/>
                <a:gd name="connsiteX4" fmla="*/ 789709 w 1072341"/>
                <a:gd name="connsiteY4" fmla="*/ 914399 h 914399"/>
                <a:gd name="connsiteX5" fmla="*/ 523701 w 1072341"/>
                <a:gd name="connsiteY5" fmla="*/ 648393 h 914399"/>
                <a:gd name="connsiteX6" fmla="*/ 698269 w 1072341"/>
                <a:gd name="connsiteY6" fmla="*/ 714895 h 914399"/>
                <a:gd name="connsiteX7" fmla="*/ 508987 w 1072341"/>
                <a:gd name="connsiteY7" fmla="*/ 463056 h 914399"/>
                <a:gd name="connsiteX8" fmla="*/ 8313 w 1072341"/>
                <a:gd name="connsiteY8" fmla="*/ 648393 h 914399"/>
                <a:gd name="connsiteX9" fmla="*/ 133002 w 1072341"/>
                <a:gd name="connsiteY9" fmla="*/ 307571 h 914399"/>
                <a:gd name="connsiteX10" fmla="*/ 0 w 1072341"/>
                <a:gd name="connsiteY10" fmla="*/ 0 h 914399"/>
                <a:gd name="connsiteX0" fmla="*/ 0 w 1072341"/>
                <a:gd name="connsiteY0" fmla="*/ 0 h 914399"/>
                <a:gd name="connsiteX1" fmla="*/ 641992 w 1072341"/>
                <a:gd name="connsiteY1" fmla="*/ 221987 h 914399"/>
                <a:gd name="connsiteX2" fmla="*/ 872836 w 1072341"/>
                <a:gd name="connsiteY2" fmla="*/ 714895 h 914399"/>
                <a:gd name="connsiteX3" fmla="*/ 1072341 w 1072341"/>
                <a:gd name="connsiteY3" fmla="*/ 656705 h 914399"/>
                <a:gd name="connsiteX4" fmla="*/ 789709 w 1072341"/>
                <a:gd name="connsiteY4" fmla="*/ 914399 h 914399"/>
                <a:gd name="connsiteX5" fmla="*/ 523701 w 1072341"/>
                <a:gd name="connsiteY5" fmla="*/ 648393 h 914399"/>
                <a:gd name="connsiteX6" fmla="*/ 698269 w 1072341"/>
                <a:gd name="connsiteY6" fmla="*/ 714895 h 914399"/>
                <a:gd name="connsiteX7" fmla="*/ 508987 w 1072341"/>
                <a:gd name="connsiteY7" fmla="*/ 463056 h 914399"/>
                <a:gd name="connsiteX8" fmla="*/ 8313 w 1072341"/>
                <a:gd name="connsiteY8" fmla="*/ 648393 h 914399"/>
                <a:gd name="connsiteX9" fmla="*/ 133002 w 1072341"/>
                <a:gd name="connsiteY9" fmla="*/ 307571 h 914399"/>
                <a:gd name="connsiteX10" fmla="*/ 0 w 1072341"/>
                <a:gd name="connsiteY10" fmla="*/ 0 h 914399"/>
                <a:gd name="connsiteX0" fmla="*/ 0 w 1072341"/>
                <a:gd name="connsiteY0" fmla="*/ 0 h 914399"/>
                <a:gd name="connsiteX1" fmla="*/ 641992 w 1072341"/>
                <a:gd name="connsiteY1" fmla="*/ 221987 h 914399"/>
                <a:gd name="connsiteX2" fmla="*/ 872836 w 1072341"/>
                <a:gd name="connsiteY2" fmla="*/ 714895 h 914399"/>
                <a:gd name="connsiteX3" fmla="*/ 1072341 w 1072341"/>
                <a:gd name="connsiteY3" fmla="*/ 656705 h 914399"/>
                <a:gd name="connsiteX4" fmla="*/ 789709 w 1072341"/>
                <a:gd name="connsiteY4" fmla="*/ 914399 h 914399"/>
                <a:gd name="connsiteX5" fmla="*/ 523701 w 1072341"/>
                <a:gd name="connsiteY5" fmla="*/ 648393 h 914399"/>
                <a:gd name="connsiteX6" fmla="*/ 698269 w 1072341"/>
                <a:gd name="connsiteY6" fmla="*/ 714895 h 914399"/>
                <a:gd name="connsiteX7" fmla="*/ 508987 w 1072341"/>
                <a:gd name="connsiteY7" fmla="*/ 463056 h 914399"/>
                <a:gd name="connsiteX8" fmla="*/ 8313 w 1072341"/>
                <a:gd name="connsiteY8" fmla="*/ 648393 h 914399"/>
                <a:gd name="connsiteX9" fmla="*/ 133002 w 1072341"/>
                <a:gd name="connsiteY9" fmla="*/ 307571 h 914399"/>
                <a:gd name="connsiteX10" fmla="*/ 0 w 1072341"/>
                <a:gd name="connsiteY10" fmla="*/ 0 h 914399"/>
                <a:gd name="connsiteX0" fmla="*/ 0 w 1072341"/>
                <a:gd name="connsiteY0" fmla="*/ 0 h 914399"/>
                <a:gd name="connsiteX1" fmla="*/ 641992 w 1072341"/>
                <a:gd name="connsiteY1" fmla="*/ 221987 h 914399"/>
                <a:gd name="connsiteX2" fmla="*/ 872836 w 1072341"/>
                <a:gd name="connsiteY2" fmla="*/ 714895 h 914399"/>
                <a:gd name="connsiteX3" fmla="*/ 1072341 w 1072341"/>
                <a:gd name="connsiteY3" fmla="*/ 656705 h 914399"/>
                <a:gd name="connsiteX4" fmla="*/ 789709 w 1072341"/>
                <a:gd name="connsiteY4" fmla="*/ 914399 h 914399"/>
                <a:gd name="connsiteX5" fmla="*/ 523701 w 1072341"/>
                <a:gd name="connsiteY5" fmla="*/ 648393 h 914399"/>
                <a:gd name="connsiteX6" fmla="*/ 698269 w 1072341"/>
                <a:gd name="connsiteY6" fmla="*/ 714895 h 914399"/>
                <a:gd name="connsiteX7" fmla="*/ 508987 w 1072341"/>
                <a:gd name="connsiteY7" fmla="*/ 463056 h 914399"/>
                <a:gd name="connsiteX8" fmla="*/ 8313 w 1072341"/>
                <a:gd name="connsiteY8" fmla="*/ 648393 h 914399"/>
                <a:gd name="connsiteX9" fmla="*/ 133002 w 1072341"/>
                <a:gd name="connsiteY9" fmla="*/ 307571 h 914399"/>
                <a:gd name="connsiteX10" fmla="*/ 0 w 1072341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8313 w 1038682"/>
                <a:gd name="connsiteY8" fmla="*/ 648393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19533 w 1038682"/>
                <a:gd name="connsiteY8" fmla="*/ 569856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19533 w 1038682"/>
                <a:gd name="connsiteY8" fmla="*/ 569856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  <a:gd name="connsiteX0" fmla="*/ 0 w 1038682"/>
                <a:gd name="connsiteY0" fmla="*/ 0 h 914399"/>
                <a:gd name="connsiteX1" fmla="*/ 641992 w 1038682"/>
                <a:gd name="connsiteY1" fmla="*/ 221987 h 914399"/>
                <a:gd name="connsiteX2" fmla="*/ 872836 w 1038682"/>
                <a:gd name="connsiteY2" fmla="*/ 714895 h 914399"/>
                <a:gd name="connsiteX3" fmla="*/ 1038682 w 1038682"/>
                <a:gd name="connsiteY3" fmla="*/ 656705 h 914399"/>
                <a:gd name="connsiteX4" fmla="*/ 789709 w 1038682"/>
                <a:gd name="connsiteY4" fmla="*/ 914399 h 914399"/>
                <a:gd name="connsiteX5" fmla="*/ 523701 w 1038682"/>
                <a:gd name="connsiteY5" fmla="*/ 648393 h 914399"/>
                <a:gd name="connsiteX6" fmla="*/ 698269 w 1038682"/>
                <a:gd name="connsiteY6" fmla="*/ 714895 h 914399"/>
                <a:gd name="connsiteX7" fmla="*/ 508987 w 1038682"/>
                <a:gd name="connsiteY7" fmla="*/ 463056 h 914399"/>
                <a:gd name="connsiteX8" fmla="*/ 19533 w 1038682"/>
                <a:gd name="connsiteY8" fmla="*/ 569856 h 914399"/>
                <a:gd name="connsiteX9" fmla="*/ 133002 w 1038682"/>
                <a:gd name="connsiteY9" fmla="*/ 307571 h 914399"/>
                <a:gd name="connsiteX10" fmla="*/ 0 w 1038682"/>
                <a:gd name="connsiteY10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682" h="914399">
                  <a:moveTo>
                    <a:pt x="0" y="0"/>
                  </a:moveTo>
                  <a:cubicBezTo>
                    <a:pt x="213997" y="73996"/>
                    <a:pt x="448752" y="90618"/>
                    <a:pt x="641992" y="221987"/>
                  </a:cubicBezTo>
                  <a:cubicBezTo>
                    <a:pt x="801251" y="346409"/>
                    <a:pt x="862390" y="542280"/>
                    <a:pt x="872836" y="714895"/>
                  </a:cubicBezTo>
                  <a:cubicBezTo>
                    <a:pt x="1030778" y="662247"/>
                    <a:pt x="963867" y="692727"/>
                    <a:pt x="1038682" y="656705"/>
                  </a:cubicBezTo>
                  <a:lnTo>
                    <a:pt x="789709" y="914399"/>
                  </a:lnTo>
                  <a:lnTo>
                    <a:pt x="523701" y="648393"/>
                  </a:lnTo>
                  <a:cubicBezTo>
                    <a:pt x="595745" y="670560"/>
                    <a:pt x="410094" y="609601"/>
                    <a:pt x="698269" y="714895"/>
                  </a:cubicBezTo>
                  <a:cubicBezTo>
                    <a:pt x="679712" y="539509"/>
                    <a:pt x="637904" y="482795"/>
                    <a:pt x="508987" y="463056"/>
                  </a:cubicBezTo>
                  <a:cubicBezTo>
                    <a:pt x="358721" y="441707"/>
                    <a:pt x="152765" y="496858"/>
                    <a:pt x="19533" y="569856"/>
                  </a:cubicBezTo>
                  <a:cubicBezTo>
                    <a:pt x="103680" y="414072"/>
                    <a:pt x="119080" y="405625"/>
                    <a:pt x="133002" y="307571"/>
                  </a:cubicBezTo>
                  <a:cubicBezTo>
                    <a:pt x="142062" y="209792"/>
                    <a:pt x="44334" y="10252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85253" y="2057400"/>
              <a:ext cx="953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Transform</a:t>
              </a:r>
            </a:p>
            <a:p>
              <a:pPr algn="ctr"/>
              <a:r>
                <a:rPr lang="en-US" sz="900" b="1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Closet IT to Center of Excellence</a:t>
              </a:r>
              <a:endParaRPr lang="en-US" sz="9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" y="304800"/>
            <a:ext cx="5181600" cy="3260251"/>
            <a:chOff x="228600" y="304800"/>
            <a:chExt cx="5181600" cy="3260251"/>
          </a:xfrm>
        </p:grpSpPr>
        <p:pic>
          <p:nvPicPr>
            <p:cNvPr id="20" name="Picture 4" descr="http://www.ctac1.com/images/Austin-Skylin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458" y="304800"/>
              <a:ext cx="3376742" cy="1608374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 fov="3000000">
                <a:rot lat="239236" lon="905855" rev="2159400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  <a:ex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95400"/>
              <a:ext cx="990600" cy="2269651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04041" lon="1626016" rev="20823875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26313" y="1582341"/>
              <a:ext cx="2245487" cy="1846659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7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lIns="182880" tIns="91440" bIns="91440" rtlCol="0">
              <a:spAutoFit/>
            </a:bodyPr>
            <a:lstStyle/>
            <a:p>
              <a:r>
                <a:rPr lang="en-US" sz="1000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DDAC Essential Capabilities</a:t>
              </a:r>
            </a:p>
            <a:p>
              <a:endParaRPr lang="en-US" sz="1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Information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Human Capital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Case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Asset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Financial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Engineering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Communication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Citizen Engagement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It Infrastructure Management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Business Intelligence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Mobile Operations Management</a:t>
              </a:r>
              <a:endParaRPr lang="en-US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" y="1026826"/>
              <a:ext cx="1521021" cy="52322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Business Priorities</a:t>
              </a:r>
              <a:endParaRPr lang="en-US" sz="1400" b="1" dirty="0">
                <a:solidFill>
                  <a:srgbClr val="0033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19400" y="381000"/>
            <a:ext cx="5833625" cy="4119563"/>
            <a:chOff x="2743200" y="381000"/>
            <a:chExt cx="5833625" cy="41195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752600"/>
              <a:ext cx="2325873" cy="2747963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04041" lon="1626016" rev="20823874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185564" y="1799272"/>
              <a:ext cx="2367636" cy="1477328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6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lIns="182880" tIns="91440" bIns="91440" rtlCol="0">
              <a:spAutoFit/>
            </a:bodyPr>
            <a:lstStyle>
              <a:defPPr>
                <a:defRPr lang="en-US"/>
              </a:defPPr>
              <a:lvl1pPr>
                <a:defRPr sz="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sz="1000" u="sng" dirty="0"/>
                <a:t>IT </a:t>
              </a:r>
              <a:r>
                <a:rPr lang="en-US" sz="1000" u="sng" dirty="0" smtClean="0"/>
                <a:t>Principles</a:t>
              </a:r>
            </a:p>
            <a:p>
              <a:endParaRPr lang="en-US" sz="1000" u="sng" dirty="0"/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/>
                <a:t>Develop agile organization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 smtClean="0"/>
                <a:t>Employ shared </a:t>
              </a:r>
              <a:r>
                <a:rPr lang="en-US" dirty="0"/>
                <a:t>services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 smtClean="0"/>
                <a:t>Exploit enterprise-wide systems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/>
                <a:t>Reuse existing, useful capabilities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 smtClean="0"/>
                <a:t>Retire </a:t>
              </a:r>
              <a:r>
                <a:rPr lang="en-US" dirty="0"/>
                <a:t>legacy </a:t>
              </a:r>
              <a:r>
                <a:rPr lang="en-US" dirty="0" smtClean="0"/>
                <a:t>assets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 smtClean="0"/>
                <a:t>Implement business continuity</a:t>
              </a:r>
              <a:endParaRPr lang="en-US" dirty="0"/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/>
                <a:t>Secure </a:t>
              </a:r>
              <a:r>
                <a:rPr lang="en-US" dirty="0" smtClean="0"/>
                <a:t>systems</a:t>
              </a:r>
            </a:p>
            <a:p>
              <a:pPr marL="115888" indent="-115888">
                <a:buFont typeface="Arial" pitchFamily="34" charset="0"/>
                <a:buChar char="•"/>
              </a:pPr>
              <a:r>
                <a:rPr lang="en-US" dirty="0" smtClean="0"/>
                <a:t>Employ Enterprise Architecture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1732501"/>
              <a:ext cx="3166625" cy="290286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32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48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bIns="91440" rtlCol="0" anchor="ctr"/>
            <a:lstStyle/>
            <a:p>
              <a:r>
                <a:rPr lang="en-US" sz="105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All Things Online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990600"/>
              <a:ext cx="3168010" cy="290286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32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48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bIns="91440" rtlCol="0" anchor="ctr"/>
            <a:lstStyle/>
            <a:p>
              <a:r>
                <a:rPr lang="en-US" sz="105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Build </a:t>
              </a:r>
              <a:r>
                <a:rPr lang="en-US" sz="105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Infrastructure </a:t>
              </a:r>
              <a:r>
                <a:rPr lang="en-US" sz="105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of a Top 10 </a:t>
              </a:r>
              <a:r>
                <a:rPr lang="en-US" sz="105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City</a:t>
              </a:r>
              <a:endParaRPr lang="en-US" sz="10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0190" y="1352071"/>
              <a:ext cx="3168010" cy="290286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32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48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bIns="91440" rtlCol="0" anchor="ctr"/>
            <a:lstStyle/>
            <a:p>
              <a:r>
                <a:rPr lang="en-US" sz="105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Foster One </a:t>
              </a:r>
              <a:r>
                <a:rPr lang="en-US" sz="105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City IT</a:t>
              </a:r>
              <a:endParaRPr lang="en-US" sz="10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67200" y="3810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IT Vision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3144983" y="2247207"/>
              <a:ext cx="939338" cy="648393"/>
            </a:xfrm>
            <a:custGeom>
              <a:avLst/>
              <a:gdLst>
                <a:gd name="connsiteX0" fmla="*/ 58189 w 931025"/>
                <a:gd name="connsiteY0" fmla="*/ 9144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58189 w 931025"/>
                <a:gd name="connsiteY7" fmla="*/ 9144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0 w 931025"/>
                <a:gd name="connsiteY6" fmla="*/ 523702 h 681644"/>
                <a:gd name="connsiteX7" fmla="*/ 0 w 931025"/>
                <a:gd name="connsiteY7" fmla="*/ 0 h 681644"/>
                <a:gd name="connsiteX0" fmla="*/ 0 w 931025"/>
                <a:gd name="connsiteY0" fmla="*/ 0 h 681644"/>
                <a:gd name="connsiteX1" fmla="*/ 573578 w 931025"/>
                <a:gd name="connsiteY1" fmla="*/ 207818 h 681644"/>
                <a:gd name="connsiteX2" fmla="*/ 590203 w 931025"/>
                <a:gd name="connsiteY2" fmla="*/ 0 h 681644"/>
                <a:gd name="connsiteX3" fmla="*/ 931025 w 931025"/>
                <a:gd name="connsiteY3" fmla="*/ 299258 h 681644"/>
                <a:gd name="connsiteX4" fmla="*/ 606829 w 931025"/>
                <a:gd name="connsiteY4" fmla="*/ 681644 h 681644"/>
                <a:gd name="connsiteX5" fmla="*/ 598516 w 931025"/>
                <a:gd name="connsiteY5" fmla="*/ 407324 h 681644"/>
                <a:gd name="connsiteX6" fmla="*/ 8313 w 931025"/>
                <a:gd name="connsiteY6" fmla="*/ 648393 h 681644"/>
                <a:gd name="connsiteX7" fmla="*/ 0 w 931025"/>
                <a:gd name="connsiteY7" fmla="*/ 0 h 681644"/>
                <a:gd name="connsiteX0" fmla="*/ 0 w 939338"/>
                <a:gd name="connsiteY0" fmla="*/ 0 h 681644"/>
                <a:gd name="connsiteX1" fmla="*/ 573578 w 939338"/>
                <a:gd name="connsiteY1" fmla="*/ 207818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598516 w 939338"/>
                <a:gd name="connsiteY5" fmla="*/ 407324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24196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0 w 939338"/>
                <a:gd name="connsiteY7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8312 w 939338"/>
                <a:gd name="connsiteY7" fmla="*/ 332509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590203 w 939338"/>
                <a:gd name="connsiteY2" fmla="*/ 0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81644"/>
                <a:gd name="connsiteX1" fmla="*/ 648392 w 939338"/>
                <a:gd name="connsiteY1" fmla="*/ 257695 h 681644"/>
                <a:gd name="connsiteX2" fmla="*/ 648392 w 939338"/>
                <a:gd name="connsiteY2" fmla="*/ 74814 h 681644"/>
                <a:gd name="connsiteX3" fmla="*/ 939338 w 939338"/>
                <a:gd name="connsiteY3" fmla="*/ 357447 h 681644"/>
                <a:gd name="connsiteX4" fmla="*/ 606829 w 939338"/>
                <a:gd name="connsiteY4" fmla="*/ 681644 h 681644"/>
                <a:gd name="connsiteX5" fmla="*/ 665018 w 939338"/>
                <a:gd name="connsiteY5" fmla="*/ 440575 h 681644"/>
                <a:gd name="connsiteX6" fmla="*/ 8313 w 939338"/>
                <a:gd name="connsiteY6" fmla="*/ 648393 h 681644"/>
                <a:gd name="connsiteX7" fmla="*/ 133002 w 939338"/>
                <a:gd name="connsiteY7" fmla="*/ 307571 h 681644"/>
                <a:gd name="connsiteX8" fmla="*/ 0 w 939338"/>
                <a:gd name="connsiteY8" fmla="*/ 0 h 681644"/>
                <a:gd name="connsiteX0" fmla="*/ 0 w 939338"/>
                <a:gd name="connsiteY0" fmla="*/ 0 h 648393"/>
                <a:gd name="connsiteX1" fmla="*/ 648392 w 939338"/>
                <a:gd name="connsiteY1" fmla="*/ 257695 h 648393"/>
                <a:gd name="connsiteX2" fmla="*/ 648392 w 939338"/>
                <a:gd name="connsiteY2" fmla="*/ 74814 h 648393"/>
                <a:gd name="connsiteX3" fmla="*/ 939338 w 939338"/>
                <a:gd name="connsiteY3" fmla="*/ 357447 h 648393"/>
                <a:gd name="connsiteX4" fmla="*/ 615142 w 939338"/>
                <a:gd name="connsiteY4" fmla="*/ 606829 h 648393"/>
                <a:gd name="connsiteX5" fmla="*/ 665018 w 939338"/>
                <a:gd name="connsiteY5" fmla="*/ 440575 h 648393"/>
                <a:gd name="connsiteX6" fmla="*/ 8313 w 939338"/>
                <a:gd name="connsiteY6" fmla="*/ 648393 h 648393"/>
                <a:gd name="connsiteX7" fmla="*/ 133002 w 939338"/>
                <a:gd name="connsiteY7" fmla="*/ 307571 h 648393"/>
                <a:gd name="connsiteX8" fmla="*/ 0 w 939338"/>
                <a:gd name="connsiteY8" fmla="*/ 0 h 6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338" h="648393">
                  <a:moveTo>
                    <a:pt x="0" y="0"/>
                  </a:moveTo>
                  <a:lnTo>
                    <a:pt x="648392" y="257695"/>
                  </a:lnTo>
                  <a:lnTo>
                    <a:pt x="648392" y="74814"/>
                  </a:lnTo>
                  <a:lnTo>
                    <a:pt x="939338" y="357447"/>
                  </a:lnTo>
                  <a:lnTo>
                    <a:pt x="615142" y="606829"/>
                  </a:lnTo>
                  <a:lnTo>
                    <a:pt x="665018" y="440575"/>
                  </a:lnTo>
                  <a:lnTo>
                    <a:pt x="8313" y="648393"/>
                  </a:lnTo>
                  <a:cubicBezTo>
                    <a:pt x="8313" y="543098"/>
                    <a:pt x="124689" y="545870"/>
                    <a:pt x="133002" y="307571"/>
                  </a:cubicBezTo>
                  <a:cubicBezTo>
                    <a:pt x="80355" y="47106"/>
                    <a:pt x="44334" y="10252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6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</a:t>
              </a:r>
              <a:r>
                <a:rPr lang="en-US" sz="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uided by</a:t>
              </a:r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316247"/>
            <a:ext cx="5857176" cy="2779752"/>
            <a:chOff x="457200" y="3316247"/>
            <a:chExt cx="5857176" cy="2779752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3316247"/>
              <a:ext cx="5857176" cy="2779752"/>
              <a:chOff x="381000" y="3316247"/>
              <a:chExt cx="5857176" cy="2779752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91000"/>
                <a:ext cx="2129117" cy="190499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600200" y="3514627"/>
                <a:ext cx="3616783" cy="2462213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5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182880" tIns="91440" bIns="91440" rtlCol="0">
                <a:spAutoFit/>
              </a:bodyPr>
              <a:lstStyle>
                <a:defPPr>
                  <a:defRPr lang="en-US"/>
                </a:defPPr>
                <a:lvl1pPr>
                  <a:defRPr sz="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</a:lstStyle>
              <a:p>
                <a:r>
                  <a:rPr lang="en-US" sz="1000" u="sng" dirty="0"/>
                  <a:t>IT </a:t>
                </a:r>
                <a:r>
                  <a:rPr lang="en-US" sz="1000" u="sng" dirty="0" smtClean="0"/>
                  <a:t>Initiatives</a:t>
                </a:r>
              </a:p>
              <a:p>
                <a:endParaRPr lang="en-US" sz="1000" u="sng" dirty="0"/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Upgrade AMANDA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Exercise Business Intelligence/Extract, Transform &amp; Load (ETL) Tooling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Expand DMAV/DVV Storage Expansion/Refresh &amp; Expand CTECC &amp; Public Safety Storage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Employ Enterprise Service Bus (ESB)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Provide Citywide Email </a:t>
                </a:r>
                <a:r>
                  <a:rPr lang="en-US" dirty="0" smtClean="0"/>
                  <a:t>Archiving</a:t>
                </a:r>
                <a:endParaRPr lang="en-US" dirty="0"/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Develop Contract </a:t>
                </a:r>
                <a:r>
                  <a:rPr lang="en-US" dirty="0" smtClean="0"/>
                  <a:t>Management </a:t>
                </a:r>
                <a:r>
                  <a:rPr lang="en-US" dirty="0"/>
                  <a:t>System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Normalize EDIMS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Replace SDPP </a:t>
                </a:r>
                <a:r>
                  <a:rPr lang="en-US" dirty="0" smtClean="0"/>
                  <a:t>Application </a:t>
                </a:r>
                <a:r>
                  <a:rPr lang="en-US" dirty="0"/>
                  <a:t>with </a:t>
                </a:r>
                <a:r>
                  <a:rPr lang="en-US" dirty="0" smtClean="0"/>
                  <a:t>AMANDA </a:t>
                </a:r>
                <a:r>
                  <a:rPr lang="en-US" dirty="0"/>
                  <a:t>for WPD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Provide Federated Authentication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Perform Human Resources System Assessment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Update IT Staff Titles and Roles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Deploy MAXIMO Citywide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Provide Online Review of Building Plan Submittals</a:t>
                </a:r>
              </a:p>
              <a:p>
                <a:pPr marL="115888" indent="-115888">
                  <a:buFont typeface="Arial" pitchFamily="34" charset="0"/>
                  <a:buChar char="•"/>
                </a:pPr>
                <a:r>
                  <a:rPr lang="en-US" dirty="0"/>
                  <a:t>Upgrade COATN, Redundant Internet </a:t>
                </a:r>
                <a:r>
                  <a:rPr lang="en-US" dirty="0" smtClean="0"/>
                  <a:t>Access</a:t>
                </a:r>
                <a:endParaRPr lang="en-US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5400000">
                <a:off x="5095363" y="3536348"/>
                <a:ext cx="1362914" cy="922712"/>
              </a:xfrm>
              <a:custGeom>
                <a:avLst/>
                <a:gdLst>
                  <a:gd name="connsiteX0" fmla="*/ 58189 w 931025"/>
                  <a:gd name="connsiteY0" fmla="*/ 91440 h 681644"/>
                  <a:gd name="connsiteX1" fmla="*/ 573578 w 931025"/>
                  <a:gd name="connsiteY1" fmla="*/ 207818 h 681644"/>
                  <a:gd name="connsiteX2" fmla="*/ 590203 w 931025"/>
                  <a:gd name="connsiteY2" fmla="*/ 0 h 681644"/>
                  <a:gd name="connsiteX3" fmla="*/ 931025 w 931025"/>
                  <a:gd name="connsiteY3" fmla="*/ 299258 h 681644"/>
                  <a:gd name="connsiteX4" fmla="*/ 606829 w 931025"/>
                  <a:gd name="connsiteY4" fmla="*/ 681644 h 681644"/>
                  <a:gd name="connsiteX5" fmla="*/ 598516 w 931025"/>
                  <a:gd name="connsiteY5" fmla="*/ 407324 h 681644"/>
                  <a:gd name="connsiteX6" fmla="*/ 0 w 931025"/>
                  <a:gd name="connsiteY6" fmla="*/ 523702 h 681644"/>
                  <a:gd name="connsiteX7" fmla="*/ 58189 w 931025"/>
                  <a:gd name="connsiteY7" fmla="*/ 91440 h 681644"/>
                  <a:gd name="connsiteX0" fmla="*/ 0 w 931025"/>
                  <a:gd name="connsiteY0" fmla="*/ 0 h 681644"/>
                  <a:gd name="connsiteX1" fmla="*/ 573578 w 931025"/>
                  <a:gd name="connsiteY1" fmla="*/ 207818 h 681644"/>
                  <a:gd name="connsiteX2" fmla="*/ 590203 w 931025"/>
                  <a:gd name="connsiteY2" fmla="*/ 0 h 681644"/>
                  <a:gd name="connsiteX3" fmla="*/ 931025 w 931025"/>
                  <a:gd name="connsiteY3" fmla="*/ 299258 h 681644"/>
                  <a:gd name="connsiteX4" fmla="*/ 606829 w 931025"/>
                  <a:gd name="connsiteY4" fmla="*/ 681644 h 681644"/>
                  <a:gd name="connsiteX5" fmla="*/ 598516 w 931025"/>
                  <a:gd name="connsiteY5" fmla="*/ 407324 h 681644"/>
                  <a:gd name="connsiteX6" fmla="*/ 0 w 931025"/>
                  <a:gd name="connsiteY6" fmla="*/ 523702 h 681644"/>
                  <a:gd name="connsiteX7" fmla="*/ 0 w 931025"/>
                  <a:gd name="connsiteY7" fmla="*/ 0 h 681644"/>
                  <a:gd name="connsiteX0" fmla="*/ 0 w 931025"/>
                  <a:gd name="connsiteY0" fmla="*/ 0 h 681644"/>
                  <a:gd name="connsiteX1" fmla="*/ 573578 w 931025"/>
                  <a:gd name="connsiteY1" fmla="*/ 207818 h 681644"/>
                  <a:gd name="connsiteX2" fmla="*/ 590203 w 931025"/>
                  <a:gd name="connsiteY2" fmla="*/ 0 h 681644"/>
                  <a:gd name="connsiteX3" fmla="*/ 931025 w 931025"/>
                  <a:gd name="connsiteY3" fmla="*/ 299258 h 681644"/>
                  <a:gd name="connsiteX4" fmla="*/ 606829 w 931025"/>
                  <a:gd name="connsiteY4" fmla="*/ 681644 h 681644"/>
                  <a:gd name="connsiteX5" fmla="*/ 598516 w 931025"/>
                  <a:gd name="connsiteY5" fmla="*/ 407324 h 681644"/>
                  <a:gd name="connsiteX6" fmla="*/ 8313 w 931025"/>
                  <a:gd name="connsiteY6" fmla="*/ 648393 h 681644"/>
                  <a:gd name="connsiteX7" fmla="*/ 0 w 931025"/>
                  <a:gd name="connsiteY7" fmla="*/ 0 h 681644"/>
                  <a:gd name="connsiteX0" fmla="*/ 0 w 939338"/>
                  <a:gd name="connsiteY0" fmla="*/ 0 h 681644"/>
                  <a:gd name="connsiteX1" fmla="*/ 573578 w 939338"/>
                  <a:gd name="connsiteY1" fmla="*/ 207818 h 681644"/>
                  <a:gd name="connsiteX2" fmla="*/ 590203 w 939338"/>
                  <a:gd name="connsiteY2" fmla="*/ 0 h 681644"/>
                  <a:gd name="connsiteX3" fmla="*/ 939338 w 939338"/>
                  <a:gd name="connsiteY3" fmla="*/ 324196 h 681644"/>
                  <a:gd name="connsiteX4" fmla="*/ 606829 w 939338"/>
                  <a:gd name="connsiteY4" fmla="*/ 681644 h 681644"/>
                  <a:gd name="connsiteX5" fmla="*/ 598516 w 939338"/>
                  <a:gd name="connsiteY5" fmla="*/ 407324 h 681644"/>
                  <a:gd name="connsiteX6" fmla="*/ 8313 w 939338"/>
                  <a:gd name="connsiteY6" fmla="*/ 648393 h 681644"/>
                  <a:gd name="connsiteX7" fmla="*/ 0 w 939338"/>
                  <a:gd name="connsiteY7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24196 h 681644"/>
                  <a:gd name="connsiteX4" fmla="*/ 606829 w 939338"/>
                  <a:gd name="connsiteY4" fmla="*/ 681644 h 681644"/>
                  <a:gd name="connsiteX5" fmla="*/ 598516 w 939338"/>
                  <a:gd name="connsiteY5" fmla="*/ 407324 h 681644"/>
                  <a:gd name="connsiteX6" fmla="*/ 8313 w 939338"/>
                  <a:gd name="connsiteY6" fmla="*/ 648393 h 681644"/>
                  <a:gd name="connsiteX7" fmla="*/ 0 w 939338"/>
                  <a:gd name="connsiteY7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24196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0 w 939338"/>
                  <a:gd name="connsiteY7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0 w 939338"/>
                  <a:gd name="connsiteY7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8312 w 939338"/>
                  <a:gd name="connsiteY7" fmla="*/ 332509 h 681644"/>
                  <a:gd name="connsiteX8" fmla="*/ 0 w 939338"/>
                  <a:gd name="connsiteY8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133002 w 939338"/>
                  <a:gd name="connsiteY7" fmla="*/ 307571 h 681644"/>
                  <a:gd name="connsiteX8" fmla="*/ 0 w 939338"/>
                  <a:gd name="connsiteY8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133002 w 939338"/>
                  <a:gd name="connsiteY7" fmla="*/ 307571 h 681644"/>
                  <a:gd name="connsiteX8" fmla="*/ 0 w 939338"/>
                  <a:gd name="connsiteY8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133002 w 939338"/>
                  <a:gd name="connsiteY7" fmla="*/ 307571 h 681644"/>
                  <a:gd name="connsiteX8" fmla="*/ 0 w 939338"/>
                  <a:gd name="connsiteY8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590203 w 939338"/>
                  <a:gd name="connsiteY2" fmla="*/ 0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133002 w 939338"/>
                  <a:gd name="connsiteY7" fmla="*/ 307571 h 681644"/>
                  <a:gd name="connsiteX8" fmla="*/ 0 w 939338"/>
                  <a:gd name="connsiteY8" fmla="*/ 0 h 681644"/>
                  <a:gd name="connsiteX0" fmla="*/ 0 w 939338"/>
                  <a:gd name="connsiteY0" fmla="*/ 0 h 681644"/>
                  <a:gd name="connsiteX1" fmla="*/ 648392 w 939338"/>
                  <a:gd name="connsiteY1" fmla="*/ 257695 h 681644"/>
                  <a:gd name="connsiteX2" fmla="*/ 648392 w 939338"/>
                  <a:gd name="connsiteY2" fmla="*/ 74814 h 681644"/>
                  <a:gd name="connsiteX3" fmla="*/ 939338 w 939338"/>
                  <a:gd name="connsiteY3" fmla="*/ 357447 h 681644"/>
                  <a:gd name="connsiteX4" fmla="*/ 606829 w 939338"/>
                  <a:gd name="connsiteY4" fmla="*/ 681644 h 681644"/>
                  <a:gd name="connsiteX5" fmla="*/ 665018 w 939338"/>
                  <a:gd name="connsiteY5" fmla="*/ 440575 h 681644"/>
                  <a:gd name="connsiteX6" fmla="*/ 8313 w 939338"/>
                  <a:gd name="connsiteY6" fmla="*/ 648393 h 681644"/>
                  <a:gd name="connsiteX7" fmla="*/ 133002 w 939338"/>
                  <a:gd name="connsiteY7" fmla="*/ 307571 h 681644"/>
                  <a:gd name="connsiteX8" fmla="*/ 0 w 939338"/>
                  <a:gd name="connsiteY8" fmla="*/ 0 h 681644"/>
                  <a:gd name="connsiteX0" fmla="*/ 0 w 939338"/>
                  <a:gd name="connsiteY0" fmla="*/ 0 h 648393"/>
                  <a:gd name="connsiteX1" fmla="*/ 648392 w 939338"/>
                  <a:gd name="connsiteY1" fmla="*/ 257695 h 648393"/>
                  <a:gd name="connsiteX2" fmla="*/ 648392 w 939338"/>
                  <a:gd name="connsiteY2" fmla="*/ 74814 h 648393"/>
                  <a:gd name="connsiteX3" fmla="*/ 939338 w 939338"/>
                  <a:gd name="connsiteY3" fmla="*/ 357447 h 648393"/>
                  <a:gd name="connsiteX4" fmla="*/ 615142 w 939338"/>
                  <a:gd name="connsiteY4" fmla="*/ 606829 h 648393"/>
                  <a:gd name="connsiteX5" fmla="*/ 665018 w 939338"/>
                  <a:gd name="connsiteY5" fmla="*/ 440575 h 648393"/>
                  <a:gd name="connsiteX6" fmla="*/ 8313 w 939338"/>
                  <a:gd name="connsiteY6" fmla="*/ 648393 h 648393"/>
                  <a:gd name="connsiteX7" fmla="*/ 133002 w 939338"/>
                  <a:gd name="connsiteY7" fmla="*/ 307571 h 648393"/>
                  <a:gd name="connsiteX8" fmla="*/ 0 w 939338"/>
                  <a:gd name="connsiteY8" fmla="*/ 0 h 648393"/>
                  <a:gd name="connsiteX0" fmla="*/ 0 w 1421478"/>
                  <a:gd name="connsiteY0" fmla="*/ 0 h 931025"/>
                  <a:gd name="connsiteX1" fmla="*/ 648392 w 1421478"/>
                  <a:gd name="connsiteY1" fmla="*/ 257695 h 931025"/>
                  <a:gd name="connsiteX2" fmla="*/ 648392 w 1421478"/>
                  <a:gd name="connsiteY2" fmla="*/ 74814 h 931025"/>
                  <a:gd name="connsiteX3" fmla="*/ 1421478 w 1421478"/>
                  <a:gd name="connsiteY3" fmla="*/ 931025 h 931025"/>
                  <a:gd name="connsiteX4" fmla="*/ 615142 w 1421478"/>
                  <a:gd name="connsiteY4" fmla="*/ 606829 h 931025"/>
                  <a:gd name="connsiteX5" fmla="*/ 665018 w 1421478"/>
                  <a:gd name="connsiteY5" fmla="*/ 440575 h 931025"/>
                  <a:gd name="connsiteX6" fmla="*/ 8313 w 1421478"/>
                  <a:gd name="connsiteY6" fmla="*/ 648393 h 931025"/>
                  <a:gd name="connsiteX7" fmla="*/ 133002 w 1421478"/>
                  <a:gd name="connsiteY7" fmla="*/ 307571 h 931025"/>
                  <a:gd name="connsiteX8" fmla="*/ 0 w 1421478"/>
                  <a:gd name="connsiteY8" fmla="*/ 0 h 931025"/>
                  <a:gd name="connsiteX0" fmla="*/ 0 w 1471354"/>
                  <a:gd name="connsiteY0" fmla="*/ 0 h 931025"/>
                  <a:gd name="connsiteX1" fmla="*/ 648392 w 1471354"/>
                  <a:gd name="connsiteY1" fmla="*/ 257695 h 931025"/>
                  <a:gd name="connsiteX2" fmla="*/ 1471354 w 1471354"/>
                  <a:gd name="connsiteY2" fmla="*/ 556952 h 931025"/>
                  <a:gd name="connsiteX3" fmla="*/ 1421478 w 1471354"/>
                  <a:gd name="connsiteY3" fmla="*/ 931025 h 931025"/>
                  <a:gd name="connsiteX4" fmla="*/ 615142 w 1471354"/>
                  <a:gd name="connsiteY4" fmla="*/ 606829 h 931025"/>
                  <a:gd name="connsiteX5" fmla="*/ 665018 w 1471354"/>
                  <a:gd name="connsiteY5" fmla="*/ 440575 h 931025"/>
                  <a:gd name="connsiteX6" fmla="*/ 8313 w 1471354"/>
                  <a:gd name="connsiteY6" fmla="*/ 648393 h 931025"/>
                  <a:gd name="connsiteX7" fmla="*/ 133002 w 1471354"/>
                  <a:gd name="connsiteY7" fmla="*/ 307571 h 931025"/>
                  <a:gd name="connsiteX8" fmla="*/ 0 w 1471354"/>
                  <a:gd name="connsiteY8" fmla="*/ 0 h 931025"/>
                  <a:gd name="connsiteX0" fmla="*/ 0 w 1471354"/>
                  <a:gd name="connsiteY0" fmla="*/ 0 h 931025"/>
                  <a:gd name="connsiteX1" fmla="*/ 1313412 w 1471354"/>
                  <a:gd name="connsiteY1" fmla="*/ 656706 h 931025"/>
                  <a:gd name="connsiteX2" fmla="*/ 1471354 w 1471354"/>
                  <a:gd name="connsiteY2" fmla="*/ 556952 h 931025"/>
                  <a:gd name="connsiteX3" fmla="*/ 1421478 w 1471354"/>
                  <a:gd name="connsiteY3" fmla="*/ 931025 h 931025"/>
                  <a:gd name="connsiteX4" fmla="*/ 615142 w 1471354"/>
                  <a:gd name="connsiteY4" fmla="*/ 606829 h 931025"/>
                  <a:gd name="connsiteX5" fmla="*/ 665018 w 1471354"/>
                  <a:gd name="connsiteY5" fmla="*/ 440575 h 931025"/>
                  <a:gd name="connsiteX6" fmla="*/ 8313 w 1471354"/>
                  <a:gd name="connsiteY6" fmla="*/ 648393 h 931025"/>
                  <a:gd name="connsiteX7" fmla="*/ 133002 w 1471354"/>
                  <a:gd name="connsiteY7" fmla="*/ 307571 h 931025"/>
                  <a:gd name="connsiteX8" fmla="*/ 0 w 1471354"/>
                  <a:gd name="connsiteY8" fmla="*/ 0 h 931025"/>
                  <a:gd name="connsiteX0" fmla="*/ 0 w 1471354"/>
                  <a:gd name="connsiteY0" fmla="*/ 0 h 931025"/>
                  <a:gd name="connsiteX1" fmla="*/ 1313412 w 1471354"/>
                  <a:gd name="connsiteY1" fmla="*/ 656706 h 931025"/>
                  <a:gd name="connsiteX2" fmla="*/ 1471354 w 1471354"/>
                  <a:gd name="connsiteY2" fmla="*/ 556952 h 931025"/>
                  <a:gd name="connsiteX3" fmla="*/ 1421478 w 1471354"/>
                  <a:gd name="connsiteY3" fmla="*/ 931025 h 931025"/>
                  <a:gd name="connsiteX4" fmla="*/ 997530 w 1471354"/>
                  <a:gd name="connsiteY4" fmla="*/ 814647 h 931025"/>
                  <a:gd name="connsiteX5" fmla="*/ 665018 w 1471354"/>
                  <a:gd name="connsiteY5" fmla="*/ 440575 h 931025"/>
                  <a:gd name="connsiteX6" fmla="*/ 8313 w 1471354"/>
                  <a:gd name="connsiteY6" fmla="*/ 648393 h 931025"/>
                  <a:gd name="connsiteX7" fmla="*/ 133002 w 1471354"/>
                  <a:gd name="connsiteY7" fmla="*/ 307571 h 931025"/>
                  <a:gd name="connsiteX8" fmla="*/ 0 w 1471354"/>
                  <a:gd name="connsiteY8" fmla="*/ 0 h 931025"/>
                  <a:gd name="connsiteX0" fmla="*/ 0 w 1471354"/>
                  <a:gd name="connsiteY0" fmla="*/ 0 h 931025"/>
                  <a:gd name="connsiteX1" fmla="*/ 1313412 w 1471354"/>
                  <a:gd name="connsiteY1" fmla="*/ 656706 h 931025"/>
                  <a:gd name="connsiteX2" fmla="*/ 1471354 w 1471354"/>
                  <a:gd name="connsiteY2" fmla="*/ 556952 h 931025"/>
                  <a:gd name="connsiteX3" fmla="*/ 1421478 w 1471354"/>
                  <a:gd name="connsiteY3" fmla="*/ 931025 h 931025"/>
                  <a:gd name="connsiteX4" fmla="*/ 997530 w 1471354"/>
                  <a:gd name="connsiteY4" fmla="*/ 814647 h 931025"/>
                  <a:gd name="connsiteX5" fmla="*/ 1197035 w 1471354"/>
                  <a:gd name="connsiteY5" fmla="*/ 706583 h 931025"/>
                  <a:gd name="connsiteX6" fmla="*/ 8313 w 1471354"/>
                  <a:gd name="connsiteY6" fmla="*/ 648393 h 931025"/>
                  <a:gd name="connsiteX7" fmla="*/ 133002 w 1471354"/>
                  <a:gd name="connsiteY7" fmla="*/ 307571 h 931025"/>
                  <a:gd name="connsiteX8" fmla="*/ 0 w 1471354"/>
                  <a:gd name="connsiteY8" fmla="*/ 0 h 931025"/>
                  <a:gd name="connsiteX0" fmla="*/ 0 w 1471354"/>
                  <a:gd name="connsiteY0" fmla="*/ 0 h 931025"/>
                  <a:gd name="connsiteX1" fmla="*/ 623991 w 1471354"/>
                  <a:gd name="connsiteY1" fmla="*/ 333369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8313 w 1471354"/>
                  <a:gd name="connsiteY7" fmla="*/ 648393 h 931025"/>
                  <a:gd name="connsiteX8" fmla="*/ 133002 w 1471354"/>
                  <a:gd name="connsiteY8" fmla="*/ 307571 h 931025"/>
                  <a:gd name="connsiteX9" fmla="*/ 0 w 1471354"/>
                  <a:gd name="connsiteY9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8313 w 1471354"/>
                  <a:gd name="connsiteY7" fmla="*/ 648393 h 931025"/>
                  <a:gd name="connsiteX8" fmla="*/ 133002 w 1471354"/>
                  <a:gd name="connsiteY8" fmla="*/ 307571 h 931025"/>
                  <a:gd name="connsiteX9" fmla="*/ 0 w 1471354"/>
                  <a:gd name="connsiteY9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532551 w 1471354"/>
                  <a:gd name="connsiteY7" fmla="*/ 682503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197035 w 1471354"/>
                  <a:gd name="connsiteY6" fmla="*/ 706583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13412 w 1471354"/>
                  <a:gd name="connsiteY2" fmla="*/ 656706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221975 w 1471354"/>
                  <a:gd name="connsiteY6" fmla="*/ 756460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63290 w 1471354"/>
                  <a:gd name="connsiteY2" fmla="*/ 681644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221975 w 1471354"/>
                  <a:gd name="connsiteY6" fmla="*/ 756460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54980 w 1471354"/>
                  <a:gd name="connsiteY2" fmla="*/ 714895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997530 w 1471354"/>
                  <a:gd name="connsiteY5" fmla="*/ 814647 h 931025"/>
                  <a:gd name="connsiteX6" fmla="*/ 1221975 w 1471354"/>
                  <a:gd name="connsiteY6" fmla="*/ 756460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54980 w 1471354"/>
                  <a:gd name="connsiteY2" fmla="*/ 714895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1005845 w 1471354"/>
                  <a:gd name="connsiteY5" fmla="*/ 789709 h 931025"/>
                  <a:gd name="connsiteX6" fmla="*/ 1221975 w 1471354"/>
                  <a:gd name="connsiteY6" fmla="*/ 756460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31025"/>
                  <a:gd name="connsiteX1" fmla="*/ 806874 w 1471354"/>
                  <a:gd name="connsiteY1" fmla="*/ 158801 h 931025"/>
                  <a:gd name="connsiteX2" fmla="*/ 1354980 w 1471354"/>
                  <a:gd name="connsiteY2" fmla="*/ 714895 h 931025"/>
                  <a:gd name="connsiteX3" fmla="*/ 1471354 w 1471354"/>
                  <a:gd name="connsiteY3" fmla="*/ 556952 h 931025"/>
                  <a:gd name="connsiteX4" fmla="*/ 1421478 w 1471354"/>
                  <a:gd name="connsiteY4" fmla="*/ 931025 h 931025"/>
                  <a:gd name="connsiteX5" fmla="*/ 798030 w 1471354"/>
                  <a:gd name="connsiteY5" fmla="*/ 773083 h 931025"/>
                  <a:gd name="connsiteX6" fmla="*/ 1221975 w 1471354"/>
                  <a:gd name="connsiteY6" fmla="*/ 756460 h 931025"/>
                  <a:gd name="connsiteX7" fmla="*/ 623994 w 1471354"/>
                  <a:gd name="connsiteY7" fmla="*/ 482998 h 931025"/>
                  <a:gd name="connsiteX8" fmla="*/ 8313 w 1471354"/>
                  <a:gd name="connsiteY8" fmla="*/ 648393 h 931025"/>
                  <a:gd name="connsiteX9" fmla="*/ 133002 w 1471354"/>
                  <a:gd name="connsiteY9" fmla="*/ 307571 h 931025"/>
                  <a:gd name="connsiteX10" fmla="*/ 0 w 1471354"/>
                  <a:gd name="connsiteY10" fmla="*/ 0 h 931025"/>
                  <a:gd name="connsiteX0" fmla="*/ 0 w 1471354"/>
                  <a:gd name="connsiteY0" fmla="*/ 0 h 964275"/>
                  <a:gd name="connsiteX1" fmla="*/ 806874 w 1471354"/>
                  <a:gd name="connsiteY1" fmla="*/ 158801 h 964275"/>
                  <a:gd name="connsiteX2" fmla="*/ 1354980 w 1471354"/>
                  <a:gd name="connsiteY2" fmla="*/ 714895 h 964275"/>
                  <a:gd name="connsiteX3" fmla="*/ 1471354 w 1471354"/>
                  <a:gd name="connsiteY3" fmla="*/ 556952 h 964275"/>
                  <a:gd name="connsiteX4" fmla="*/ 1255225 w 1471354"/>
                  <a:gd name="connsiteY4" fmla="*/ 964275 h 964275"/>
                  <a:gd name="connsiteX5" fmla="*/ 798030 w 1471354"/>
                  <a:gd name="connsiteY5" fmla="*/ 773083 h 964275"/>
                  <a:gd name="connsiteX6" fmla="*/ 1221975 w 1471354"/>
                  <a:gd name="connsiteY6" fmla="*/ 756460 h 964275"/>
                  <a:gd name="connsiteX7" fmla="*/ 623994 w 1471354"/>
                  <a:gd name="connsiteY7" fmla="*/ 482998 h 964275"/>
                  <a:gd name="connsiteX8" fmla="*/ 8313 w 1471354"/>
                  <a:gd name="connsiteY8" fmla="*/ 648393 h 964275"/>
                  <a:gd name="connsiteX9" fmla="*/ 133002 w 1471354"/>
                  <a:gd name="connsiteY9" fmla="*/ 307571 h 964275"/>
                  <a:gd name="connsiteX10" fmla="*/ 0 w 1471354"/>
                  <a:gd name="connsiteY10" fmla="*/ 0 h 964275"/>
                  <a:gd name="connsiteX0" fmla="*/ 0 w 1471354"/>
                  <a:gd name="connsiteY0" fmla="*/ 0 h 964275"/>
                  <a:gd name="connsiteX1" fmla="*/ 806874 w 1471354"/>
                  <a:gd name="connsiteY1" fmla="*/ 158801 h 964275"/>
                  <a:gd name="connsiteX2" fmla="*/ 1263542 w 1471354"/>
                  <a:gd name="connsiteY2" fmla="*/ 640081 h 964275"/>
                  <a:gd name="connsiteX3" fmla="*/ 1471354 w 1471354"/>
                  <a:gd name="connsiteY3" fmla="*/ 556952 h 964275"/>
                  <a:gd name="connsiteX4" fmla="*/ 1255225 w 1471354"/>
                  <a:gd name="connsiteY4" fmla="*/ 964275 h 964275"/>
                  <a:gd name="connsiteX5" fmla="*/ 798030 w 1471354"/>
                  <a:gd name="connsiteY5" fmla="*/ 773083 h 964275"/>
                  <a:gd name="connsiteX6" fmla="*/ 1221975 w 1471354"/>
                  <a:gd name="connsiteY6" fmla="*/ 756460 h 964275"/>
                  <a:gd name="connsiteX7" fmla="*/ 623994 w 1471354"/>
                  <a:gd name="connsiteY7" fmla="*/ 482998 h 964275"/>
                  <a:gd name="connsiteX8" fmla="*/ 8313 w 1471354"/>
                  <a:gd name="connsiteY8" fmla="*/ 648393 h 964275"/>
                  <a:gd name="connsiteX9" fmla="*/ 133002 w 1471354"/>
                  <a:gd name="connsiteY9" fmla="*/ 307571 h 964275"/>
                  <a:gd name="connsiteX10" fmla="*/ 0 w 1471354"/>
                  <a:gd name="connsiteY10" fmla="*/ 0 h 964275"/>
                  <a:gd name="connsiteX0" fmla="*/ 0 w 1471354"/>
                  <a:gd name="connsiteY0" fmla="*/ 0 h 964275"/>
                  <a:gd name="connsiteX1" fmla="*/ 806874 w 1471354"/>
                  <a:gd name="connsiteY1" fmla="*/ 158801 h 964275"/>
                  <a:gd name="connsiteX2" fmla="*/ 1263542 w 1471354"/>
                  <a:gd name="connsiteY2" fmla="*/ 640081 h 964275"/>
                  <a:gd name="connsiteX3" fmla="*/ 1471354 w 1471354"/>
                  <a:gd name="connsiteY3" fmla="*/ 556952 h 964275"/>
                  <a:gd name="connsiteX4" fmla="*/ 1255225 w 1471354"/>
                  <a:gd name="connsiteY4" fmla="*/ 964275 h 964275"/>
                  <a:gd name="connsiteX5" fmla="*/ 798030 w 1471354"/>
                  <a:gd name="connsiteY5" fmla="*/ 773083 h 964275"/>
                  <a:gd name="connsiteX6" fmla="*/ 1138849 w 1471354"/>
                  <a:gd name="connsiteY6" fmla="*/ 731522 h 964275"/>
                  <a:gd name="connsiteX7" fmla="*/ 623994 w 1471354"/>
                  <a:gd name="connsiteY7" fmla="*/ 482998 h 964275"/>
                  <a:gd name="connsiteX8" fmla="*/ 8313 w 1471354"/>
                  <a:gd name="connsiteY8" fmla="*/ 648393 h 964275"/>
                  <a:gd name="connsiteX9" fmla="*/ 133002 w 1471354"/>
                  <a:gd name="connsiteY9" fmla="*/ 307571 h 964275"/>
                  <a:gd name="connsiteX10" fmla="*/ 0 w 1471354"/>
                  <a:gd name="connsiteY10" fmla="*/ 0 h 964275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263542 w 1471354"/>
                  <a:gd name="connsiteY2" fmla="*/ 640081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138849 w 1471354"/>
                  <a:gd name="connsiteY6" fmla="*/ 731522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263542 w 1471354"/>
                  <a:gd name="connsiteY2" fmla="*/ 640081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064036 w 1471354"/>
                  <a:gd name="connsiteY6" fmla="*/ 689959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221980 w 1471354"/>
                  <a:gd name="connsiteY2" fmla="*/ 623455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064036 w 1471354"/>
                  <a:gd name="connsiteY6" fmla="*/ 689959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188731 w 1471354"/>
                  <a:gd name="connsiteY2" fmla="*/ 623455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064036 w 1471354"/>
                  <a:gd name="connsiteY6" fmla="*/ 689959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188731 w 1471354"/>
                  <a:gd name="connsiteY2" fmla="*/ 623455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080664 w 1471354"/>
                  <a:gd name="connsiteY6" fmla="*/ 739836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471354"/>
                  <a:gd name="connsiteY0" fmla="*/ 0 h 939337"/>
                  <a:gd name="connsiteX1" fmla="*/ 806874 w 1471354"/>
                  <a:gd name="connsiteY1" fmla="*/ 158801 h 939337"/>
                  <a:gd name="connsiteX2" fmla="*/ 1197045 w 1471354"/>
                  <a:gd name="connsiteY2" fmla="*/ 689957 h 939337"/>
                  <a:gd name="connsiteX3" fmla="*/ 1471354 w 1471354"/>
                  <a:gd name="connsiteY3" fmla="*/ 556952 h 939337"/>
                  <a:gd name="connsiteX4" fmla="*/ 1230289 w 1471354"/>
                  <a:gd name="connsiteY4" fmla="*/ 939337 h 939337"/>
                  <a:gd name="connsiteX5" fmla="*/ 798030 w 1471354"/>
                  <a:gd name="connsiteY5" fmla="*/ 773083 h 939337"/>
                  <a:gd name="connsiteX6" fmla="*/ 1080664 w 1471354"/>
                  <a:gd name="connsiteY6" fmla="*/ 739836 h 939337"/>
                  <a:gd name="connsiteX7" fmla="*/ 623994 w 1471354"/>
                  <a:gd name="connsiteY7" fmla="*/ 482998 h 939337"/>
                  <a:gd name="connsiteX8" fmla="*/ 8313 w 1471354"/>
                  <a:gd name="connsiteY8" fmla="*/ 648393 h 939337"/>
                  <a:gd name="connsiteX9" fmla="*/ 133002 w 1471354"/>
                  <a:gd name="connsiteY9" fmla="*/ 307571 h 939337"/>
                  <a:gd name="connsiteX10" fmla="*/ 0 w 1471354"/>
                  <a:gd name="connsiteY10" fmla="*/ 0 h 939337"/>
                  <a:gd name="connsiteX0" fmla="*/ 0 w 1396542"/>
                  <a:gd name="connsiteY0" fmla="*/ 0 h 939337"/>
                  <a:gd name="connsiteX1" fmla="*/ 806874 w 1396542"/>
                  <a:gd name="connsiteY1" fmla="*/ 158801 h 939337"/>
                  <a:gd name="connsiteX2" fmla="*/ 1197045 w 1396542"/>
                  <a:gd name="connsiteY2" fmla="*/ 689957 h 939337"/>
                  <a:gd name="connsiteX3" fmla="*/ 1396542 w 1396542"/>
                  <a:gd name="connsiteY3" fmla="*/ 532014 h 939337"/>
                  <a:gd name="connsiteX4" fmla="*/ 1230289 w 1396542"/>
                  <a:gd name="connsiteY4" fmla="*/ 939337 h 939337"/>
                  <a:gd name="connsiteX5" fmla="*/ 798030 w 1396542"/>
                  <a:gd name="connsiteY5" fmla="*/ 773083 h 939337"/>
                  <a:gd name="connsiteX6" fmla="*/ 1080664 w 1396542"/>
                  <a:gd name="connsiteY6" fmla="*/ 739836 h 939337"/>
                  <a:gd name="connsiteX7" fmla="*/ 623994 w 1396542"/>
                  <a:gd name="connsiteY7" fmla="*/ 482998 h 939337"/>
                  <a:gd name="connsiteX8" fmla="*/ 8313 w 1396542"/>
                  <a:gd name="connsiteY8" fmla="*/ 648393 h 939337"/>
                  <a:gd name="connsiteX9" fmla="*/ 133002 w 1396542"/>
                  <a:gd name="connsiteY9" fmla="*/ 307571 h 939337"/>
                  <a:gd name="connsiteX10" fmla="*/ 0 w 1396542"/>
                  <a:gd name="connsiteY10" fmla="*/ 0 h 939337"/>
                  <a:gd name="connsiteX0" fmla="*/ 0 w 1396542"/>
                  <a:gd name="connsiteY0" fmla="*/ 0 h 939337"/>
                  <a:gd name="connsiteX1" fmla="*/ 806874 w 1396542"/>
                  <a:gd name="connsiteY1" fmla="*/ 158801 h 939337"/>
                  <a:gd name="connsiteX2" fmla="*/ 1230298 w 1396542"/>
                  <a:gd name="connsiteY2" fmla="*/ 698270 h 939337"/>
                  <a:gd name="connsiteX3" fmla="*/ 1396542 w 1396542"/>
                  <a:gd name="connsiteY3" fmla="*/ 532014 h 939337"/>
                  <a:gd name="connsiteX4" fmla="*/ 1230289 w 1396542"/>
                  <a:gd name="connsiteY4" fmla="*/ 939337 h 939337"/>
                  <a:gd name="connsiteX5" fmla="*/ 798030 w 1396542"/>
                  <a:gd name="connsiteY5" fmla="*/ 773083 h 939337"/>
                  <a:gd name="connsiteX6" fmla="*/ 1080664 w 1396542"/>
                  <a:gd name="connsiteY6" fmla="*/ 739836 h 939337"/>
                  <a:gd name="connsiteX7" fmla="*/ 623994 w 1396542"/>
                  <a:gd name="connsiteY7" fmla="*/ 482998 h 939337"/>
                  <a:gd name="connsiteX8" fmla="*/ 8313 w 1396542"/>
                  <a:gd name="connsiteY8" fmla="*/ 648393 h 939337"/>
                  <a:gd name="connsiteX9" fmla="*/ 133002 w 1396542"/>
                  <a:gd name="connsiteY9" fmla="*/ 307571 h 939337"/>
                  <a:gd name="connsiteX10" fmla="*/ 0 w 1396542"/>
                  <a:gd name="connsiteY10" fmla="*/ 0 h 939337"/>
                  <a:gd name="connsiteX0" fmla="*/ 0 w 1396542"/>
                  <a:gd name="connsiteY0" fmla="*/ 0 h 939337"/>
                  <a:gd name="connsiteX1" fmla="*/ 806874 w 1396542"/>
                  <a:gd name="connsiteY1" fmla="*/ 158801 h 939337"/>
                  <a:gd name="connsiteX2" fmla="*/ 1188736 w 1396542"/>
                  <a:gd name="connsiteY2" fmla="*/ 698270 h 939337"/>
                  <a:gd name="connsiteX3" fmla="*/ 1396542 w 1396542"/>
                  <a:gd name="connsiteY3" fmla="*/ 532014 h 939337"/>
                  <a:gd name="connsiteX4" fmla="*/ 1230289 w 1396542"/>
                  <a:gd name="connsiteY4" fmla="*/ 939337 h 939337"/>
                  <a:gd name="connsiteX5" fmla="*/ 798030 w 1396542"/>
                  <a:gd name="connsiteY5" fmla="*/ 773083 h 939337"/>
                  <a:gd name="connsiteX6" fmla="*/ 1080664 w 1396542"/>
                  <a:gd name="connsiteY6" fmla="*/ 739836 h 939337"/>
                  <a:gd name="connsiteX7" fmla="*/ 623994 w 1396542"/>
                  <a:gd name="connsiteY7" fmla="*/ 482998 h 939337"/>
                  <a:gd name="connsiteX8" fmla="*/ 8313 w 1396542"/>
                  <a:gd name="connsiteY8" fmla="*/ 648393 h 939337"/>
                  <a:gd name="connsiteX9" fmla="*/ 133002 w 1396542"/>
                  <a:gd name="connsiteY9" fmla="*/ 307571 h 939337"/>
                  <a:gd name="connsiteX10" fmla="*/ 0 w 1396542"/>
                  <a:gd name="connsiteY10" fmla="*/ 0 h 939337"/>
                  <a:gd name="connsiteX0" fmla="*/ 0 w 1396542"/>
                  <a:gd name="connsiteY0" fmla="*/ 0 h 939337"/>
                  <a:gd name="connsiteX1" fmla="*/ 806874 w 1396542"/>
                  <a:gd name="connsiteY1" fmla="*/ 158801 h 939337"/>
                  <a:gd name="connsiteX2" fmla="*/ 1188736 w 1396542"/>
                  <a:gd name="connsiteY2" fmla="*/ 698270 h 939337"/>
                  <a:gd name="connsiteX3" fmla="*/ 1396542 w 1396542"/>
                  <a:gd name="connsiteY3" fmla="*/ 532014 h 939337"/>
                  <a:gd name="connsiteX4" fmla="*/ 1230289 w 1396542"/>
                  <a:gd name="connsiteY4" fmla="*/ 939337 h 939337"/>
                  <a:gd name="connsiteX5" fmla="*/ 798030 w 1396542"/>
                  <a:gd name="connsiteY5" fmla="*/ 773083 h 939337"/>
                  <a:gd name="connsiteX6" fmla="*/ 1064041 w 1396542"/>
                  <a:gd name="connsiteY6" fmla="*/ 756462 h 939337"/>
                  <a:gd name="connsiteX7" fmla="*/ 623994 w 1396542"/>
                  <a:gd name="connsiteY7" fmla="*/ 482998 h 939337"/>
                  <a:gd name="connsiteX8" fmla="*/ 8313 w 1396542"/>
                  <a:gd name="connsiteY8" fmla="*/ 648393 h 939337"/>
                  <a:gd name="connsiteX9" fmla="*/ 133002 w 1396542"/>
                  <a:gd name="connsiteY9" fmla="*/ 307571 h 939337"/>
                  <a:gd name="connsiteX10" fmla="*/ 0 w 1396542"/>
                  <a:gd name="connsiteY10" fmla="*/ 0 h 939337"/>
                  <a:gd name="connsiteX0" fmla="*/ 0 w 1396542"/>
                  <a:gd name="connsiteY0" fmla="*/ 0 h 939337"/>
                  <a:gd name="connsiteX1" fmla="*/ 715437 w 1396542"/>
                  <a:gd name="connsiteY1" fmla="*/ 117238 h 939337"/>
                  <a:gd name="connsiteX2" fmla="*/ 1188736 w 1396542"/>
                  <a:gd name="connsiteY2" fmla="*/ 698270 h 939337"/>
                  <a:gd name="connsiteX3" fmla="*/ 1396542 w 1396542"/>
                  <a:gd name="connsiteY3" fmla="*/ 532014 h 939337"/>
                  <a:gd name="connsiteX4" fmla="*/ 1230289 w 1396542"/>
                  <a:gd name="connsiteY4" fmla="*/ 939337 h 939337"/>
                  <a:gd name="connsiteX5" fmla="*/ 798030 w 1396542"/>
                  <a:gd name="connsiteY5" fmla="*/ 773083 h 939337"/>
                  <a:gd name="connsiteX6" fmla="*/ 1064041 w 1396542"/>
                  <a:gd name="connsiteY6" fmla="*/ 756462 h 939337"/>
                  <a:gd name="connsiteX7" fmla="*/ 623994 w 1396542"/>
                  <a:gd name="connsiteY7" fmla="*/ 482998 h 939337"/>
                  <a:gd name="connsiteX8" fmla="*/ 8313 w 1396542"/>
                  <a:gd name="connsiteY8" fmla="*/ 648393 h 939337"/>
                  <a:gd name="connsiteX9" fmla="*/ 133002 w 1396542"/>
                  <a:gd name="connsiteY9" fmla="*/ 307571 h 939337"/>
                  <a:gd name="connsiteX10" fmla="*/ 0 w 1396542"/>
                  <a:gd name="connsiteY10" fmla="*/ 0 h 939337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188736 w 1396542"/>
                  <a:gd name="connsiteY2" fmla="*/ 698270 h 964275"/>
                  <a:gd name="connsiteX3" fmla="*/ 1396542 w 1396542"/>
                  <a:gd name="connsiteY3" fmla="*/ 532014 h 964275"/>
                  <a:gd name="connsiteX4" fmla="*/ 1180415 w 1396542"/>
                  <a:gd name="connsiteY4" fmla="*/ 964275 h 964275"/>
                  <a:gd name="connsiteX5" fmla="*/ 798030 w 1396542"/>
                  <a:gd name="connsiteY5" fmla="*/ 773083 h 964275"/>
                  <a:gd name="connsiteX6" fmla="*/ 1064041 w 1396542"/>
                  <a:gd name="connsiteY6" fmla="*/ 756462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188736 w 1396542"/>
                  <a:gd name="connsiteY2" fmla="*/ 698270 h 964275"/>
                  <a:gd name="connsiteX3" fmla="*/ 1396542 w 1396542"/>
                  <a:gd name="connsiteY3" fmla="*/ 532014 h 964275"/>
                  <a:gd name="connsiteX4" fmla="*/ 1305108 w 1396542"/>
                  <a:gd name="connsiteY4" fmla="*/ 964275 h 964275"/>
                  <a:gd name="connsiteX5" fmla="*/ 798030 w 1396542"/>
                  <a:gd name="connsiteY5" fmla="*/ 773083 h 964275"/>
                  <a:gd name="connsiteX6" fmla="*/ 1064041 w 1396542"/>
                  <a:gd name="connsiteY6" fmla="*/ 756462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238614 w 1396542"/>
                  <a:gd name="connsiteY2" fmla="*/ 698270 h 964275"/>
                  <a:gd name="connsiteX3" fmla="*/ 1396542 w 1396542"/>
                  <a:gd name="connsiteY3" fmla="*/ 532014 h 964275"/>
                  <a:gd name="connsiteX4" fmla="*/ 1305108 w 1396542"/>
                  <a:gd name="connsiteY4" fmla="*/ 964275 h 964275"/>
                  <a:gd name="connsiteX5" fmla="*/ 798030 w 1396542"/>
                  <a:gd name="connsiteY5" fmla="*/ 773083 h 964275"/>
                  <a:gd name="connsiteX6" fmla="*/ 1064041 w 1396542"/>
                  <a:gd name="connsiteY6" fmla="*/ 756462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238614 w 1396542"/>
                  <a:gd name="connsiteY2" fmla="*/ 698270 h 964275"/>
                  <a:gd name="connsiteX3" fmla="*/ 1396542 w 1396542"/>
                  <a:gd name="connsiteY3" fmla="*/ 532014 h 964275"/>
                  <a:gd name="connsiteX4" fmla="*/ 1305108 w 1396542"/>
                  <a:gd name="connsiteY4" fmla="*/ 964275 h 964275"/>
                  <a:gd name="connsiteX5" fmla="*/ 798030 w 1396542"/>
                  <a:gd name="connsiteY5" fmla="*/ 773083 h 964275"/>
                  <a:gd name="connsiteX6" fmla="*/ 1097293 w 1396542"/>
                  <a:gd name="connsiteY6" fmla="*/ 714898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238614 w 1396542"/>
                  <a:gd name="connsiteY2" fmla="*/ 698270 h 964275"/>
                  <a:gd name="connsiteX3" fmla="*/ 1396542 w 1396542"/>
                  <a:gd name="connsiteY3" fmla="*/ 532014 h 964275"/>
                  <a:gd name="connsiteX4" fmla="*/ 1305108 w 1396542"/>
                  <a:gd name="connsiteY4" fmla="*/ 964275 h 964275"/>
                  <a:gd name="connsiteX5" fmla="*/ 798030 w 1396542"/>
                  <a:gd name="connsiteY5" fmla="*/ 773083 h 964275"/>
                  <a:gd name="connsiteX6" fmla="*/ 1097295 w 1396542"/>
                  <a:gd name="connsiteY6" fmla="*/ 756461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64275"/>
                  <a:gd name="connsiteX1" fmla="*/ 715437 w 1396542"/>
                  <a:gd name="connsiteY1" fmla="*/ 117238 h 964275"/>
                  <a:gd name="connsiteX2" fmla="*/ 1246928 w 1396542"/>
                  <a:gd name="connsiteY2" fmla="*/ 656706 h 964275"/>
                  <a:gd name="connsiteX3" fmla="*/ 1396542 w 1396542"/>
                  <a:gd name="connsiteY3" fmla="*/ 532014 h 964275"/>
                  <a:gd name="connsiteX4" fmla="*/ 1305108 w 1396542"/>
                  <a:gd name="connsiteY4" fmla="*/ 964275 h 964275"/>
                  <a:gd name="connsiteX5" fmla="*/ 798030 w 1396542"/>
                  <a:gd name="connsiteY5" fmla="*/ 773083 h 964275"/>
                  <a:gd name="connsiteX6" fmla="*/ 1097295 w 1396542"/>
                  <a:gd name="connsiteY6" fmla="*/ 756461 h 964275"/>
                  <a:gd name="connsiteX7" fmla="*/ 623994 w 1396542"/>
                  <a:gd name="connsiteY7" fmla="*/ 482998 h 964275"/>
                  <a:gd name="connsiteX8" fmla="*/ 8313 w 1396542"/>
                  <a:gd name="connsiteY8" fmla="*/ 648393 h 964275"/>
                  <a:gd name="connsiteX9" fmla="*/ 133002 w 1396542"/>
                  <a:gd name="connsiteY9" fmla="*/ 307571 h 964275"/>
                  <a:gd name="connsiteX10" fmla="*/ 0 w 1396542"/>
                  <a:gd name="connsiteY10" fmla="*/ 0 h 964275"/>
                  <a:gd name="connsiteX0" fmla="*/ 0 w 1396542"/>
                  <a:gd name="connsiteY0" fmla="*/ 0 h 947650"/>
                  <a:gd name="connsiteX1" fmla="*/ 715437 w 1396542"/>
                  <a:gd name="connsiteY1" fmla="*/ 117238 h 947650"/>
                  <a:gd name="connsiteX2" fmla="*/ 1246928 w 1396542"/>
                  <a:gd name="connsiteY2" fmla="*/ 656706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97295 w 1396542"/>
                  <a:gd name="connsiteY6" fmla="*/ 756461 h 947650"/>
                  <a:gd name="connsiteX7" fmla="*/ 623994 w 1396542"/>
                  <a:gd name="connsiteY7" fmla="*/ 482998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47650"/>
                  <a:gd name="connsiteX1" fmla="*/ 715437 w 1396542"/>
                  <a:gd name="connsiteY1" fmla="*/ 117238 h 947650"/>
                  <a:gd name="connsiteX2" fmla="*/ 1246928 w 1396542"/>
                  <a:gd name="connsiteY2" fmla="*/ 656706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97295 w 1396542"/>
                  <a:gd name="connsiteY6" fmla="*/ 756461 h 947650"/>
                  <a:gd name="connsiteX7" fmla="*/ 599056 w 1396542"/>
                  <a:gd name="connsiteY7" fmla="*/ 441434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47650"/>
                  <a:gd name="connsiteX1" fmla="*/ 715437 w 1396542"/>
                  <a:gd name="connsiteY1" fmla="*/ 117238 h 947650"/>
                  <a:gd name="connsiteX2" fmla="*/ 1246928 w 1396542"/>
                  <a:gd name="connsiteY2" fmla="*/ 656706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30793 w 1396542"/>
                  <a:gd name="connsiteY6" fmla="*/ 656708 h 947650"/>
                  <a:gd name="connsiteX7" fmla="*/ 599056 w 1396542"/>
                  <a:gd name="connsiteY7" fmla="*/ 441434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47650"/>
                  <a:gd name="connsiteX1" fmla="*/ 715437 w 1396542"/>
                  <a:gd name="connsiteY1" fmla="*/ 117238 h 947650"/>
                  <a:gd name="connsiteX2" fmla="*/ 1238615 w 1396542"/>
                  <a:gd name="connsiteY2" fmla="*/ 623455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30793 w 1396542"/>
                  <a:gd name="connsiteY6" fmla="*/ 656708 h 947650"/>
                  <a:gd name="connsiteX7" fmla="*/ 599056 w 1396542"/>
                  <a:gd name="connsiteY7" fmla="*/ 441434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47650"/>
                  <a:gd name="connsiteX1" fmla="*/ 715437 w 1396542"/>
                  <a:gd name="connsiteY1" fmla="*/ 117238 h 947650"/>
                  <a:gd name="connsiteX2" fmla="*/ 1221989 w 1396542"/>
                  <a:gd name="connsiteY2" fmla="*/ 656706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30793 w 1396542"/>
                  <a:gd name="connsiteY6" fmla="*/ 656708 h 947650"/>
                  <a:gd name="connsiteX7" fmla="*/ 599056 w 1396542"/>
                  <a:gd name="connsiteY7" fmla="*/ 441434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47650"/>
                  <a:gd name="connsiteX1" fmla="*/ 781939 w 1396542"/>
                  <a:gd name="connsiteY1" fmla="*/ 133863 h 947650"/>
                  <a:gd name="connsiteX2" fmla="*/ 1221989 w 1396542"/>
                  <a:gd name="connsiteY2" fmla="*/ 656706 h 947650"/>
                  <a:gd name="connsiteX3" fmla="*/ 1396542 w 1396542"/>
                  <a:gd name="connsiteY3" fmla="*/ 532014 h 947650"/>
                  <a:gd name="connsiteX4" fmla="*/ 1330049 w 1396542"/>
                  <a:gd name="connsiteY4" fmla="*/ 947650 h 947650"/>
                  <a:gd name="connsiteX5" fmla="*/ 798030 w 1396542"/>
                  <a:gd name="connsiteY5" fmla="*/ 773083 h 947650"/>
                  <a:gd name="connsiteX6" fmla="*/ 1030793 w 1396542"/>
                  <a:gd name="connsiteY6" fmla="*/ 656708 h 947650"/>
                  <a:gd name="connsiteX7" fmla="*/ 599056 w 1396542"/>
                  <a:gd name="connsiteY7" fmla="*/ 441434 h 947650"/>
                  <a:gd name="connsiteX8" fmla="*/ 8313 w 1396542"/>
                  <a:gd name="connsiteY8" fmla="*/ 648393 h 947650"/>
                  <a:gd name="connsiteX9" fmla="*/ 133002 w 1396542"/>
                  <a:gd name="connsiteY9" fmla="*/ 307571 h 947650"/>
                  <a:gd name="connsiteX10" fmla="*/ 0 w 1396542"/>
                  <a:gd name="connsiteY10" fmla="*/ 0 h 947650"/>
                  <a:gd name="connsiteX0" fmla="*/ 0 w 1396542"/>
                  <a:gd name="connsiteY0" fmla="*/ 0 h 989214"/>
                  <a:gd name="connsiteX1" fmla="*/ 781939 w 1396542"/>
                  <a:gd name="connsiteY1" fmla="*/ 133863 h 989214"/>
                  <a:gd name="connsiteX2" fmla="*/ 1221989 w 1396542"/>
                  <a:gd name="connsiteY2" fmla="*/ 656706 h 989214"/>
                  <a:gd name="connsiteX3" fmla="*/ 1396542 w 1396542"/>
                  <a:gd name="connsiteY3" fmla="*/ 532014 h 989214"/>
                  <a:gd name="connsiteX4" fmla="*/ 1130544 w 1396542"/>
                  <a:gd name="connsiteY4" fmla="*/ 989214 h 989214"/>
                  <a:gd name="connsiteX5" fmla="*/ 798030 w 1396542"/>
                  <a:gd name="connsiteY5" fmla="*/ 773083 h 989214"/>
                  <a:gd name="connsiteX6" fmla="*/ 1030793 w 1396542"/>
                  <a:gd name="connsiteY6" fmla="*/ 656708 h 989214"/>
                  <a:gd name="connsiteX7" fmla="*/ 599056 w 1396542"/>
                  <a:gd name="connsiteY7" fmla="*/ 441434 h 989214"/>
                  <a:gd name="connsiteX8" fmla="*/ 8313 w 1396542"/>
                  <a:gd name="connsiteY8" fmla="*/ 648393 h 989214"/>
                  <a:gd name="connsiteX9" fmla="*/ 133002 w 1396542"/>
                  <a:gd name="connsiteY9" fmla="*/ 307571 h 989214"/>
                  <a:gd name="connsiteX10" fmla="*/ 0 w 1396542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221989 w 1413167"/>
                  <a:gd name="connsiteY2" fmla="*/ 656706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98030 w 1413167"/>
                  <a:gd name="connsiteY5" fmla="*/ 773083 h 989214"/>
                  <a:gd name="connsiteX6" fmla="*/ 1030793 w 1413167"/>
                  <a:gd name="connsiteY6" fmla="*/ 656708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221989 w 1413167"/>
                  <a:gd name="connsiteY2" fmla="*/ 656706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30793 w 1413167"/>
                  <a:gd name="connsiteY6" fmla="*/ 656708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221989 w 1413167"/>
                  <a:gd name="connsiteY2" fmla="*/ 656706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05857 w 1413167"/>
                  <a:gd name="connsiteY6" fmla="*/ 698271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05857 w 1413167"/>
                  <a:gd name="connsiteY6" fmla="*/ 698271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05857 w 1413167"/>
                  <a:gd name="connsiteY6" fmla="*/ 698271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05857 w 1413167"/>
                  <a:gd name="connsiteY6" fmla="*/ 698271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9056 w 1413167"/>
                  <a:gd name="connsiteY7" fmla="*/ 441434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74121 w 1413167"/>
                  <a:gd name="connsiteY7" fmla="*/ 383245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0749 w 1413167"/>
                  <a:gd name="connsiteY7" fmla="*/ 474685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0749 w 1413167"/>
                  <a:gd name="connsiteY7" fmla="*/ 474685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0749 w 1413167"/>
                  <a:gd name="connsiteY7" fmla="*/ 474685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7"/>
                  <a:gd name="connsiteY0" fmla="*/ 0 h 989214"/>
                  <a:gd name="connsiteX1" fmla="*/ 781939 w 1413167"/>
                  <a:gd name="connsiteY1" fmla="*/ 133863 h 989214"/>
                  <a:gd name="connsiteX2" fmla="*/ 1172114 w 1413167"/>
                  <a:gd name="connsiteY2" fmla="*/ 706582 h 989214"/>
                  <a:gd name="connsiteX3" fmla="*/ 1413167 w 1413167"/>
                  <a:gd name="connsiteY3" fmla="*/ 581890 h 989214"/>
                  <a:gd name="connsiteX4" fmla="*/ 1130544 w 1413167"/>
                  <a:gd name="connsiteY4" fmla="*/ 989214 h 989214"/>
                  <a:gd name="connsiteX5" fmla="*/ 756469 w 1413167"/>
                  <a:gd name="connsiteY5" fmla="*/ 640079 h 989214"/>
                  <a:gd name="connsiteX6" fmla="*/ 1022485 w 1413167"/>
                  <a:gd name="connsiteY6" fmla="*/ 714896 h 989214"/>
                  <a:gd name="connsiteX7" fmla="*/ 590749 w 1413167"/>
                  <a:gd name="connsiteY7" fmla="*/ 474685 h 989214"/>
                  <a:gd name="connsiteX8" fmla="*/ 8313 w 1413167"/>
                  <a:gd name="connsiteY8" fmla="*/ 648393 h 989214"/>
                  <a:gd name="connsiteX9" fmla="*/ 133002 w 1413167"/>
                  <a:gd name="connsiteY9" fmla="*/ 307571 h 989214"/>
                  <a:gd name="connsiteX10" fmla="*/ 0 w 1413167"/>
                  <a:gd name="connsiteY10" fmla="*/ 0 h 989214"/>
                  <a:gd name="connsiteX0" fmla="*/ 0 w 1413164"/>
                  <a:gd name="connsiteY0" fmla="*/ 0 h 922712"/>
                  <a:gd name="connsiteX1" fmla="*/ 781936 w 1413164"/>
                  <a:gd name="connsiteY1" fmla="*/ 6736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16209 h 938921"/>
                  <a:gd name="connsiteX1" fmla="*/ 781936 w 1413164"/>
                  <a:gd name="connsiteY1" fmla="*/ 83570 h 938921"/>
                  <a:gd name="connsiteX2" fmla="*/ 1172111 w 1413164"/>
                  <a:gd name="connsiteY2" fmla="*/ 656289 h 938921"/>
                  <a:gd name="connsiteX3" fmla="*/ 1413164 w 1413164"/>
                  <a:gd name="connsiteY3" fmla="*/ 531597 h 938921"/>
                  <a:gd name="connsiteX4" fmla="*/ 1130541 w 1413164"/>
                  <a:gd name="connsiteY4" fmla="*/ 938921 h 938921"/>
                  <a:gd name="connsiteX5" fmla="*/ 756466 w 1413164"/>
                  <a:gd name="connsiteY5" fmla="*/ 589786 h 938921"/>
                  <a:gd name="connsiteX6" fmla="*/ 1022482 w 1413164"/>
                  <a:gd name="connsiteY6" fmla="*/ 664603 h 938921"/>
                  <a:gd name="connsiteX7" fmla="*/ 590746 w 1413164"/>
                  <a:gd name="connsiteY7" fmla="*/ 424392 h 938921"/>
                  <a:gd name="connsiteX8" fmla="*/ 8310 w 1413164"/>
                  <a:gd name="connsiteY8" fmla="*/ 598100 h 938921"/>
                  <a:gd name="connsiteX9" fmla="*/ 132999 w 1413164"/>
                  <a:gd name="connsiteY9" fmla="*/ 257278 h 938921"/>
                  <a:gd name="connsiteX10" fmla="*/ 0 w 1413164"/>
                  <a:gd name="connsiteY10" fmla="*/ 16209 h 938921"/>
                  <a:gd name="connsiteX0" fmla="*/ 0 w 1413164"/>
                  <a:gd name="connsiteY0" fmla="*/ 12149 h 934861"/>
                  <a:gd name="connsiteX1" fmla="*/ 732062 w 1413164"/>
                  <a:gd name="connsiteY1" fmla="*/ 87822 h 934861"/>
                  <a:gd name="connsiteX2" fmla="*/ 1172111 w 1413164"/>
                  <a:gd name="connsiteY2" fmla="*/ 652229 h 934861"/>
                  <a:gd name="connsiteX3" fmla="*/ 1413164 w 1413164"/>
                  <a:gd name="connsiteY3" fmla="*/ 527537 h 934861"/>
                  <a:gd name="connsiteX4" fmla="*/ 1130541 w 1413164"/>
                  <a:gd name="connsiteY4" fmla="*/ 934861 h 934861"/>
                  <a:gd name="connsiteX5" fmla="*/ 756466 w 1413164"/>
                  <a:gd name="connsiteY5" fmla="*/ 585726 h 934861"/>
                  <a:gd name="connsiteX6" fmla="*/ 1022482 w 1413164"/>
                  <a:gd name="connsiteY6" fmla="*/ 660543 h 934861"/>
                  <a:gd name="connsiteX7" fmla="*/ 590746 w 1413164"/>
                  <a:gd name="connsiteY7" fmla="*/ 420332 h 934861"/>
                  <a:gd name="connsiteX8" fmla="*/ 8310 w 1413164"/>
                  <a:gd name="connsiteY8" fmla="*/ 594040 h 934861"/>
                  <a:gd name="connsiteX9" fmla="*/ 132999 w 1413164"/>
                  <a:gd name="connsiteY9" fmla="*/ 253218 h 934861"/>
                  <a:gd name="connsiteX10" fmla="*/ 0 w 1413164"/>
                  <a:gd name="connsiteY10" fmla="*/ 12149 h 934861"/>
                  <a:gd name="connsiteX0" fmla="*/ 0 w 1413164"/>
                  <a:gd name="connsiteY0" fmla="*/ 0 h 922712"/>
                  <a:gd name="connsiteX1" fmla="*/ 732062 w 1413164"/>
                  <a:gd name="connsiteY1" fmla="*/ 75673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22482 w 1413164"/>
                  <a:gd name="connsiteY6" fmla="*/ 648394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39108 w 1413164"/>
                  <a:gd name="connsiteY6" fmla="*/ 665020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39108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40080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05857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88736 w 1413164"/>
                  <a:gd name="connsiteY2" fmla="*/ 615142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05857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72111 w 1413164"/>
                  <a:gd name="connsiteY2" fmla="*/ 665018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05857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47173 w 1413164"/>
                  <a:gd name="connsiteY2" fmla="*/ 665018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05857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05857 w 1413164"/>
                  <a:gd name="connsiteY6" fmla="*/ 640082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32062 w 1413164"/>
                  <a:gd name="connsiteY1" fmla="*/ 100611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23749 w 1413164"/>
                  <a:gd name="connsiteY1" fmla="*/ 108924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07123 w 1413164"/>
                  <a:gd name="connsiteY1" fmla="*/ 117237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07123 w 1413164"/>
                  <a:gd name="connsiteY1" fmla="*/ 117237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07123 w 1413164"/>
                  <a:gd name="connsiteY1" fmla="*/ 117237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07123 w 1413164"/>
                  <a:gd name="connsiteY1" fmla="*/ 117237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756466 w 1413164"/>
                  <a:gd name="connsiteY5" fmla="*/ 573577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413164"/>
                  <a:gd name="connsiteY0" fmla="*/ 0 h 922712"/>
                  <a:gd name="connsiteX1" fmla="*/ 707123 w 1413164"/>
                  <a:gd name="connsiteY1" fmla="*/ 117237 h 922712"/>
                  <a:gd name="connsiteX2" fmla="*/ 1155485 w 1413164"/>
                  <a:gd name="connsiteY2" fmla="*/ 640079 h 922712"/>
                  <a:gd name="connsiteX3" fmla="*/ 1413164 w 1413164"/>
                  <a:gd name="connsiteY3" fmla="*/ 515388 h 922712"/>
                  <a:gd name="connsiteX4" fmla="*/ 1130541 w 1413164"/>
                  <a:gd name="connsiteY4" fmla="*/ 922712 h 922712"/>
                  <a:gd name="connsiteX5" fmla="*/ 814656 w 1413164"/>
                  <a:gd name="connsiteY5" fmla="*/ 598515 h 922712"/>
                  <a:gd name="connsiteX6" fmla="*/ 1014169 w 1413164"/>
                  <a:gd name="connsiteY6" fmla="*/ 623456 h 922712"/>
                  <a:gd name="connsiteX7" fmla="*/ 590746 w 1413164"/>
                  <a:gd name="connsiteY7" fmla="*/ 408183 h 922712"/>
                  <a:gd name="connsiteX8" fmla="*/ 8310 w 1413164"/>
                  <a:gd name="connsiteY8" fmla="*/ 581891 h 922712"/>
                  <a:gd name="connsiteX9" fmla="*/ 132999 w 1413164"/>
                  <a:gd name="connsiteY9" fmla="*/ 241069 h 922712"/>
                  <a:gd name="connsiteX10" fmla="*/ 0 w 1413164"/>
                  <a:gd name="connsiteY10" fmla="*/ 0 h 922712"/>
                  <a:gd name="connsiteX0" fmla="*/ 0 w 1363288"/>
                  <a:gd name="connsiteY0" fmla="*/ 0 h 922712"/>
                  <a:gd name="connsiteX1" fmla="*/ 707123 w 1363288"/>
                  <a:gd name="connsiteY1" fmla="*/ 117237 h 922712"/>
                  <a:gd name="connsiteX2" fmla="*/ 1155485 w 1363288"/>
                  <a:gd name="connsiteY2" fmla="*/ 640079 h 922712"/>
                  <a:gd name="connsiteX3" fmla="*/ 1363288 w 1363288"/>
                  <a:gd name="connsiteY3" fmla="*/ 532013 h 922712"/>
                  <a:gd name="connsiteX4" fmla="*/ 1130541 w 1363288"/>
                  <a:gd name="connsiteY4" fmla="*/ 922712 h 922712"/>
                  <a:gd name="connsiteX5" fmla="*/ 814656 w 1363288"/>
                  <a:gd name="connsiteY5" fmla="*/ 598515 h 922712"/>
                  <a:gd name="connsiteX6" fmla="*/ 1014169 w 1363288"/>
                  <a:gd name="connsiteY6" fmla="*/ 623456 h 922712"/>
                  <a:gd name="connsiteX7" fmla="*/ 590746 w 1363288"/>
                  <a:gd name="connsiteY7" fmla="*/ 408183 h 922712"/>
                  <a:gd name="connsiteX8" fmla="*/ 8310 w 1363288"/>
                  <a:gd name="connsiteY8" fmla="*/ 581891 h 922712"/>
                  <a:gd name="connsiteX9" fmla="*/ 132999 w 1363288"/>
                  <a:gd name="connsiteY9" fmla="*/ 241069 h 922712"/>
                  <a:gd name="connsiteX10" fmla="*/ 0 w 1363288"/>
                  <a:gd name="connsiteY10" fmla="*/ 0 h 922712"/>
                  <a:gd name="connsiteX0" fmla="*/ 0 w 1413165"/>
                  <a:gd name="connsiteY0" fmla="*/ 0 h 922712"/>
                  <a:gd name="connsiteX1" fmla="*/ 707123 w 1413165"/>
                  <a:gd name="connsiteY1" fmla="*/ 117237 h 922712"/>
                  <a:gd name="connsiteX2" fmla="*/ 1155485 w 1413165"/>
                  <a:gd name="connsiteY2" fmla="*/ 640079 h 922712"/>
                  <a:gd name="connsiteX3" fmla="*/ 1413165 w 1413165"/>
                  <a:gd name="connsiteY3" fmla="*/ 507074 h 922712"/>
                  <a:gd name="connsiteX4" fmla="*/ 1130541 w 1413165"/>
                  <a:gd name="connsiteY4" fmla="*/ 922712 h 922712"/>
                  <a:gd name="connsiteX5" fmla="*/ 814656 w 1413165"/>
                  <a:gd name="connsiteY5" fmla="*/ 598515 h 922712"/>
                  <a:gd name="connsiteX6" fmla="*/ 1014169 w 1413165"/>
                  <a:gd name="connsiteY6" fmla="*/ 623456 h 922712"/>
                  <a:gd name="connsiteX7" fmla="*/ 590746 w 1413165"/>
                  <a:gd name="connsiteY7" fmla="*/ 408183 h 922712"/>
                  <a:gd name="connsiteX8" fmla="*/ 8310 w 1413165"/>
                  <a:gd name="connsiteY8" fmla="*/ 581891 h 922712"/>
                  <a:gd name="connsiteX9" fmla="*/ 132999 w 1413165"/>
                  <a:gd name="connsiteY9" fmla="*/ 241069 h 922712"/>
                  <a:gd name="connsiteX10" fmla="*/ 0 w 1413165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14656 w 1388229"/>
                  <a:gd name="connsiteY5" fmla="*/ 598515 h 922712"/>
                  <a:gd name="connsiteX6" fmla="*/ 1014169 w 1388229"/>
                  <a:gd name="connsiteY6" fmla="*/ 62345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14656 w 1388229"/>
                  <a:gd name="connsiteY5" fmla="*/ 598515 h 922712"/>
                  <a:gd name="connsiteX6" fmla="*/ 1039109 w 1388229"/>
                  <a:gd name="connsiteY6" fmla="*/ 656707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14656 w 1388229"/>
                  <a:gd name="connsiteY5" fmla="*/ 598515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39597 w 1388229"/>
                  <a:gd name="connsiteY5" fmla="*/ 598515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39597 w 1388229"/>
                  <a:gd name="connsiteY5" fmla="*/ 598515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39597 w 1388229"/>
                  <a:gd name="connsiteY5" fmla="*/ 598515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39600 w 1388229"/>
                  <a:gd name="connsiteY5" fmla="*/ 565264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22486 w 1388229"/>
                  <a:gd name="connsiteY6" fmla="*/ 615144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5 w 1388229"/>
                  <a:gd name="connsiteY2" fmla="*/ 640079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43 w 1388229"/>
                  <a:gd name="connsiteY2" fmla="*/ 650650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55489 w 1388229"/>
                  <a:gd name="connsiteY2" fmla="*/ 650650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47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47916 w 1388229"/>
                  <a:gd name="connsiteY5" fmla="*/ 59851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5 w 1388229"/>
                  <a:gd name="connsiteY5" fmla="*/ 614371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077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87208 w 1388229"/>
                  <a:gd name="connsiteY2" fmla="*/ 655935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66068 w 1388229"/>
                  <a:gd name="connsiteY2" fmla="*/ 661220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9249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63778 w 1388229"/>
                  <a:gd name="connsiteY5" fmla="*/ 593229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884923 w 1388229"/>
                  <a:gd name="connsiteY5" fmla="*/ 609085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43630 w 1388229"/>
                  <a:gd name="connsiteY6" fmla="*/ 641572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43632 w 1388229"/>
                  <a:gd name="connsiteY6" fmla="*/ 668000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88229"/>
                  <a:gd name="connsiteY0" fmla="*/ 0 h 922712"/>
                  <a:gd name="connsiteX1" fmla="*/ 707123 w 1388229"/>
                  <a:gd name="connsiteY1" fmla="*/ 117237 h 922712"/>
                  <a:gd name="connsiteX2" fmla="*/ 1171357 w 1388229"/>
                  <a:gd name="connsiteY2" fmla="*/ 666506 h 922712"/>
                  <a:gd name="connsiteX3" fmla="*/ 1388229 w 1388229"/>
                  <a:gd name="connsiteY3" fmla="*/ 565264 h 922712"/>
                  <a:gd name="connsiteX4" fmla="*/ 1130541 w 1388229"/>
                  <a:gd name="connsiteY4" fmla="*/ 922712 h 922712"/>
                  <a:gd name="connsiteX5" fmla="*/ 911352 w 1388229"/>
                  <a:gd name="connsiteY5" fmla="*/ 619656 h 922712"/>
                  <a:gd name="connsiteX6" fmla="*/ 1059491 w 1388229"/>
                  <a:gd name="connsiteY6" fmla="*/ 673286 h 922712"/>
                  <a:gd name="connsiteX7" fmla="*/ 590746 w 1388229"/>
                  <a:gd name="connsiteY7" fmla="*/ 408183 h 922712"/>
                  <a:gd name="connsiteX8" fmla="*/ 8310 w 1388229"/>
                  <a:gd name="connsiteY8" fmla="*/ 581891 h 922712"/>
                  <a:gd name="connsiteX9" fmla="*/ 132999 w 1388229"/>
                  <a:gd name="connsiteY9" fmla="*/ 241069 h 922712"/>
                  <a:gd name="connsiteX10" fmla="*/ 0 w 1388229"/>
                  <a:gd name="connsiteY10" fmla="*/ 0 h 922712"/>
                  <a:gd name="connsiteX0" fmla="*/ 0 w 1345947"/>
                  <a:gd name="connsiteY0" fmla="*/ 0 h 922712"/>
                  <a:gd name="connsiteX1" fmla="*/ 707123 w 1345947"/>
                  <a:gd name="connsiteY1" fmla="*/ 117237 h 922712"/>
                  <a:gd name="connsiteX2" fmla="*/ 1171357 w 1345947"/>
                  <a:gd name="connsiteY2" fmla="*/ 666506 h 922712"/>
                  <a:gd name="connsiteX3" fmla="*/ 1345947 w 1345947"/>
                  <a:gd name="connsiteY3" fmla="*/ 596978 h 922712"/>
                  <a:gd name="connsiteX4" fmla="*/ 1130541 w 1345947"/>
                  <a:gd name="connsiteY4" fmla="*/ 922712 h 922712"/>
                  <a:gd name="connsiteX5" fmla="*/ 911352 w 1345947"/>
                  <a:gd name="connsiteY5" fmla="*/ 619656 h 922712"/>
                  <a:gd name="connsiteX6" fmla="*/ 1059491 w 1345947"/>
                  <a:gd name="connsiteY6" fmla="*/ 673286 h 922712"/>
                  <a:gd name="connsiteX7" fmla="*/ 590746 w 1345947"/>
                  <a:gd name="connsiteY7" fmla="*/ 408183 h 922712"/>
                  <a:gd name="connsiteX8" fmla="*/ 8310 w 1345947"/>
                  <a:gd name="connsiteY8" fmla="*/ 581891 h 922712"/>
                  <a:gd name="connsiteX9" fmla="*/ 132999 w 1345947"/>
                  <a:gd name="connsiteY9" fmla="*/ 241069 h 922712"/>
                  <a:gd name="connsiteX10" fmla="*/ 0 w 134594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57 w 1324807"/>
                  <a:gd name="connsiteY2" fmla="*/ 666506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66073 w 1324807"/>
                  <a:gd name="connsiteY2" fmla="*/ 666506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24807"/>
                  <a:gd name="connsiteY0" fmla="*/ 0 h 922712"/>
                  <a:gd name="connsiteX1" fmla="*/ 707123 w 1324807"/>
                  <a:gd name="connsiteY1" fmla="*/ 117237 h 922712"/>
                  <a:gd name="connsiteX2" fmla="*/ 1171360 w 1324807"/>
                  <a:gd name="connsiteY2" fmla="*/ 682363 h 922712"/>
                  <a:gd name="connsiteX3" fmla="*/ 1324807 w 1324807"/>
                  <a:gd name="connsiteY3" fmla="*/ 618120 h 922712"/>
                  <a:gd name="connsiteX4" fmla="*/ 1130541 w 1324807"/>
                  <a:gd name="connsiteY4" fmla="*/ 922712 h 922712"/>
                  <a:gd name="connsiteX5" fmla="*/ 911352 w 1324807"/>
                  <a:gd name="connsiteY5" fmla="*/ 619656 h 922712"/>
                  <a:gd name="connsiteX6" fmla="*/ 1059491 w 1324807"/>
                  <a:gd name="connsiteY6" fmla="*/ 673286 h 922712"/>
                  <a:gd name="connsiteX7" fmla="*/ 590746 w 1324807"/>
                  <a:gd name="connsiteY7" fmla="*/ 408183 h 922712"/>
                  <a:gd name="connsiteX8" fmla="*/ 8310 w 1324807"/>
                  <a:gd name="connsiteY8" fmla="*/ 581891 h 922712"/>
                  <a:gd name="connsiteX9" fmla="*/ 132999 w 1324807"/>
                  <a:gd name="connsiteY9" fmla="*/ 241069 h 922712"/>
                  <a:gd name="connsiteX10" fmla="*/ 0 w 1324807"/>
                  <a:gd name="connsiteY10" fmla="*/ 0 h 922712"/>
                  <a:gd name="connsiteX0" fmla="*/ 0 w 1308952"/>
                  <a:gd name="connsiteY0" fmla="*/ 0 h 922712"/>
                  <a:gd name="connsiteX1" fmla="*/ 707123 w 1308952"/>
                  <a:gd name="connsiteY1" fmla="*/ 117237 h 922712"/>
                  <a:gd name="connsiteX2" fmla="*/ 1171360 w 1308952"/>
                  <a:gd name="connsiteY2" fmla="*/ 682363 h 922712"/>
                  <a:gd name="connsiteX3" fmla="*/ 1308952 w 1308952"/>
                  <a:gd name="connsiteY3" fmla="*/ 602264 h 922712"/>
                  <a:gd name="connsiteX4" fmla="*/ 1130541 w 1308952"/>
                  <a:gd name="connsiteY4" fmla="*/ 922712 h 922712"/>
                  <a:gd name="connsiteX5" fmla="*/ 911352 w 1308952"/>
                  <a:gd name="connsiteY5" fmla="*/ 619656 h 922712"/>
                  <a:gd name="connsiteX6" fmla="*/ 1059491 w 1308952"/>
                  <a:gd name="connsiteY6" fmla="*/ 673286 h 922712"/>
                  <a:gd name="connsiteX7" fmla="*/ 590746 w 1308952"/>
                  <a:gd name="connsiteY7" fmla="*/ 408183 h 922712"/>
                  <a:gd name="connsiteX8" fmla="*/ 8310 w 1308952"/>
                  <a:gd name="connsiteY8" fmla="*/ 581891 h 922712"/>
                  <a:gd name="connsiteX9" fmla="*/ 132999 w 1308952"/>
                  <a:gd name="connsiteY9" fmla="*/ 241069 h 922712"/>
                  <a:gd name="connsiteX10" fmla="*/ 0 w 1308952"/>
                  <a:gd name="connsiteY10" fmla="*/ 0 h 922712"/>
                  <a:gd name="connsiteX0" fmla="*/ 0 w 1330094"/>
                  <a:gd name="connsiteY0" fmla="*/ 0 h 922712"/>
                  <a:gd name="connsiteX1" fmla="*/ 707123 w 1330094"/>
                  <a:gd name="connsiteY1" fmla="*/ 117237 h 922712"/>
                  <a:gd name="connsiteX2" fmla="*/ 1171360 w 1330094"/>
                  <a:gd name="connsiteY2" fmla="*/ 682363 h 922712"/>
                  <a:gd name="connsiteX3" fmla="*/ 1330094 w 1330094"/>
                  <a:gd name="connsiteY3" fmla="*/ 633977 h 922712"/>
                  <a:gd name="connsiteX4" fmla="*/ 1130541 w 1330094"/>
                  <a:gd name="connsiteY4" fmla="*/ 922712 h 922712"/>
                  <a:gd name="connsiteX5" fmla="*/ 911352 w 1330094"/>
                  <a:gd name="connsiteY5" fmla="*/ 619656 h 922712"/>
                  <a:gd name="connsiteX6" fmla="*/ 1059491 w 1330094"/>
                  <a:gd name="connsiteY6" fmla="*/ 673286 h 922712"/>
                  <a:gd name="connsiteX7" fmla="*/ 590746 w 1330094"/>
                  <a:gd name="connsiteY7" fmla="*/ 408183 h 922712"/>
                  <a:gd name="connsiteX8" fmla="*/ 8310 w 1330094"/>
                  <a:gd name="connsiteY8" fmla="*/ 581891 h 922712"/>
                  <a:gd name="connsiteX9" fmla="*/ 132999 w 1330094"/>
                  <a:gd name="connsiteY9" fmla="*/ 241069 h 922712"/>
                  <a:gd name="connsiteX10" fmla="*/ 0 w 1330094"/>
                  <a:gd name="connsiteY10" fmla="*/ 0 h 922712"/>
                  <a:gd name="connsiteX0" fmla="*/ 0 w 1330094"/>
                  <a:gd name="connsiteY0" fmla="*/ 0 h 922712"/>
                  <a:gd name="connsiteX1" fmla="*/ 707123 w 1330094"/>
                  <a:gd name="connsiteY1" fmla="*/ 117237 h 922712"/>
                  <a:gd name="connsiteX2" fmla="*/ 1171360 w 1330094"/>
                  <a:gd name="connsiteY2" fmla="*/ 682363 h 922712"/>
                  <a:gd name="connsiteX3" fmla="*/ 1330094 w 1330094"/>
                  <a:gd name="connsiteY3" fmla="*/ 633977 h 922712"/>
                  <a:gd name="connsiteX4" fmla="*/ 1130541 w 1330094"/>
                  <a:gd name="connsiteY4" fmla="*/ 922712 h 922712"/>
                  <a:gd name="connsiteX5" fmla="*/ 911352 w 1330094"/>
                  <a:gd name="connsiteY5" fmla="*/ 619656 h 922712"/>
                  <a:gd name="connsiteX6" fmla="*/ 1059491 w 1330094"/>
                  <a:gd name="connsiteY6" fmla="*/ 673286 h 922712"/>
                  <a:gd name="connsiteX7" fmla="*/ 590746 w 1330094"/>
                  <a:gd name="connsiteY7" fmla="*/ 408183 h 922712"/>
                  <a:gd name="connsiteX8" fmla="*/ 8310 w 1330094"/>
                  <a:gd name="connsiteY8" fmla="*/ 581891 h 922712"/>
                  <a:gd name="connsiteX9" fmla="*/ 132999 w 1330094"/>
                  <a:gd name="connsiteY9" fmla="*/ 241069 h 922712"/>
                  <a:gd name="connsiteX10" fmla="*/ 0 w 1330094"/>
                  <a:gd name="connsiteY10" fmla="*/ 0 h 922712"/>
                  <a:gd name="connsiteX0" fmla="*/ 0 w 1330094"/>
                  <a:gd name="connsiteY0" fmla="*/ 0 h 922712"/>
                  <a:gd name="connsiteX1" fmla="*/ 707123 w 1330094"/>
                  <a:gd name="connsiteY1" fmla="*/ 117237 h 922712"/>
                  <a:gd name="connsiteX2" fmla="*/ 1171360 w 1330094"/>
                  <a:gd name="connsiteY2" fmla="*/ 682363 h 922712"/>
                  <a:gd name="connsiteX3" fmla="*/ 1330094 w 1330094"/>
                  <a:gd name="connsiteY3" fmla="*/ 633977 h 922712"/>
                  <a:gd name="connsiteX4" fmla="*/ 1130541 w 1330094"/>
                  <a:gd name="connsiteY4" fmla="*/ 922712 h 922712"/>
                  <a:gd name="connsiteX5" fmla="*/ 911352 w 1330094"/>
                  <a:gd name="connsiteY5" fmla="*/ 619656 h 922712"/>
                  <a:gd name="connsiteX6" fmla="*/ 1059491 w 1330094"/>
                  <a:gd name="connsiteY6" fmla="*/ 673286 h 922712"/>
                  <a:gd name="connsiteX7" fmla="*/ 590746 w 1330094"/>
                  <a:gd name="connsiteY7" fmla="*/ 408183 h 922712"/>
                  <a:gd name="connsiteX8" fmla="*/ 8310 w 1330094"/>
                  <a:gd name="connsiteY8" fmla="*/ 581891 h 922712"/>
                  <a:gd name="connsiteX9" fmla="*/ 132999 w 1330094"/>
                  <a:gd name="connsiteY9" fmla="*/ 241069 h 922712"/>
                  <a:gd name="connsiteX10" fmla="*/ 0 w 1330094"/>
                  <a:gd name="connsiteY10" fmla="*/ 0 h 922712"/>
                  <a:gd name="connsiteX0" fmla="*/ 0 w 1330094"/>
                  <a:gd name="connsiteY0" fmla="*/ 0 h 922712"/>
                  <a:gd name="connsiteX1" fmla="*/ 707123 w 1330094"/>
                  <a:gd name="connsiteY1" fmla="*/ 117237 h 922712"/>
                  <a:gd name="connsiteX2" fmla="*/ 1171360 w 1330094"/>
                  <a:gd name="connsiteY2" fmla="*/ 682363 h 922712"/>
                  <a:gd name="connsiteX3" fmla="*/ 1330094 w 1330094"/>
                  <a:gd name="connsiteY3" fmla="*/ 633977 h 922712"/>
                  <a:gd name="connsiteX4" fmla="*/ 1130541 w 1330094"/>
                  <a:gd name="connsiteY4" fmla="*/ 922712 h 922712"/>
                  <a:gd name="connsiteX5" fmla="*/ 911352 w 1330094"/>
                  <a:gd name="connsiteY5" fmla="*/ 619656 h 922712"/>
                  <a:gd name="connsiteX6" fmla="*/ 1059491 w 1330094"/>
                  <a:gd name="connsiteY6" fmla="*/ 673286 h 922712"/>
                  <a:gd name="connsiteX7" fmla="*/ 590746 w 1330094"/>
                  <a:gd name="connsiteY7" fmla="*/ 408183 h 922712"/>
                  <a:gd name="connsiteX8" fmla="*/ 8310 w 1330094"/>
                  <a:gd name="connsiteY8" fmla="*/ 581891 h 922712"/>
                  <a:gd name="connsiteX9" fmla="*/ 132999 w 1330094"/>
                  <a:gd name="connsiteY9" fmla="*/ 241069 h 922712"/>
                  <a:gd name="connsiteX10" fmla="*/ 0 w 1330094"/>
                  <a:gd name="connsiteY10" fmla="*/ 0 h 922712"/>
                  <a:gd name="connsiteX0" fmla="*/ 0 w 1314237"/>
                  <a:gd name="connsiteY0" fmla="*/ 0 h 922712"/>
                  <a:gd name="connsiteX1" fmla="*/ 707123 w 1314237"/>
                  <a:gd name="connsiteY1" fmla="*/ 117237 h 922712"/>
                  <a:gd name="connsiteX2" fmla="*/ 1171360 w 1314237"/>
                  <a:gd name="connsiteY2" fmla="*/ 682363 h 922712"/>
                  <a:gd name="connsiteX3" fmla="*/ 1314237 w 1314237"/>
                  <a:gd name="connsiteY3" fmla="*/ 618120 h 922712"/>
                  <a:gd name="connsiteX4" fmla="*/ 1130541 w 1314237"/>
                  <a:gd name="connsiteY4" fmla="*/ 922712 h 922712"/>
                  <a:gd name="connsiteX5" fmla="*/ 911352 w 1314237"/>
                  <a:gd name="connsiteY5" fmla="*/ 619656 h 922712"/>
                  <a:gd name="connsiteX6" fmla="*/ 1059491 w 1314237"/>
                  <a:gd name="connsiteY6" fmla="*/ 673286 h 922712"/>
                  <a:gd name="connsiteX7" fmla="*/ 590746 w 1314237"/>
                  <a:gd name="connsiteY7" fmla="*/ 408183 h 922712"/>
                  <a:gd name="connsiteX8" fmla="*/ 8310 w 1314237"/>
                  <a:gd name="connsiteY8" fmla="*/ 581891 h 922712"/>
                  <a:gd name="connsiteX9" fmla="*/ 132999 w 1314237"/>
                  <a:gd name="connsiteY9" fmla="*/ 241069 h 922712"/>
                  <a:gd name="connsiteX10" fmla="*/ 0 w 1314237"/>
                  <a:gd name="connsiteY10" fmla="*/ 0 h 922712"/>
                  <a:gd name="connsiteX0" fmla="*/ 0 w 1314237"/>
                  <a:gd name="connsiteY0" fmla="*/ 0 h 922712"/>
                  <a:gd name="connsiteX1" fmla="*/ 707123 w 1314237"/>
                  <a:gd name="connsiteY1" fmla="*/ 117237 h 922712"/>
                  <a:gd name="connsiteX2" fmla="*/ 1171360 w 1314237"/>
                  <a:gd name="connsiteY2" fmla="*/ 682363 h 922712"/>
                  <a:gd name="connsiteX3" fmla="*/ 1314237 w 1314237"/>
                  <a:gd name="connsiteY3" fmla="*/ 618120 h 922712"/>
                  <a:gd name="connsiteX4" fmla="*/ 1130541 w 1314237"/>
                  <a:gd name="connsiteY4" fmla="*/ 922712 h 922712"/>
                  <a:gd name="connsiteX5" fmla="*/ 775760 w 1314237"/>
                  <a:gd name="connsiteY5" fmla="*/ 591842 h 922712"/>
                  <a:gd name="connsiteX6" fmla="*/ 1059491 w 1314237"/>
                  <a:gd name="connsiteY6" fmla="*/ 673286 h 922712"/>
                  <a:gd name="connsiteX7" fmla="*/ 590746 w 1314237"/>
                  <a:gd name="connsiteY7" fmla="*/ 408183 h 922712"/>
                  <a:gd name="connsiteX8" fmla="*/ 8310 w 1314237"/>
                  <a:gd name="connsiteY8" fmla="*/ 581891 h 922712"/>
                  <a:gd name="connsiteX9" fmla="*/ 132999 w 1314237"/>
                  <a:gd name="connsiteY9" fmla="*/ 241069 h 922712"/>
                  <a:gd name="connsiteX10" fmla="*/ 0 w 1314237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71360 w 1362914"/>
                  <a:gd name="connsiteY2" fmla="*/ 682363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775760 w 1362914"/>
                  <a:gd name="connsiteY5" fmla="*/ 591842 h 922712"/>
                  <a:gd name="connsiteX6" fmla="*/ 1059491 w 1362914"/>
                  <a:gd name="connsiteY6" fmla="*/ 673286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47023 w 1362914"/>
                  <a:gd name="connsiteY2" fmla="*/ 633687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775760 w 1362914"/>
                  <a:gd name="connsiteY5" fmla="*/ 591842 h 922712"/>
                  <a:gd name="connsiteX6" fmla="*/ 1059491 w 1362914"/>
                  <a:gd name="connsiteY6" fmla="*/ 673286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47023 w 1362914"/>
                  <a:gd name="connsiteY2" fmla="*/ 633687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775760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775760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775760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50500 w 1362914"/>
                  <a:gd name="connsiteY2" fmla="*/ 609349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71361 w 1362914"/>
                  <a:gd name="connsiteY2" fmla="*/ 605872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71361 w 1362914"/>
                  <a:gd name="connsiteY2" fmla="*/ 605872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71361 w 1362914"/>
                  <a:gd name="connsiteY2" fmla="*/ 605872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03574 w 1362914"/>
                  <a:gd name="connsiteY5" fmla="*/ 591842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  <a:gd name="connsiteX0" fmla="*/ 0 w 1362914"/>
                  <a:gd name="connsiteY0" fmla="*/ 0 h 922712"/>
                  <a:gd name="connsiteX1" fmla="*/ 707123 w 1362914"/>
                  <a:gd name="connsiteY1" fmla="*/ 117237 h 922712"/>
                  <a:gd name="connsiteX2" fmla="*/ 1171361 w 1362914"/>
                  <a:gd name="connsiteY2" fmla="*/ 605872 h 922712"/>
                  <a:gd name="connsiteX3" fmla="*/ 1362914 w 1362914"/>
                  <a:gd name="connsiteY3" fmla="*/ 531200 h 922712"/>
                  <a:gd name="connsiteX4" fmla="*/ 1130541 w 1362914"/>
                  <a:gd name="connsiteY4" fmla="*/ 922712 h 922712"/>
                  <a:gd name="connsiteX5" fmla="*/ 831388 w 1362914"/>
                  <a:gd name="connsiteY5" fmla="*/ 595319 h 922712"/>
                  <a:gd name="connsiteX6" fmla="*/ 1024723 w 1362914"/>
                  <a:gd name="connsiteY6" fmla="*/ 617657 h 922712"/>
                  <a:gd name="connsiteX7" fmla="*/ 590746 w 1362914"/>
                  <a:gd name="connsiteY7" fmla="*/ 408183 h 922712"/>
                  <a:gd name="connsiteX8" fmla="*/ 8310 w 1362914"/>
                  <a:gd name="connsiteY8" fmla="*/ 581891 h 922712"/>
                  <a:gd name="connsiteX9" fmla="*/ 132999 w 1362914"/>
                  <a:gd name="connsiteY9" fmla="*/ 241069 h 922712"/>
                  <a:gd name="connsiteX10" fmla="*/ 0 w 1362914"/>
                  <a:gd name="connsiteY10" fmla="*/ 0 h 922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2914" h="922712">
                    <a:moveTo>
                      <a:pt x="0" y="0"/>
                    </a:moveTo>
                    <a:cubicBezTo>
                      <a:pt x="343773" y="3058"/>
                      <a:pt x="471422" y="14426"/>
                      <a:pt x="707123" y="117237"/>
                    </a:cubicBezTo>
                    <a:cubicBezTo>
                      <a:pt x="909222" y="225016"/>
                      <a:pt x="1133396" y="532222"/>
                      <a:pt x="1171361" y="605872"/>
                    </a:cubicBezTo>
                    <a:cubicBezTo>
                      <a:pt x="1237362" y="590006"/>
                      <a:pt x="1255886" y="583195"/>
                      <a:pt x="1362914" y="531200"/>
                    </a:cubicBezTo>
                    <a:lnTo>
                      <a:pt x="1130541" y="922712"/>
                    </a:lnTo>
                    <a:lnTo>
                      <a:pt x="831388" y="595319"/>
                    </a:lnTo>
                    <a:cubicBezTo>
                      <a:pt x="953036" y="620258"/>
                      <a:pt x="921981" y="608434"/>
                      <a:pt x="1024723" y="617657"/>
                    </a:cubicBezTo>
                    <a:cubicBezTo>
                      <a:pt x="950100" y="487966"/>
                      <a:pt x="740204" y="399584"/>
                      <a:pt x="590746" y="408183"/>
                    </a:cubicBezTo>
                    <a:cubicBezTo>
                      <a:pt x="294082" y="405125"/>
                      <a:pt x="213537" y="526759"/>
                      <a:pt x="8310" y="581891"/>
                    </a:cubicBezTo>
                    <a:cubicBezTo>
                      <a:pt x="66499" y="459971"/>
                      <a:pt x="124686" y="479368"/>
                      <a:pt x="132999" y="241069"/>
                    </a:cubicBezTo>
                    <a:cubicBezTo>
                      <a:pt x="114011" y="92801"/>
                      <a:pt x="94822" y="8569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 b="1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 rot="17382067">
              <a:off x="5531919" y="3771698"/>
              <a:ext cx="10134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implement </a:t>
              </a:r>
              <a:r>
                <a:rPr lang="en-US" sz="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by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7513" y="6026733"/>
            <a:ext cx="3980687" cy="755067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32000"/>
                </a:schemeClr>
              </a:gs>
              <a:gs pos="100000">
                <a:schemeClr val="bg2">
                  <a:lumMod val="10000"/>
                </a:schemeClr>
              </a:gs>
            </a:gsLst>
            <a:lin ang="4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bIns="91440" rtlCol="0" anchor="t" anchorCtr="0"/>
          <a:lstStyle>
            <a:defPPr>
              <a:defRPr lang="en-US"/>
            </a:defPPr>
            <a:lvl1pPr>
              <a:defRPr sz="105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u="sng" dirty="0"/>
              <a:t>Imagine Austin</a:t>
            </a:r>
          </a:p>
          <a:p>
            <a:r>
              <a:rPr lang="en-US" sz="900" dirty="0"/>
              <a:t>E A20 </a:t>
            </a:r>
            <a:r>
              <a:rPr lang="en-US" sz="900" dirty="0" smtClean="0"/>
              <a:t>- Improve </a:t>
            </a:r>
            <a:r>
              <a:rPr lang="en-US" sz="900" dirty="0"/>
              <a:t>government efficiency through technology (software and hardware) investments and by developing and retaining information technology staff</a:t>
            </a:r>
          </a:p>
        </p:txBody>
      </p:sp>
    </p:spTree>
    <p:extLst>
      <p:ext uri="{BB962C8B-B14F-4D97-AF65-F5344CB8AC3E}">
        <p14:creationId xmlns:p14="http://schemas.microsoft.com/office/powerpoint/2010/main" val="1824406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7897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53966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48007"/>
              </p:ext>
            </p:extLst>
          </p:nvPr>
        </p:nvGraphicFramePr>
        <p:xfrm>
          <a:off x="351816" y="2606040"/>
          <a:ext cx="845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DDAC Essential Capabilities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Human Capital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Case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Asset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Financial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Engineering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Communication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 Engagement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Infrastructure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Operations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282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 IT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71216" y="2924182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01840" y="2923881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http://www.euclidestech.com/Portals/142211/images/mobile-field-service-managemen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 bwMode="auto">
          <a:xfrm>
            <a:off x="4981136" y="4019949"/>
            <a:ext cx="1447800" cy="93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 135"/>
          <p:cNvGrpSpPr/>
          <p:nvPr/>
        </p:nvGrpSpPr>
        <p:grpSpPr>
          <a:xfrm>
            <a:off x="3171216" y="2923881"/>
            <a:ext cx="3430624" cy="3734101"/>
            <a:chOff x="3171216" y="2923881"/>
            <a:chExt cx="3430624" cy="3734101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49959"/>
              </p:ext>
            </p:extLst>
          </p:nvPr>
        </p:nvGraphicFramePr>
        <p:xfrm>
          <a:off x="352864" y="2604868"/>
          <a:ext cx="845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DDAC Essential Capabilities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Human Capital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Case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Asset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Financial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Engineering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Communication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 Engagement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Infrastructure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Operations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172264" y="2922709"/>
            <a:ext cx="3430624" cy="3734101"/>
            <a:chOff x="3171216" y="2923881"/>
            <a:chExt cx="3430624" cy="373410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84802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855034" y="2768831"/>
            <a:ext cx="4746806" cy="3889151"/>
            <a:chOff x="1855034" y="2768831"/>
            <a:chExt cx="4746806" cy="3889151"/>
          </a:xfrm>
        </p:grpSpPr>
        <p:pic>
          <p:nvPicPr>
            <p:cNvPr id="42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4827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Principles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agile organization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shared services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enterprise-wide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Reuse existing, useful capabilities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Retire legacy assets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 business continuity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Secure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Architecture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0567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Future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Empowered leadership &amp; citizens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Service-oriented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Capable and competent staff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Established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systems of record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Policies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standards &amp; practices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Conduct business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anywhere online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ü"/>
                      </a:pP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 access to </a:t>
                      </a:r>
                      <a:r>
                        <a:rPr lang="en-US" sz="900" b="1" baseline="0" dirty="0" smtClean="0"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</a:t>
                      </a: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855034" y="2768831"/>
            <a:ext cx="6878782" cy="3889151"/>
            <a:chOff x="1855034" y="2768831"/>
            <a:chExt cx="6878782" cy="3889151"/>
          </a:xfrm>
        </p:grpSpPr>
        <p:pic>
          <p:nvPicPr>
            <p:cNvPr id="51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pic>
          <p:nvPicPr>
            <p:cNvPr id="53" name="Picture 6" descr="http://www.dibenedettogroup.com/wp-content/uploads/2013/06/data-center-construction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2" t="4038"/>
            <a:stretch/>
          </p:blipFill>
          <p:spPr bwMode="auto">
            <a:xfrm>
              <a:off x="6676416" y="5131031"/>
              <a:ext cx="2057400" cy="145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54" name="Straight Connector 5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449"/>
              </p:ext>
            </p:extLst>
          </p:nvPr>
        </p:nvGraphicFramePr>
        <p:xfrm>
          <a:off x="351815" y="1041435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u="none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Imagine Austin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A20 - Improve government efficiency through technology (software and hardware) investments and by developing and retaining information technology staff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52768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20495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77039"/>
              </p:ext>
            </p:extLst>
          </p:nvPr>
        </p:nvGraphicFramePr>
        <p:xfrm>
          <a:off x="351816" y="2606040"/>
          <a:ext cx="845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DDAC Essential Capabilities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Human Capital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Case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Asset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Financial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Engineering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Communication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 Engagement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Infrastructure Management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Business Intelligence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Mobile Operations Management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199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71216" y="2923881"/>
            <a:ext cx="3430624" cy="3734101"/>
            <a:chOff x="3171216" y="2923881"/>
            <a:chExt cx="3430624" cy="373410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07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28995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97104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76833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199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5034" y="2768831"/>
            <a:ext cx="4746806" cy="3889151"/>
            <a:chOff x="1855034" y="2768831"/>
            <a:chExt cx="4746806" cy="3889151"/>
          </a:xfrm>
        </p:grpSpPr>
        <p:pic>
          <p:nvPicPr>
            <p:cNvPr id="15" name="Picture 6" descr="http://www.euclidestech.com/Portals/142211/images/mobile-field-service-management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37"/>
            <a:stretch/>
          </p:blipFill>
          <p:spPr bwMode="auto">
            <a:xfrm>
              <a:off x="4981136" y="4019949"/>
              <a:ext cx="1447800" cy="9330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www.avsforum.com/content/type/61/id/235725/width/500/height/1000/flags/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034" y="2768831"/>
              <a:ext cx="1219200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/>
          </p:spPr>
        </p:pic>
        <p:cxnSp>
          <p:nvCxnSpPr>
            <p:cNvPr id="4" name="Straight Connector 3"/>
            <p:cNvCxnSpPr/>
            <p:nvPr/>
          </p:nvCxnSpPr>
          <p:spPr>
            <a:xfrm>
              <a:off x="3171216" y="2924182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01840" y="2923881"/>
              <a:ext cx="0" cy="373380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ww.ctac1.com/images/Austin-Sky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27524"/>
              </p:ext>
            </p:extLst>
          </p:nvPr>
        </p:nvGraphicFramePr>
        <p:xfrm>
          <a:off x="351815" y="1039091"/>
          <a:ext cx="8458201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Big City IT</a:t>
                      </a:r>
                      <a:endParaRPr lang="en-US" sz="120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One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City IT</a:t>
                      </a:r>
                    </a:p>
                    <a:p>
                      <a:pPr marL="171450" indent="-171450">
                        <a:buFont typeface="Wingdings" pitchFamily="2" charset="2"/>
                        <a:buChar char="Ø"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 Things Online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u="none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Imagine Austin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05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 A20 - Improve government efficiency through technology (software and hardware) investments and by developing and retaining information technology staff</a:t>
                      </a:r>
                      <a:endParaRPr lang="en-US" sz="1050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75000"/>
                          </a:schemeClr>
                        </a:gs>
                        <a:gs pos="22000">
                          <a:schemeClr val="tx2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36585"/>
              </p:ext>
            </p:extLst>
          </p:nvPr>
        </p:nvGraphicFramePr>
        <p:xfrm>
          <a:off x="351816" y="1915391"/>
          <a:ext cx="84582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5814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Principles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agile organization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shared services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Exploit enterprise-wide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Reuse existing, useful capabilities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Retire legacy assets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 business continuity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Secure systems</a:t>
                      </a:r>
                    </a:p>
                    <a:p>
                      <a:pPr marL="114300" indent="-114300">
                        <a:buFont typeface="Arial" pitchFamily="34" charset="0"/>
                        <a:buChar char="•"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Architecture</a:t>
                      </a:r>
                    </a:p>
                  </a:txBody>
                  <a:tcPr>
                    <a:gradFill>
                      <a:gsLst>
                        <a:gs pos="3000">
                          <a:schemeClr val="tx2">
                            <a:lumMod val="60000"/>
                            <a:lumOff val="4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  <a:gs pos="100000">
                          <a:schemeClr val="accent6">
                            <a:lumMod val="5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36355"/>
              </p:ext>
            </p:extLst>
          </p:nvPr>
        </p:nvGraphicFramePr>
        <p:xfrm>
          <a:off x="351816" y="2606040"/>
          <a:ext cx="84582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3429000"/>
                <a:gridCol w="22098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Current State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Initiatives</a:t>
                      </a:r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Flood zone prone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center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 data centers –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most housed in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unprotected,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 closets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redundant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services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Expensive, none 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shared resources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Non service-</a:t>
                      </a:r>
                      <a:b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oriented infrastructure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35 instances of email servers of various configurations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Active Directory domains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Plethora of home-built, non supported business applications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Lack of cross-department integration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Limited, unreliable mobile solutions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Department implementations lack economy of scale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Citizens must visit departments to conduct business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q"/>
                      </a:pPr>
                      <a:r>
                        <a:rPr lang="en-US" sz="9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Aging staff with non-competitive incentive to attract new talent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AMANDA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Exercise Business Intelligence/Extract, Transform &amp; Load (ETL) Tooling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DMAV/DVV Storage Expansion/Refresh &amp;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Expand CTECC &amp; Public Safety Storage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Employ Enterprise Service Bus (ESB)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Citywide Email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b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Archiving</a:t>
                      </a:r>
                      <a:endParaRPr lang="en-US" sz="900" b="1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Develop Contract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 System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Normalize EDIMS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Replace SDPP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Application with </a:t>
                      </a:r>
                      <a:b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AMANDA for WPD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Federated Authentication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Perform Human Resources System Assessment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Update IT Staff Titles and Roles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Deploy MAXIMO Citywide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Online Review of Building Plan Submittals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Upgrade COATN, Redundant Internet Access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Establish Shared Data Center</a:t>
                      </a:r>
                    </a:p>
                    <a:p>
                      <a:pPr marL="171450" indent="-171450">
                        <a:spcBef>
                          <a:spcPts val="200"/>
                        </a:spcBef>
                        <a:buFont typeface="Wingdings" pitchFamily="2" charset="2"/>
                        <a:buChar char="Ø"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Mobile Device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Management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200"/>
                        </a:spcBef>
                        <a:buFont typeface="Wingdings" pitchFamily="2" charset="2"/>
                        <a:buNone/>
                      </a:pPr>
                      <a:endParaRPr lang="en-US" sz="900" b="1" baseline="0" dirty="0" smtClean="0"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272534"/>
            <a:ext cx="199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Strategy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6" descr="http://www.euclidestech.com/Portals/142211/images/mobile-field-service-managemen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 bwMode="auto">
          <a:xfrm>
            <a:off x="4981136" y="4019949"/>
            <a:ext cx="1447800" cy="93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avsforum.com/content/type/61/id/235725/width/500/height/1000/flags/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4" y="2768831"/>
            <a:ext cx="1219200" cy="162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4" name="Straight Connector 3"/>
          <p:cNvCxnSpPr/>
          <p:nvPr/>
        </p:nvCxnSpPr>
        <p:spPr>
          <a:xfrm>
            <a:off x="3171216" y="2924182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01840" y="2923881"/>
            <a:ext cx="0" cy="373380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1191</Words>
  <Application>Microsoft Office PowerPoint</Application>
  <PresentationFormat>On-screen Show (4:3)</PresentationFormat>
  <Paragraphs>531</Paragraphs>
  <Slides>10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Byrd, Rob</dc:creator>
  <cp:lastModifiedBy>Rob Byrd</cp:lastModifiedBy>
  <cp:revision>148</cp:revision>
  <dcterms:created xsi:type="dcterms:W3CDTF">2006-08-16T00:00:00Z</dcterms:created>
  <dcterms:modified xsi:type="dcterms:W3CDTF">2013-08-06T23:12:28Z</dcterms:modified>
</cp:coreProperties>
</file>