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1"/>
  </p:notesMasterIdLst>
  <p:handoutMasterIdLst>
    <p:handoutMasterId r:id="rId22"/>
  </p:handoutMasterIdLst>
  <p:sldIdLst>
    <p:sldId id="264" r:id="rId2"/>
    <p:sldId id="289" r:id="rId3"/>
    <p:sldId id="290" r:id="rId4"/>
    <p:sldId id="273" r:id="rId5"/>
    <p:sldId id="293" r:id="rId6"/>
    <p:sldId id="288" r:id="rId7"/>
    <p:sldId id="274" r:id="rId8"/>
    <p:sldId id="272" r:id="rId9"/>
    <p:sldId id="275" r:id="rId10"/>
    <p:sldId id="276" r:id="rId11"/>
    <p:sldId id="278" r:id="rId12"/>
    <p:sldId id="277" r:id="rId13"/>
    <p:sldId id="281" r:id="rId14"/>
    <p:sldId id="282" r:id="rId15"/>
    <p:sldId id="285" r:id="rId16"/>
    <p:sldId id="294" r:id="rId17"/>
    <p:sldId id="286" r:id="rId18"/>
    <p:sldId id="287" r:id="rId19"/>
    <p:sldId id="292" r:id="rId20"/>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DDD8C2"/>
    <a:srgbClr val="006699"/>
    <a:srgbClr val="FFCC66"/>
    <a:srgbClr val="0000FF"/>
    <a:srgbClr val="FFFFFF"/>
    <a:srgbClr val="FFFF66"/>
    <a:srgbClr val="000000"/>
    <a:srgbClr val="FF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2" autoAdjust="0"/>
    <p:restoredTop sz="59661" autoAdjust="0"/>
  </p:normalViewPr>
  <p:slideViewPr>
    <p:cSldViewPr snapToGrid="0">
      <p:cViewPr varScale="1">
        <p:scale>
          <a:sx n="109" d="100"/>
          <a:sy n="109" d="100"/>
        </p:scale>
        <p:origin x="-180" y="-72"/>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336"/>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Speaker Notes</a:t>
            </a:r>
            <a:endParaRPr lang="en-US"/>
          </a:p>
        </p:txBody>
      </p:sp>
      <p:sp>
        <p:nvSpPr>
          <p:cNvPr id="5" name="Slide Number Placeholder 4"/>
          <p:cNvSpPr>
            <a:spLocks noGrp="1"/>
          </p:cNvSpPr>
          <p:nvPr>
            <p:ph type="sldNum" sz="quarter" idx="11"/>
          </p:nvPr>
        </p:nvSpPr>
        <p:spPr/>
        <p:txBody>
          <a:bodyPr/>
          <a:lstStyle/>
          <a:p>
            <a:pPr>
              <a:defRPr/>
            </a:pPr>
            <a:fld id="{5A5E0618-75CF-461C-930F-45DD3F5D4F2B}" type="slidenum">
              <a:rPr lang="en-US" smtClean="0"/>
              <a:pPr>
                <a:defRPr/>
              </a:pPr>
              <a:t>1</a:t>
            </a:fld>
            <a:endParaRPr lang="en-US"/>
          </a:p>
        </p:txBody>
      </p:sp>
    </p:spTree>
    <p:extLst>
      <p:ext uri="{BB962C8B-B14F-4D97-AF65-F5344CB8AC3E}">
        <p14:creationId xmlns:p14="http://schemas.microsoft.com/office/powerpoint/2010/main" val="172724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PDRArchitectureStatus.pptx"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4062234"/>
            <a:ext cx="7772400" cy="674031"/>
          </a:xfrm>
        </p:spPr>
        <p:txBody>
          <a:bodyPr/>
          <a:lstStyle/>
          <a:p>
            <a:r>
              <a:rPr lang="en-US" sz="2400" dirty="0" smtClean="0"/>
              <a:t>Enterprise Architecture</a:t>
            </a:r>
            <a:br>
              <a:rPr lang="en-US" sz="2400" dirty="0" smtClean="0"/>
            </a:br>
            <a:r>
              <a:rPr lang="en-US" sz="1800" dirty="0"/>
              <a:t>	</a:t>
            </a:r>
            <a:r>
              <a:rPr lang="en-US" sz="1800" dirty="0" smtClean="0"/>
              <a:t>Rob Byrd, Chief Enterprise Architect</a:t>
            </a:r>
            <a:endParaRPr lang="en-US" sz="2400" dirty="0"/>
          </a:p>
        </p:txBody>
      </p:sp>
      <p:sp>
        <p:nvSpPr>
          <p:cNvPr id="4" name="Text Placeholder 3"/>
          <p:cNvSpPr>
            <a:spLocks noGrp="1"/>
          </p:cNvSpPr>
          <p:nvPr>
            <p:ph type="body" idx="1"/>
          </p:nvPr>
        </p:nvSpPr>
        <p:spPr>
          <a:xfrm>
            <a:off x="734188" y="2158286"/>
            <a:ext cx="7772400" cy="1086451"/>
          </a:xfrm>
        </p:spPr>
        <p:txBody>
          <a:bodyPr/>
          <a:lstStyle/>
          <a:p>
            <a:r>
              <a:rPr lang="en-US" sz="2400" dirty="0" smtClean="0"/>
              <a:t>Strategic Planning Using</a:t>
            </a:r>
            <a:br>
              <a:rPr lang="en-US" sz="2400" dirty="0" smtClean="0"/>
            </a:br>
            <a:r>
              <a:rPr lang="en-US" sz="2400" dirty="0" smtClean="0"/>
              <a:t>Enterprise Architecture</a:t>
            </a:r>
            <a:br>
              <a:rPr lang="en-US" sz="2400" dirty="0" smtClean="0"/>
            </a:br>
            <a:r>
              <a:rPr lang="en-US" dirty="0" smtClean="0"/>
              <a:t>		</a:t>
            </a:r>
            <a:r>
              <a:rPr lang="en-US" sz="1800" dirty="0" smtClean="0"/>
              <a:t>December 03, 2013</a:t>
            </a:r>
          </a:p>
        </p:txBody>
      </p:sp>
      <p:sp>
        <p:nvSpPr>
          <p:cNvPr id="5" name="TextBox 4"/>
          <p:cNvSpPr txBox="1"/>
          <p:nvPr/>
        </p:nvSpPr>
        <p:spPr>
          <a:xfrm>
            <a:off x="597877" y="3671660"/>
            <a:ext cx="1577676"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Presented by:</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471693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Real Estate Sources</a:t>
            </a:r>
            <a:endParaRPr lang="en-US" dirty="0"/>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15"/>
          <a:stretch/>
        </p:blipFill>
        <p:spPr bwMode="auto">
          <a:xfrm>
            <a:off x="1055759" y="875323"/>
            <a:ext cx="6243812" cy="58799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4423508" y="2696309"/>
            <a:ext cx="2172675" cy="144584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183500957"/>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Municipal Court</a:t>
            </a:r>
            <a:endParaRPr lang="en-US" dirty="0"/>
          </a:p>
        </p:txBody>
      </p:sp>
      <p:pic>
        <p:nvPicPr>
          <p:cNvPr id="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573" r="17308"/>
          <a:stretch/>
        </p:blipFill>
        <p:spPr bwMode="auto">
          <a:xfrm>
            <a:off x="1149928" y="833315"/>
            <a:ext cx="5438441" cy="59033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142154" y="2203939"/>
            <a:ext cx="1766277" cy="1031630"/>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4142154" y="5752123"/>
            <a:ext cx="1766277" cy="910492"/>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416935969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Dependency</a:t>
            </a:r>
            <a:endParaRPr lang="en-US" dirty="0"/>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521" y="1151200"/>
            <a:ext cx="7444032" cy="546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29847" y="2063469"/>
            <a:ext cx="3923322" cy="1281516"/>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4501662" y="3147802"/>
            <a:ext cx="2094521" cy="1447644"/>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979406953"/>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Strategic Viewpoint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72" y="1443034"/>
            <a:ext cx="89154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599542"/>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10" y="1931401"/>
            <a:ext cx="7476269" cy="45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231775"/>
            <a:ext cx="8961437" cy="757130"/>
          </a:xfrm>
        </p:spPr>
        <p:txBody>
          <a:bodyPr/>
          <a:lstStyle/>
          <a:p>
            <a:r>
              <a:rPr lang="en-US" dirty="0" smtClean="0"/>
              <a:t>Sequencing Plans Development</a:t>
            </a:r>
            <a:br>
              <a:rPr lang="en-US" dirty="0" smtClean="0"/>
            </a:br>
            <a:r>
              <a:rPr lang="en-US" sz="2000" dirty="0" smtClean="0"/>
              <a:t>(transition from current to future state)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439726"/>
            <a:ext cx="70675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334" y="2437038"/>
            <a:ext cx="2105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bwMode="auto">
          <a:xfrm>
            <a:off x="1594338" y="2680662"/>
            <a:ext cx="5306647" cy="3376246"/>
          </a:xfrm>
          <a:custGeom>
            <a:avLst/>
            <a:gdLst>
              <a:gd name="connsiteX0" fmla="*/ 5306647 w 5306647"/>
              <a:gd name="connsiteY0" fmla="*/ 3376246 h 3376246"/>
              <a:gd name="connsiteX1" fmla="*/ 5306647 w 5306647"/>
              <a:gd name="connsiteY1" fmla="*/ 1445846 h 3376246"/>
              <a:gd name="connsiteX2" fmla="*/ 3626339 w 5306647"/>
              <a:gd name="connsiteY2" fmla="*/ 1445846 h 3376246"/>
              <a:gd name="connsiteX3" fmla="*/ 3626339 w 5306647"/>
              <a:gd name="connsiteY3" fmla="*/ 3016738 h 3376246"/>
              <a:gd name="connsiteX4" fmla="*/ 1039447 w 5306647"/>
              <a:gd name="connsiteY4" fmla="*/ 3016738 h 3376246"/>
              <a:gd name="connsiteX5" fmla="*/ 1039447 w 5306647"/>
              <a:gd name="connsiteY5" fmla="*/ 2547815 h 3376246"/>
              <a:gd name="connsiteX6" fmla="*/ 2836985 w 5306647"/>
              <a:gd name="connsiteY6" fmla="*/ 2547815 h 3376246"/>
              <a:gd name="connsiteX7" fmla="*/ 2836985 w 5306647"/>
              <a:gd name="connsiteY7" fmla="*/ 1563076 h 3376246"/>
              <a:gd name="connsiteX8" fmla="*/ 1281724 w 5306647"/>
              <a:gd name="connsiteY8" fmla="*/ 1563076 h 3376246"/>
              <a:gd name="connsiteX9" fmla="*/ 1281724 w 5306647"/>
              <a:gd name="connsiteY9" fmla="*/ 0 h 3376246"/>
              <a:gd name="connsiteX10" fmla="*/ 0 w 5306647"/>
              <a:gd name="connsiteY10" fmla="*/ 0 h 3376246"/>
              <a:gd name="connsiteX11" fmla="*/ 0 w 5306647"/>
              <a:gd name="connsiteY11" fmla="*/ 2516553 h 33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06647" h="3376246">
                <a:moveTo>
                  <a:pt x="5306647" y="3376246"/>
                </a:moveTo>
                <a:lnTo>
                  <a:pt x="5306647" y="1445846"/>
                </a:lnTo>
                <a:lnTo>
                  <a:pt x="3626339" y="1445846"/>
                </a:lnTo>
                <a:lnTo>
                  <a:pt x="3626339" y="3016738"/>
                </a:lnTo>
                <a:lnTo>
                  <a:pt x="1039447" y="3016738"/>
                </a:lnTo>
                <a:lnTo>
                  <a:pt x="1039447" y="2547815"/>
                </a:lnTo>
                <a:lnTo>
                  <a:pt x="2836985" y="2547815"/>
                </a:lnTo>
                <a:lnTo>
                  <a:pt x="2836985" y="1563076"/>
                </a:lnTo>
                <a:lnTo>
                  <a:pt x="1281724" y="1563076"/>
                </a:lnTo>
                <a:lnTo>
                  <a:pt x="1281724" y="0"/>
                </a:lnTo>
                <a:lnTo>
                  <a:pt x="0" y="0"/>
                </a:lnTo>
                <a:lnTo>
                  <a:pt x="0" y="2516553"/>
                </a:lnTo>
              </a:path>
            </a:pathLst>
          </a:custGeom>
          <a:noFill/>
          <a:ln w="38100" cap="rnd">
            <a:solidFill>
              <a:srgbClr val="C00000"/>
            </a:solidFill>
            <a:prstDash val="sysDot"/>
            <a:headEnd type="oval"/>
            <a:tailEnd type="arrow"/>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cs typeface="+mn-cs"/>
            </a:endParaRPr>
          </a:p>
        </p:txBody>
      </p:sp>
      <p:sp>
        <p:nvSpPr>
          <p:cNvPr id="7" name="TextBox 6"/>
          <p:cNvSpPr txBox="1"/>
          <p:nvPr/>
        </p:nvSpPr>
        <p:spPr>
          <a:xfrm>
            <a:off x="5760132" y="6237312"/>
            <a:ext cx="2829621" cy="276999"/>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smtClean="0"/>
              <a:t>Sequencing Plan = Action Plan</a:t>
            </a:r>
            <a:endParaRPr lang="en-US" u="none" dirty="0"/>
          </a:p>
        </p:txBody>
      </p:sp>
    </p:spTree>
    <p:extLst>
      <p:ext uri="{BB962C8B-B14F-4D97-AF65-F5344CB8AC3E}">
        <p14:creationId xmlns:p14="http://schemas.microsoft.com/office/powerpoint/2010/main" val="28931176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Notional Waterfall Project Schedule</a:t>
            </a:r>
            <a:br>
              <a:rPr lang="en-US" dirty="0" smtClean="0"/>
            </a:br>
            <a:r>
              <a:rPr lang="en-US" dirty="0" smtClean="0"/>
              <a:t>Based on Sequencing Plan</a:t>
            </a:r>
            <a:endParaRPr lang="en-US" dirty="0"/>
          </a:p>
        </p:txBody>
      </p:sp>
      <p:cxnSp>
        <p:nvCxnSpPr>
          <p:cNvPr id="4" name="Straight Connector 3"/>
          <p:cNvCxnSpPr/>
          <p:nvPr/>
        </p:nvCxnSpPr>
        <p:spPr bwMode="auto">
          <a:xfrm>
            <a:off x="1480083" y="2990577"/>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2360767" y="3264358"/>
            <a:ext cx="191916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739744" y="361231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4596277" y="3960273"/>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5334883" y="431419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5964290" y="466002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52632" y="5044605"/>
            <a:ext cx="684666"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163733" y="2759745"/>
            <a:ext cx="1861407"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Develop Acquisition Strategy</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2092969" y="3033526"/>
            <a:ext cx="2212465"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Identify ESB Tooling Requirements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2707928" y="3369915"/>
            <a:ext cx="1356462"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Procure ESB Tooling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4101903" y="3729441"/>
            <a:ext cx="2286203"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Obtain Qualified Staff Augmentation</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5351067" y="4090106"/>
            <a:ext cx="1290738"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Hire Qualified Staff</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5380904" y="4425717"/>
            <a:ext cx="2366353"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Implement ESB Development Process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p:nvSpPr>
        <p:spPr>
          <a:xfrm>
            <a:off x="4413067" y="4813773"/>
            <a:ext cx="3201517"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Identify Resource and Organizational Responsibility</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8" name="Straight Connector 17"/>
          <p:cNvCxnSpPr/>
          <p:nvPr/>
        </p:nvCxnSpPr>
        <p:spPr bwMode="auto">
          <a:xfrm>
            <a:off x="6322363" y="5391215"/>
            <a:ext cx="716145"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5300890" y="5160383"/>
            <a:ext cx="2484976"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Setup and Configure ESB Infrastructure</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20" name="Straight Connector 19"/>
          <p:cNvCxnSpPr/>
          <p:nvPr/>
        </p:nvCxnSpPr>
        <p:spPr bwMode="auto">
          <a:xfrm>
            <a:off x="6767173" y="5739172"/>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579865" y="5493295"/>
            <a:ext cx="1632178"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Obtain Security Approval</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7"/>
          <p:cNvCxnSpPr/>
          <p:nvPr/>
        </p:nvCxnSpPr>
        <p:spPr bwMode="auto">
          <a:xfrm>
            <a:off x="2288483" y="2338598"/>
            <a:ext cx="4750025" cy="0"/>
          </a:xfrm>
          <a:prstGeom prst="straightConnector1">
            <a:avLst/>
          </a:prstGeom>
          <a:solidFill>
            <a:schemeClr val="accent1"/>
          </a:solidFill>
          <a:ln w="57150" cap="flat" cmpd="sng" algn="ctr">
            <a:solidFill>
              <a:srgbClr val="0066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968874" y="1938347"/>
            <a:ext cx="88838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Time</a:t>
            </a:r>
            <a:endPar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a:off x="1623635" y="2184709"/>
            <a:ext cx="663964" cy="307777"/>
          </a:xfrm>
          <a:prstGeom prst="rect">
            <a:avLst/>
          </a:prstGeom>
          <a:noFill/>
        </p:spPr>
        <p:txBody>
          <a:bodyPr wrap="none" rtlCol="0">
            <a:sp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start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1" name="TextBox 30"/>
          <p:cNvSpPr txBox="1"/>
          <p:nvPr/>
        </p:nvSpPr>
        <p:spPr>
          <a:xfrm>
            <a:off x="7111261" y="2184568"/>
            <a:ext cx="620683" cy="307777"/>
          </a:xfrm>
          <a:prstGeom prst="rect">
            <a:avLst/>
          </a:prstGeom>
          <a:noFill/>
        </p:spPr>
        <p:txBody>
          <a:bodyPr wrap="none" rtlCol="0">
            <a:sp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stop</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p:cNvSpPr txBox="1"/>
          <p:nvPr/>
        </p:nvSpPr>
        <p:spPr>
          <a:xfrm>
            <a:off x="2508630" y="6065592"/>
            <a:ext cx="4028668" cy="307777"/>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sz="1400" u="none" dirty="0" smtClean="0"/>
              <a:t>Based on Sequencing Plan Milestones </a:t>
            </a:r>
            <a:endParaRPr lang="en-US" sz="1400" u="none" dirty="0"/>
          </a:p>
        </p:txBody>
      </p:sp>
      <p:grpSp>
        <p:nvGrpSpPr>
          <p:cNvPr id="36" name="Group 35"/>
          <p:cNvGrpSpPr/>
          <p:nvPr/>
        </p:nvGrpSpPr>
        <p:grpSpPr>
          <a:xfrm>
            <a:off x="2317859" y="5255447"/>
            <a:ext cx="4012596" cy="276999"/>
            <a:chOff x="2309767" y="5287815"/>
            <a:chExt cx="4012596" cy="276999"/>
          </a:xfrm>
        </p:grpSpPr>
        <p:sp>
          <p:nvSpPr>
            <p:cNvPr id="33" name="TextBox 32"/>
            <p:cNvSpPr txBox="1"/>
            <p:nvPr/>
          </p:nvSpPr>
          <p:spPr>
            <a:xfrm>
              <a:off x="2309767" y="5287815"/>
              <a:ext cx="2547492" cy="276999"/>
            </a:xfrm>
            <a:prstGeom prst="rect">
              <a:avLst/>
            </a:prstGeom>
            <a:noFill/>
          </p:spPr>
          <p:txBody>
            <a:bodyPr wrap="none" rtlCol="0">
              <a:spAutoFit/>
            </a:bodyPr>
            <a:lstStyle/>
            <a:p>
              <a:r>
                <a:rPr lang="en-US" sz="1200" dirty="0" smtClean="0">
                  <a:solidFill>
                    <a:srgbClr val="006699"/>
                  </a:solidFill>
                  <a:effectLst>
                    <a:outerShdw blurRad="38100" dist="38100" dir="2700000" algn="tl">
                      <a:srgbClr val="000000">
                        <a:alpha val="43137"/>
                      </a:srgbClr>
                    </a:outerShdw>
                  </a:effectLst>
                </a:rPr>
                <a:t>depends on acquisition strategy</a:t>
              </a:r>
              <a:endParaRPr lang="en-US" sz="1200" dirty="0">
                <a:solidFill>
                  <a:srgbClr val="006699"/>
                </a:solidFill>
                <a:effectLst>
                  <a:outerShdw blurRad="38100" dist="38100" dir="2700000" algn="tl">
                    <a:srgbClr val="000000">
                      <a:alpha val="43137"/>
                    </a:srgbClr>
                  </a:outerShdw>
                </a:effectLst>
              </a:endParaRPr>
            </a:p>
          </p:txBody>
        </p:sp>
        <p:cxnSp>
          <p:nvCxnSpPr>
            <p:cNvPr id="35" name="Straight Arrow Connector 34"/>
            <p:cNvCxnSpPr>
              <a:stCxn id="33" idx="3"/>
            </p:cNvCxnSpPr>
            <p:nvPr/>
          </p:nvCxnSpPr>
          <p:spPr bwMode="auto">
            <a:xfrm flipV="1">
              <a:off x="4857259" y="5426314"/>
              <a:ext cx="1465104" cy="1"/>
            </a:xfrm>
            <a:prstGeom prst="straightConnector1">
              <a:avLst/>
            </a:prstGeom>
            <a:solidFill>
              <a:schemeClr val="accent1"/>
            </a:solidFill>
            <a:ln w="38100" cap="flat" cmpd="sng" algn="ctr">
              <a:solidFill>
                <a:schemeClr val="bg1"/>
              </a:solidFill>
              <a:prstDash val="solid"/>
              <a:round/>
              <a:headEnd type="none" w="med" len="med"/>
              <a:tailEnd type="diamo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09505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Facing Delivery Model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42" y="2051928"/>
            <a:ext cx="5238750" cy="3924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4272785" y="1618540"/>
            <a:ext cx="4536208" cy="4791075"/>
            <a:chOff x="4272785" y="1618540"/>
            <a:chExt cx="4536208" cy="4791075"/>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43" y="1618540"/>
              <a:ext cx="2952750" cy="4791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4272785" y="4211373"/>
              <a:ext cx="1704487" cy="1094154"/>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0142604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Service Description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8197665"/>
              </p:ext>
            </p:extLst>
          </p:nvPr>
        </p:nvGraphicFramePr>
        <p:xfrm>
          <a:off x="631963" y="1633415"/>
          <a:ext cx="7671294" cy="461889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160618"/>
                <a:gridCol w="5510676"/>
              </a:tblGrid>
              <a:tr h="216191">
                <a:tc>
                  <a:txBody>
                    <a:bodyPr/>
                    <a:lstStyle/>
                    <a:p>
                      <a:pPr marL="0" marR="0">
                        <a:lnSpc>
                          <a:spcPct val="115000"/>
                        </a:lnSpc>
                        <a:spcBef>
                          <a:spcPts val="0"/>
                        </a:spcBef>
                        <a:spcAft>
                          <a:spcPts val="0"/>
                        </a:spcAft>
                      </a:pPr>
                      <a:r>
                        <a:rPr lang="en-US" sz="10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Customer Service</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800000"/>
                    </a:solidFill>
                  </a:tcPr>
                </a:tc>
                <a:tc>
                  <a:txBody>
                    <a:bodyPr/>
                    <a:lstStyle/>
                    <a:p>
                      <a:pPr marL="0" marR="0">
                        <a:lnSpc>
                          <a:spcPct val="115000"/>
                        </a:lnSpc>
                        <a:spcBef>
                          <a:spcPts val="0"/>
                        </a:spcBef>
                        <a:spcAft>
                          <a:spcPts val="0"/>
                        </a:spcAft>
                      </a:pPr>
                      <a:r>
                        <a:rPr lang="en-US" sz="10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Description</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800000"/>
                    </a:solidFill>
                  </a:tcPr>
                </a:tc>
              </a:tr>
              <a:tr h="67578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Risk Assessment and Total Cost of Ownership for New and Improved Infrastructure Capabilities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city governance entities such as CIO Council (CIOC), Department Directors Advisory Council (DDAC), and IT Steering Committee (ITSC) budgeting, total cost of ownership, cost value, risk mitigation, and other programmatic elements relevant to new and improved infrastructure capabilities.</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846125">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Infrastructure Services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platform and infrastructure as a service, authentication (such as Federated authentication infrastructure), IT security, integrated system architecture, voice over Internet Protocol (VIOP), analog voice services, business continuity, email, badging, fax services, configuration management, open source tooling, IT hardware, data center operations (storage, servers, and virtualization), and networking.</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33511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Recommend Operational Efficiencies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Recommend infrastructure operational efficiencies to include Citywide standardization, economies of scale, and best practice guidance.</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67578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Consulting Leadership</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consulting services to establish process with other departments, scheduling, asset management, vendor coordination, PC imaging, PC refresh, standardization, budgeting (costing), financial allocation, life cycle management, security governance model, Citywide IT infrastructure, contract coordination, etc.</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33511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Deliver End-Point Infrastructure Support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Assists city employees with IT infrastructure support needs to include desktop anomalies. This service is typically triggered through the service desk.</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505451">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Direct IT Service</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Mayor and Council represent important leadership roles here at the City and require special attention as they respond to citizen needs. Therefore, special care is provided to ensure that IT services are meeting their needs.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590620">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Respond to Public Information Requests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Through the policy of open government, Mayor and Council sometimes are requested to deliver public information to its citizens. This service provides policies and procedures to gather the requested information and deliver it Mayor and Council per their request.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438694">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Internet for Public Access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Provides Internet services throughout our City (mostly in City owned property) such as COA Mesh and Internet access points at City Hall where the public may freely access the Internet.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bl>
          </a:graphicData>
        </a:graphic>
      </p:graphicFrame>
    </p:spTree>
    <p:extLst>
      <p:ext uri="{BB962C8B-B14F-4D97-AF65-F5344CB8AC3E}">
        <p14:creationId xmlns:p14="http://schemas.microsoft.com/office/powerpoint/2010/main" val="2257477839"/>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01" y="1796355"/>
            <a:ext cx="295275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Improve Service Delivery Model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044" y="1034363"/>
            <a:ext cx="5479365" cy="5708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flipV="1">
            <a:off x="2897945" y="3172265"/>
            <a:ext cx="4290646" cy="2560320"/>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2897945" y="3439551"/>
            <a:ext cx="4290646" cy="752341"/>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a:off x="2897945" y="3439551"/>
            <a:ext cx="4290646" cy="956603"/>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a:off x="2897945" y="3439551"/>
            <a:ext cx="4290646" cy="1181686"/>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p:nvPr/>
        </p:nvCxnSpPr>
        <p:spPr bwMode="auto">
          <a:xfrm>
            <a:off x="2897945" y="3439551"/>
            <a:ext cx="4290646" cy="144193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bwMode="auto">
          <a:xfrm>
            <a:off x="2897945" y="3439551"/>
            <a:ext cx="4290646" cy="1688123"/>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flipV="1">
            <a:off x="2897945" y="2743200"/>
            <a:ext cx="2426677" cy="2504050"/>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925" y="5654232"/>
            <a:ext cx="1597343" cy="37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Straight Arrow Connector 46"/>
          <p:cNvCxnSpPr/>
          <p:nvPr/>
        </p:nvCxnSpPr>
        <p:spPr bwMode="auto">
          <a:xfrm>
            <a:off x="2897945" y="4797083"/>
            <a:ext cx="773955" cy="900169"/>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flipV="1">
            <a:off x="2897945" y="4881489"/>
            <a:ext cx="4290646" cy="1322365"/>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2897945" y="2839610"/>
            <a:ext cx="4290646" cy="1352282"/>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2897945" y="2839610"/>
            <a:ext cx="4290646" cy="155654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2897945" y="2839610"/>
            <a:ext cx="4290646" cy="2041879"/>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2897945" y="2839610"/>
            <a:ext cx="4290646" cy="1781627"/>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897945" y="2839610"/>
            <a:ext cx="4290646" cy="228806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flipV="1">
            <a:off x="2897945" y="2489982"/>
            <a:ext cx="2426677" cy="275726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p:cNvCxnSpPr/>
          <p:nvPr/>
        </p:nvCxnSpPr>
        <p:spPr bwMode="auto">
          <a:xfrm flipV="1">
            <a:off x="2897945" y="2243798"/>
            <a:ext cx="2426677" cy="3003452"/>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p:cNvCxnSpPr/>
          <p:nvPr/>
        </p:nvCxnSpPr>
        <p:spPr bwMode="auto">
          <a:xfrm flipV="1">
            <a:off x="2897945" y="2004646"/>
            <a:ext cx="2426677" cy="324260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flipV="1">
            <a:off x="2897945" y="1796356"/>
            <a:ext cx="2426677" cy="3450811"/>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p:nvPr/>
        </p:nvCxnSpPr>
        <p:spPr bwMode="auto">
          <a:xfrm flipV="1">
            <a:off x="2897945" y="1540412"/>
            <a:ext cx="2426677" cy="370683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p:cNvSpPr txBox="1"/>
          <p:nvPr/>
        </p:nvSpPr>
        <p:spPr>
          <a:xfrm>
            <a:off x="5902258" y="1358315"/>
            <a:ext cx="2313775" cy="646331"/>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p>
            <a:r>
              <a:rPr lang="en-US" sz="1200" u="sng"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Establish</a:t>
            </a:r>
          </a:p>
          <a:p>
            <a:pPr marL="169863" indent="-169863">
              <a:buFont typeface="Arial" panose="020B0604020202020204" pitchFamily="34" charset="0"/>
              <a:buChar char="•"/>
            </a:pPr>
            <a:r>
              <a:rPr lang="en-US" sz="1200"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Improvement Goals</a:t>
            </a:r>
          </a:p>
          <a:p>
            <a:pPr marL="169863" indent="-169863">
              <a:buFont typeface="Arial" panose="020B0604020202020204" pitchFamily="34" charset="0"/>
              <a:buChar char="•"/>
            </a:pPr>
            <a:r>
              <a:rPr lang="en-US" sz="1200"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Measurable Objectives</a:t>
            </a:r>
          </a:p>
        </p:txBody>
      </p:sp>
      <p:grpSp>
        <p:nvGrpSpPr>
          <p:cNvPr id="91" name="Group 90"/>
          <p:cNvGrpSpPr/>
          <p:nvPr/>
        </p:nvGrpSpPr>
        <p:grpSpPr>
          <a:xfrm>
            <a:off x="5851283" y="2018334"/>
            <a:ext cx="2364750" cy="625442"/>
            <a:chOff x="6653141" y="3102049"/>
            <a:chExt cx="2364750" cy="625442"/>
          </a:xfrm>
        </p:grpSpPr>
        <p:sp>
          <p:nvSpPr>
            <p:cNvPr id="92" name="TextBox 91"/>
            <p:cNvSpPr txBox="1"/>
            <p:nvPr/>
          </p:nvSpPr>
          <p:spPr>
            <a:xfrm>
              <a:off x="6653141" y="3450492"/>
              <a:ext cx="2364750" cy="276999"/>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lgn="ctr">
                <a:defRPr sz="1200" u="none">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Develop Sequencing Plan</a:t>
              </a:r>
            </a:p>
          </p:txBody>
        </p:sp>
        <p:sp>
          <p:nvSpPr>
            <p:cNvPr id="93" name="Right Arrow 92"/>
            <p:cNvSpPr/>
            <p:nvPr/>
          </p:nvSpPr>
          <p:spPr bwMode="auto">
            <a:xfrm rot="5400000">
              <a:off x="7516401" y="3022228"/>
              <a:ext cx="337273" cy="496915"/>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algn="ctr"/>
              <a:endParaRPr lang="en-US"/>
            </a:p>
          </p:txBody>
        </p:sp>
      </p:grpSp>
      <p:sp>
        <p:nvSpPr>
          <p:cNvPr id="94" name="TextBox 93"/>
          <p:cNvSpPr txBox="1"/>
          <p:nvPr/>
        </p:nvSpPr>
        <p:spPr>
          <a:xfrm>
            <a:off x="465845" y="1309579"/>
            <a:ext cx="2661306" cy="461665"/>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a:t>Service Catalog Rewritten </a:t>
            </a:r>
            <a:r>
              <a:rPr lang="en-US" u="none" dirty="0" smtClean="0"/>
              <a:t>to</a:t>
            </a:r>
            <a:endParaRPr lang="en-US" u="none" dirty="0"/>
          </a:p>
          <a:p>
            <a:pPr algn="ctr"/>
            <a:r>
              <a:rPr lang="en-US" u="none" dirty="0" smtClean="0"/>
              <a:t>Emphasize Outcome</a:t>
            </a:r>
            <a:endParaRPr lang="en-US" u="none" dirty="0"/>
          </a:p>
        </p:txBody>
      </p:sp>
      <p:sp>
        <p:nvSpPr>
          <p:cNvPr id="95" name="TextBox 94"/>
          <p:cNvSpPr txBox="1"/>
          <p:nvPr/>
        </p:nvSpPr>
        <p:spPr>
          <a:xfrm>
            <a:off x="5779219" y="5563271"/>
            <a:ext cx="2559851" cy="830997"/>
          </a:xfrm>
          <a:prstGeom prst="rect">
            <a:avLst/>
          </a:prstGeom>
          <a:gradFill>
            <a:gsLst>
              <a:gs pos="0">
                <a:srgbClr val="FFC000"/>
              </a:gs>
              <a:gs pos="100000">
                <a:srgbClr val="FFCC66">
                  <a:alpha val="42000"/>
                  <a:lumMod val="76000"/>
                </a:srgbClr>
              </a:gs>
            </a:gsLst>
            <a:lin ang="5400000" scaled="0"/>
          </a:gradFill>
        </p:spPr>
        <p:txBody>
          <a:bodyPr wrap="squar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smtClean="0"/>
              <a:t>Look for concentrations and patterns</a:t>
            </a:r>
          </a:p>
          <a:p>
            <a:pPr algn="ctr"/>
            <a:r>
              <a:rPr lang="en-US" u="none" dirty="0" smtClean="0"/>
              <a:t>- Model becomes discussion point</a:t>
            </a:r>
            <a:endParaRPr lang="en-US" u="none" dirty="0"/>
          </a:p>
        </p:txBody>
      </p:sp>
    </p:spTree>
    <p:extLst>
      <p:ext uri="{BB962C8B-B14F-4D97-AF65-F5344CB8AC3E}">
        <p14:creationId xmlns:p14="http://schemas.microsoft.com/office/powerpoint/2010/main" val="28957791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left)">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63" y="231775"/>
            <a:ext cx="8961437" cy="867930"/>
          </a:xfrm>
        </p:spPr>
        <p:txBody>
          <a:bodyPr/>
          <a:lstStyle/>
          <a:p>
            <a:r>
              <a:rPr lang="en-US" dirty="0" smtClean="0"/>
              <a:t>EA Requires Leadership Support</a:t>
            </a:r>
            <a:br>
              <a:rPr lang="en-US" dirty="0" smtClean="0"/>
            </a:br>
            <a:r>
              <a:rPr lang="en-US" dirty="0" smtClean="0"/>
              <a:t>and Understanding…</a:t>
            </a:r>
            <a:endParaRPr lang="en-US" dirty="0"/>
          </a:p>
        </p:txBody>
      </p:sp>
      <p:sp>
        <p:nvSpPr>
          <p:cNvPr id="4" name="Content Placeholder 3"/>
          <p:cNvSpPr>
            <a:spLocks noGrp="1"/>
          </p:cNvSpPr>
          <p:nvPr>
            <p:ph idx="1"/>
          </p:nvPr>
        </p:nvSpPr>
        <p:spPr>
          <a:xfrm>
            <a:off x="484188" y="2503533"/>
            <a:ext cx="8332787" cy="2917722"/>
          </a:xfrm>
        </p:spPr>
        <p:txBody>
          <a:bodyPr/>
          <a:lstStyle/>
          <a:p>
            <a:r>
              <a:rPr lang="en-US" dirty="0" smtClean="0"/>
              <a:t>EA process is industry best practice</a:t>
            </a:r>
          </a:p>
          <a:p>
            <a:r>
              <a:rPr lang="en-US" dirty="0" smtClean="0"/>
              <a:t>There’s still much work to do…</a:t>
            </a:r>
          </a:p>
          <a:p>
            <a:pPr lvl="1"/>
            <a:r>
              <a:rPr lang="en-US" dirty="0" smtClean="0"/>
              <a:t>Continue black-box approach for DDAC selected business units</a:t>
            </a:r>
          </a:p>
          <a:p>
            <a:pPr lvl="1"/>
            <a:r>
              <a:rPr lang="en-US" dirty="0" smtClean="0"/>
              <a:t>Identify important business patterns (i.e., shared capabilities/goals)</a:t>
            </a:r>
          </a:p>
          <a:p>
            <a:r>
              <a:rPr lang="en-US" dirty="0" smtClean="0"/>
              <a:t>Incorporate EA into the DDAC planning and decision-making process</a:t>
            </a:r>
            <a:endParaRPr lang="en-US" dirty="0"/>
          </a:p>
        </p:txBody>
      </p:sp>
    </p:spTree>
    <p:extLst>
      <p:ext uri="{BB962C8B-B14F-4D97-AF65-F5344CB8AC3E}">
        <p14:creationId xmlns:p14="http://schemas.microsoft.com/office/powerpoint/2010/main" val="207578564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Content Placeholder 4"/>
          <p:cNvSpPr>
            <a:spLocks noGrp="1"/>
          </p:cNvSpPr>
          <p:nvPr>
            <p:ph idx="1"/>
          </p:nvPr>
        </p:nvSpPr>
        <p:spPr>
          <a:xfrm>
            <a:off x="475479" y="2111602"/>
            <a:ext cx="8332787" cy="4284250"/>
          </a:xfrm>
        </p:spPr>
        <p:txBody>
          <a:bodyPr/>
          <a:lstStyle/>
          <a:p>
            <a:r>
              <a:rPr lang="en-US" dirty="0" smtClean="0"/>
              <a:t>Identify and establish important business </a:t>
            </a:r>
            <a:r>
              <a:rPr lang="en-US" dirty="0" smtClean="0"/>
              <a:t>capabilities </a:t>
            </a:r>
            <a:r>
              <a:rPr lang="en-US" dirty="0" smtClean="0"/>
              <a:t>to aid in defining important IT improvements and project priorities</a:t>
            </a:r>
          </a:p>
          <a:p>
            <a:r>
              <a:rPr lang="en-US" dirty="0" smtClean="0"/>
              <a:t>Ensure business </a:t>
            </a:r>
            <a:r>
              <a:rPr lang="en-US" dirty="0" smtClean="0"/>
              <a:t>capabilities </a:t>
            </a:r>
            <a:r>
              <a:rPr lang="en-US" dirty="0" smtClean="0"/>
              <a:t>are outcome focused and consistently defined at the same level of abstraction</a:t>
            </a:r>
          </a:p>
          <a:p>
            <a:r>
              <a:rPr lang="en-US" dirty="0" smtClean="0"/>
              <a:t>Clearly identify important business patterns (i.e., similar outcomes) to optimize reuse opportunities</a:t>
            </a:r>
          </a:p>
          <a:p>
            <a:r>
              <a:rPr lang="en-US" dirty="0" smtClean="0"/>
              <a:t>There is no silver bullet…</a:t>
            </a:r>
            <a:endParaRPr lang="en-US" dirty="0"/>
          </a:p>
          <a:p>
            <a:endParaRPr lang="en-US" dirty="0"/>
          </a:p>
        </p:txBody>
      </p:sp>
    </p:spTree>
    <p:extLst>
      <p:ext uri="{BB962C8B-B14F-4D97-AF65-F5344CB8AC3E}">
        <p14:creationId xmlns:p14="http://schemas.microsoft.com/office/powerpoint/2010/main" val="2582161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Role of EA?</a:t>
            </a:r>
            <a:endParaRPr lang="en-US" dirty="0"/>
          </a:p>
        </p:txBody>
      </p:sp>
      <p:sp>
        <p:nvSpPr>
          <p:cNvPr id="3" name="Content Placeholder 2"/>
          <p:cNvSpPr>
            <a:spLocks noGrp="1"/>
          </p:cNvSpPr>
          <p:nvPr>
            <p:ph idx="1"/>
          </p:nvPr>
        </p:nvSpPr>
        <p:spPr>
          <a:xfrm>
            <a:off x="301308" y="3400471"/>
            <a:ext cx="8332787" cy="2760756"/>
          </a:xfrm>
        </p:spPr>
        <p:txBody>
          <a:bodyPr/>
          <a:lstStyle/>
          <a:p>
            <a:r>
              <a:rPr lang="en-US" dirty="0" smtClean="0"/>
              <a:t>Responsible to align IT services with the business needs of the city</a:t>
            </a:r>
          </a:p>
          <a:p>
            <a:pPr lvl="1"/>
            <a:r>
              <a:rPr lang="en-US" dirty="0" smtClean="0"/>
              <a:t>Business need: Information technology solutions to assist in delivering important business outcomes</a:t>
            </a:r>
          </a:p>
          <a:p>
            <a:r>
              <a:rPr lang="en-US" dirty="0" smtClean="0"/>
              <a:t>EA is more a business entity than an IT </a:t>
            </a:r>
            <a:r>
              <a:rPr lang="en-US" dirty="0" smtClean="0"/>
              <a:t>service </a:t>
            </a:r>
            <a:r>
              <a:rPr lang="en-US" dirty="0" smtClean="0"/>
              <a:t>provider – places business need in context of the required user experience without dictating the final solution</a:t>
            </a:r>
            <a:endParaRPr lang="en-US" dirty="0"/>
          </a:p>
        </p:txBody>
      </p:sp>
      <p:sp>
        <p:nvSpPr>
          <p:cNvPr id="5" name="TextBox 4"/>
          <p:cNvSpPr txBox="1"/>
          <p:nvPr/>
        </p:nvSpPr>
        <p:spPr>
          <a:xfrm>
            <a:off x="287381" y="1759133"/>
            <a:ext cx="8325393" cy="1569660"/>
          </a:xfrm>
          <a:prstGeom prst="rect">
            <a:avLst/>
          </a:prstGeom>
          <a:noFill/>
        </p:spPr>
        <p:txBody>
          <a:bodyPr wrap="square" rtlCol="0">
            <a:spAutoFit/>
          </a:bodyPr>
          <a:lstStyle/>
          <a:p>
            <a:r>
              <a:rPr lang="en-US" sz="1200" i="1" dirty="0">
                <a:latin typeface="Verdana" panose="020B0604030504040204" pitchFamily="34" charset="0"/>
                <a:ea typeface="Verdana" panose="020B0604030504040204" pitchFamily="34" charset="0"/>
                <a:cs typeface="Verdana" panose="020B0604030504040204" pitchFamily="34" charset="0"/>
              </a:rPr>
              <a:t>Enterprise architects work with stakeholders, both leadership and subject matter experts, to build a holistic view of the organization's strategy, processes, information, and information technology assets. The role of the enterprise architect is to take this knowledge and ensure that the business and IT are in </a:t>
            </a:r>
            <a:r>
              <a:rPr lang="en-US" sz="1200" i="1" dirty="0" smtClean="0">
                <a:latin typeface="Verdana" panose="020B0604030504040204" pitchFamily="34" charset="0"/>
                <a:ea typeface="Verdana" panose="020B0604030504040204" pitchFamily="34" charset="0"/>
                <a:cs typeface="Verdana" panose="020B0604030504040204" pitchFamily="34" charset="0"/>
              </a:rPr>
              <a:t>alignment. The </a:t>
            </a:r>
            <a:r>
              <a:rPr lang="en-US" sz="1200" i="1" dirty="0">
                <a:latin typeface="Verdana" panose="020B0604030504040204" pitchFamily="34" charset="0"/>
                <a:ea typeface="Verdana" panose="020B0604030504040204" pitchFamily="34" charset="0"/>
                <a:cs typeface="Verdana" panose="020B0604030504040204" pitchFamily="34" charset="0"/>
              </a:rPr>
              <a:t>enterprise architect links the business mission, strategy, and processes of an organization to its IT strategy, and documents this using multiple architectural models or views that show how the current and future needs of an organization will be met in an efficient, sustainable, agile, and adaptable manner</a:t>
            </a:r>
            <a:r>
              <a:rPr lang="en-US" sz="1200" i="1" dirty="0" smtClean="0">
                <a:latin typeface="Verdana" panose="020B0604030504040204" pitchFamily="34" charset="0"/>
                <a:ea typeface="Verdana" panose="020B0604030504040204" pitchFamily="34" charset="0"/>
                <a:cs typeface="Verdana" panose="020B0604030504040204" pitchFamily="34" charset="0"/>
              </a:rPr>
              <a:t>.</a:t>
            </a:r>
          </a:p>
          <a:p>
            <a:r>
              <a:rPr lang="en-US" sz="1200" i="1" dirty="0" smtClean="0">
                <a:latin typeface="Verdana" panose="020B0604030504040204" pitchFamily="34" charset="0"/>
                <a:ea typeface="Verdana" panose="020B0604030504040204" pitchFamily="34" charset="0"/>
                <a:cs typeface="Verdana" panose="020B0604030504040204" pitchFamily="34" charset="0"/>
              </a:rPr>
              <a:t>~source Wikipedia</a:t>
            </a:r>
            <a:endParaRPr lang="en-US" sz="12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48978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2258443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Facing Delivery Model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42" y="2051928"/>
            <a:ext cx="5238750" cy="3924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4272785" y="1618540"/>
            <a:ext cx="4536208" cy="4791075"/>
            <a:chOff x="4272785" y="1618540"/>
            <a:chExt cx="4536208" cy="4791075"/>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43" y="1618540"/>
              <a:ext cx="2952750" cy="4791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4272785" y="4211373"/>
              <a:ext cx="1704487" cy="1094154"/>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1282715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757130"/>
          </a:xfrm>
        </p:spPr>
        <p:txBody>
          <a:bodyPr/>
          <a:lstStyle/>
          <a:p>
            <a:r>
              <a:rPr lang="en-US" dirty="0"/>
              <a:t>Existing Strategic Viewpoints</a:t>
            </a:r>
            <a:br>
              <a:rPr lang="en-US" dirty="0"/>
            </a:br>
            <a:r>
              <a:rPr lang="en-US" sz="2000" dirty="0" smtClean="0"/>
              <a:t>(Capabilities </a:t>
            </a:r>
            <a:r>
              <a:rPr lang="en-US" sz="2000" dirty="0"/>
              <a:t>and </a:t>
            </a:r>
            <a:r>
              <a:rPr lang="en-US" sz="2000" dirty="0" smtClean="0"/>
              <a:t>Goals)</a:t>
            </a:r>
            <a:endParaRPr lang="en-US" dirty="0"/>
          </a:p>
        </p:txBody>
      </p:sp>
      <p:sp>
        <p:nvSpPr>
          <p:cNvPr id="19" name="Content Placeholder 18"/>
          <p:cNvSpPr>
            <a:spLocks noGrp="1"/>
          </p:cNvSpPr>
          <p:nvPr>
            <p:ph idx="1"/>
          </p:nvPr>
        </p:nvSpPr>
        <p:spPr/>
        <p:txBody>
          <a:bodyPr/>
          <a:lstStyle/>
          <a:p>
            <a:endParaRPr lang="en-US"/>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9342" y="1127848"/>
            <a:ext cx="2672334" cy="2068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804" y="4011202"/>
            <a:ext cx="3156395" cy="2636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9463" y="4370753"/>
            <a:ext cx="3760470" cy="2248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376"/>
          <a:stretch/>
        </p:blipFill>
        <p:spPr bwMode="auto">
          <a:xfrm>
            <a:off x="5245196" y="960256"/>
            <a:ext cx="2994147" cy="22048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521" y="3256084"/>
            <a:ext cx="3588449" cy="26323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573" r="17308"/>
          <a:stretch/>
        </p:blipFill>
        <p:spPr bwMode="auto">
          <a:xfrm>
            <a:off x="5987652" y="3256084"/>
            <a:ext cx="2867281" cy="311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1018" y="2600531"/>
            <a:ext cx="2924366" cy="35404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4493" y="1127848"/>
            <a:ext cx="3992499" cy="26323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a:grpSpLocks noChangeAspect="1"/>
          </p:cNvGrpSpPr>
          <p:nvPr/>
        </p:nvGrpSpPr>
        <p:grpSpPr>
          <a:xfrm>
            <a:off x="3865175" y="2600531"/>
            <a:ext cx="3340418" cy="2540318"/>
            <a:chOff x="595313" y="784225"/>
            <a:chExt cx="7953375" cy="6048375"/>
          </a:xfrm>
        </p:grpSpPr>
        <p:pic>
          <p:nvPicPr>
            <p:cNvPr id="17"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271652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62959"/>
            <a:ext cx="8961437" cy="674031"/>
          </a:xfrm>
        </p:spPr>
        <p:txBody>
          <a:bodyPr/>
          <a:lstStyle/>
          <a:p>
            <a:r>
              <a:rPr lang="en-US" sz="2400" dirty="0">
                <a:solidFill>
                  <a:srgbClr val="FFFFFF"/>
                </a:solidFill>
              </a:rPr>
              <a:t>Connecting Business Needs to IT Solutions</a:t>
            </a:r>
            <a:br>
              <a:rPr lang="en-US" sz="2400" dirty="0">
                <a:solidFill>
                  <a:srgbClr val="FFFFFF"/>
                </a:solidFill>
              </a:rPr>
            </a:br>
            <a:r>
              <a:rPr lang="en-US" sz="1800" dirty="0">
                <a:solidFill>
                  <a:srgbClr val="FFFFFF"/>
                </a:solidFill>
              </a:rPr>
              <a:t>continued…</a:t>
            </a:r>
            <a:endParaRPr lang="en-US" sz="2400"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0" y="1913562"/>
            <a:ext cx="5457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5"/>
          <p:cNvGrpSpPr>
            <a:grpSpLocks/>
          </p:cNvGrpSpPr>
          <p:nvPr/>
        </p:nvGrpSpPr>
        <p:grpSpPr bwMode="auto">
          <a:xfrm>
            <a:off x="112713" y="3202404"/>
            <a:ext cx="1261258" cy="1694515"/>
            <a:chOff x="203908" y="882919"/>
            <a:chExt cx="3957174" cy="5316488"/>
          </a:xfrm>
        </p:grpSpPr>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237" y="2405575"/>
            <a:ext cx="8314006" cy="4325816"/>
            <a:chOff x="49237" y="2405575"/>
            <a:chExt cx="8314006" cy="4325816"/>
          </a:xfrm>
        </p:grpSpPr>
        <p:sp>
          <p:nvSpPr>
            <p:cNvPr id="17" name="Freeform 16"/>
            <p:cNvSpPr/>
            <p:nvPr/>
          </p:nvSpPr>
          <p:spPr bwMode="auto">
            <a:xfrm>
              <a:off x="49237" y="2405575"/>
              <a:ext cx="5957668" cy="4325816"/>
            </a:xfrm>
            <a:custGeom>
              <a:avLst/>
              <a:gdLst>
                <a:gd name="connsiteX0" fmla="*/ 0 w 5957668"/>
                <a:gd name="connsiteY0" fmla="*/ 0 h 4325816"/>
                <a:gd name="connsiteX1" fmla="*/ 5957668 w 5957668"/>
                <a:gd name="connsiteY1" fmla="*/ 0 h 4325816"/>
                <a:gd name="connsiteX2" fmla="*/ 5957668 w 5957668"/>
                <a:gd name="connsiteY2" fmla="*/ 1941342 h 4325816"/>
                <a:gd name="connsiteX3" fmla="*/ 3137095 w 5957668"/>
                <a:gd name="connsiteY3" fmla="*/ 1941342 h 4325816"/>
                <a:gd name="connsiteX4" fmla="*/ 3137095 w 5957668"/>
                <a:gd name="connsiteY4" fmla="*/ 2412610 h 4325816"/>
                <a:gd name="connsiteX5" fmla="*/ 5957668 w 5957668"/>
                <a:gd name="connsiteY5" fmla="*/ 2412610 h 4325816"/>
                <a:gd name="connsiteX6" fmla="*/ 5957668 w 5957668"/>
                <a:gd name="connsiteY6" fmla="*/ 4325816 h 4325816"/>
                <a:gd name="connsiteX7" fmla="*/ 0 w 5957668"/>
                <a:gd name="connsiteY7" fmla="*/ 4325816 h 4325816"/>
                <a:gd name="connsiteX8" fmla="*/ 0 w 5957668"/>
                <a:gd name="connsiteY8" fmla="*/ 0 h 43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668" h="4325816">
                  <a:moveTo>
                    <a:pt x="0" y="0"/>
                  </a:moveTo>
                  <a:lnTo>
                    <a:pt x="5957668" y="0"/>
                  </a:lnTo>
                  <a:lnTo>
                    <a:pt x="5957668" y="1941342"/>
                  </a:lnTo>
                  <a:lnTo>
                    <a:pt x="3137095" y="1941342"/>
                  </a:lnTo>
                  <a:lnTo>
                    <a:pt x="3137095" y="2412610"/>
                  </a:lnTo>
                  <a:lnTo>
                    <a:pt x="5957668" y="2412610"/>
                  </a:lnTo>
                  <a:lnTo>
                    <a:pt x="5957668" y="4325816"/>
                  </a:lnTo>
                  <a:lnTo>
                    <a:pt x="0" y="4325816"/>
                  </a:lnTo>
                  <a:cubicBezTo>
                    <a:pt x="2345" y="2881533"/>
                    <a:pt x="4689" y="1437250"/>
                    <a:pt x="0" y="0"/>
                  </a:cubicBezTo>
                  <a:close/>
                </a:path>
              </a:pathLst>
            </a:cu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8" name="Rectangle 17"/>
            <p:cNvSpPr/>
            <p:nvPr/>
          </p:nvSpPr>
          <p:spPr bwMode="auto">
            <a:xfrm>
              <a:off x="6344529" y="2532185"/>
              <a:ext cx="2018714" cy="1041009"/>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auto">
            <a:xfrm>
              <a:off x="6344529" y="4717367"/>
              <a:ext cx="2018714" cy="1922584"/>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 name="Group 19"/>
          <p:cNvGrpSpPr>
            <a:grpSpLocks/>
          </p:cNvGrpSpPr>
          <p:nvPr/>
        </p:nvGrpSpPr>
        <p:grpSpPr bwMode="auto">
          <a:xfrm>
            <a:off x="4973638" y="1800225"/>
            <a:ext cx="1433512" cy="2849563"/>
            <a:chOff x="4972929" y="1800665"/>
            <a:chExt cx="1434905" cy="2848707"/>
          </a:xfrm>
        </p:grpSpPr>
        <p:cxnSp>
          <p:nvCxnSpPr>
            <p:cNvPr id="21" name="Straight Arrow Connector 3"/>
            <p:cNvCxnSpPr>
              <a:cxnSpLocks noChangeShapeType="1"/>
            </p:cNvCxnSpPr>
            <p:nvPr/>
          </p:nvCxnSpPr>
          <p:spPr bwMode="auto">
            <a:xfrm>
              <a:off x="4972929" y="1800665"/>
              <a:ext cx="0" cy="2637692"/>
            </a:xfrm>
            <a:prstGeom prst="straightConnector1">
              <a:avLst/>
            </a:prstGeom>
            <a:noFill/>
            <a:ln w="22225" algn="ctr">
              <a:solidFill>
                <a:srgbClr val="C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13"/>
            <p:cNvSpPr>
              <a:spLocks/>
            </p:cNvSpPr>
            <p:nvPr/>
          </p:nvSpPr>
          <p:spPr bwMode="auto">
            <a:xfrm>
              <a:off x="5409028" y="4445391"/>
              <a:ext cx="998806" cy="203981"/>
            </a:xfrm>
            <a:custGeom>
              <a:avLst/>
              <a:gdLst>
                <a:gd name="T0" fmla="*/ 0 w 998806"/>
                <a:gd name="T1" fmla="*/ 203981 h 203981"/>
                <a:gd name="T2" fmla="*/ 703384 w 998806"/>
                <a:gd name="T3" fmla="*/ 203981 h 203981"/>
                <a:gd name="T4" fmla="*/ 703384 w 998806"/>
                <a:gd name="T5" fmla="*/ 0 h 203981"/>
                <a:gd name="T6" fmla="*/ 998806 w 998806"/>
                <a:gd name="T7" fmla="*/ 0 h 203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16184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Strategic Analysis</a:t>
            </a:r>
            <a:endParaRPr lang="en-US" dirty="0"/>
          </a:p>
        </p:txBody>
      </p:sp>
      <p:pic>
        <p:nvPicPr>
          <p:cNvPr id="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376"/>
          <a:stretch/>
        </p:blipFill>
        <p:spPr bwMode="auto">
          <a:xfrm>
            <a:off x="837319" y="1257241"/>
            <a:ext cx="7178680" cy="528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4728308" y="3118337"/>
            <a:ext cx="2555630" cy="161778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8" name="Rectangle 7"/>
          <p:cNvSpPr/>
          <p:nvPr/>
        </p:nvSpPr>
        <p:spPr bwMode="auto">
          <a:xfrm>
            <a:off x="4728308" y="5310553"/>
            <a:ext cx="2555630" cy="1152770"/>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07462597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Planning and Development Review (PDR)</a:t>
            </a:r>
            <a:endParaRPr lang="en-US" sz="2400"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42" y="1127847"/>
            <a:ext cx="8407615" cy="55432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361722" y="1127847"/>
            <a:ext cx="2266461" cy="103701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6361722" y="2563446"/>
            <a:ext cx="2266461" cy="222738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6" name="Rectangle 5"/>
          <p:cNvSpPr/>
          <p:nvPr/>
        </p:nvSpPr>
        <p:spPr bwMode="auto">
          <a:xfrm>
            <a:off x="6361722" y="5281724"/>
            <a:ext cx="2266461" cy="1314461"/>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TextBox 6"/>
          <p:cNvSpPr txBox="1"/>
          <p:nvPr/>
        </p:nvSpPr>
        <p:spPr>
          <a:xfrm>
            <a:off x="964642" y="6049108"/>
            <a:ext cx="2954655" cy="276999"/>
          </a:xfrm>
          <a:prstGeom prst="rect">
            <a:avLst/>
          </a:prstGeom>
          <a:noFill/>
        </p:spPr>
        <p:txBody>
          <a:bodyPr wrap="none" rtlCol="0">
            <a:spAutoFit/>
          </a:bodyPr>
          <a:lstStyle/>
          <a:p>
            <a:r>
              <a:rPr lang="en-US" sz="1200" dirty="0" smtClean="0">
                <a:latin typeface="Verdana" panose="020B0604030504040204" pitchFamily="34" charset="0"/>
                <a:ea typeface="Verdana" panose="020B0604030504040204" pitchFamily="34" charset="0"/>
                <a:cs typeface="Verdana" panose="020B0604030504040204" pitchFamily="34" charset="0"/>
                <a:hlinkClick r:id="rId3" action="ppaction://hlinkpres?slideindex=1&amp;slidetitle="/>
              </a:rPr>
              <a:t>Residential Review Architecture</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5034321"/>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20783</TotalTime>
  <Words>889</Words>
  <Application>Microsoft Office PowerPoint</Application>
  <PresentationFormat>On-screen Show (4:3)</PresentationFormat>
  <Paragraphs>118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PresentationTemplate_White</vt:lpstr>
      <vt:lpstr>Enterprise Architecture  Rob Byrd, Chief Enterprise Architect</vt:lpstr>
      <vt:lpstr>Problem Statement</vt:lpstr>
      <vt:lpstr>Industry Role of EA?</vt:lpstr>
      <vt:lpstr>Dealing With Complexity</vt:lpstr>
      <vt:lpstr>Customer Facing Delivery Model</vt:lpstr>
      <vt:lpstr>Existing Strategic Viewpoints (Capabilities and Goals)</vt:lpstr>
      <vt:lpstr>Connecting Business Needs to IT Solutions continued…</vt:lpstr>
      <vt:lpstr>IT Strategic Analysis</vt:lpstr>
      <vt:lpstr>Planning and Development Review (PDR)</vt:lpstr>
      <vt:lpstr>Integrate Real Estate Sources</vt:lpstr>
      <vt:lpstr>Municipal Court</vt:lpstr>
      <vt:lpstr>Goal Dependency</vt:lpstr>
      <vt:lpstr>Strategic Viewpoint</vt:lpstr>
      <vt:lpstr>Sequencing Plans Development (transition from current to future state)</vt:lpstr>
      <vt:lpstr>Notional Waterfall Project Schedule Based on Sequencing Plan</vt:lpstr>
      <vt:lpstr>Customer Facing Delivery Model</vt:lpstr>
      <vt:lpstr>Customer Service Description</vt:lpstr>
      <vt:lpstr>Improve Service Delivery Model</vt:lpstr>
      <vt:lpstr>EA Requires Leadership Support and Understanding…</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1018</cp:revision>
  <dcterms:created xsi:type="dcterms:W3CDTF">2002-08-23T15:26:08Z</dcterms:created>
  <dcterms:modified xsi:type="dcterms:W3CDTF">2013-12-03T20:11:54Z</dcterms:modified>
</cp:coreProperties>
</file>