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  <p:sldMasterId id="2147483675" r:id="rId7"/>
  </p:sldMasterIdLst>
  <p:sldIdLst>
    <p:sldId id="258" r:id="rId8"/>
    <p:sldId id="275" r:id="rId9"/>
    <p:sldId id="262" r:id="rId10"/>
    <p:sldId id="266" r:id="rId11"/>
    <p:sldId id="271" r:id="rId12"/>
    <p:sldId id="260" r:id="rId13"/>
    <p:sldId id="263" r:id="rId14"/>
    <p:sldId id="264" r:id="rId15"/>
    <p:sldId id="265" r:id="rId16"/>
    <p:sldId id="272" r:id="rId17"/>
    <p:sldId id="267" r:id="rId18"/>
    <p:sldId id="268" r:id="rId19"/>
    <p:sldId id="269" r:id="rId20"/>
    <p:sldId id="276" r:id="rId21"/>
    <p:sldId id="273" r:id="rId22"/>
    <p:sldId id="274" r:id="rId23"/>
    <p:sldId id="27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0000"/>
    <a:srgbClr val="CE9C20"/>
    <a:srgbClr val="F0D99F"/>
    <a:srgbClr val="FEFDC7"/>
    <a:srgbClr val="2CA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9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124200"/>
            <a:ext cx="7696200" cy="68580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CAF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7696200" cy="990600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24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868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2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98438"/>
            <a:ext cx="5029200" cy="639762"/>
          </a:xfrm>
        </p:spPr>
        <p:txBody>
          <a:bodyPr>
            <a:normAutofit/>
          </a:bodyPr>
          <a:lstStyle>
            <a:lvl1pPr algn="r">
              <a:defRPr sz="2200">
                <a:solidFill>
                  <a:srgbClr val="2CAF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7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1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4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80131"/>
          </a:xfrm>
        </p:spPr>
        <p:txBody>
          <a:bodyPr/>
          <a:lstStyle>
            <a:lvl1pPr algn="l">
              <a:defRPr lang="en-US" dirty="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458587"/>
          </a:xfrm>
        </p:spPr>
        <p:txBody>
          <a:bodyPr anchor="t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0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662" y="274638"/>
            <a:ext cx="5429738" cy="86793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7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085BE0-2D29-4C18-B969-191ECF77223A}" type="datetimeFigureOut">
              <a:rPr lang="en-US"/>
              <a:pPr>
                <a:defRPr/>
              </a:pPr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D80550-BC05-445A-A0D1-A78CE3EE8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98"/>
            <a:ext cx="9144000" cy="1853184"/>
          </a:xfrm>
          <a:prstGeom prst="rect">
            <a:avLst/>
          </a:prstGeom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2428" y="231775"/>
            <a:ext cx="5477639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1324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762000" y="2895600"/>
            <a:ext cx="7696200" cy="685800"/>
          </a:xfrm>
        </p:spPr>
        <p:txBody>
          <a:bodyPr/>
          <a:lstStyle/>
          <a:p>
            <a:r>
              <a:rPr lang="en-US" b="1" dirty="0"/>
              <a:t>Enterprise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96200" cy="9906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– A Citywide Strategy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14400" y="4953000"/>
            <a:ext cx="44958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CAFA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sz="2400" dirty="0" smtClean="0"/>
              <a:t>Rob Byrd</a:t>
            </a:r>
            <a:br>
              <a:rPr lang="en-US" sz="2400" dirty="0" smtClean="0"/>
            </a:br>
            <a:r>
              <a:rPr lang="en-US" sz="2400" dirty="0" smtClean="0"/>
              <a:t>Chief Enterprise Architect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77270"/>
            <a:ext cx="415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Aligning Information Technology Services to the Business Needs of the City…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Establishes Order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9" r="8186" b="-530"/>
          <a:stretch/>
        </p:blipFill>
        <p:spPr>
          <a:xfrm>
            <a:off x="1600200" y="914400"/>
            <a:ext cx="53135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19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135632" y="1980136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55488" y="5276222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Optimize Operations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Respond to Customer Needs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Define Mobile User Processes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Sustain Environment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Integrate Case and Asset Management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Increase Revenue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Conserve Water Resources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413193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Safe Public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Manage Infrastructure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&lt;&lt;capability&gt;&gt;</a:t>
              </a:r>
            </a:p>
            <a:p>
              <a:r>
                <a:rPr lang="en-US" sz="105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Equal Opportunities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Reliable Energy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Healthy Community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Healthy Economy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Mobile Community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4263" y="2776192"/>
            <a:ext cx="2030797" cy="2478928"/>
            <a:chOff x="3334263" y="3066756"/>
            <a:chExt cx="2030797" cy="2478928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3334263" y="3066756"/>
              <a:ext cx="2030797" cy="2478928"/>
            </a:xfrm>
            <a:prstGeom prst="downArrow">
              <a:avLst/>
            </a:prstGeom>
            <a:gradFill>
              <a:gsLst>
                <a:gs pos="0">
                  <a:srgbClr val="FF9900"/>
                </a:gs>
                <a:gs pos="50000">
                  <a:srgbClr val="FF9900"/>
                </a:gs>
                <a:gs pos="100000">
                  <a:srgbClr val="F8F8F8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3380486" y="4041984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effectLst>
                    <a:glow rad="101600">
                      <a:srgbClr val="FFCC66">
                        <a:alpha val="60000"/>
                      </a:srgbClr>
                    </a:glo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Establish Goals</a:t>
              </a:r>
              <a:endParaRPr lang="en-US" sz="1600" b="1" dirty="0">
                <a:solidFill>
                  <a:srgbClr val="000000"/>
                </a:solidFill>
                <a:effectLst>
                  <a:glow rad="101600">
                    <a:srgbClr val="FFCC66">
                      <a:alpha val="60000"/>
                    </a:srgb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232375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&lt;&lt;vision&gt;&gt;</a:t>
            </a:r>
          </a:p>
          <a:p>
            <a:r>
              <a:rPr lang="en-US" sz="1050" b="1" dirty="0">
                <a:solidFill>
                  <a:srgbClr val="000000"/>
                </a:solidFill>
                <a:latin typeface="Arial"/>
              </a:rPr>
              <a:t>Best </a:t>
            </a:r>
            <a:r>
              <a:rPr lang="en-US" sz="1050" b="1" dirty="0" smtClean="0">
                <a:solidFill>
                  <a:srgbClr val="000000"/>
                </a:solidFill>
                <a:latin typeface="Arial"/>
              </a:rPr>
              <a:t>Managed City</a:t>
            </a:r>
            <a:endParaRPr lang="en-US" sz="105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7718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35501" y="1291592"/>
            <a:ext cx="6808763" cy="4937760"/>
            <a:chOff x="935501" y="1291592"/>
            <a:chExt cx="6808763" cy="4937760"/>
          </a:xfrm>
        </p:grpSpPr>
        <p:sp>
          <p:nvSpPr>
            <p:cNvPr id="4" name="Rectangle 3"/>
            <p:cNvSpPr/>
            <p:nvPr/>
          </p:nvSpPr>
          <p:spPr bwMode="auto">
            <a:xfrm>
              <a:off x="935501" y="1291592"/>
              <a:ext cx="6808763" cy="493776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6"/>
            <a:stretch/>
          </p:blipFill>
          <p:spPr bwMode="auto">
            <a:xfrm>
              <a:off x="3537242" y="3214651"/>
              <a:ext cx="3049447" cy="27769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461" y="2073443"/>
              <a:ext cx="2199957" cy="29915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12" y="3145337"/>
              <a:ext cx="1209675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2"/>
            <a:stretch/>
          </p:blipFill>
          <p:spPr bwMode="auto">
            <a:xfrm>
              <a:off x="2988609" y="1421718"/>
              <a:ext cx="2616751" cy="25505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Equal 8"/>
            <p:cNvSpPr/>
            <p:nvPr/>
          </p:nvSpPr>
          <p:spPr bwMode="auto">
            <a:xfrm>
              <a:off x="2117188" y="3145337"/>
              <a:ext cx="717452" cy="750585"/>
            </a:xfrm>
            <a:prstGeom prst="mathEqual">
              <a:avLst>
                <a:gd name="adj1" fmla="val 14149"/>
                <a:gd name="adj2" fmla="val 11760"/>
              </a:avLst>
            </a:prstGeom>
            <a:solidFill>
              <a:srgbClr val="92D05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40347" y="176450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Process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927" y="4976287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Business developed!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959" y="314019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Integration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7693" y="43096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579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526454" y="3264072"/>
            <a:ext cx="7541038" cy="2960779"/>
            <a:chOff x="526454" y="3486268"/>
            <a:chExt cx="7541038" cy="2960779"/>
          </a:xfrm>
        </p:grpSpPr>
        <p:pic>
          <p:nvPicPr>
            <p:cNvPr id="98" name="Picture 9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99536" y="5030468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9592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62544" y="4225956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72580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6454" y="4831612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50199" y="4471326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94641" y="4057315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6195" y="3588012"/>
              <a:ext cx="1812481" cy="1766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57822" y="3486268"/>
              <a:ext cx="2174023" cy="949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26807" y="4835794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4960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27491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84074" y="5521943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4685" y="5263105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76386" y="5262308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21785" y="5616846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29664" y="5841262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06217" y="3588012"/>
              <a:ext cx="1861275" cy="169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76624" y="4077561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046528" y="4990401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81676" y="5314614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64210" y="5196099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9725" y="5106260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41086" y="5522018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59096" y="4545275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10106" y="4128941"/>
              <a:ext cx="1448114" cy="142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1135632" y="2048504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Common Opportunities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55488" y="5344590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Optimize Operations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Respond to Customer Needs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Define Mobile User Processes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Sustain Environment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Integrate Case and Asset Management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Increase Revenue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Conserve Water Resources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481561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Safe Public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Manage Infrastructure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&lt;&lt;capability&gt;&gt;</a:t>
              </a:r>
            </a:p>
            <a:p>
              <a:r>
                <a:rPr lang="en-US" sz="105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Equal Opportunities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Reliable Energy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Healthy Community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Healthy Economy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Mobile Community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300743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&lt;&lt;vision&gt;&gt;</a:t>
            </a:r>
          </a:p>
          <a:p>
            <a:r>
              <a:rPr lang="en-US" sz="1050" b="1" dirty="0">
                <a:solidFill>
                  <a:srgbClr val="000000"/>
                </a:solidFill>
                <a:latin typeface="Arial"/>
              </a:rPr>
              <a:t>Best </a:t>
            </a:r>
            <a:r>
              <a:rPr lang="en-US" sz="1050" b="1" dirty="0" smtClean="0">
                <a:solidFill>
                  <a:srgbClr val="000000"/>
                </a:solidFill>
                <a:latin typeface="Arial"/>
              </a:rPr>
              <a:t>Managed City</a:t>
            </a:r>
            <a:endParaRPr lang="en-US" sz="1050" b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65823" y="2289847"/>
            <a:ext cx="5520793" cy="369332"/>
            <a:chOff x="1581931" y="2468305"/>
            <a:chExt cx="5520793" cy="369332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2691043" y="2468305"/>
              <a:ext cx="4027064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Capabilities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65823" y="5719185"/>
            <a:ext cx="5520793" cy="369332"/>
            <a:chOff x="1581931" y="2468305"/>
            <a:chExt cx="5520793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2691043" y="2468305"/>
              <a:ext cx="3233578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Goals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26572" y="3243685"/>
            <a:ext cx="5520793" cy="369332"/>
            <a:chOff x="1525735" y="3524088"/>
            <a:chExt cx="5520793" cy="369332"/>
          </a:xfrm>
        </p:grpSpPr>
        <p:cxnSp>
          <p:nvCxnSpPr>
            <p:cNvPr id="125" name="Straight Arrow Connector 124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TextBox 125"/>
            <p:cNvSpPr txBox="1"/>
            <p:nvPr/>
          </p:nvSpPr>
          <p:spPr>
            <a:xfrm>
              <a:off x="2634847" y="3524088"/>
              <a:ext cx="3525324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Process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626572" y="4146339"/>
            <a:ext cx="5520793" cy="369332"/>
            <a:chOff x="1525735" y="3524088"/>
            <a:chExt cx="5520793" cy="369332"/>
          </a:xfrm>
        </p:grpSpPr>
        <p:cxnSp>
          <p:nvCxnSpPr>
            <p:cNvPr id="128" name="Straight Arrow Connector 127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" name="TextBox 128"/>
            <p:cNvSpPr txBox="1"/>
            <p:nvPr/>
          </p:nvSpPr>
          <p:spPr>
            <a:xfrm>
              <a:off x="2634847" y="3524088"/>
              <a:ext cx="4376519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Infrastructure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626572" y="4939770"/>
            <a:ext cx="5520793" cy="369332"/>
            <a:chOff x="1525735" y="3524088"/>
            <a:chExt cx="5520793" cy="369332"/>
          </a:xfrm>
        </p:grpSpPr>
        <p:cxnSp>
          <p:nvCxnSpPr>
            <p:cNvPr id="131" name="Straight Arrow Connector 130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" name="TextBox 131"/>
            <p:cNvSpPr txBox="1"/>
            <p:nvPr/>
          </p:nvSpPr>
          <p:spPr>
            <a:xfrm>
              <a:off x="2634847" y="3524088"/>
              <a:ext cx="3124573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Data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84744" y="1684237"/>
            <a:ext cx="2791639" cy="3735238"/>
            <a:chOff x="2984744" y="1906433"/>
            <a:chExt cx="2791639" cy="3735238"/>
          </a:xfrm>
        </p:grpSpPr>
        <p:sp>
          <p:nvSpPr>
            <p:cNvPr id="134" name="Freeform 133"/>
            <p:cNvSpPr/>
            <p:nvPr/>
          </p:nvSpPr>
          <p:spPr bwMode="auto">
            <a:xfrm>
              <a:off x="2984744" y="1906433"/>
              <a:ext cx="2791639" cy="3735238"/>
            </a:xfrm>
            <a:custGeom>
              <a:avLst/>
              <a:gdLst>
                <a:gd name="connsiteX0" fmla="*/ 25879 w 2743200"/>
                <a:gd name="connsiteY0" fmla="*/ 3709359 h 3709359"/>
                <a:gd name="connsiteX1" fmla="*/ 2743200 w 2743200"/>
                <a:gd name="connsiteY1" fmla="*/ 3709359 h 3709359"/>
                <a:gd name="connsiteX2" fmla="*/ 1690777 w 2743200"/>
                <a:gd name="connsiteY2" fmla="*/ 1181819 h 3709359"/>
                <a:gd name="connsiteX3" fmla="*/ 2708694 w 2743200"/>
                <a:gd name="connsiteY3" fmla="*/ 1190446 h 3709359"/>
                <a:gd name="connsiteX4" fmla="*/ 1285336 w 2743200"/>
                <a:gd name="connsiteY4" fmla="*/ 0 h 3709359"/>
                <a:gd name="connsiteX5" fmla="*/ 0 w 2743200"/>
                <a:gd name="connsiteY5" fmla="*/ 1190446 h 3709359"/>
                <a:gd name="connsiteX6" fmla="*/ 1035170 w 2743200"/>
                <a:gd name="connsiteY6" fmla="*/ 1181819 h 3709359"/>
                <a:gd name="connsiteX7" fmla="*/ 25879 w 2743200"/>
                <a:gd name="connsiteY7" fmla="*/ 3709359 h 3709359"/>
                <a:gd name="connsiteX0" fmla="*/ 25879 w 2743200"/>
                <a:gd name="connsiteY0" fmla="*/ 3709359 h 3709359"/>
                <a:gd name="connsiteX1" fmla="*/ 1354347 w 2743200"/>
                <a:gd name="connsiteY1" fmla="*/ 362309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1690777 w 3390181"/>
                <a:gd name="connsiteY3" fmla="*/ 1181819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690778 w 3390181"/>
                <a:gd name="connsiteY7" fmla="*/ 793630 h 3709359"/>
                <a:gd name="connsiteX8" fmla="*/ 25879 w 3390181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501660 w 3364302"/>
                <a:gd name="connsiteY3" fmla="*/ 1000664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053086 w 3364302"/>
                <a:gd name="connsiteY3" fmla="*/ 715993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3375 w 2720696"/>
                <a:gd name="connsiteY0" fmla="*/ 3709359 h 3709359"/>
                <a:gd name="connsiteX1" fmla="*/ 1349096 w 2720696"/>
                <a:gd name="connsiteY1" fmla="*/ 3286665 h 3709359"/>
                <a:gd name="connsiteX2" fmla="*/ 2720696 w 2720696"/>
                <a:gd name="connsiteY2" fmla="*/ 3709359 h 3709359"/>
                <a:gd name="connsiteX3" fmla="*/ 2056461 w 2720696"/>
                <a:gd name="connsiteY3" fmla="*/ 715993 h 3709359"/>
                <a:gd name="connsiteX4" fmla="*/ 2720696 w 2720696"/>
                <a:gd name="connsiteY4" fmla="*/ 681487 h 3709359"/>
                <a:gd name="connsiteX5" fmla="*/ 1262832 w 2720696"/>
                <a:gd name="connsiteY5" fmla="*/ 0 h 3709359"/>
                <a:gd name="connsiteX6" fmla="*/ 1133436 w 2720696"/>
                <a:gd name="connsiteY6" fmla="*/ 923028 h 3709359"/>
                <a:gd name="connsiteX7" fmla="*/ 1668274 w 2720696"/>
                <a:gd name="connsiteY7" fmla="*/ 793630 h 3709359"/>
                <a:gd name="connsiteX8" fmla="*/ 986786 w 2720696"/>
                <a:gd name="connsiteY8" fmla="*/ 2242868 h 3709359"/>
                <a:gd name="connsiteX9" fmla="*/ 3375 w 2720696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48298 w 2719234"/>
                <a:gd name="connsiteY3" fmla="*/ 2044461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538079 w 2719234"/>
                <a:gd name="connsiteY3" fmla="*/ 1794295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65551 w 2719234"/>
                <a:gd name="connsiteY3" fmla="*/ 2113472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53740"/>
                <a:gd name="connsiteY0" fmla="*/ 3709359 h 3709359"/>
                <a:gd name="connsiteX1" fmla="*/ 1347634 w 2753740"/>
                <a:gd name="connsiteY1" fmla="*/ 3286665 h 3709359"/>
                <a:gd name="connsiteX2" fmla="*/ 2719234 w 2753740"/>
                <a:gd name="connsiteY2" fmla="*/ 3709359 h 3709359"/>
                <a:gd name="connsiteX3" fmla="*/ 2753740 w 2753740"/>
                <a:gd name="connsiteY3" fmla="*/ 1871933 h 3709359"/>
                <a:gd name="connsiteX4" fmla="*/ 2054999 w 2753740"/>
                <a:gd name="connsiteY4" fmla="*/ 715993 h 3709359"/>
                <a:gd name="connsiteX5" fmla="*/ 2719234 w 2753740"/>
                <a:gd name="connsiteY5" fmla="*/ 681487 h 3709359"/>
                <a:gd name="connsiteX6" fmla="*/ 1261370 w 2753740"/>
                <a:gd name="connsiteY6" fmla="*/ 0 h 3709359"/>
                <a:gd name="connsiteX7" fmla="*/ 1131974 w 2753740"/>
                <a:gd name="connsiteY7" fmla="*/ 923028 h 3709359"/>
                <a:gd name="connsiteX8" fmla="*/ 1666812 w 2753740"/>
                <a:gd name="connsiteY8" fmla="*/ 793630 h 3709359"/>
                <a:gd name="connsiteX9" fmla="*/ 1606426 w 2753740"/>
                <a:gd name="connsiteY9" fmla="*/ 1949570 h 3709359"/>
                <a:gd name="connsiteX10" fmla="*/ 1913 w 2753740"/>
                <a:gd name="connsiteY10" fmla="*/ 3709359 h 3709359"/>
                <a:gd name="connsiteX0" fmla="*/ 1913 w 2753879"/>
                <a:gd name="connsiteY0" fmla="*/ 3709359 h 3709359"/>
                <a:gd name="connsiteX1" fmla="*/ 1347634 w 2753879"/>
                <a:gd name="connsiteY1" fmla="*/ 3286665 h 3709359"/>
                <a:gd name="connsiteX2" fmla="*/ 2719234 w 2753879"/>
                <a:gd name="connsiteY2" fmla="*/ 3709359 h 3709359"/>
                <a:gd name="connsiteX3" fmla="*/ 2753740 w 2753879"/>
                <a:gd name="connsiteY3" fmla="*/ 1871933 h 3709359"/>
                <a:gd name="connsiteX4" fmla="*/ 2054999 w 2753879"/>
                <a:gd name="connsiteY4" fmla="*/ 715993 h 3709359"/>
                <a:gd name="connsiteX5" fmla="*/ 2719234 w 2753879"/>
                <a:gd name="connsiteY5" fmla="*/ 681487 h 3709359"/>
                <a:gd name="connsiteX6" fmla="*/ 1261370 w 2753879"/>
                <a:gd name="connsiteY6" fmla="*/ 0 h 3709359"/>
                <a:gd name="connsiteX7" fmla="*/ 1131974 w 2753879"/>
                <a:gd name="connsiteY7" fmla="*/ 923028 h 3709359"/>
                <a:gd name="connsiteX8" fmla="*/ 1666812 w 2753879"/>
                <a:gd name="connsiteY8" fmla="*/ 793630 h 3709359"/>
                <a:gd name="connsiteX9" fmla="*/ 1606426 w 2753879"/>
                <a:gd name="connsiteY9" fmla="*/ 1949570 h 3709359"/>
                <a:gd name="connsiteX10" fmla="*/ 1913 w 2753879"/>
                <a:gd name="connsiteY10" fmla="*/ 3709359 h 3709359"/>
                <a:gd name="connsiteX0" fmla="*/ 1913 w 2808067"/>
                <a:gd name="connsiteY0" fmla="*/ 3709359 h 3709359"/>
                <a:gd name="connsiteX1" fmla="*/ 1347634 w 2808067"/>
                <a:gd name="connsiteY1" fmla="*/ 3286665 h 3709359"/>
                <a:gd name="connsiteX2" fmla="*/ 2719234 w 2808067"/>
                <a:gd name="connsiteY2" fmla="*/ 3709359 h 3709359"/>
                <a:gd name="connsiteX3" fmla="*/ 2753740 w 2808067"/>
                <a:gd name="connsiteY3" fmla="*/ 1871933 h 3709359"/>
                <a:gd name="connsiteX4" fmla="*/ 2054999 w 2808067"/>
                <a:gd name="connsiteY4" fmla="*/ 715993 h 3709359"/>
                <a:gd name="connsiteX5" fmla="*/ 2719234 w 2808067"/>
                <a:gd name="connsiteY5" fmla="*/ 681487 h 3709359"/>
                <a:gd name="connsiteX6" fmla="*/ 1261370 w 2808067"/>
                <a:gd name="connsiteY6" fmla="*/ 0 h 3709359"/>
                <a:gd name="connsiteX7" fmla="*/ 1131974 w 2808067"/>
                <a:gd name="connsiteY7" fmla="*/ 923028 h 3709359"/>
                <a:gd name="connsiteX8" fmla="*/ 1666812 w 2808067"/>
                <a:gd name="connsiteY8" fmla="*/ 793630 h 3709359"/>
                <a:gd name="connsiteX9" fmla="*/ 1606426 w 2808067"/>
                <a:gd name="connsiteY9" fmla="*/ 1949570 h 3709359"/>
                <a:gd name="connsiteX10" fmla="*/ 1913 w 2808067"/>
                <a:gd name="connsiteY10" fmla="*/ 3709359 h 3709359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66812 w 2808067"/>
                <a:gd name="connsiteY8" fmla="*/ 819509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0 w 2791639"/>
                <a:gd name="connsiteY0" fmla="*/ 3735238 h 3735238"/>
                <a:gd name="connsiteX1" fmla="*/ 1639019 w 2791639"/>
                <a:gd name="connsiteY1" fmla="*/ 3295291 h 3735238"/>
                <a:gd name="connsiteX2" fmla="*/ 2717321 w 2791639"/>
                <a:gd name="connsiteY2" fmla="*/ 3735238 h 3735238"/>
                <a:gd name="connsiteX3" fmla="*/ 2751827 w 2791639"/>
                <a:gd name="connsiteY3" fmla="*/ 1897812 h 3735238"/>
                <a:gd name="connsiteX4" fmla="*/ 2104844 w 2791639"/>
                <a:gd name="connsiteY4" fmla="*/ 741872 h 3735238"/>
                <a:gd name="connsiteX5" fmla="*/ 2717321 w 2791639"/>
                <a:gd name="connsiteY5" fmla="*/ 707366 h 3735238"/>
                <a:gd name="connsiteX6" fmla="*/ 1406106 w 2791639"/>
                <a:gd name="connsiteY6" fmla="*/ 0 h 3735238"/>
                <a:gd name="connsiteX7" fmla="*/ 1130061 w 2791639"/>
                <a:gd name="connsiteY7" fmla="*/ 948907 h 3735238"/>
                <a:gd name="connsiteX8" fmla="*/ 1630394 w 2791639"/>
                <a:gd name="connsiteY8" fmla="*/ 862641 h 3735238"/>
                <a:gd name="connsiteX9" fmla="*/ 1604513 w 2791639"/>
                <a:gd name="connsiteY9" fmla="*/ 1975449 h 3735238"/>
                <a:gd name="connsiteX10" fmla="*/ 0 w 2791639"/>
                <a:gd name="connsiteY10" fmla="*/ 3735238 h 373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1639" h="3735238">
                  <a:moveTo>
                    <a:pt x="0" y="3735238"/>
                  </a:moveTo>
                  <a:cubicBezTo>
                    <a:pt x="813759" y="3269412"/>
                    <a:pt x="1276709" y="3275162"/>
                    <a:pt x="1639019" y="3295291"/>
                  </a:cubicBezTo>
                  <a:cubicBezTo>
                    <a:pt x="2001329" y="3315420"/>
                    <a:pt x="2355012" y="3370053"/>
                    <a:pt x="2717321" y="3735238"/>
                  </a:cubicBezTo>
                  <a:cubicBezTo>
                    <a:pt x="2728823" y="3122763"/>
                    <a:pt x="2853906" y="2396706"/>
                    <a:pt x="2751827" y="1897812"/>
                  </a:cubicBezTo>
                  <a:cubicBezTo>
                    <a:pt x="2649748" y="1398918"/>
                    <a:pt x="2360761" y="1026544"/>
                    <a:pt x="2104844" y="741872"/>
                  </a:cubicBezTo>
                  <a:lnTo>
                    <a:pt x="2717321" y="707366"/>
                  </a:lnTo>
                  <a:lnTo>
                    <a:pt x="1406106" y="0"/>
                  </a:lnTo>
                  <a:lnTo>
                    <a:pt x="1130061" y="948907"/>
                  </a:lnTo>
                  <a:lnTo>
                    <a:pt x="1630394" y="862641"/>
                  </a:lnTo>
                  <a:cubicBezTo>
                    <a:pt x="1709469" y="1091240"/>
                    <a:pt x="1881996" y="1489494"/>
                    <a:pt x="1604513" y="1975449"/>
                  </a:cubicBezTo>
                  <a:cubicBezTo>
                    <a:pt x="1327030" y="2461404"/>
                    <a:pt x="586596" y="3233468"/>
                    <a:pt x="0" y="3735238"/>
                  </a:cubicBezTo>
                  <a:close/>
                </a:path>
              </a:pathLst>
            </a:custGeom>
            <a:gradFill>
              <a:gsLst>
                <a:gs pos="0">
                  <a:srgbClr val="FF9900"/>
                </a:gs>
                <a:gs pos="50000">
                  <a:srgbClr val="FF9900"/>
                </a:gs>
                <a:gs pos="100000">
                  <a:srgbClr val="F8F8F8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rot="17344830">
              <a:off x="3424694" y="3918443"/>
              <a:ext cx="2717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effectLst>
                    <a:glow rad="101600">
                      <a:srgbClr val="FFCC66">
                        <a:alpha val="60000"/>
                      </a:srgbClr>
                    </a:glo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Goals Amplify Vision!</a:t>
              </a:r>
              <a:endParaRPr lang="en-US" sz="1600" b="1" dirty="0">
                <a:solidFill>
                  <a:srgbClr val="000000"/>
                </a:solidFill>
                <a:effectLst>
                  <a:glow rad="101600">
                    <a:srgbClr val="FFCC66">
                      <a:alpha val="60000"/>
                    </a:srgb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3728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Investment Analysis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2397" r="15498" b="2219"/>
          <a:stretch/>
        </p:blipFill>
        <p:spPr bwMode="auto">
          <a:xfrm>
            <a:off x="356135" y="855091"/>
            <a:ext cx="8508732" cy="592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 rot="15961882">
            <a:off x="1244097" y="4130188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Goals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034678">
            <a:off x="1279378" y="403240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Outcomes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Success Stories…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Successful enterprise service bus (ESB) rollout…</a:t>
            </a:r>
          </a:p>
          <a:p>
            <a:r>
              <a:rPr lang="en-US" sz="2400" dirty="0" smtClean="0"/>
              <a:t>Best RFP we’ve ever seen - excellent specifications!</a:t>
            </a:r>
          </a:p>
          <a:p>
            <a:r>
              <a:rPr lang="en-US" sz="2400" dirty="0" smtClean="0"/>
              <a:t>Integrated electronic planning review with permitting</a:t>
            </a:r>
          </a:p>
          <a:p>
            <a:pPr lvl="1"/>
            <a:r>
              <a:rPr lang="en-US" sz="2000" dirty="0" smtClean="0"/>
              <a:t>Who was the consulting firm you hired to write the RFP?</a:t>
            </a:r>
          </a:p>
          <a:p>
            <a:r>
              <a:rPr lang="en-US" sz="2400" dirty="0" smtClean="0"/>
              <a:t>Developed employee safety business application in just 48 hours – included mobile component</a:t>
            </a:r>
          </a:p>
          <a:p>
            <a:r>
              <a:rPr lang="en-US" sz="2400" dirty="0" smtClean="0"/>
              <a:t>Business-driven data model - “This is a highly valuable tool,” James Snow, PWD Assistant Director</a:t>
            </a:r>
          </a:p>
          <a:p>
            <a:r>
              <a:rPr lang="en-US" sz="2400" dirty="0" smtClean="0"/>
              <a:t>Identified common business application service needs </a:t>
            </a:r>
          </a:p>
          <a:p>
            <a:r>
              <a:rPr lang="en-US" sz="2400" dirty="0" smtClean="0"/>
              <a:t>Documented over 100 HR Processes!</a:t>
            </a:r>
          </a:p>
          <a:p>
            <a:r>
              <a:rPr lang="en-US" sz="2400" dirty="0" smtClean="0"/>
              <a:t>And many, many more...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29786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971799"/>
          </a:xfrm>
        </p:spPr>
        <p:txBody>
          <a:bodyPr/>
          <a:lstStyle/>
          <a:p>
            <a:r>
              <a:rPr lang="en-US" sz="2400" dirty="0" smtClean="0"/>
              <a:t>Train department Enterprise Architects…</a:t>
            </a:r>
          </a:p>
          <a:p>
            <a:pPr lvl="1"/>
            <a:r>
              <a:rPr lang="en-US" sz="2000" dirty="0" smtClean="0"/>
              <a:t>Train once a week for 3 hours ~ 1 year or more to certification</a:t>
            </a:r>
          </a:p>
          <a:p>
            <a:pPr lvl="1"/>
            <a:r>
              <a:rPr lang="en-US" sz="2000" dirty="0" smtClean="0"/>
              <a:t>Three certified – two departments 311 and Convention Center</a:t>
            </a:r>
          </a:p>
          <a:p>
            <a:pPr lvl="1"/>
            <a:r>
              <a:rPr lang="en-US" sz="2000" dirty="0" smtClean="0"/>
              <a:t>Others currently in training…</a:t>
            </a:r>
          </a:p>
          <a:p>
            <a:r>
              <a:rPr lang="en-US" sz="2400" dirty="0" smtClean="0"/>
              <a:t>Need more full-time EA staff</a:t>
            </a:r>
          </a:p>
          <a:p>
            <a:pPr lvl="1"/>
            <a:r>
              <a:rPr lang="en-US" sz="2000" dirty="0" smtClean="0"/>
              <a:t>Business need outpacing capacity to deliver…</a:t>
            </a:r>
          </a:p>
          <a:p>
            <a:r>
              <a:rPr lang="en-US" sz="2400" dirty="0" smtClean="0"/>
              <a:t>Get the word out!</a:t>
            </a:r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5000135"/>
            <a:ext cx="2514600" cy="0"/>
          </a:xfrm>
          <a:prstGeom prst="line">
            <a:avLst/>
          </a:prstGeom>
          <a:ln w="88900">
            <a:headEnd type="diamond" w="sm" len="med"/>
            <a:tail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0933" y="4772740"/>
            <a:ext cx="124553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 EA staff</a:t>
            </a:r>
            <a:endParaRPr lang="en-US" sz="105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5533535"/>
            <a:ext cx="1727667" cy="0"/>
          </a:xfrm>
          <a:prstGeom prst="line">
            <a:avLst/>
          </a:prstGeom>
          <a:ln w="88900">
            <a:headEnd type="diamond" w="sm" len="med"/>
            <a:tail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4857" y="5152535"/>
            <a:ext cx="2104743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 business planning</a:t>
            </a:r>
            <a:b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governance</a:t>
            </a:r>
            <a:endParaRPr lang="en-US" sz="105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971" y="5112472"/>
            <a:ext cx="163185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EA in full action…</a:t>
            </a:r>
            <a:endParaRPr lang="en-US" sz="105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0" y="5381135"/>
            <a:ext cx="3505200" cy="0"/>
          </a:xfrm>
          <a:prstGeom prst="line">
            <a:avLst/>
          </a:prstGeom>
          <a:ln w="88900">
            <a:headEnd type="diamond" w="sm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6400" y="4495800"/>
            <a:ext cx="0" cy="12192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3137" y="4495800"/>
            <a:ext cx="0" cy="12192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81800" y="4495800"/>
            <a:ext cx="0" cy="12192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02976" y="44196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2015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443229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76400" y="4709294"/>
            <a:ext cx="51054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72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8473" y="1096578"/>
            <a:ext cx="4514873" cy="3611980"/>
            <a:chOff x="4498473" y="1096578"/>
            <a:chExt cx="4514873" cy="3611980"/>
          </a:xfrm>
        </p:grpSpPr>
        <p:pic>
          <p:nvPicPr>
            <p:cNvPr id="1026" name="Picture 2" descr="C:\Users\byrdr.COACD\Desktop\steering_wheel\Productivity-Steering-Whee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473" y="1533558"/>
              <a:ext cx="3124200" cy="317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7238999" y="1096578"/>
              <a:ext cx="1774347" cy="884621"/>
              <a:chOff x="7238999" y="1096578"/>
              <a:chExt cx="1774347" cy="884621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3044" y="1096579"/>
                <a:ext cx="1554255" cy="808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Rounded Rectangular Callout 11"/>
              <p:cNvSpPr/>
              <p:nvPr/>
            </p:nvSpPr>
            <p:spPr>
              <a:xfrm>
                <a:off x="7238999" y="1096578"/>
                <a:ext cx="1774347" cy="884621"/>
              </a:xfrm>
              <a:prstGeom prst="wedgeRoundRectCallout">
                <a:avLst>
                  <a:gd name="adj1" fmla="val -63956"/>
                  <a:gd name="adj2" fmla="val 32718"/>
                  <a:gd name="adj3" fmla="val 16667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3800" y="198438"/>
            <a:ext cx="5029200" cy="639762"/>
          </a:xfrm>
        </p:spPr>
        <p:txBody>
          <a:bodyPr/>
          <a:lstStyle/>
          <a:p>
            <a:r>
              <a:rPr lang="en-US" b="1" dirty="0" smtClean="0"/>
              <a:t>Let’s Connect IT to Business Need</a:t>
            </a:r>
            <a:endParaRPr lang="en-US" b="1" dirty="0"/>
          </a:p>
        </p:txBody>
      </p:sp>
      <p:pic>
        <p:nvPicPr>
          <p:cNvPr id="1027" name="Picture 3" descr="C:\Users\byrdr.COACD\AppData\Local\Microsoft\Windows\Temporary Internet Files\Content.IE5\DNW9J0Y5\MP900448493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 rot="3618660">
            <a:off x="4041272" y="2216076"/>
            <a:ext cx="914400" cy="1447800"/>
          </a:xfrm>
          <a:prstGeom prst="down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211201"/>
            <a:ext cx="661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champion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Architecture!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63" y="1295400"/>
            <a:ext cx="1960537" cy="105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2775906" y="1143000"/>
            <a:ext cx="2024694" cy="1324428"/>
          </a:xfrm>
          <a:prstGeom prst="wedgeRoundRectCallout">
            <a:avLst>
              <a:gd name="adj1" fmla="val -22267"/>
              <a:gd name="adj2" fmla="val 70320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byrdr.COACD\AppData\Local\Microsoft\Windows\Temporary Internet Files\Content.IE5\CMKYCJG9\MC90030367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96579"/>
            <a:ext cx="1410458" cy="14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byrdr.COACD\AppData\Local\Microsoft\Windows\Temporary Internet Files\Content.IE5\CMKYCJG9\MC90030367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64" y="894062"/>
            <a:ext cx="1410458" cy="14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990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Business Struggle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1972"/>
            <a:ext cx="6629400" cy="344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6883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1612900"/>
            <a:ext cx="6083300" cy="3632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Enterprise Architecture Struggle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905000" y="1981200"/>
            <a:ext cx="1752600" cy="917448"/>
          </a:xfrm>
          <a:prstGeom prst="wedgeRoundRectCallout">
            <a:avLst>
              <a:gd name="adj1" fmla="val -38506"/>
              <a:gd name="adj2" fmla="val 94276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I’m here to help you with your architecture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924300" y="2133600"/>
            <a:ext cx="1295400" cy="612648"/>
          </a:xfrm>
          <a:prstGeom prst="wedgeRoundRectCallout">
            <a:avLst>
              <a:gd name="adj1" fmla="val -23535"/>
              <a:gd name="adj2" fmla="val 147118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No thanks!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15000" y="2155502"/>
            <a:ext cx="1295400" cy="612648"/>
          </a:xfrm>
          <a:prstGeom prst="wedgeRoundRectCallout">
            <a:avLst>
              <a:gd name="adj1" fmla="val 47053"/>
              <a:gd name="adj2" fmla="val 148656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We’re too busy…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41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Importance of Enterprise Design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26262" y="1847702"/>
            <a:ext cx="4036682" cy="3333898"/>
            <a:chOff x="326262" y="2229735"/>
            <a:chExt cx="4036682" cy="33338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81" y="2620408"/>
              <a:ext cx="3929063" cy="29432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26262" y="2229735"/>
              <a:ext cx="40366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What the business user wanted…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7188" y="1847702"/>
            <a:ext cx="3925824" cy="3333898"/>
            <a:chOff x="4657188" y="2229735"/>
            <a:chExt cx="3925824" cy="33338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188" y="2619265"/>
              <a:ext cx="3925824" cy="2944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4843369" y="2229735"/>
              <a:ext cx="3557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What the business user got…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06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57600" y="198438"/>
            <a:ext cx="5181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b="1" dirty="0" smtClean="0"/>
              <a:t>Align IT Services to Business Capabilities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1190" r="928" b="2946"/>
          <a:stretch/>
        </p:blipFill>
        <p:spPr>
          <a:xfrm>
            <a:off x="465840" y="1066800"/>
            <a:ext cx="8144760" cy="49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57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Plan </a:t>
            </a:r>
            <a:r>
              <a:rPr lang="en-US" b="1" dirty="0"/>
              <a:t>A</a:t>
            </a:r>
            <a:r>
              <a:rPr lang="en-US" b="1" dirty="0" smtClean="0"/>
              <a:t>lignment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600200"/>
            <a:ext cx="5410200" cy="4038600"/>
            <a:chOff x="533400" y="1600200"/>
            <a:chExt cx="5410200" cy="4038600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1600200"/>
              <a:ext cx="5410200" cy="4038600"/>
            </a:xfrm>
            <a:prstGeom prst="roundRect">
              <a:avLst/>
            </a:prstGeom>
            <a:solidFill>
              <a:srgbClr val="F0D99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3772" y="1608287"/>
              <a:ext cx="3169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Enterprise Architecture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52500" y="2024108"/>
            <a:ext cx="4572000" cy="1308812"/>
            <a:chOff x="952500" y="2024108"/>
            <a:chExt cx="4572000" cy="1308812"/>
          </a:xfrm>
        </p:grpSpPr>
        <p:sp>
          <p:nvSpPr>
            <p:cNvPr id="6" name="Rectangle 5"/>
            <p:cNvSpPr/>
            <p:nvPr/>
          </p:nvSpPr>
          <p:spPr>
            <a:xfrm>
              <a:off x="952500" y="2024108"/>
              <a:ext cx="4572000" cy="1308812"/>
            </a:xfrm>
            <a:prstGeom prst="rect">
              <a:avLst/>
            </a:prstGeom>
            <a:solidFill>
              <a:srgbClr val="FEFDC7"/>
            </a:solidFill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10" y="2078553"/>
              <a:ext cx="270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Architecture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85900" y="2475820"/>
              <a:ext cx="3505200" cy="3164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Enterprise Context</a:t>
              </a:r>
              <a:endPara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85900" y="2903787"/>
              <a:ext cx="3505200" cy="3164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Enterprise Processes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2500" y="3181543"/>
            <a:ext cx="4572000" cy="2152457"/>
            <a:chOff x="952500" y="3181543"/>
            <a:chExt cx="4572000" cy="2152457"/>
          </a:xfrm>
        </p:grpSpPr>
        <p:grpSp>
          <p:nvGrpSpPr>
            <p:cNvPr id="23" name="Group 22"/>
            <p:cNvGrpSpPr/>
            <p:nvPr/>
          </p:nvGrpSpPr>
          <p:grpSpPr>
            <a:xfrm>
              <a:off x="952500" y="3962400"/>
              <a:ext cx="4572000" cy="1371600"/>
              <a:chOff x="952500" y="3962400"/>
              <a:chExt cx="45720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52500" y="3962400"/>
                <a:ext cx="4572000" cy="1371600"/>
              </a:xfrm>
              <a:prstGeom prst="rect">
                <a:avLst/>
              </a:prstGeom>
              <a:solidFill>
                <a:srgbClr val="FEFDC7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15862" y="4000664"/>
                <a:ext cx="2645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Architecture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0650" y="4377713"/>
                <a:ext cx="3695700" cy="3164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Enterprise Services</a:t>
                </a:r>
                <a:endParaRPr lang="en-US" sz="1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0650" y="4806434"/>
                <a:ext cx="3695700" cy="3164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Implementation Components</a:t>
                </a:r>
                <a:endParaRPr lang="en-US" sz="1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9" name="Notched Right Arrow 18"/>
            <p:cNvSpPr/>
            <p:nvPr/>
          </p:nvSpPr>
          <p:spPr>
            <a:xfrm rot="5400000">
              <a:off x="2781299" y="2991044"/>
              <a:ext cx="914402" cy="1295400"/>
            </a:xfrm>
            <a:prstGeom prst="notchedRightArrow">
              <a:avLst>
                <a:gd name="adj1" fmla="val 52474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43354" y="1392835"/>
            <a:ext cx="2852738" cy="2128838"/>
            <a:chOff x="5543354" y="1392835"/>
            <a:chExt cx="2852738" cy="21288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854" y="1392835"/>
              <a:ext cx="1900238" cy="21288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 rot="19918839">
              <a:off x="7016269" y="2739869"/>
              <a:ext cx="1378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Business Plan</a:t>
              </a: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9400" y="1752600"/>
              <a:ext cx="1736373" cy="36933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Department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5543354" y="2362200"/>
              <a:ext cx="1216152" cy="648089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53173" y="3429000"/>
            <a:ext cx="2981227" cy="2128838"/>
            <a:chOff x="5553173" y="3429000"/>
            <a:chExt cx="2981227" cy="21288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429000"/>
              <a:ext cx="1900238" cy="21288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 rot="19918839">
              <a:off x="7060743" y="4778415"/>
              <a:ext cx="1378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Business Plan</a:t>
              </a: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0394" y="3697069"/>
              <a:ext cx="1754006" cy="64633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ctr"/>
              <a:r>
                <a:rPr lang="en-US" dirty="0" smtClean="0"/>
                <a:t>Information</a:t>
              </a:r>
            </a:p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24" name="Left-Right Arrow 23"/>
            <p:cNvSpPr/>
            <p:nvPr/>
          </p:nvSpPr>
          <p:spPr>
            <a:xfrm>
              <a:off x="5553173" y="4267200"/>
              <a:ext cx="1216152" cy="648089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0608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2264" b="67010"/>
          <a:stretch/>
        </p:blipFill>
        <p:spPr>
          <a:xfrm>
            <a:off x="23726" y="1762811"/>
            <a:ext cx="9091993" cy="34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2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" r="22265" b="41879"/>
          <a:stretch/>
        </p:blipFill>
        <p:spPr>
          <a:xfrm>
            <a:off x="23726" y="1197205"/>
            <a:ext cx="9091993" cy="55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5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8" r="22265" b="12809"/>
          <a:stretch/>
        </p:blipFill>
        <p:spPr>
          <a:xfrm>
            <a:off x="23726" y="1087655"/>
            <a:ext cx="9091993" cy="56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791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_Technolog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E14249F63F541B9459B3B57F1A90F" ma:contentTypeVersion="31" ma:contentTypeDescription="Create a new document." ma:contentTypeScope="" ma:versionID="7a66d4b765eaa1b9767ab69ac850bc6c">
  <xsd:schema xmlns:xsd="http://www.w3.org/2001/XMLSchema" xmlns:xs="http://www.w3.org/2001/XMLSchema" xmlns:p="http://schemas.microsoft.com/office/2006/metadata/properties" xmlns:ns2="20786da5-6226-4c77-9716-1de3db41e44a" targetNamespace="http://schemas.microsoft.com/office/2006/metadata/properties" ma:root="true" ma:fieldsID="6d06cceca984d0a0a3d13897974360ca" ns2:_="">
    <xsd:import namespace="20786da5-6226-4c77-9716-1de3db41e44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86da5-6226-4c77-9716-1de3db41e44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A93862-CD00-4B45-BBCA-0EE6CB24AEE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22D7012-B588-4F18-80E7-CF91E2D42A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09FC98-0766-44FF-965C-0022ADC329AF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20786da5-6226-4c77-9716-1de3db41e44a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F8C776FF-9316-421B-A4BB-4D73AF6BA226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0CC64ED-F036-4174-B610-2AE07EA6C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786da5-6226-4c77-9716-1de3db41e4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Information_Technology</Template>
  <TotalTime>1518</TotalTime>
  <Words>474</Words>
  <Application>Microsoft Office PowerPoint</Application>
  <PresentationFormat>On-screen Show (4:3)</PresentationFormat>
  <Paragraphs>133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Tahoma</vt:lpstr>
      <vt:lpstr>Verdana</vt:lpstr>
      <vt:lpstr>Wingdings</vt:lpstr>
      <vt:lpstr>Wingdings 3</vt:lpstr>
      <vt:lpstr>Information_Technology</vt:lpstr>
      <vt:lpstr>PresentationTemplate_White</vt:lpstr>
      <vt:lpstr>Enterprise Architecture</vt:lpstr>
      <vt:lpstr>The Business Struggle</vt:lpstr>
      <vt:lpstr>The Enterprise Architecture Struggle</vt:lpstr>
      <vt:lpstr>Importance of Enterprise Design</vt:lpstr>
      <vt:lpstr>Align IT Services to Business Capabilities</vt:lpstr>
      <vt:lpstr>Business Plan Alignment</vt:lpstr>
      <vt:lpstr>PowerPoint Presentation</vt:lpstr>
      <vt:lpstr>PowerPoint Presentation</vt:lpstr>
      <vt:lpstr>PowerPoint Presentation</vt:lpstr>
      <vt:lpstr>Enterprise Architecture Establishes Order</vt:lpstr>
      <vt:lpstr>Managing Complexity</vt:lpstr>
      <vt:lpstr>Managing Complexity</vt:lpstr>
      <vt:lpstr>Identifying Common Opportunities</vt:lpstr>
      <vt:lpstr>Architecture Investment Analysis</vt:lpstr>
      <vt:lpstr>Success Stories…</vt:lpstr>
      <vt:lpstr>Way Ahead</vt:lpstr>
      <vt:lpstr>Let’s Connect IT to Business Need</vt:lpstr>
    </vt:vector>
  </TitlesOfParts>
  <Company>City of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Janette Forte</dc:creator>
  <cp:lastModifiedBy>Byrd, Rob</cp:lastModifiedBy>
  <cp:revision>94</cp:revision>
  <dcterms:created xsi:type="dcterms:W3CDTF">2014-02-19T17:59:25Z</dcterms:created>
  <dcterms:modified xsi:type="dcterms:W3CDTF">2015-04-08T16:08:27Z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CTM6SKM6WFAK-758-76</vt:lpwstr>
  </property>
  <property fmtid="{D5CDD505-2E9C-101B-9397-08002B2CF9AE}" pid="3" name="_dlc_DocIdUrl">
    <vt:lpwstr>http://coaspweb1/sites/CTM/ITGov/COA_IT_Communications/identity/_layouts/15/DocIdRedir.aspx?ID=CTM6SKM6WFAK-758-76, CTM6SKM6WFAK-758-76</vt:lpwstr>
  </property>
</Properties>
</file>