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5" r:id="rId6"/>
    <p:sldId id="282" r:id="rId7"/>
    <p:sldId id="262" r:id="rId8"/>
    <p:sldId id="261" r:id="rId9"/>
    <p:sldId id="277" r:id="rId10"/>
    <p:sldId id="275" r:id="rId11"/>
    <p:sldId id="283" r:id="rId12"/>
    <p:sldId id="264" r:id="rId13"/>
    <p:sldId id="265" r:id="rId14"/>
    <p:sldId id="278" r:id="rId15"/>
    <p:sldId id="279" r:id="rId16"/>
    <p:sldId id="280" r:id="rId17"/>
    <p:sldId id="266" r:id="rId18"/>
    <p:sldId id="286" r:id="rId19"/>
    <p:sldId id="271" r:id="rId20"/>
    <p:sldId id="276" r:id="rId21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CC"/>
    <a:srgbClr val="0000FF"/>
    <a:srgbClr val="BBCED8"/>
    <a:srgbClr val="006699"/>
    <a:srgbClr val="FFCC66"/>
    <a:srgbClr val="71879A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56" autoAdjust="0"/>
    <p:restoredTop sz="86426" autoAdjust="0"/>
  </p:normalViewPr>
  <p:slideViewPr>
    <p:cSldViewPr snapToGrid="0">
      <p:cViewPr varScale="1">
        <p:scale>
          <a:sx n="93" d="100"/>
          <a:sy n="93" d="100"/>
        </p:scale>
        <p:origin x="-90" y="-540"/>
      </p:cViewPr>
      <p:guideLst>
        <p:guide orient="horz" pos="1207"/>
        <p:guide orient="horz" pos="3007"/>
        <p:guide orient="horz" pos="437"/>
        <p:guide pos="36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</p:sldLst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884" y="-84"/>
      </p:cViewPr>
      <p:guideLst>
        <p:guide orient="horz" pos="2932"/>
        <p:guide pos="221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l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545" y="0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545" y="8841242"/>
            <a:ext cx="3041964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6F58C4-C183-4741-A02B-5B185428A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2533" name="Picture 6" descr="RAT_18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" y="8938980"/>
            <a:ext cx="1260720" cy="208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00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023100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>
            <a:lvl1pPr algn="ctr" defTabSz="931436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Speaker Notes</a:t>
            </a:r>
          </a:p>
        </p:txBody>
      </p:sp>
      <p:sp>
        <p:nvSpPr>
          <p:cNvPr id="2048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2963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2036" y="4422223"/>
            <a:ext cx="6341802" cy="418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730" y="8841242"/>
            <a:ext cx="3041963" cy="46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99" tIns="46650" rIns="93299" bIns="46650" numCol="1" anchor="b" anchorCtr="0" compatLnSpc="1">
            <a:prstTxWarp prst="textNoShape">
              <a:avLst/>
            </a:prstTxWarp>
          </a:bodyPr>
          <a:lstStyle>
            <a:lvl1pPr algn="r" defTabSz="931436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5E0618-75CF-461C-930F-45DD3F5D4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61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3000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7705" indent="-287579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50315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10441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70567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30693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90820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50946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911072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smtClean="0">
                <a:solidFill>
                  <a:schemeClr val="tx1"/>
                </a:solidFill>
              </a:rPr>
              <a:t>Speaker Notes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7705" indent="-287579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50315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10441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70567" indent="-230063" defTabSz="931436" eaLnBrk="0" hangingPunct="0"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30693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90820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50946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911072" indent="-230063" defTabSz="931436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6A8B8C-9685-476D-A7FF-E2EE44AE1326}" type="slidenum">
              <a:rPr lang="en-US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9788" cy="3487738"/>
          </a:xfrm>
          <a:ln w="12700" cap="flat"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067" tIns="47034" rIns="94067" bIns="4703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ustingraphic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42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51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48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2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6" descr="austingraphic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44302"/>
          <a:stretch>
            <a:fillRect/>
          </a:stretch>
        </p:blipFill>
        <p:spPr bwMode="auto">
          <a:xfrm>
            <a:off x="0" y="0"/>
            <a:ext cx="9144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31775"/>
            <a:ext cx="89614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FF9900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rgbClr val="FF9900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FF9900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ustinea.org/defini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awss3a/sites/CTM/EA/Shared%20Documents/HRSA/index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818" name="Rectangle 50"/>
          <p:cNvSpPr>
            <a:spLocks noGrp="1" noChangeArrowheads="1"/>
          </p:cNvSpPr>
          <p:nvPr>
            <p:ph type="ctrTitle"/>
          </p:nvPr>
        </p:nvSpPr>
        <p:spPr>
          <a:xfrm>
            <a:off x="425450" y="2944813"/>
            <a:ext cx="8293100" cy="82484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Overview of Enterprise Architecture Artifacts</a:t>
            </a:r>
            <a:endParaRPr lang="en-US" dirty="0"/>
          </a:p>
        </p:txBody>
      </p:sp>
      <p:sp>
        <p:nvSpPr>
          <p:cNvPr id="3075" name="Rectangle 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609600"/>
          </a:xfrm>
        </p:spPr>
        <p:txBody>
          <a:bodyPr/>
          <a:lstStyle/>
          <a:p>
            <a:pPr eaLnBrk="1" hangingPunct="1"/>
            <a:r>
              <a:rPr lang="en-US" smtClean="0"/>
              <a:t>Rob Byrd</a:t>
            </a:r>
          </a:p>
          <a:p>
            <a:pPr eaLnBrk="1" hangingPunct="1"/>
            <a:r>
              <a:rPr lang="en-US" smtClean="0"/>
              <a:t>rob.byrd@austintexas.gov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"/>
          <a:stretch/>
        </p:blipFill>
        <p:spPr bwMode="auto">
          <a:xfrm>
            <a:off x="3312160" y="830029"/>
            <a:ext cx="5600700" cy="5459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 bwMode="auto">
          <a:xfrm>
            <a:off x="1788160" y="812800"/>
            <a:ext cx="1544320" cy="5476240"/>
          </a:xfrm>
          <a:custGeom>
            <a:avLst/>
            <a:gdLst>
              <a:gd name="connsiteX0" fmla="*/ 0 w 1544320"/>
              <a:gd name="connsiteY0" fmla="*/ 2570480 h 5476240"/>
              <a:gd name="connsiteX1" fmla="*/ 1544320 w 1544320"/>
              <a:gd name="connsiteY1" fmla="*/ 0 h 5476240"/>
              <a:gd name="connsiteX2" fmla="*/ 1544320 w 1544320"/>
              <a:gd name="connsiteY2" fmla="*/ 5476240 h 5476240"/>
              <a:gd name="connsiteX3" fmla="*/ 0 w 1544320"/>
              <a:gd name="connsiteY3" fmla="*/ 2570480 h 54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320" h="5476240">
                <a:moveTo>
                  <a:pt x="0" y="2570480"/>
                </a:moveTo>
                <a:lnTo>
                  <a:pt x="1544320" y="0"/>
                </a:lnTo>
                <a:lnTo>
                  <a:pt x="1544320" y="5476240"/>
                </a:lnTo>
                <a:lnTo>
                  <a:pt x="0" y="2570480"/>
                </a:ln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Realization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" y="1733233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2533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90488"/>
            <a:ext cx="4897437" cy="665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212975"/>
            <a:ext cx="25908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41663" y="1735138"/>
            <a:ext cx="2078037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Arrow points to responsible entity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(not necessarily information flow)</a:t>
            </a:r>
          </a:p>
        </p:txBody>
      </p:sp>
    </p:spTree>
    <p:extLst>
      <p:ext uri="{BB962C8B-B14F-4D97-AF65-F5344CB8AC3E}">
        <p14:creationId xmlns:p14="http://schemas.microsoft.com/office/powerpoint/2010/main" val="36935186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Interface Realization and Specification</a:t>
            </a:r>
            <a:br>
              <a:rPr lang="en-US" dirty="0" smtClean="0"/>
            </a:br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98675"/>
            <a:ext cx="64770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Freeform 12"/>
          <p:cNvSpPr>
            <a:spLocks/>
          </p:cNvSpPr>
          <p:nvPr/>
        </p:nvSpPr>
        <p:spPr bwMode="auto">
          <a:xfrm>
            <a:off x="3906838" y="2370138"/>
            <a:ext cx="1446212" cy="2921000"/>
          </a:xfrm>
          <a:custGeom>
            <a:avLst/>
            <a:gdLst>
              <a:gd name="T0" fmla="*/ 0 w 1447060"/>
              <a:gd name="T1" fmla="*/ 0 h 2920753"/>
              <a:gd name="T2" fmla="*/ 1446212 w 1447060"/>
              <a:gd name="T3" fmla="*/ 0 h 2920753"/>
              <a:gd name="T4" fmla="*/ 1446212 w 1447060"/>
              <a:gd name="T5" fmla="*/ 2921000 h 29207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7060" h="2920753">
                <a:moveTo>
                  <a:pt x="0" y="0"/>
                </a:moveTo>
                <a:lnTo>
                  <a:pt x="1447060" y="0"/>
                </a:lnTo>
                <a:lnTo>
                  <a:pt x="1447060" y="2920753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1950" y="1989138"/>
            <a:ext cx="2425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Makes service request</a:t>
            </a:r>
          </a:p>
        </p:txBody>
      </p:sp>
    </p:spTree>
    <p:extLst>
      <p:ext uri="{BB962C8B-B14F-4D97-AF65-F5344CB8AC3E}">
        <p14:creationId xmlns:p14="http://schemas.microsoft.com/office/powerpoint/2010/main" val="1762716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25" y="141288"/>
            <a:ext cx="3248025" cy="103346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System Functional</a:t>
            </a:r>
            <a:br>
              <a:rPr lang="en-US" sz="2400" dirty="0" smtClean="0"/>
            </a:br>
            <a:r>
              <a:rPr lang="en-US" sz="2400" dirty="0" smtClean="0"/>
              <a:t>Requirements</a:t>
            </a:r>
            <a:br>
              <a:rPr lang="en-US" sz="2400" dirty="0" smtClean="0"/>
            </a:br>
            <a:r>
              <a:rPr lang="en-US" sz="2000" dirty="0" smtClean="0"/>
              <a:t>(example)</a:t>
            </a:r>
            <a:endParaRPr lang="en-US" sz="2400" dirty="0"/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1" y="1422400"/>
            <a:ext cx="3814763" cy="5186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86138" y="46038"/>
            <a:ext cx="5617698" cy="6688137"/>
            <a:chOff x="3386138" y="46038"/>
            <a:chExt cx="5617698" cy="6688137"/>
          </a:xfrm>
        </p:grpSpPr>
        <p:pic>
          <p:nvPicPr>
            <p:cNvPr id="1126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548" y="46038"/>
              <a:ext cx="5475288" cy="66881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386138" y="1755775"/>
              <a:ext cx="2208212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Capability Interfaces</a:t>
              </a:r>
            </a:p>
          </p:txBody>
        </p:sp>
        <p:cxnSp>
          <p:nvCxnSpPr>
            <p:cNvPr id="11270" name="Straight Arrow Connector 10"/>
            <p:cNvCxnSpPr>
              <a:cxnSpLocks noChangeShapeType="1"/>
            </p:cNvCxnSpPr>
            <p:nvPr/>
          </p:nvCxnSpPr>
          <p:spPr bwMode="auto">
            <a:xfrm flipV="1">
              <a:off x="4816475" y="1295400"/>
              <a:ext cx="877888" cy="4603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71" name="Straight Arrow Connector 10"/>
            <p:cNvCxnSpPr>
              <a:cxnSpLocks noChangeShapeType="1"/>
            </p:cNvCxnSpPr>
            <p:nvPr/>
          </p:nvCxnSpPr>
          <p:spPr bwMode="auto">
            <a:xfrm>
              <a:off x="4816475" y="2279650"/>
              <a:ext cx="877888" cy="92551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93291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907223"/>
            <a:ext cx="59340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8846" y="3861744"/>
            <a:ext cx="3150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Reviewer ensures adequate response</a:t>
            </a:r>
            <a:endParaRPr lang="en-US" sz="1100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865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UML/UPIA System Diagram</a:t>
            </a:r>
            <a:endParaRPr lang="en-US" dirty="0"/>
          </a:p>
        </p:txBody>
      </p:sp>
      <p:pic>
        <p:nvPicPr>
          <p:cNvPr id="1026" name="Picture 2" descr="http://austinea.org/arch/awu/ESBWithCS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3" y="1029491"/>
            <a:ext cx="7364242" cy="557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385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3850" y="2939587"/>
            <a:ext cx="8332787" cy="406265"/>
          </a:xfrm>
        </p:spPr>
        <p:txBody>
          <a:bodyPr/>
          <a:lstStyle/>
          <a:p>
            <a:r>
              <a:rPr lang="en-US" dirty="0" smtClean="0"/>
              <a:t>Follow link to the </a:t>
            </a:r>
            <a:r>
              <a:rPr lang="en-US" dirty="0" smtClean="0">
                <a:hlinkClick r:id="rId2"/>
              </a:rPr>
              <a:t>Austin 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823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4188" y="2260724"/>
            <a:ext cx="8332787" cy="3914918"/>
          </a:xfrm>
        </p:spPr>
        <p:txBody>
          <a:bodyPr/>
          <a:lstStyle/>
          <a:p>
            <a:r>
              <a:rPr lang="en-US" dirty="0" smtClean="0"/>
              <a:t>Strategic Viewpoints provide a means to understand complex relationships – assists in decision-making – identifies measurable goals and milestones</a:t>
            </a:r>
          </a:p>
          <a:p>
            <a:r>
              <a:rPr lang="en-US" dirty="0" smtClean="0"/>
              <a:t>The Use Case provides a process to perform business analysis to derive business needs, identify interfaces and develop system solutions</a:t>
            </a:r>
          </a:p>
          <a:p>
            <a:r>
              <a:rPr lang="en-US" dirty="0" smtClean="0"/>
              <a:t>EA provides a comprehensive </a:t>
            </a:r>
            <a:r>
              <a:rPr lang="en-US" dirty="0" smtClean="0">
                <a:solidFill>
                  <a:srgbClr val="0000FF"/>
                </a:solidFill>
              </a:rPr>
              <a:t>critical mass of understanding</a:t>
            </a:r>
            <a:r>
              <a:rPr lang="en-US" dirty="0" smtClean="0"/>
              <a:t> to maintain project momentum</a:t>
            </a:r>
          </a:p>
        </p:txBody>
      </p:sp>
    </p:spTree>
    <p:extLst>
      <p:ext uri="{BB962C8B-B14F-4D97-AF65-F5344CB8AC3E}">
        <p14:creationId xmlns:p14="http://schemas.microsoft.com/office/powerpoint/2010/main" val="29394337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526454" y="3486268"/>
            <a:ext cx="7541038" cy="2960779"/>
            <a:chOff x="526454" y="3486268"/>
            <a:chExt cx="7541038" cy="2960779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99536" y="5030468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9592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62544" y="4225956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72580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6454" y="4831612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50199" y="4471326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94641" y="4057315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6195" y="3588012"/>
              <a:ext cx="1812481" cy="1766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57822" y="3486268"/>
              <a:ext cx="2174023" cy="949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26807" y="4835794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4960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27491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4074" y="5521943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4685" y="5263105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76386" y="5262308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21785" y="5616846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9664" y="5841262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06217" y="3588012"/>
              <a:ext cx="1861275" cy="169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76624" y="4077561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46528" y="4990401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81676" y="5314614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64210" y="5196099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9725" y="5106260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41086" y="5522018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59096" y="4545275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10106" y="4128941"/>
              <a:ext cx="1448114" cy="142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135632" y="2270700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 Identifies Common Elements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155488" y="5566786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Optimize Operations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Respond to Customer Needs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Define Mobile User Processes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Sustain Environment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Integrate Case and Asset Management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Increase Revenue</a:t>
              </a:r>
              <a:endParaRPr lang="en-US" sz="1050" b="1" dirty="0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/>
                <a:t>&lt;&lt;goal&gt;&gt;</a:t>
              </a:r>
              <a:endParaRPr lang="en-US" dirty="0"/>
            </a:p>
            <a:p>
              <a:r>
                <a:rPr lang="en-US" sz="1050" b="1" dirty="0" smtClean="0">
                  <a:latin typeface="+mn-lt"/>
                </a:rPr>
                <a:t>Conserve Water Resources</a:t>
              </a:r>
              <a:endParaRPr lang="en-US" sz="1050" b="1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703757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 Public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Manage Infrastructure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/>
                <a:t>&lt;&lt;capability&gt;&gt;</a:t>
              </a:r>
            </a:p>
            <a:p>
              <a:r>
                <a:rPr lang="en-US" sz="1050" b="1" dirty="0">
                  <a:latin typeface="Arial" charset="0"/>
                  <a:ea typeface="+mn-ea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Equal Opportunities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Reliable Energy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Healthy Economy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Community</a:t>
              </a:r>
              <a:endParaRPr lang="en-US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522939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&lt;&lt;vision&gt;&gt;</a:t>
            </a:r>
          </a:p>
          <a:p>
            <a:r>
              <a:rPr lang="en-US" sz="1050" b="1" dirty="0">
                <a:latin typeface="+mn-lt"/>
              </a:rPr>
              <a:t>Best </a:t>
            </a:r>
            <a:r>
              <a:rPr lang="en-US" sz="1050" b="1" dirty="0" smtClean="0">
                <a:latin typeface="+mn-lt"/>
              </a:rPr>
              <a:t>Managed City</a:t>
            </a:r>
            <a:endParaRPr lang="en-US" sz="1050" b="1" dirty="0">
              <a:latin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65823" y="2512043"/>
            <a:ext cx="5520793" cy="369332"/>
            <a:chOff x="1581931" y="2468305"/>
            <a:chExt cx="5520793" cy="369332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65823" y="5941381"/>
            <a:ext cx="5520793" cy="369332"/>
            <a:chOff x="1581931" y="2468305"/>
            <a:chExt cx="5520793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2691043" y="2468305"/>
              <a:ext cx="3233578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Goals</a:t>
              </a:r>
              <a:endPara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98412" y="2582808"/>
            <a:ext cx="425196" cy="3668099"/>
            <a:chOff x="8398412" y="2582808"/>
            <a:chExt cx="425196" cy="3668099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>
              <a:off x="8398412" y="2582808"/>
              <a:ext cx="0" cy="36680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/>
            <p:cNvSpPr txBox="1"/>
            <p:nvPr/>
          </p:nvSpPr>
          <p:spPr>
            <a:xfrm rot="16200000">
              <a:off x="7230704" y="4239188"/>
              <a:ext cx="28472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Top Down – Bottom Up</a:t>
              </a:r>
              <a:endPara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3925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014413"/>
            <a:ext cx="74295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31775"/>
            <a:ext cx="8961437" cy="757238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Goal setting…</a:t>
            </a:r>
            <a:br>
              <a:rPr lang="en-US" sz="2400" dirty="0" smtClean="0"/>
            </a:br>
            <a:r>
              <a:rPr lang="en-US" sz="2400" dirty="0" smtClean="0"/>
              <a:t>Concentration and Dependency Analysis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85763" y="1158875"/>
            <a:ext cx="3382962" cy="3535363"/>
            <a:chOff x="385763" y="1158875"/>
            <a:chExt cx="3382962" cy="3535363"/>
          </a:xfrm>
        </p:grpSpPr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078163" y="1158875"/>
              <a:ext cx="690562" cy="679450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3078163" y="4013200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5763" y="2916238"/>
              <a:ext cx="2428875" cy="3079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Has the greatest need</a:t>
              </a:r>
              <a:endParaRPr lang="en-US" dirty="0"/>
            </a:p>
          </p:txBody>
        </p:sp>
        <p:cxnSp>
          <p:nvCxnSpPr>
            <p:cNvPr id="14347" name="Straight Arrow Connector 11"/>
            <p:cNvCxnSpPr>
              <a:cxnSpLocks noChangeShapeType="1"/>
            </p:cNvCxnSpPr>
            <p:nvPr/>
          </p:nvCxnSpPr>
          <p:spPr bwMode="auto">
            <a:xfrm>
              <a:off x="2814638" y="3070225"/>
              <a:ext cx="487362" cy="94297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48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2814638" y="1838325"/>
              <a:ext cx="487362" cy="12319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385763" y="5016500"/>
            <a:ext cx="4511675" cy="1120775"/>
            <a:chOff x="385763" y="5016500"/>
            <a:chExt cx="4511675" cy="1120775"/>
          </a:xfrm>
        </p:grpSpPr>
        <p:sp>
          <p:nvSpPr>
            <p:cNvPr id="28" name="TextBox 27"/>
            <p:cNvSpPr txBox="1"/>
            <p:nvPr/>
          </p:nvSpPr>
          <p:spPr>
            <a:xfrm>
              <a:off x="385763" y="5016500"/>
              <a:ext cx="2428875" cy="5238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Significantly contributes to goal</a:t>
              </a:r>
              <a:endParaRPr lang="en-US" dirty="0"/>
            </a:p>
          </p:txBody>
        </p:sp>
        <p:sp>
          <p:nvSpPr>
            <p:cNvPr id="14351" name="Rectangle 24"/>
            <p:cNvSpPr>
              <a:spLocks noChangeArrowheads="1"/>
            </p:cNvSpPr>
            <p:nvPr/>
          </p:nvSpPr>
          <p:spPr bwMode="auto">
            <a:xfrm>
              <a:off x="1270000" y="5618163"/>
              <a:ext cx="2286000" cy="519112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4353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3556000" y="5405438"/>
              <a:ext cx="1341438" cy="47148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4856163" y="2795588"/>
            <a:ext cx="3862387" cy="2822575"/>
            <a:chOff x="4856163" y="2795588"/>
            <a:chExt cx="3862387" cy="2822575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856163" y="3860800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40" name="Oval 2"/>
            <p:cNvSpPr>
              <a:spLocks noChangeArrowheads="1"/>
            </p:cNvSpPr>
            <p:nvPr/>
          </p:nvSpPr>
          <p:spPr bwMode="auto">
            <a:xfrm>
              <a:off x="4856163" y="4937125"/>
              <a:ext cx="690562" cy="681038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81750" y="3571875"/>
              <a:ext cx="2336800" cy="523875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pPr algn="ctr">
                <a:defRPr/>
              </a:pPr>
              <a:r>
                <a:rPr lang="en-US" dirty="0" smtClean="0"/>
                <a:t>Provides the greatest solution</a:t>
              </a:r>
              <a:endParaRPr lang="en-US" dirty="0"/>
            </a:p>
          </p:txBody>
        </p:sp>
        <p:cxnSp>
          <p:nvCxnSpPr>
            <p:cNvPr id="14349" name="Straight Arrow Connector 19"/>
            <p:cNvCxnSpPr>
              <a:cxnSpLocks noChangeShapeType="1"/>
              <a:stCxn id="11" idx="1"/>
            </p:cNvCxnSpPr>
            <p:nvPr/>
          </p:nvCxnSpPr>
          <p:spPr bwMode="auto">
            <a:xfrm flipH="1">
              <a:off x="5546725" y="3833813"/>
              <a:ext cx="835025" cy="36671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50" name="Straight Arrow Connector 22"/>
            <p:cNvCxnSpPr>
              <a:cxnSpLocks noChangeShapeType="1"/>
              <a:stCxn id="11" idx="1"/>
              <a:endCxn id="14340" idx="7"/>
            </p:cNvCxnSpPr>
            <p:nvPr/>
          </p:nvCxnSpPr>
          <p:spPr bwMode="auto">
            <a:xfrm flipH="1">
              <a:off x="5446713" y="3833813"/>
              <a:ext cx="935037" cy="1203325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54" name="Oval 31"/>
            <p:cNvSpPr>
              <a:spLocks noChangeArrowheads="1"/>
            </p:cNvSpPr>
            <p:nvPr/>
          </p:nvSpPr>
          <p:spPr bwMode="auto">
            <a:xfrm>
              <a:off x="4856163" y="2795588"/>
              <a:ext cx="690562" cy="681037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4355" name="Straight Arrow Connector 32"/>
            <p:cNvCxnSpPr>
              <a:cxnSpLocks noChangeShapeType="1"/>
              <a:stCxn id="11" idx="1"/>
              <a:endCxn id="14354" idx="5"/>
            </p:cNvCxnSpPr>
            <p:nvPr/>
          </p:nvCxnSpPr>
          <p:spPr bwMode="auto">
            <a:xfrm flipH="1" flipV="1">
              <a:off x="5446713" y="3376613"/>
              <a:ext cx="935037" cy="4572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244" y="213296"/>
            <a:ext cx="1631156" cy="123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4256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28964"/>
            <a:ext cx="80200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188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2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9" y="731976"/>
            <a:ext cx="8321449" cy="610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66288" y="2170632"/>
            <a:ext cx="1649338" cy="333286"/>
            <a:chOff x="2666288" y="2170632"/>
            <a:chExt cx="1649338" cy="333286"/>
          </a:xfrm>
        </p:grpSpPr>
        <p:sp>
          <p:nvSpPr>
            <p:cNvPr id="3" name="Freeform 2"/>
            <p:cNvSpPr/>
            <p:nvPr/>
          </p:nvSpPr>
          <p:spPr bwMode="auto">
            <a:xfrm>
              <a:off x="2666288" y="2170632"/>
              <a:ext cx="1649338" cy="333286"/>
            </a:xfrm>
            <a:custGeom>
              <a:avLst/>
              <a:gdLst>
                <a:gd name="connsiteX0" fmla="*/ 0 w 1649338"/>
                <a:gd name="connsiteY0" fmla="*/ 333286 h 333286"/>
                <a:gd name="connsiteX1" fmla="*/ 1649338 w 1649338"/>
                <a:gd name="connsiteY1" fmla="*/ 333286 h 333286"/>
                <a:gd name="connsiteX2" fmla="*/ 1649338 w 1649338"/>
                <a:gd name="connsiteY2" fmla="*/ 0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9338" h="333286">
                  <a:moveTo>
                    <a:pt x="0" y="333286"/>
                  </a:moveTo>
                  <a:lnTo>
                    <a:pt x="1649338" y="333286"/>
                  </a:lnTo>
                  <a:lnTo>
                    <a:pt x="1649338" y="0"/>
                  </a:ln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28659" y="2238999"/>
              <a:ext cx="13837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&lt;Depends On&gt;</a:t>
              </a:r>
              <a:endParaRPr lang="en-US" sz="11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6616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52673" y="6183517"/>
            <a:ext cx="8202440" cy="65385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Example 3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9"/>
          <a:stretch/>
        </p:blipFill>
        <p:spPr bwMode="auto">
          <a:xfrm>
            <a:off x="657244" y="724195"/>
            <a:ext cx="8030553" cy="610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5866228" y="5739618"/>
            <a:ext cx="2419643" cy="886265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033047" y="2341549"/>
            <a:ext cx="791218" cy="3127761"/>
            <a:chOff x="8041593" y="2290273"/>
            <a:chExt cx="791218" cy="3127761"/>
          </a:xfrm>
        </p:grpSpPr>
        <p:sp>
          <p:nvSpPr>
            <p:cNvPr id="7" name="TextBox 6"/>
            <p:cNvSpPr txBox="1"/>
            <p:nvPr/>
          </p:nvSpPr>
          <p:spPr>
            <a:xfrm rot="5400000">
              <a:off x="7947954" y="3715654"/>
              <a:ext cx="1492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&lt;Depends On&gt;</a:t>
              </a:r>
              <a:endParaRPr lang="en-US" sz="1200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8041593" y="2290273"/>
              <a:ext cx="487110" cy="3127761"/>
            </a:xfrm>
            <a:custGeom>
              <a:avLst/>
              <a:gdLst>
                <a:gd name="connsiteX0" fmla="*/ 0 w 487110"/>
                <a:gd name="connsiteY0" fmla="*/ 0 h 3127761"/>
                <a:gd name="connsiteX1" fmla="*/ 487110 w 487110"/>
                <a:gd name="connsiteY1" fmla="*/ 0 h 3127761"/>
                <a:gd name="connsiteX2" fmla="*/ 487110 w 487110"/>
                <a:gd name="connsiteY2" fmla="*/ 3127761 h 3127761"/>
                <a:gd name="connsiteX3" fmla="*/ 17091 w 487110"/>
                <a:gd name="connsiteY3" fmla="*/ 3127761 h 3127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110" h="3127761">
                  <a:moveTo>
                    <a:pt x="0" y="0"/>
                  </a:moveTo>
                  <a:lnTo>
                    <a:pt x="487110" y="0"/>
                  </a:lnTo>
                  <a:lnTo>
                    <a:pt x="487110" y="3127761"/>
                  </a:lnTo>
                  <a:lnTo>
                    <a:pt x="17091" y="3127761"/>
                  </a:ln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880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 – Part of Governance</a:t>
            </a: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87" y="3267181"/>
            <a:ext cx="4976842" cy="287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3" y="1181526"/>
            <a:ext cx="3605173" cy="4655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847" y="118152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Need Statement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860905" y="2284715"/>
            <a:ext cx="138517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3073" idx="0"/>
          </p:cNvCxnSpPr>
          <p:nvPr/>
        </p:nvCxnSpPr>
        <p:spPr bwMode="auto">
          <a:xfrm>
            <a:off x="6436708" y="2856215"/>
            <a:ext cx="0" cy="4109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974649" y="1910993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establishes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9644" y="283350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onsists of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9" y="1717675"/>
            <a:ext cx="23812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40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94615"/>
            <a:ext cx="8961437" cy="476250"/>
          </a:xfrm>
        </p:spPr>
        <p:txBody>
          <a:bodyPr/>
          <a:lstStyle/>
          <a:p>
            <a:r>
              <a:rPr lang="en-US" dirty="0" smtClean="0"/>
              <a:t>Identifying Common Process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09" y="551208"/>
            <a:ext cx="7515225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0" y="546545"/>
            <a:ext cx="7515225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1136" y="293134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7898" y="2145360"/>
            <a:ext cx="23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Dependency due to the need for meta-data necessary for analysis</a:t>
            </a:r>
            <a:endParaRPr lang="en-US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44" y="84406"/>
            <a:ext cx="2507199" cy="1899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757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84363"/>
            <a:ext cx="863917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1203" y="2011321"/>
            <a:ext cx="1709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i="1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/>
              </a:rPr>
              <a:t>Use Case Specification</a:t>
            </a:r>
            <a:endParaRPr lang="en-US" sz="1050" b="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29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White">
  <a:themeElements>
    <a:clrScheme name="Custom 2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6F1CD43F91FA4BBE98F3F5EC3F8025" ma:contentTypeVersion="29" ma:contentTypeDescription="Create a new document." ma:contentTypeScope="" ma:versionID="a55a5586cdd5f42a019eed7c80566473">
  <xsd:schema xmlns:xsd="http://www.w3.org/2001/XMLSchema" xmlns:p="http://schemas.microsoft.com/office/2006/metadata/properties" targetNamespace="http://schemas.microsoft.com/office/2006/metadata/properties" ma:root="true" ma:fieldsID="bfb85531492299a443187b2d09fe2a1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A8B7F1B-FAFD-4C7F-A645-B4AC10D6302B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07F8BB-3F6D-4111-959D-C29926956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23347-583E-461B-9AD5-23CAD6D8E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15751</TotalTime>
  <Words>281</Words>
  <Application>Microsoft Office PowerPoint</Application>
  <PresentationFormat>On-screen Show (4:3)</PresentationFormat>
  <Paragraphs>76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PresentationTemplate_White</vt:lpstr>
      <vt:lpstr>Overview of Enterprise Architecture Artifacts</vt:lpstr>
      <vt:lpstr>EA Identifies Common Elements</vt:lpstr>
      <vt:lpstr>Goal setting… Concentration and Dependency Analysis</vt:lpstr>
      <vt:lpstr>Requirements Analysis Example 1</vt:lpstr>
      <vt:lpstr>Requirements Analysis Example 2</vt:lpstr>
      <vt:lpstr>Requirements Analysis Example 3</vt:lpstr>
      <vt:lpstr>EA – Part of Governance</vt:lpstr>
      <vt:lpstr>Identifying Common Process</vt:lpstr>
      <vt:lpstr>Use Case Diagram</vt:lpstr>
      <vt:lpstr>Use Case Realization</vt:lpstr>
      <vt:lpstr>Interface Development</vt:lpstr>
      <vt:lpstr>Interface Realization and Specification Development</vt:lpstr>
      <vt:lpstr>System Functional Requirements (example)</vt:lpstr>
      <vt:lpstr>Functional Requirements</vt:lpstr>
      <vt:lpstr>Example UML/UPIA System Diagram</vt:lpstr>
      <vt:lpstr>Data Dictionary</vt:lpstr>
      <vt:lpstr>Summary</vt:lpstr>
    </vt:vector>
  </TitlesOfParts>
  <Company>SI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System Engineering and Enterprise Architectures</dc:title>
  <dc:creator>Rob Byrd</dc:creator>
  <cp:lastModifiedBy>Byrd, Rob</cp:lastModifiedBy>
  <cp:revision>762</cp:revision>
  <cp:lastPrinted>2013-01-04T18:38:23Z</cp:lastPrinted>
  <dcterms:created xsi:type="dcterms:W3CDTF">2002-08-23T15:26:08Z</dcterms:created>
  <dcterms:modified xsi:type="dcterms:W3CDTF">2013-05-15T13:06:59Z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0x010100C86F1CD43F91FA4BBE98F3F5EC3F8025</vt:lpwstr>
  </property>
</Properties>
</file>