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72" r:id="rId2"/>
    <p:sldId id="269" r:id="rId3"/>
    <p:sldId id="257" r:id="rId4"/>
    <p:sldId id="268" r:id="rId5"/>
    <p:sldId id="267" r:id="rId6"/>
    <p:sldId id="263" r:id="rId7"/>
    <p:sldId id="270" r:id="rId8"/>
    <p:sldId id="271" r:id="rId9"/>
    <p:sldId id="273" r:id="rId10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FFFF66"/>
    <a:srgbClr val="000000"/>
    <a:srgbClr val="FF9900"/>
    <a:srgbClr val="F8F8F8"/>
    <a:srgbClr val="0000FF"/>
    <a:srgbClr val="006699"/>
    <a:srgbClr val="0066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2" autoAdjust="0"/>
    <p:restoredTop sz="86423" autoAdjust="0"/>
  </p:normalViewPr>
  <p:slideViewPr>
    <p:cSldViewPr snapToGrid="0">
      <p:cViewPr varScale="1">
        <p:scale>
          <a:sx n="98" d="100"/>
          <a:sy n="98" d="100"/>
        </p:scale>
        <p:origin x="-768" y="-90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05"/>
        <p:guide pos="22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59825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8856663"/>
            <a:ext cx="12573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04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ctr" defTabSz="9255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0563"/>
            <a:ext cx="4611687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381500"/>
            <a:ext cx="63246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759825"/>
            <a:ext cx="3033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AWU Architecture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32" y="2515845"/>
            <a:ext cx="8332787" cy="2659190"/>
          </a:xfrm>
        </p:spPr>
        <p:txBody>
          <a:bodyPr/>
          <a:lstStyle/>
          <a:p>
            <a:r>
              <a:rPr lang="en-US" dirty="0"/>
              <a:t>Use architecture to identify important interfaces to define mobile application and information needs</a:t>
            </a:r>
          </a:p>
          <a:p>
            <a:r>
              <a:rPr lang="en-US" dirty="0" smtClean="0"/>
              <a:t>Collaborate </a:t>
            </a:r>
            <a:r>
              <a:rPr lang="en-US" dirty="0"/>
              <a:t>and vet architecture with </a:t>
            </a:r>
            <a:r>
              <a:rPr lang="en-US" dirty="0" smtClean="0"/>
              <a:t>stakeholders</a:t>
            </a:r>
            <a:endParaRPr lang="en-US" dirty="0"/>
          </a:p>
          <a:p>
            <a:r>
              <a:rPr lang="en-US" dirty="0" smtClean="0"/>
              <a:t>Define mobile application specifications for inclusion in statement of work</a:t>
            </a:r>
          </a:p>
        </p:txBody>
      </p:sp>
    </p:spTree>
    <p:extLst>
      <p:ext uri="{BB962C8B-B14F-4D97-AF65-F5344CB8AC3E}">
        <p14:creationId xmlns:p14="http://schemas.microsoft.com/office/powerpoint/2010/main" val="21059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146932"/>
            <a:ext cx="8961437" cy="476250"/>
          </a:xfrm>
        </p:spPr>
        <p:txBody>
          <a:bodyPr/>
          <a:lstStyle/>
          <a:p>
            <a:r>
              <a:rPr lang="en-US" dirty="0" smtClean="0"/>
              <a:t>Improving Capability Using EA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5" y="617150"/>
            <a:ext cx="7158038" cy="564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99" y="615076"/>
            <a:ext cx="7158038" cy="623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05" y="412482"/>
            <a:ext cx="1667219" cy="126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371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7930"/>
          </a:xfrm>
        </p:spPr>
        <p:txBody>
          <a:bodyPr/>
          <a:lstStyle/>
          <a:p>
            <a:r>
              <a:rPr lang="en-US" dirty="0" smtClean="0"/>
              <a:t>Water Treatment Plant Work Order</a:t>
            </a:r>
            <a:br>
              <a:rPr lang="en-US" dirty="0" smtClean="0"/>
            </a:br>
            <a:r>
              <a:rPr lang="en-US" dirty="0" smtClean="0"/>
              <a:t>Use Case Relationships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154240"/>
            <a:ext cx="65341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378302" y="1324800"/>
            <a:ext cx="5712504" cy="4171380"/>
            <a:chOff x="2378302" y="1324800"/>
            <a:chExt cx="5712504" cy="4171380"/>
          </a:xfrm>
        </p:grpSpPr>
        <p:sp>
          <p:nvSpPr>
            <p:cNvPr id="7" name="TextBox 6"/>
            <p:cNvSpPr txBox="1"/>
            <p:nvPr/>
          </p:nvSpPr>
          <p:spPr>
            <a:xfrm>
              <a:off x="6087835" y="5188403"/>
              <a:ext cx="2002971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Requires Mobility</a:t>
              </a:r>
              <a:endParaRPr lang="en-US" dirty="0"/>
            </a:p>
          </p:txBody>
        </p:sp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2808515" y="3808024"/>
              <a:ext cx="860425" cy="84855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22"/>
            <p:cNvCxnSpPr>
              <a:cxnSpLocks noChangeShapeType="1"/>
              <a:stCxn id="7" idx="1"/>
              <a:endCxn id="6" idx="6"/>
            </p:cNvCxnSpPr>
            <p:nvPr/>
          </p:nvCxnSpPr>
          <p:spPr bwMode="auto">
            <a:xfrm flipH="1" flipV="1">
              <a:off x="3668940" y="4232303"/>
              <a:ext cx="2418895" cy="110998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31"/>
            <p:cNvSpPr>
              <a:spLocks noChangeArrowheads="1"/>
            </p:cNvSpPr>
            <p:nvPr/>
          </p:nvSpPr>
          <p:spPr bwMode="auto">
            <a:xfrm>
              <a:off x="5423611" y="3015068"/>
              <a:ext cx="840676" cy="829080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32"/>
            <p:cNvCxnSpPr>
              <a:cxnSpLocks noChangeShapeType="1"/>
              <a:stCxn id="7" idx="1"/>
              <a:endCxn id="10" idx="4"/>
            </p:cNvCxnSpPr>
            <p:nvPr/>
          </p:nvCxnSpPr>
          <p:spPr bwMode="auto">
            <a:xfrm flipH="1" flipV="1">
              <a:off x="5843949" y="3844148"/>
              <a:ext cx="243886" cy="1498144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2"/>
            <p:cNvSpPr>
              <a:spLocks noChangeArrowheads="1"/>
            </p:cNvSpPr>
            <p:nvPr/>
          </p:nvSpPr>
          <p:spPr bwMode="auto">
            <a:xfrm>
              <a:off x="2378302" y="1324800"/>
              <a:ext cx="860425" cy="84855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32"/>
            <p:cNvCxnSpPr>
              <a:cxnSpLocks noChangeShapeType="1"/>
              <a:endCxn id="12" idx="5"/>
            </p:cNvCxnSpPr>
            <p:nvPr/>
          </p:nvCxnSpPr>
          <p:spPr bwMode="auto">
            <a:xfrm flipH="1" flipV="1">
              <a:off x="3112721" y="2049090"/>
              <a:ext cx="2975114" cy="329320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059911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7930"/>
          </a:xfrm>
        </p:spPr>
        <p:txBody>
          <a:bodyPr/>
          <a:lstStyle/>
          <a:p>
            <a:r>
              <a:rPr lang="en-US" dirty="0" smtClean="0"/>
              <a:t>Water Distribution Field Service Request</a:t>
            </a:r>
            <a:br>
              <a:rPr lang="en-US" dirty="0" smtClean="0"/>
            </a:br>
            <a:r>
              <a:rPr lang="en-US" dirty="0" smtClean="0"/>
              <a:t>Use Case Relationships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55" y="1687286"/>
            <a:ext cx="44481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1491342" y="2624416"/>
            <a:ext cx="3748316" cy="2104827"/>
            <a:chOff x="1491342" y="2624416"/>
            <a:chExt cx="3748316" cy="2104827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4379233" y="3880685"/>
              <a:ext cx="860425" cy="84855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1342" y="4304963"/>
              <a:ext cx="2002971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Requires Mobility</a:t>
              </a:r>
              <a:endParaRPr lang="en-US" dirty="0"/>
            </a:p>
          </p:txBody>
        </p:sp>
        <p:cxnSp>
          <p:nvCxnSpPr>
            <p:cNvPr id="7" name="Straight Arrow Connector 22"/>
            <p:cNvCxnSpPr>
              <a:cxnSpLocks noChangeShapeType="1"/>
              <a:stCxn id="6" idx="3"/>
              <a:endCxn id="5" idx="2"/>
            </p:cNvCxnSpPr>
            <p:nvPr/>
          </p:nvCxnSpPr>
          <p:spPr bwMode="auto">
            <a:xfrm flipV="1">
              <a:off x="3494313" y="4304964"/>
              <a:ext cx="884920" cy="15388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Oval 31"/>
            <p:cNvSpPr>
              <a:spLocks noChangeArrowheads="1"/>
            </p:cNvSpPr>
            <p:nvPr/>
          </p:nvSpPr>
          <p:spPr bwMode="auto">
            <a:xfrm>
              <a:off x="4361439" y="2624416"/>
              <a:ext cx="840676" cy="829080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32"/>
            <p:cNvCxnSpPr>
              <a:cxnSpLocks noChangeShapeType="1"/>
              <a:stCxn id="6" idx="3"/>
            </p:cNvCxnSpPr>
            <p:nvPr/>
          </p:nvCxnSpPr>
          <p:spPr bwMode="auto">
            <a:xfrm flipV="1">
              <a:off x="3494313" y="3298371"/>
              <a:ext cx="987880" cy="116048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753569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24732"/>
          </a:xfrm>
        </p:spPr>
        <p:txBody>
          <a:bodyPr/>
          <a:lstStyle/>
          <a:p>
            <a:r>
              <a:rPr lang="en-US" sz="2400" dirty="0" smtClean="0"/>
              <a:t>Correct Identified Anomaly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1" b="16776"/>
          <a:stretch/>
        </p:blipFill>
        <p:spPr bwMode="auto">
          <a:xfrm>
            <a:off x="157843" y="738188"/>
            <a:ext cx="5336721" cy="447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02" y="123568"/>
            <a:ext cx="49720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2" y="222421"/>
            <a:ext cx="8482557" cy="647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31458" y="5693582"/>
            <a:ext cx="3786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Designed in collaboration with field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Technicians. Stakeholder approved!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14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Order Logical Data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1" y="977312"/>
            <a:ext cx="8771763" cy="569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8" y="977312"/>
            <a:ext cx="8797766" cy="569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101989" y="5114244"/>
            <a:ext cx="2305050" cy="1649387"/>
            <a:chOff x="4101989" y="5171392"/>
            <a:chExt cx="2305050" cy="1649387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714" y="5678942"/>
              <a:ext cx="2133600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989" y="6239754"/>
              <a:ext cx="23050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714" y="5171392"/>
              <a:ext cx="21336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8787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Function Specification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5" y="754990"/>
            <a:ext cx="5429249" cy="602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799101" y="591509"/>
            <a:ext cx="4648200" cy="4264541"/>
            <a:chOff x="3799101" y="591509"/>
            <a:chExt cx="4648200" cy="426454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101" y="3389200"/>
              <a:ext cx="4648200" cy="1466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4345099" y="591509"/>
              <a:ext cx="840676" cy="829080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32"/>
            <p:cNvCxnSpPr>
              <a:cxnSpLocks noChangeShapeType="1"/>
              <a:endCxn id="4099" idx="0"/>
            </p:cNvCxnSpPr>
            <p:nvPr/>
          </p:nvCxnSpPr>
          <p:spPr bwMode="auto">
            <a:xfrm>
              <a:off x="4765437" y="1420589"/>
              <a:ext cx="1357764" cy="196861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39977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870302"/>
            <a:ext cx="70294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3049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Specification for Inclusion in Statement of Work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2636" y="4680929"/>
            <a:ext cx="8049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Identifies clearly understood scope - provides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means to scope level of effort and ensured pilot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includes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relevant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technologies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Reduces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contractor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risk resulting in reduced cost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Yields additional cost savings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because contractor did not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perform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business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analysis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Needs identified by user community – increased buy in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" y="813263"/>
            <a:ext cx="8967788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4162"/>
              </p:ext>
            </p:extLst>
          </p:nvPr>
        </p:nvGraphicFramePr>
        <p:xfrm>
          <a:off x="1515035" y="3118797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“This is the best written SOW that we have ever seen.”</a:t>
                      </a:r>
                      <a:r>
                        <a:rPr lang="en-US" sz="3200" baseline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3200" i="1" baseline="0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Esri</a:t>
                      </a:r>
                      <a:endParaRPr lang="en-US" sz="3200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706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18321</TotalTime>
  <Words>140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PresentationTemplate_White</vt:lpstr>
      <vt:lpstr>AWU Architecture Principles</vt:lpstr>
      <vt:lpstr>Improving Capability Using EA</vt:lpstr>
      <vt:lpstr>Water Treatment Plant Work Order Use Case Relationships</vt:lpstr>
      <vt:lpstr>Water Distribution Field Service Request Use Case Relationships</vt:lpstr>
      <vt:lpstr>Correct Identified Anomaly</vt:lpstr>
      <vt:lpstr>Work Order Logical Data Model</vt:lpstr>
      <vt:lpstr>Mobile Function Specification</vt:lpstr>
      <vt:lpstr>Interface Specification</vt:lpstr>
      <vt:lpstr>Specification for Inclusion in Statement of Work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Rob Byrd</cp:lastModifiedBy>
  <cp:revision>897</cp:revision>
  <dcterms:created xsi:type="dcterms:W3CDTF">2002-08-23T15:26:08Z</dcterms:created>
  <dcterms:modified xsi:type="dcterms:W3CDTF">2013-08-09T18:00:02Z</dcterms:modified>
</cp:coreProperties>
</file>