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1"/>
  </p:notesMasterIdLst>
  <p:handoutMasterIdLst>
    <p:handoutMasterId r:id="rId12"/>
  </p:handoutMasterIdLst>
  <p:sldIdLst>
    <p:sldId id="256" r:id="rId2"/>
    <p:sldId id="257" r:id="rId3"/>
    <p:sldId id="258" r:id="rId4"/>
    <p:sldId id="298" r:id="rId5"/>
    <p:sldId id="297" r:id="rId6"/>
    <p:sldId id="299" r:id="rId7"/>
    <p:sldId id="305" r:id="rId8"/>
    <p:sldId id="301" r:id="rId9"/>
    <p:sldId id="304" r:id="rId10"/>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207">
          <p15:clr>
            <a:srgbClr val="A4A3A4"/>
          </p15:clr>
        </p15:guide>
        <p15:guide id="2" orient="horz" pos="3007">
          <p15:clr>
            <a:srgbClr val="A4A3A4"/>
          </p15:clr>
        </p15:guide>
        <p15:guide id="3" orient="horz" pos="437">
          <p15:clr>
            <a:srgbClr val="A4A3A4"/>
          </p15:clr>
        </p15:guide>
        <p15:guide id="4" pos="369">
          <p15:clr>
            <a:srgbClr val="A4A3A4"/>
          </p15:clr>
        </p15:guide>
      </p15:sldGuideLst>
    </p:ext>
    <p:ext uri="{2D200454-40CA-4A62-9FC3-DE9A4176ACB9}">
      <p15:notesGuideLst xmlns:p15="http://schemas.microsoft.com/office/powerpoint/2012/main">
        <p15:guide id="1" orient="horz" pos="290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66"/>
    <a:srgbClr val="FFFF66"/>
    <a:srgbClr val="000000"/>
    <a:srgbClr val="FF9900"/>
    <a:srgbClr val="F8F8F8"/>
    <a:srgbClr val="006699"/>
    <a:srgbClr val="0066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2" autoAdjust="0"/>
    <p:restoredTop sz="86423" autoAdjust="0"/>
  </p:normalViewPr>
  <p:slideViewPr>
    <p:cSldViewPr snapToGrid="0">
      <p:cViewPr varScale="1">
        <p:scale>
          <a:sx n="145" d="100"/>
          <a:sy n="145" d="100"/>
        </p:scale>
        <p:origin x="498" y="126"/>
      </p:cViewPr>
      <p:guideLst>
        <p:guide orient="horz" pos="1207"/>
        <p:guide orient="horz" pos="3007"/>
        <p:guide orient="horz" pos="437"/>
        <p:guide pos="369"/>
      </p:guideLst>
    </p:cSldViewPr>
  </p:slideViewPr>
  <p:outlineViewPr>
    <p:cViewPr>
      <p:scale>
        <a:sx n="30" d="100"/>
        <a:sy n="30" d="100"/>
      </p:scale>
      <p:origin x="0" y="0"/>
    </p:cViewPr>
    <p:sldLst>
      <p:sld r:id="rId1" collapse="1"/>
    </p:sldLst>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youtu.be/4a4ZxOAQif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hyperlink" Target="http://austinea.org/hrsa"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Enterprise Architecture Status</a:t>
            </a:r>
            <a:endParaRPr lang="en-US" dirty="0"/>
          </a:p>
        </p:txBody>
      </p:sp>
      <p:sp>
        <p:nvSpPr>
          <p:cNvPr id="3" name="Subtitle 2"/>
          <p:cNvSpPr>
            <a:spLocks noGrp="1"/>
          </p:cNvSpPr>
          <p:nvPr>
            <p:ph type="subTitle" sz="quarter" idx="1"/>
          </p:nvPr>
        </p:nvSpPr>
        <p:spPr>
          <a:xfrm>
            <a:off x="425450" y="4240213"/>
            <a:ext cx="8293100" cy="353943"/>
          </a:xfrm>
        </p:spPr>
        <p:txBody>
          <a:bodyPr/>
          <a:lstStyle/>
          <a:p>
            <a:endParaRPr lang="en-US" dirty="0"/>
          </a:p>
        </p:txBody>
      </p:sp>
    </p:spTree>
    <p:extLst>
      <p:ext uri="{BB962C8B-B14F-4D97-AF65-F5344CB8AC3E}">
        <p14:creationId xmlns:p14="http://schemas.microsoft.com/office/powerpoint/2010/main" val="295787431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a:t>
            </a:r>
            <a:endParaRPr lang="en-US" dirty="0"/>
          </a:p>
        </p:txBody>
      </p:sp>
      <p:sp>
        <p:nvSpPr>
          <p:cNvPr id="3" name="Content Placeholder 2"/>
          <p:cNvSpPr>
            <a:spLocks noGrp="1"/>
          </p:cNvSpPr>
          <p:nvPr>
            <p:ph idx="1"/>
          </p:nvPr>
        </p:nvSpPr>
        <p:spPr>
          <a:xfrm>
            <a:off x="484188" y="2218463"/>
            <a:ext cx="8332787" cy="2474524"/>
          </a:xfrm>
        </p:spPr>
        <p:txBody>
          <a:bodyPr/>
          <a:lstStyle/>
          <a:p>
            <a:r>
              <a:rPr lang="en-US" dirty="0"/>
              <a:t>The process of translating business vision and strategy into effective enterprise change by creating, communicating and improving the key requirements, principles and models that describe the enterprise's future state and enable its evolution over time</a:t>
            </a:r>
          </a:p>
          <a:p>
            <a:endParaRPr lang="en-US" dirty="0"/>
          </a:p>
        </p:txBody>
      </p:sp>
      <p:sp>
        <p:nvSpPr>
          <p:cNvPr id="4" name="Rectangle 3"/>
          <p:cNvSpPr/>
          <p:nvPr/>
        </p:nvSpPr>
        <p:spPr bwMode="auto">
          <a:xfrm>
            <a:off x="974035" y="4476191"/>
            <a:ext cx="6997148" cy="954107"/>
          </a:xfrm>
          <a:prstGeom prst="rect">
            <a:avLst/>
          </a:prstGeom>
          <a:gradFill>
            <a:gsLst>
              <a:gs pos="0">
                <a:srgbClr val="FFCC66"/>
              </a:gs>
              <a:gs pos="50000">
                <a:srgbClr val="FFCC66"/>
              </a:gs>
              <a:gs pos="100000">
                <a:srgbClr val="FFFFFF"/>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8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
        <p:nvSpPr>
          <p:cNvPr id="5" name="TextBox 4"/>
          <p:cNvSpPr txBox="1"/>
          <p:nvPr/>
        </p:nvSpPr>
        <p:spPr>
          <a:xfrm>
            <a:off x="4902714" y="5777878"/>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2"/>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2662209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Mass of Understanding</a:t>
            </a:r>
            <a:endParaRPr lang="en-US" dirty="0"/>
          </a:p>
        </p:txBody>
      </p:sp>
      <p:sp>
        <p:nvSpPr>
          <p:cNvPr id="2" name="TextBox 1"/>
          <p:cNvSpPr txBox="1"/>
          <p:nvPr/>
        </p:nvSpPr>
        <p:spPr>
          <a:xfrm>
            <a:off x="1103296" y="5651255"/>
            <a:ext cx="444384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momentum = mass x velocity</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TextBox 2"/>
          <p:cNvSpPr txBox="1"/>
          <p:nvPr/>
        </p:nvSpPr>
        <p:spPr>
          <a:xfrm>
            <a:off x="2451672" y="5349551"/>
            <a:ext cx="2281394" cy="1015663"/>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critical</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understanding</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TextBox 6"/>
          <p:cNvSpPr txBox="1"/>
          <p:nvPr/>
        </p:nvSpPr>
        <p:spPr>
          <a:xfrm>
            <a:off x="5389810" y="5648702"/>
            <a:ext cx="2959465" cy="400110"/>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 a given direction</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6" name="Group 5"/>
          <p:cNvGrpSpPr/>
          <p:nvPr/>
        </p:nvGrpSpPr>
        <p:grpSpPr>
          <a:xfrm>
            <a:off x="335131" y="1109542"/>
            <a:ext cx="4297971" cy="3963115"/>
            <a:chOff x="335131" y="1109542"/>
            <a:chExt cx="4297971" cy="396311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2" y="1468397"/>
              <a:ext cx="4044315" cy="3604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131" y="1109542"/>
              <a:ext cx="4297971"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No Blueprint = Disjointed Understanding</a:t>
              </a:r>
            </a:p>
          </p:txBody>
        </p:sp>
      </p:grpSp>
      <p:grpSp>
        <p:nvGrpSpPr>
          <p:cNvPr id="9" name="Group 8"/>
          <p:cNvGrpSpPr/>
          <p:nvPr/>
        </p:nvGrpSpPr>
        <p:grpSpPr>
          <a:xfrm>
            <a:off x="4853830" y="1109541"/>
            <a:ext cx="3735229" cy="3989310"/>
            <a:chOff x="4853830" y="1109541"/>
            <a:chExt cx="3735229" cy="398931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830" y="1468397"/>
              <a:ext cx="3735229" cy="3630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09089" y="1109541"/>
              <a:ext cx="3624710"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Blueprint = Mutual Understanding</a:t>
              </a:r>
            </a:p>
          </p:txBody>
        </p:sp>
      </p:grpSp>
    </p:spTree>
    <p:extLst>
      <p:ext uri="{BB962C8B-B14F-4D97-AF65-F5344CB8AC3E}">
        <p14:creationId xmlns:p14="http://schemas.microsoft.com/office/powerpoint/2010/main" val="1979845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smtClean="0"/>
              <a:t>Enterprise Architecture Process</a:t>
            </a:r>
            <a:endParaRPr lang="en-US" dirty="0"/>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grpSp>
        <p:nvGrpSpPr>
          <p:cNvPr id="33" name="Group 32"/>
          <p:cNvGrpSpPr/>
          <p:nvPr/>
        </p:nvGrpSpPr>
        <p:grpSpPr>
          <a:xfrm>
            <a:off x="3334263" y="3066756"/>
            <a:ext cx="2030797" cy="2478928"/>
            <a:chOff x="3334263" y="3066756"/>
            <a:chExt cx="2030797" cy="2478928"/>
          </a:xfrm>
        </p:grpSpPr>
        <p:sp>
          <p:nvSpPr>
            <p:cNvPr id="27" name="Down Arrow 26"/>
            <p:cNvSpPr/>
            <p:nvPr/>
          </p:nvSpPr>
          <p:spPr bwMode="auto">
            <a:xfrm>
              <a:off x="3334263" y="3066756"/>
              <a:ext cx="2030797" cy="2478928"/>
            </a:xfrm>
            <a:prstGeom prst="downArrow">
              <a:avLst/>
            </a:pr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31" name="TextBox 30"/>
            <p:cNvSpPr txBox="1"/>
            <p:nvPr/>
          </p:nvSpPr>
          <p:spPr>
            <a:xfrm rot="16200000">
              <a:off x="3380486" y="4041984"/>
              <a:ext cx="193835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Establish Goals</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spTree>
    <p:extLst>
      <p:ext uri="{BB962C8B-B14F-4D97-AF65-F5344CB8AC3E}">
        <p14:creationId xmlns:p14="http://schemas.microsoft.com/office/powerpoint/2010/main" val="3330895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par>
                                <p:cTn id="13" presetID="22" presetClass="entr" presetSubtype="1"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Products</a:t>
            </a:r>
            <a:endParaRPr lang="en-US" dirty="0"/>
          </a:p>
        </p:txBody>
      </p:sp>
      <p:grpSp>
        <p:nvGrpSpPr>
          <p:cNvPr id="3" name="Group 2"/>
          <p:cNvGrpSpPr/>
          <p:nvPr/>
        </p:nvGrpSpPr>
        <p:grpSpPr>
          <a:xfrm>
            <a:off x="935501" y="1505242"/>
            <a:ext cx="6808763" cy="4937760"/>
            <a:chOff x="935501" y="1533378"/>
            <a:chExt cx="6808763" cy="4937760"/>
          </a:xfrm>
        </p:grpSpPr>
        <p:sp>
          <p:nvSpPr>
            <p:cNvPr id="4" name="Rectangle 3"/>
            <p:cNvSpPr/>
            <p:nvPr/>
          </p:nvSpPr>
          <p:spPr bwMode="auto">
            <a:xfrm>
              <a:off x="935501" y="1533378"/>
              <a:ext cx="6808763" cy="4937760"/>
            </a:xfrm>
            <a:prstGeom prst="rect">
              <a:avLst/>
            </a:prstGeom>
            <a:solidFill>
              <a:schemeClr val="tx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176"/>
            <a:stretch/>
          </p:blipFill>
          <p:spPr bwMode="auto">
            <a:xfrm>
              <a:off x="3537242" y="3456437"/>
              <a:ext cx="3049447" cy="27769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461" y="2315229"/>
              <a:ext cx="2199957" cy="29915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12" y="3387123"/>
              <a:ext cx="12096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522"/>
            <a:stretch/>
          </p:blipFill>
          <p:spPr bwMode="auto">
            <a:xfrm>
              <a:off x="2988609" y="1663504"/>
              <a:ext cx="2616751" cy="2550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qual 8"/>
            <p:cNvSpPr/>
            <p:nvPr/>
          </p:nvSpPr>
          <p:spPr bwMode="auto">
            <a:xfrm>
              <a:off x="2117188" y="3387123"/>
              <a:ext cx="717452" cy="750585"/>
            </a:xfrm>
            <a:prstGeom prst="mathEqual">
              <a:avLst>
                <a:gd name="adj1" fmla="val 14149"/>
                <a:gd name="adj2" fmla="val 11760"/>
              </a:avLst>
            </a:prstGeom>
            <a:solidFill>
              <a:srgbClr val="92D050"/>
            </a:solidFill>
            <a:ln w="127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0" name="TextBox 9"/>
            <p:cNvSpPr txBox="1"/>
            <p:nvPr/>
          </p:nvSpPr>
          <p:spPr>
            <a:xfrm>
              <a:off x="1148659" y="3080546"/>
              <a:ext cx="854721" cy="276999"/>
            </a:xfrm>
            <a:prstGeom prst="rect">
              <a:avLst/>
            </a:prstGeom>
            <a:noFill/>
          </p:spPr>
          <p:txBody>
            <a:bodyPr wrap="none" rtlCol="0">
              <a:spAutoFit/>
            </a:bodyPr>
            <a:lstStyle/>
            <a:p>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Process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12" name="TextBox 11"/>
          <p:cNvSpPr txBox="1"/>
          <p:nvPr/>
        </p:nvSpPr>
        <p:spPr>
          <a:xfrm>
            <a:off x="6947207" y="6557257"/>
            <a:ext cx="1697901" cy="230832"/>
          </a:xfrm>
          <a:prstGeom prst="rect">
            <a:avLst/>
          </a:prstGeom>
          <a:noFill/>
        </p:spPr>
        <p:txBody>
          <a:bodyPr wrap="none" rtlCol="0">
            <a:spAutoFit/>
          </a:bodyPr>
          <a:lstStyle/>
          <a:p>
            <a:r>
              <a:rPr lang="en-US" sz="900" i="1" dirty="0" smtClean="0">
                <a:latin typeface="Verdana" pitchFamily="34" charset="0"/>
                <a:ea typeface="Verdana" pitchFamily="34" charset="0"/>
                <a:cs typeface="Verdana" pitchFamily="34" charset="0"/>
                <a:hlinkClick r:id="rId6"/>
              </a:rPr>
              <a:t>Sample use case model</a:t>
            </a:r>
            <a:endParaRPr lang="en-US" sz="900" i="1" dirty="0">
              <a:latin typeface="Verdana" pitchFamily="34" charset="0"/>
              <a:ea typeface="Verdana" pitchFamily="34" charset="0"/>
              <a:cs typeface="Verdana" pitchFamily="34" charset="0"/>
            </a:endParaRPr>
          </a:p>
        </p:txBody>
      </p:sp>
      <p:sp>
        <p:nvSpPr>
          <p:cNvPr id="11" name="TextBox 10"/>
          <p:cNvSpPr txBox="1"/>
          <p:nvPr/>
        </p:nvSpPr>
        <p:spPr>
          <a:xfrm>
            <a:off x="525293" y="5278607"/>
            <a:ext cx="4275529" cy="461665"/>
          </a:xfrm>
          <a:prstGeom prst="rect">
            <a:avLst/>
          </a:prstGeom>
          <a:noFill/>
        </p:spPr>
        <p:txBody>
          <a:bodyPr wrap="none" rtlCol="0">
            <a:spAutoFit/>
          </a:bodyPr>
          <a:lstStyle/>
          <a:p>
            <a:r>
              <a:rPr lang="en-US" sz="24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Stakeholder developed!</a:t>
            </a:r>
            <a:endParaRPr lang="en-US" sz="24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765002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Enterprise Architecture Process</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1026852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Capability Area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11" y="738554"/>
            <a:ext cx="5465375" cy="6014232"/>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2185181" y="2131255"/>
            <a:ext cx="4300025" cy="4555588"/>
            <a:chOff x="2185181" y="2131255"/>
            <a:chExt cx="4300025" cy="4555588"/>
          </a:xfrm>
        </p:grpSpPr>
        <p:sp>
          <p:nvSpPr>
            <p:cNvPr id="4" name="Rectangle 3"/>
            <p:cNvSpPr/>
            <p:nvPr/>
          </p:nvSpPr>
          <p:spPr bwMode="auto">
            <a:xfrm>
              <a:off x="4783015" y="2131255"/>
              <a:ext cx="1702191" cy="597877"/>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8" name="Rectangle 7"/>
            <p:cNvSpPr/>
            <p:nvPr/>
          </p:nvSpPr>
          <p:spPr bwMode="auto">
            <a:xfrm>
              <a:off x="4783015" y="6231988"/>
              <a:ext cx="1702191" cy="454855"/>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9" name="Rectangle 8"/>
            <p:cNvSpPr/>
            <p:nvPr/>
          </p:nvSpPr>
          <p:spPr bwMode="auto">
            <a:xfrm>
              <a:off x="2185181" y="3001107"/>
              <a:ext cx="1702191" cy="1113693"/>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36754115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Enterprise Architecture</a:t>
            </a:r>
          </a:p>
        </p:txBody>
      </p:sp>
      <p:sp>
        <p:nvSpPr>
          <p:cNvPr id="3" name="Content Placeholder 2"/>
          <p:cNvSpPr>
            <a:spLocks noGrp="1"/>
          </p:cNvSpPr>
          <p:nvPr>
            <p:ph idx="1"/>
          </p:nvPr>
        </p:nvSpPr>
        <p:spPr>
          <a:xfrm>
            <a:off x="585636" y="1912118"/>
            <a:ext cx="7923644" cy="3182410"/>
          </a:xfrm>
        </p:spPr>
        <p:txBody>
          <a:bodyPr/>
          <a:lstStyle/>
          <a:p>
            <a:r>
              <a:rPr lang="en-US" dirty="0" smtClean="0"/>
              <a:t>Ensures business outcomes drive IT solutions</a:t>
            </a:r>
          </a:p>
          <a:p>
            <a:r>
              <a:rPr lang="en-US" dirty="0" smtClean="0"/>
              <a:t>Identifies important goals and their dependency</a:t>
            </a:r>
          </a:p>
          <a:p>
            <a:r>
              <a:rPr lang="en-US" dirty="0" smtClean="0"/>
              <a:t>Increases team communication and understanding</a:t>
            </a:r>
          </a:p>
          <a:p>
            <a:pPr lvl="1"/>
            <a:r>
              <a:rPr lang="en-US" dirty="0"/>
              <a:t>Reduces implementation </a:t>
            </a:r>
            <a:r>
              <a:rPr lang="en-US" dirty="0" smtClean="0"/>
              <a:t>risk</a:t>
            </a:r>
          </a:p>
          <a:p>
            <a:endParaRPr lang="en-US" dirty="0"/>
          </a:p>
        </p:txBody>
      </p:sp>
      <p:pic>
        <p:nvPicPr>
          <p:cNvPr id="1028" name="Picture 4" descr="http://finance2business.com/wp-content/uploads/2011/09/business-plan.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204" y="4127609"/>
            <a:ext cx="2858166" cy="217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968753"/>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Projects</a:t>
            </a:r>
            <a:endParaRPr lang="en-US" dirty="0"/>
          </a:p>
        </p:txBody>
      </p:sp>
      <p:sp>
        <p:nvSpPr>
          <p:cNvPr id="3" name="Content Placeholder 2"/>
          <p:cNvSpPr>
            <a:spLocks noGrp="1"/>
          </p:cNvSpPr>
          <p:nvPr>
            <p:ph idx="1"/>
          </p:nvPr>
        </p:nvSpPr>
        <p:spPr>
          <a:xfrm>
            <a:off x="1138350" y="1750865"/>
            <a:ext cx="7147521" cy="4815164"/>
          </a:xfrm>
        </p:spPr>
        <p:txBody>
          <a:bodyPr/>
          <a:lstStyle/>
          <a:p>
            <a:pPr marL="0" indent="0">
              <a:buNone/>
            </a:pPr>
            <a:r>
              <a:rPr lang="en-US" sz="1800" u="sng" dirty="0" smtClean="0"/>
              <a:t>In work</a:t>
            </a:r>
          </a:p>
          <a:p>
            <a:r>
              <a:rPr lang="en-US" sz="1800" dirty="0" smtClean="0"/>
              <a:t>Human Resource System Assessment</a:t>
            </a:r>
          </a:p>
          <a:p>
            <a:r>
              <a:rPr lang="en-US" sz="1800" dirty="0" smtClean="0"/>
              <a:t>Centralized Real Estate Management</a:t>
            </a:r>
          </a:p>
          <a:p>
            <a:r>
              <a:rPr lang="en-US" sz="1800" dirty="0" smtClean="0"/>
              <a:t>Municipal Court Case Management System</a:t>
            </a:r>
          </a:p>
          <a:p>
            <a:r>
              <a:rPr lang="en-US" sz="1800" dirty="0" smtClean="0"/>
              <a:t>Police Department Architecture</a:t>
            </a:r>
          </a:p>
          <a:p>
            <a:r>
              <a:rPr lang="en-US" sz="1800" dirty="0" smtClean="0"/>
              <a:t>Residential Review Architecture</a:t>
            </a:r>
          </a:p>
          <a:p>
            <a:pPr marL="0" indent="0">
              <a:buNone/>
            </a:pPr>
            <a:r>
              <a:rPr lang="en-US" sz="1800" u="sng" dirty="0" smtClean="0"/>
              <a:t>Coming soon – scope in work</a:t>
            </a:r>
            <a:endParaRPr lang="en-US" sz="1800" u="sng" dirty="0"/>
          </a:p>
          <a:p>
            <a:r>
              <a:rPr lang="en-US" sz="1800" dirty="0" smtClean="0"/>
              <a:t>311 </a:t>
            </a:r>
            <a:r>
              <a:rPr lang="en-US" sz="1800" dirty="0"/>
              <a:t>Call Center</a:t>
            </a:r>
          </a:p>
          <a:p>
            <a:r>
              <a:rPr lang="en-US" sz="1800" dirty="0"/>
              <a:t>Code Compliance </a:t>
            </a:r>
            <a:r>
              <a:rPr lang="en-US" sz="1800" dirty="0" smtClean="0"/>
              <a:t>Mobility</a:t>
            </a:r>
          </a:p>
          <a:p>
            <a:r>
              <a:rPr lang="en-US" sz="1800" dirty="0" smtClean="0"/>
              <a:t>Public Works Business Intelligence</a:t>
            </a:r>
          </a:p>
          <a:p>
            <a:pPr marL="0" indent="0">
              <a:buNone/>
            </a:pPr>
            <a:r>
              <a:rPr lang="en-US" sz="1800" u="sng" dirty="0" smtClean="0"/>
              <a:t>Other EA activities</a:t>
            </a:r>
          </a:p>
          <a:p>
            <a:r>
              <a:rPr lang="en-US" sz="1800" dirty="0" smtClean="0"/>
              <a:t>Enterprise Service Bus / EA Introduction</a:t>
            </a:r>
          </a:p>
          <a:p>
            <a:r>
              <a:rPr lang="en-US" sz="1800" dirty="0" smtClean="0"/>
              <a:t>Completed Water Utility Mobility Architecture</a:t>
            </a:r>
            <a:endParaRPr lang="en-US" sz="1800" dirty="0"/>
          </a:p>
        </p:txBody>
      </p:sp>
    </p:spTree>
    <p:extLst>
      <p:ext uri="{BB962C8B-B14F-4D97-AF65-F5344CB8AC3E}">
        <p14:creationId xmlns:p14="http://schemas.microsoft.com/office/powerpoint/2010/main" val="2414117788"/>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18166</TotalTime>
  <Words>384</Words>
  <Application>Microsoft Office PowerPoint</Application>
  <PresentationFormat>On-screen Show (4:3)</PresentationFormat>
  <Paragraphs>109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Verdana</vt:lpstr>
      <vt:lpstr>Wingdings</vt:lpstr>
      <vt:lpstr>Wingdings 3</vt:lpstr>
      <vt:lpstr>PresentationTemplate_White</vt:lpstr>
      <vt:lpstr>Enterprise Architecture Status</vt:lpstr>
      <vt:lpstr>Enterprise Architecture</vt:lpstr>
      <vt:lpstr>Mass of Understanding</vt:lpstr>
      <vt:lpstr>Enterprise Architecture Process</vt:lpstr>
      <vt:lpstr>Enterprise Architecture Products</vt:lpstr>
      <vt:lpstr>Enterprise Architecture Process</vt:lpstr>
      <vt:lpstr>Example Capability Area Architecture</vt:lpstr>
      <vt:lpstr>The Value of Enterprise Architecture</vt:lpstr>
      <vt:lpstr>EA Projects</vt:lpstr>
    </vt:vector>
  </TitlesOfParts>
  <Company>SI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Brown, Aaron - EA</cp:lastModifiedBy>
  <cp:revision>872</cp:revision>
  <dcterms:created xsi:type="dcterms:W3CDTF">2002-08-23T15:26:08Z</dcterms:created>
  <dcterms:modified xsi:type="dcterms:W3CDTF">2017-06-12T18:46:54Z</dcterms:modified>
</cp:coreProperties>
</file>