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1" r:id="rId3"/>
    <p:sldId id="257" r:id="rId4"/>
    <p:sldId id="273" r:id="rId5"/>
    <p:sldId id="258" r:id="rId6"/>
    <p:sldId id="265" r:id="rId7"/>
    <p:sldId id="259" r:id="rId8"/>
    <p:sldId id="260" r:id="rId9"/>
    <p:sldId id="263" r:id="rId10"/>
    <p:sldId id="264" r:id="rId11"/>
    <p:sldId id="270" r:id="rId12"/>
    <p:sldId id="261" r:id="rId13"/>
    <p:sldId id="262" r:id="rId14"/>
    <p:sldId id="269" r:id="rId15"/>
    <p:sldId id="274" r:id="rId16"/>
    <p:sldId id="266" r:id="rId17"/>
    <p:sldId id="277" r:id="rId18"/>
    <p:sldId id="279" r:id="rId19"/>
    <p:sldId id="268" r:id="rId20"/>
    <p:sldId id="275" r:id="rId21"/>
    <p:sldId id="272" r:id="rId22"/>
    <p:sldId id="278" r:id="rId23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CC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86368" autoAdjust="0"/>
  </p:normalViewPr>
  <p:slideViewPr>
    <p:cSldViewPr snapToGrid="0">
      <p:cViewPr varScale="1">
        <p:scale>
          <a:sx n="145" d="100"/>
          <a:sy n="145" d="100"/>
        </p:scale>
        <p:origin x="246" y="12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2150"/>
            <a:ext cx="4608512" cy="345598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469" tIns="46735" rIns="93469" bIns="4673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807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8/81/UML_Diagrams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hyperlink" Target="http://www.uml.org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en.wikipedia.org/wiki/Use_c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3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</a:t>
            </a:r>
            <a:r>
              <a:rPr lang="en-US" dirty="0"/>
              <a:t>to the Unified Model </a:t>
            </a:r>
            <a:r>
              <a:rPr lang="en-US" dirty="0" smtClean="0"/>
              <a:t>Language (UML)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394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UML Capitalizes on Human Collaboration Factors – i.e., Teams Working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358559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EA should be included early!</a:t>
            </a:r>
          </a:p>
          <a:p>
            <a:pPr eaLnBrk="1" hangingPunct="1">
              <a:defRPr/>
            </a:pPr>
            <a:r>
              <a:rPr lang="en-US" sz="2000" dirty="0" smtClean="0"/>
              <a:t>Builds collective knowledge – individually, we’re smart – together, we’re genius</a:t>
            </a:r>
          </a:p>
          <a:p>
            <a:pPr eaLnBrk="1" hangingPunct="1">
              <a:defRPr/>
            </a:pPr>
            <a:r>
              <a:rPr lang="en-US" sz="2000" dirty="0"/>
              <a:t>Teams should be </a:t>
            </a:r>
            <a:r>
              <a:rPr lang="en-US" sz="2000" dirty="0" smtClean="0"/>
              <a:t>limited to </a:t>
            </a:r>
            <a:r>
              <a:rPr lang="en-US" sz="2000" dirty="0"/>
              <a:t>5 </a:t>
            </a:r>
            <a:r>
              <a:rPr lang="en-US" sz="2000" dirty="0" smtClean="0"/>
              <a:t>- </a:t>
            </a:r>
            <a:r>
              <a:rPr lang="en-US" sz="2000" dirty="0"/>
              <a:t>9 people. If larger, this significantly reduces effective </a:t>
            </a:r>
            <a:r>
              <a:rPr lang="en-US" sz="2000" dirty="0" smtClean="0"/>
              <a:t>team knowledge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The Use Case Model establishes the audience/stakeholder on the boundary of the problem and the scope of discussion</a:t>
            </a:r>
          </a:p>
          <a:p>
            <a:pPr eaLnBrk="1" hangingPunct="1">
              <a:defRPr/>
            </a:pPr>
            <a:r>
              <a:rPr lang="en-US" sz="2000" dirty="0" smtClean="0"/>
              <a:t>During model development, the end state is clear preventing wondering concepts outside the discussion boundary - leads to quicker results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31851" y="6013938"/>
            <a:ext cx="5999871" cy="6541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44450" prst="angle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tool for Critical Mass of Understanding!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Rational Software Architect Tool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695325"/>
            <a:ext cx="7643812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90487" y="3584575"/>
            <a:ext cx="2598738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Project Explorer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90963" y="293211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Design Space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564313" y="257016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UPIA Drawers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92563" y="5276850"/>
            <a:ext cx="2600325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Element Properties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014525" y="692695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 Structure</a:t>
            </a:r>
            <a:endParaRPr lang="en-US" dirty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208213"/>
            <a:ext cx="4518025" cy="32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7" name="Straight Arrow Connector 3"/>
          <p:cNvCxnSpPr>
            <a:cxnSpLocks noChangeShapeType="1"/>
          </p:cNvCxnSpPr>
          <p:nvPr/>
        </p:nvCxnSpPr>
        <p:spPr bwMode="auto">
          <a:xfrm flipV="1">
            <a:off x="1592263" y="3633537"/>
            <a:ext cx="3236912" cy="13289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 rot="20227268">
            <a:off x="1647825" y="4057650"/>
            <a:ext cx="2316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&lt;&lt;Realizes Usage&gt;&gt;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5888" y="1314284"/>
            <a:ext cx="2347912" cy="16004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u="sng" dirty="0" smtClean="0"/>
              <a:t>Project Explorer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Solely for storing parts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Design captured by diagrams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Caution: Do not design in structure!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74168" y="3176337"/>
            <a:ext cx="1203158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94472" y="2908665"/>
            <a:ext cx="1114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sz="1200" dirty="0" smtClean="0"/>
              <a:t>Diagram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1195" y="756864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476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Realization Documents the Process</a:t>
            </a:r>
            <a:endParaRPr 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20" y="1139825"/>
            <a:ext cx="2524125" cy="283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557463"/>
            <a:ext cx="2503488" cy="144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135313"/>
            <a:ext cx="2619375" cy="28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3848100"/>
            <a:ext cx="2646363" cy="199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ight Brace 4"/>
          <p:cNvSpPr>
            <a:spLocks/>
          </p:cNvSpPr>
          <p:nvPr/>
        </p:nvSpPr>
        <p:spPr bwMode="auto">
          <a:xfrm>
            <a:off x="4119563" y="3422566"/>
            <a:ext cx="431800" cy="1447800"/>
          </a:xfrm>
          <a:prstGeom prst="rightBrace">
            <a:avLst>
              <a:gd name="adj1" fmla="val 51148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0813" y="5197642"/>
            <a:ext cx="31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Realization</a:t>
            </a:r>
          </a:p>
          <a:p>
            <a:pPr algn="ctr">
              <a:defRPr/>
            </a:pPr>
            <a:r>
              <a:rPr lang="en-US" sz="1200" dirty="0" smtClean="0"/>
              <a:t>(employs value chain concepts)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9915" y="1826211"/>
            <a:ext cx="8332787" cy="414882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chain of activities </a:t>
            </a:r>
            <a:r>
              <a:rPr lang="en-US" dirty="0" smtClean="0">
                <a:solidFill>
                  <a:srgbClr val="0000FF"/>
                </a:solidFill>
              </a:rPr>
              <a:t>and their objects</a:t>
            </a:r>
            <a:r>
              <a:rPr lang="en-US" dirty="0" smtClean="0"/>
              <a:t> that an organization performs in order to deliver something valuable (product or service)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 powerful analysis tool for strategic planning and business process reengineering</a:t>
            </a:r>
          </a:p>
          <a:p>
            <a:pPr>
              <a:defRPr/>
            </a:pPr>
            <a:r>
              <a:rPr lang="en-US" dirty="0" smtClean="0"/>
              <a:t>UML Use Cases typically produce value in the form of information elements (objects) – use cases are sometimes referred to as business components</a:t>
            </a:r>
          </a:p>
          <a:p>
            <a:pPr lvl="1">
              <a:defRPr/>
            </a:pPr>
            <a:r>
              <a:rPr lang="en-US" dirty="0" smtClean="0"/>
              <a:t>Indifferent to the systems, tools or processes used, UML use cases always produce the same value (or outcome)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Value Chain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9318"/>
            <a:ext cx="46101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7284" y="2324923"/>
            <a:ext cx="2996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Use Case</a:t>
            </a:r>
            <a:br>
              <a:rPr lang="en-US" sz="1600" dirty="0" smtClean="0"/>
            </a:br>
            <a:r>
              <a:rPr lang="en-US" sz="1200" dirty="0" smtClean="0"/>
              <a:t>(business component</a:t>
            </a:r>
          </a:p>
          <a:p>
            <a:pPr algn="ctr">
              <a:defRPr/>
            </a:pPr>
            <a:r>
              <a:rPr lang="en-US" sz="1200" dirty="0" smtClean="0"/>
              <a:t>sometimes referred as service)</a:t>
            </a:r>
            <a:endParaRPr lang="en-US" sz="1200" dirty="0"/>
          </a:p>
        </p:txBody>
      </p:sp>
      <p:cxnSp>
        <p:nvCxnSpPr>
          <p:cNvPr id="5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41993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130759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098381" y="4277876"/>
            <a:ext cx="2414587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Triggering and producing object</a:t>
            </a:r>
            <a:endParaRPr lang="en-US" sz="1600" dirty="0"/>
          </a:p>
        </p:txBody>
      </p: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5270342" y="4264104"/>
            <a:ext cx="1049178" cy="30615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6"/>
          <p:cNvCxnSpPr>
            <a:cxnSpLocks noChangeShapeType="1"/>
          </p:cNvCxnSpPr>
          <p:nvPr/>
        </p:nvCxnSpPr>
        <p:spPr bwMode="auto">
          <a:xfrm flipH="1">
            <a:off x="2499360" y="4570263"/>
            <a:ext cx="3820160" cy="65197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03" y="1596097"/>
            <a:ext cx="1314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6"/>
          <p:cNvCxnSpPr>
            <a:cxnSpLocks noChangeShapeType="1"/>
          </p:cNvCxnSpPr>
          <p:nvPr/>
        </p:nvCxnSpPr>
        <p:spPr bwMode="auto">
          <a:xfrm flipH="1">
            <a:off x="3628003" y="2324923"/>
            <a:ext cx="507899" cy="53313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5400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Interaction Overview – Activity Model</a:t>
            </a:r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690563"/>
            <a:ext cx="5019675" cy="563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888" y="1554163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Activity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5488" y="4981575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Objects</a:t>
            </a:r>
          </a:p>
          <a:p>
            <a:pPr algn="ctr">
              <a:defRPr/>
            </a:pPr>
            <a:r>
              <a:rPr lang="en-US" sz="1200" dirty="0" smtClean="0"/>
              <a:t>(information elements)</a:t>
            </a:r>
            <a:endParaRPr lang="en-US" sz="1200" dirty="0"/>
          </a:p>
        </p:txBody>
      </p:sp>
      <p:cxnSp>
        <p:nvCxnSpPr>
          <p:cNvPr id="16390" name="Straight Arrow Connector 6"/>
          <p:cNvCxnSpPr>
            <a:cxnSpLocks noChangeShapeType="1"/>
          </p:cNvCxnSpPr>
          <p:nvPr/>
        </p:nvCxnSpPr>
        <p:spPr bwMode="auto">
          <a:xfrm flipV="1">
            <a:off x="2387600" y="1633538"/>
            <a:ext cx="1320800" cy="904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1" name="Straight Arrow Connector 8"/>
          <p:cNvCxnSpPr>
            <a:cxnSpLocks noChangeShapeType="1"/>
          </p:cNvCxnSpPr>
          <p:nvPr/>
        </p:nvCxnSpPr>
        <p:spPr bwMode="auto">
          <a:xfrm>
            <a:off x="2387600" y="1724025"/>
            <a:ext cx="288925" cy="114935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Straight Arrow Connector 11"/>
          <p:cNvCxnSpPr>
            <a:cxnSpLocks noChangeShapeType="1"/>
            <a:stCxn id="5" idx="0"/>
          </p:cNvCxnSpPr>
          <p:nvPr/>
        </p:nvCxnSpPr>
        <p:spPr bwMode="auto">
          <a:xfrm flipV="1">
            <a:off x="1931988" y="4459288"/>
            <a:ext cx="744537" cy="522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3" name="Straight Arrow Connector 14"/>
          <p:cNvCxnSpPr>
            <a:cxnSpLocks noChangeShapeType="1"/>
          </p:cNvCxnSpPr>
          <p:nvPr/>
        </p:nvCxnSpPr>
        <p:spPr bwMode="auto">
          <a:xfrm flipV="1">
            <a:off x="1931988" y="3871913"/>
            <a:ext cx="455612" cy="110966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634163" y="2738438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Process Flow</a:t>
            </a:r>
          </a:p>
          <a:p>
            <a:pPr algn="ctr">
              <a:defRPr/>
            </a:pPr>
            <a:r>
              <a:rPr lang="en-US" sz="1200" dirty="0" smtClean="0"/>
              <a:t>(flow of control)</a:t>
            </a:r>
            <a:endParaRPr lang="en-US" sz="1200" dirty="0"/>
          </a:p>
        </p:txBody>
      </p:sp>
      <p:cxnSp>
        <p:nvCxnSpPr>
          <p:cNvPr id="16395" name="Straight Arrow Connector 17"/>
          <p:cNvCxnSpPr>
            <a:cxnSpLocks noChangeShapeType="1"/>
          </p:cNvCxnSpPr>
          <p:nvPr/>
        </p:nvCxnSpPr>
        <p:spPr bwMode="auto">
          <a:xfrm flipH="1" flipV="1">
            <a:off x="4325938" y="2032001"/>
            <a:ext cx="2625725" cy="96837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Straight Arrow Connector 20"/>
          <p:cNvCxnSpPr>
            <a:cxnSpLocks noChangeShapeType="1"/>
          </p:cNvCxnSpPr>
          <p:nvPr/>
        </p:nvCxnSpPr>
        <p:spPr bwMode="auto">
          <a:xfrm flipH="1">
            <a:off x="5652120" y="3000375"/>
            <a:ext cx="1299543" cy="114870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 rot="16200000">
            <a:off x="-582612" y="3262313"/>
            <a:ext cx="2413000" cy="33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The value chain</a:t>
            </a:r>
            <a:endParaRPr lang="en-US" sz="1600" dirty="0"/>
          </a:p>
        </p:txBody>
      </p:sp>
      <p:cxnSp>
        <p:nvCxnSpPr>
          <p:cNvPr id="16398" name="Straight Arrow Connector 7"/>
          <p:cNvCxnSpPr>
            <a:cxnSpLocks noChangeShapeType="1"/>
            <a:endCxn id="13" idx="3"/>
          </p:cNvCxnSpPr>
          <p:nvPr/>
        </p:nvCxnSpPr>
        <p:spPr bwMode="auto">
          <a:xfrm>
            <a:off x="623888" y="906463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Straight Arrow Connector 17"/>
          <p:cNvCxnSpPr>
            <a:cxnSpLocks noChangeShapeType="1"/>
          </p:cNvCxnSpPr>
          <p:nvPr/>
        </p:nvCxnSpPr>
        <p:spPr bwMode="auto">
          <a:xfrm>
            <a:off x="609600" y="4459288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510338" y="3871913"/>
            <a:ext cx="2414587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Forks / Joins</a:t>
            </a:r>
          </a:p>
          <a:p>
            <a:pPr algn="ctr">
              <a:defRPr/>
            </a:pPr>
            <a:r>
              <a:rPr lang="en-US" sz="1200" dirty="0" smtClean="0"/>
              <a:t>(synchronizes activities)</a:t>
            </a:r>
            <a:endParaRPr lang="en-US" sz="1200" dirty="0"/>
          </a:p>
        </p:txBody>
      </p:sp>
      <p:cxnSp>
        <p:nvCxnSpPr>
          <p:cNvPr id="18" name="Straight Arrow Connector 20"/>
          <p:cNvCxnSpPr>
            <a:cxnSpLocks noChangeShapeType="1"/>
          </p:cNvCxnSpPr>
          <p:nvPr/>
        </p:nvCxnSpPr>
        <p:spPr bwMode="auto">
          <a:xfrm flipH="1">
            <a:off x="5886450" y="4133523"/>
            <a:ext cx="747714" cy="58690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0"/>
          <p:cNvCxnSpPr>
            <a:cxnSpLocks noChangeShapeType="1"/>
          </p:cNvCxnSpPr>
          <p:nvPr/>
        </p:nvCxnSpPr>
        <p:spPr bwMode="auto">
          <a:xfrm flipH="1" flipV="1">
            <a:off x="5210175" y="2600325"/>
            <a:ext cx="1423989" cy="153319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5" y="1481221"/>
            <a:ext cx="2944812" cy="33099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Swim-lane Activity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49116" y="681789"/>
            <a:ext cx="7024940" cy="5658259"/>
            <a:chOff x="1949116" y="641684"/>
            <a:chExt cx="7024940" cy="5658259"/>
          </a:xfrm>
        </p:grpSpPr>
        <p:grpSp>
          <p:nvGrpSpPr>
            <p:cNvPr id="11" name="Group 10"/>
            <p:cNvGrpSpPr/>
            <p:nvPr/>
          </p:nvGrpSpPr>
          <p:grpSpPr>
            <a:xfrm>
              <a:off x="1949116" y="641684"/>
              <a:ext cx="7024940" cy="5658259"/>
              <a:chOff x="1949116" y="641684"/>
              <a:chExt cx="7024940" cy="5658259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1949116" y="641684"/>
                <a:ext cx="1235242" cy="5606716"/>
              </a:xfrm>
              <a:custGeom>
                <a:avLst/>
                <a:gdLst>
                  <a:gd name="connsiteX0" fmla="*/ 0 w 1235242"/>
                  <a:gd name="connsiteY0" fmla="*/ 3433011 h 5606716"/>
                  <a:gd name="connsiteX1" fmla="*/ 1235242 w 1235242"/>
                  <a:gd name="connsiteY1" fmla="*/ 0 h 5606716"/>
                  <a:gd name="connsiteX2" fmla="*/ 1235242 w 1235242"/>
                  <a:gd name="connsiteY2" fmla="*/ 5606716 h 5606716"/>
                  <a:gd name="connsiteX3" fmla="*/ 0 w 1235242"/>
                  <a:gd name="connsiteY3" fmla="*/ 3433011 h 56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242" h="5606716">
                    <a:moveTo>
                      <a:pt x="0" y="3433011"/>
                    </a:moveTo>
                    <a:lnTo>
                      <a:pt x="1235242" y="0"/>
                    </a:lnTo>
                    <a:lnTo>
                      <a:pt x="1235242" y="5606716"/>
                    </a:lnTo>
                    <a:lnTo>
                      <a:pt x="0" y="34330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609" y="644323"/>
                <a:ext cx="5789447" cy="5655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240378" y="343702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Decision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3999" y="1489242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Merge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00138" y="1219200"/>
            <a:ext cx="6810375" cy="5056605"/>
            <a:chOff x="1100138" y="1179095"/>
            <a:chExt cx="6810375" cy="5056605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38" y="4595248"/>
              <a:ext cx="2260039" cy="16404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41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2907852" y="1179095"/>
              <a:ext cx="1263095" cy="405776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6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2366963" y="1179096"/>
              <a:ext cx="2928937" cy="441684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2552700" y="1179095"/>
              <a:ext cx="5357813" cy="461210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3462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" y="1623692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0" y="1048954"/>
            <a:ext cx="3126740" cy="192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209040" y="2164080"/>
            <a:ext cx="6593840" cy="3762693"/>
            <a:chOff x="1209040" y="2164080"/>
            <a:chExt cx="6593840" cy="376269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91" y="3288348"/>
              <a:ext cx="6581775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>
              <a:off x="1209040" y="2164080"/>
              <a:ext cx="6593840" cy="1117600"/>
            </a:xfrm>
            <a:custGeom>
              <a:avLst/>
              <a:gdLst>
                <a:gd name="connsiteX0" fmla="*/ 4846320 w 6593840"/>
                <a:gd name="connsiteY0" fmla="*/ 0 h 1117600"/>
                <a:gd name="connsiteX1" fmla="*/ 0 w 6593840"/>
                <a:gd name="connsiteY1" fmla="*/ 1117600 h 1117600"/>
                <a:gd name="connsiteX2" fmla="*/ 6593840 w 6593840"/>
                <a:gd name="connsiteY2" fmla="*/ 1117600 h 1117600"/>
                <a:gd name="connsiteX3" fmla="*/ 4846320 w 659384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840" h="1117600">
                  <a:moveTo>
                    <a:pt x="4846320" y="0"/>
                  </a:moveTo>
                  <a:lnTo>
                    <a:pt x="0" y="1117600"/>
                  </a:lnTo>
                  <a:lnTo>
                    <a:pt x="6593840" y="1117600"/>
                  </a:lnTo>
                  <a:lnTo>
                    <a:pt x="484632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8689" y="7411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4864" y="2556099"/>
            <a:ext cx="7246515" cy="3137079"/>
            <a:chOff x="424864" y="2556099"/>
            <a:chExt cx="7246515" cy="3137079"/>
          </a:xfrm>
        </p:grpSpPr>
        <p:sp>
          <p:nvSpPr>
            <p:cNvPr id="8" name="TextBox 7"/>
            <p:cNvSpPr txBox="1"/>
            <p:nvPr/>
          </p:nvSpPr>
          <p:spPr>
            <a:xfrm>
              <a:off x="2411124" y="25560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Object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</p:cNvCxnSpPr>
            <p:nvPr/>
          </p:nvCxnSpPr>
          <p:spPr bwMode="auto">
            <a:xfrm>
              <a:off x="3334903" y="2863876"/>
              <a:ext cx="449446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2272421" y="2863876"/>
              <a:ext cx="1062481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505900" y="3822075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Lifeline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078994" y="3975963"/>
              <a:ext cx="90534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5823822" y="5142372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Focus of control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cxnSpLocks noChangeShapeType="1"/>
              <a:stCxn id="18" idx="1"/>
            </p:cNvCxnSpPr>
            <p:nvPr/>
          </p:nvCxnSpPr>
          <p:spPr bwMode="auto">
            <a:xfrm flipH="1">
              <a:off x="5142368" y="5296261"/>
              <a:ext cx="681454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1581751" y="52147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014804" y="5121188"/>
              <a:ext cx="621092" cy="247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424864" y="2786740"/>
              <a:ext cx="1847557" cy="52322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Combined fragment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2"/>
            </p:cNvCxnSpPr>
            <p:nvPr/>
          </p:nvCxnSpPr>
          <p:spPr bwMode="auto">
            <a:xfrm>
              <a:off x="1348643" y="3309960"/>
              <a:ext cx="99911" cy="58303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582181" y="5385401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Signature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cxnSpLocks noChangeShapeType="1"/>
              <a:stCxn id="31" idx="0"/>
            </p:cNvCxnSpPr>
            <p:nvPr/>
          </p:nvCxnSpPr>
          <p:spPr bwMode="auto">
            <a:xfrm flipV="1">
              <a:off x="4505960" y="5128043"/>
              <a:ext cx="0" cy="25735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081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Relationships</a:t>
            </a:r>
            <a:endParaRPr lang="en-US" dirty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57777"/>
            <a:ext cx="6953250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Curriculum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70100"/>
            <a:ext cx="8332787" cy="140346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Model Language Background</a:t>
            </a:r>
          </a:p>
          <a:p>
            <a:pPr>
              <a:defRPr/>
            </a:pPr>
            <a:r>
              <a:rPr lang="en-US" dirty="0" smtClean="0"/>
              <a:t>Terms and Definitions</a:t>
            </a:r>
          </a:p>
          <a:p>
            <a:pPr>
              <a:defRPr/>
            </a:pPr>
            <a:r>
              <a:rPr lang="en-US" dirty="0" smtClean="0"/>
              <a:t>Use Case Development Process and Tooling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841" y="4169328"/>
            <a:ext cx="4513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cannot solve our problems with the same thinking we used when we created them.</a:t>
            </a:r>
          </a:p>
          <a:p>
            <a:endParaRPr lang="en-US" sz="1600" dirty="0"/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Albert Einstein</a:t>
            </a:r>
          </a:p>
        </p:txBody>
      </p:sp>
      <p:pic>
        <p:nvPicPr>
          <p:cNvPr id="4101" name="Picture 5" descr="http://t2.gstatic.com/images?q=tbn:ANd9GcR1N7DaLfuF9jN8LeKzOmJ2DtTb6u0PPdaAiKz51nXpLts2ncr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90" y="3836429"/>
            <a:ext cx="2143125" cy="2143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35992" y="834833"/>
            <a:ext cx="5902007" cy="53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6560" y="1856934"/>
            <a:ext cx="2152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UML expert can read this diagram like a book – associations define the relationships between the information elements</a:t>
            </a:r>
          </a:p>
          <a:p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enterprise architect makes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associations based on the 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Any qualified IT developer knows how to read these diagrams – hence the UML bridges the gap between the user and the developer because the user identified them in the use case</a:t>
            </a:r>
          </a:p>
        </p:txBody>
      </p:sp>
    </p:spTree>
    <p:extLst>
      <p:ext uri="{BB962C8B-B14F-4D97-AF65-F5344CB8AC3E}">
        <p14:creationId xmlns:p14="http://schemas.microsoft.com/office/powerpoint/2010/main" val="4210185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" y="2286001"/>
            <a:ext cx="5752942" cy="358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501650"/>
            <a:ext cx="31146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250" y="1698625"/>
            <a:ext cx="4736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UML System Context Diagram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72038" y="3503613"/>
            <a:ext cx="3236912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200" dirty="0" smtClean="0"/>
              <a:t>Orange button indicates package under Subversion control</a:t>
            </a:r>
            <a:endParaRPr lang="en-US" sz="105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524315"/>
          </a:xfrm>
        </p:spPr>
        <p:txBody>
          <a:bodyPr/>
          <a:lstStyle/>
          <a:p>
            <a:r>
              <a:rPr lang="en-US" sz="2000" dirty="0" smtClean="0"/>
              <a:t>UML is an open standard general purpose language for object-oriented analysis and design created by the Three Amigos</a:t>
            </a:r>
          </a:p>
          <a:p>
            <a:r>
              <a:rPr lang="en-US" sz="2000" dirty="0" smtClean="0"/>
              <a:t>UPIA extends the UML to standardize classes and their associations – it normalizes defined parts</a:t>
            </a:r>
          </a:p>
          <a:p>
            <a:r>
              <a:rPr lang="en-US" sz="2000" dirty="0" smtClean="0"/>
              <a:t>The use case is the primary instrument for collaboration, concept development, business process analysis and value chain understanding – the use case always results in the same value</a:t>
            </a:r>
          </a:p>
          <a:p>
            <a:r>
              <a:rPr lang="en-US" sz="2000" dirty="0" smtClean="0"/>
              <a:t>Logical data models define the data requirements use by the use case</a:t>
            </a:r>
          </a:p>
          <a:p>
            <a:r>
              <a:rPr lang="en-US" sz="2000" dirty="0" smtClean="0"/>
              <a:t>Configuration management allows teams to work collaboratively in “one”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1378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UML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5427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/>
              <a:t>standardized general-purpose modeling language in the field of object-oriented software </a:t>
            </a:r>
            <a:r>
              <a:rPr lang="en-US" dirty="0" smtClean="0"/>
              <a:t>engineering</a:t>
            </a:r>
          </a:p>
          <a:p>
            <a:pPr eaLnBrk="1" hangingPunct="1">
              <a:defRPr/>
            </a:pPr>
            <a:r>
              <a:rPr lang="en-US" dirty="0" smtClean="0"/>
              <a:t>Standard managed </a:t>
            </a:r>
            <a:r>
              <a:rPr lang="en-US" dirty="0"/>
              <a:t>and </a:t>
            </a:r>
            <a:r>
              <a:rPr lang="en-US" dirty="0" smtClean="0"/>
              <a:t>created </a:t>
            </a:r>
            <a:r>
              <a:rPr lang="en-US" dirty="0"/>
              <a:t>by the Object Management Group. </a:t>
            </a:r>
            <a:r>
              <a:rPr lang="en-US" dirty="0" smtClean="0"/>
              <a:t>First </a:t>
            </a:r>
            <a:r>
              <a:rPr lang="en-US" dirty="0"/>
              <a:t>added to the list of OMG adopted technologies in </a:t>
            </a:r>
            <a:r>
              <a:rPr lang="en-US" dirty="0" smtClean="0"/>
              <a:t>1997 </a:t>
            </a:r>
            <a:r>
              <a:rPr lang="en-US" dirty="0"/>
              <a:t>and has since become the industry standard for modeling software-intensive </a:t>
            </a:r>
            <a:r>
              <a:rPr lang="en-US" dirty="0" smtClean="0"/>
              <a:t>systems</a:t>
            </a:r>
          </a:p>
          <a:p>
            <a:pPr eaLnBrk="1" hangingPunct="1">
              <a:defRPr/>
            </a:pPr>
            <a:r>
              <a:rPr lang="en-US" dirty="0" smtClean="0"/>
              <a:t>Combines best </a:t>
            </a:r>
            <a:r>
              <a:rPr lang="en-US" dirty="0"/>
              <a:t>practices </a:t>
            </a:r>
            <a:r>
              <a:rPr lang="en-US" dirty="0" smtClean="0"/>
              <a:t>from: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Grady </a:t>
            </a:r>
            <a:r>
              <a:rPr lang="en-US" dirty="0" err="1" smtClean="0"/>
              <a:t>Booch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Dr. James </a:t>
            </a:r>
            <a:r>
              <a:rPr lang="en-US" dirty="0" err="1" smtClean="0"/>
              <a:t>Rumbaugh</a:t>
            </a:r>
            <a:r>
              <a:rPr lang="en-US" dirty="0"/>
              <a:t>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Ivar</a:t>
            </a:r>
            <a:r>
              <a:rPr lang="en-US" dirty="0" smtClean="0"/>
              <a:t> Jacobson</a:t>
            </a:r>
            <a:br>
              <a:rPr lang="en-US" dirty="0" smtClean="0"/>
            </a:br>
            <a:r>
              <a:rPr lang="en-US" dirty="0" smtClean="0"/>
              <a:t>– Referred as the Three Amigos </a:t>
            </a:r>
            <a:endParaRPr lang="en-US" dirty="0"/>
          </a:p>
        </p:txBody>
      </p:sp>
      <p:pic>
        <p:nvPicPr>
          <p:cNvPr id="1026" name="Picture 2" descr="File:UML Diagrams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3382" y="4408488"/>
            <a:ext cx="2484437" cy="186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Amigos…</a:t>
            </a:r>
            <a:endParaRPr lang="en-US" dirty="0"/>
          </a:p>
        </p:txBody>
      </p:sp>
      <p:pic>
        <p:nvPicPr>
          <p:cNvPr id="25602" name="Picture 2" descr="http://t0.gstatic.com/images?q=tbn:ANd9GcR7eU5jrSt3McaUOH2KlG4aZ72gaoYootpjpupylYXps3YkwX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42" y="2079628"/>
            <a:ext cx="1362075" cy="170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BQUEhQVFRUVFhcUFBQUFBQVFBQUFRUVFxQVFxQXHCYeFxkjGRQUHy8gIycpLCwsFR4xNTAqNSYrLCkBCQoKDgwOGg8PGiwkHCQsLCwsLCwsLCksLCwsLCwsLCwpLCwpKSwsLCksLCwsLCwsLCksKSwsLCwpLCwsLCwsLP/AABEIAMYA/gMBIgACEQEDEQH/xAAcAAABBQEBAQAAAAAAAAAAAAACAQMEBQYABwj/xABCEAABAwEFBAgEAwUHBQEAAAABAAIRAwQFITFBBhJRYSJxgZGhscHwBxMy0RRC4SNSYoLxJDQ1cpKiwhUlM7LSFv/EABkBAAMBAQEAAAAAAAAAAAAAAAABAgMEBf/EACMRAAICAwEAAgIDAQAAAAAAAAABAhEDEiExQVETYQQycSL/2gAMAwEAAhEDEQA/APNLVmqap9ZV1bGYqltA6ZXLhfTbIuBqwsP09qrwp9gOB610S8OdF9YZ3AnXpixP6CC02uPuvMn/AGZ2w8Q5UqwoFotf9Ew+uXmG96OnR3eZ4rSOP5YpT+EI2kTi7uXUyQYOSOrXAE5zrwKgWm8AYHetlGyLBtY6RIHWmqbt141aYnGMOHI802629I8OCV9QOg8VvrwmzcbEbTOp1H0CBuVZa0uA3mnCMeETPZC1m0XxDNF/yqEGo0gbpEhxcAQ0D8oDTieMLyFttcwtIzaZB6k/+O33OeSd44l3PWO/NZPEm7Hse13Ft+yq+nSrNNOq+A3EOY8nKCMRJBzGmZWqK+aaFZwqBziSRB48OPKO5b3Yrbr5NUUqr3Gm6RLyIYdC3gDlu9SylCi109YK8qu5kX1V5n7L1Rj5EjIry2wvm+6vvgnAiR6MEYQhG1WBmviN/cnpr4efS3qTvxH/ALk73qg+Hg6LepEvBL0v75+tVxCsr4H7RQHLll6dC8M9tcYs7l5sZccF6RtkP7O4DMrFWGybuJGKqMlFWyGm3QlhsEZjFb7ZfZeIqVB1BDsts5MVKggaD1W1ZAECFyZJuRrFJACnC75adARgLCi7GhTXbiehdCNQs+erzzCoLX9a0F5aKgtrekvYw+nJk8FCnWDIqE1TLBquqXhzInG07ojwTe4XYu7kbY4Yo+tcuqs324I1qrrTVnPWYHIahWQ55KitdQvdhkMB1LSKJQ/StAiIkcDl1ymrVZIywHCZ8UlnsTicM+tTrRYHNa2ddFfEXTZUso44lSBZ5IAyVlVusRMtyyBQWawvkNaDjCTkXGH6I5svRzmTlqEwWbuBkCe3xWzuzZrea4OG8cDOIiffgnmbDPfn46LL8qs1/DwxlG0EkAmcIxGimiuGubhlrugk4zrn28Voa3w/IBIOSz14Xe5meY05cQE91Ih43D0952TvD51jouyO41pA0LRHoF57dn+OVuv0C1HwxvX51iaJk0+g48I+kd0LL3b/AI5W6/QJR9ZjI9MCcCAJxqoDL/En+5u96hL8Ph0W9ST4l/3M9nmEfw9HRb1Il4Jel3e//kVZaq4YJcrG/q4Y4knJYC+L2NV2BwC5JenQvAL2vE1Ty4Kz2Y2c3yH1B0RkDqmdnbhNV2+/Bo8VvKVMNbhkMgsn0G6K+9am7T3W4dSzJ+cDIe4dq2FWkDiQo7rO3ghSSMpRcumabb7Q3J57U8zaG0jgVdusTDomnXY1PaItZr5IDNrqwzYCnmbanWmU4+6Qmv8Aoc5JVBheRHlNubgFRW9vSU99YuMNxOp0CaFkgyTJXbijXWGSV8IgYeCl2AYnqT7KR1Mp8DguhytUYJHQnKNBz3BrQSTkBip1zXFUtL92m3rccgvVNm9j6dlExvP1cfRYSkomkYtmXuTYEMpOrWr8rXO3NAAJxK8rsFMOflhw5L6K2nbNitAnd/ZPx4DdMlfPtxtJeI1PvFEHabZpVcNZduzxgOa1sxMOMdsjFW9l2UEt3zLicxIAwJAE4geyrO76OAAzgK4bZSd0xkZ681zSm2z0IQVFT/8AmGEfS0gxpj77U7ZNmKbXYt7JOMYmeK09Ow4T28MULrvdpnrBjPOMEum2qKuy2ACqSBAIDTA4E4+KtW2cBOWezRn2AaCeKfKlplpFLbLN4rHbUXIHt3snNxkahbytiVT3nSkeClNxdmeSCaoy3wmtRZbK1Kei+nvwMt5rhiOxyW7h/wB8rdfoFD2arCzXrTnAP3qZJ4PHR8YUy7P8crdfoF6Ee9PImqdHpoCcaELU3arY2kwucYATEZv4mO/sZ6x5hNbC3lTZTlzhg3islthtMbU7cb9IOXFUVluaoHSHkNOYBKU2q6Cu+Gz2g2jNqqu3PoGA5obiuE1XS4dEeK64bjLyMOiMyt1ZLMGNAGAC5JdfDW6XR2zUAxoAEAIy7U9iAvnqTb6krN/SJ96E9yBDvLpUFipCk3km8podiwpNIBox1TVIalUN83sXO3WnALXHic3RMpaqzyZjIEBF8qM0pqgZd6KzWd1RwawFzjkAu9IwbAWq2Y2HfaCH1JZT55uV/stsAGRUtGLswzQdfFbljABAwCmU/hFRh9jF23ZToMDKbQAFMlAEqwNSr2rp71htA40X5Z/SfsvBblcBUGmK+ibUyWOB1BHeIXz1ZrIWWhzH4FjnNI5tdC1h40Hyj066auDT2LT0IwPJZK6K3R8lo7LW6IXMejBlrQrJ81eB8VAomclIoMafVPpskhwaZpuqDz98kTg0awhfVbGBUtNlKkRHqstowR2q9elu02F5GuAb45qPV3vqdhy0Ro0Zymmee7RBwtDXNzaWuB4EHira4Ku9fD3cQ097WlFa7AKtrpMJjf3sdIacR4qLd1rbRvao55wAAk9QXVh8o8vOu2eq2u2tpMLnGAF5XtXtY60PLGHo5daDavat1oeWsPR5aqssNgOZWraiYeki7rCBic1obquo1XAaalRrqup1Vwa0Yalby7rvFNoaNFyy6zVcH7JZGsaGjABOF09SF75wGWqBz1D5wi7DqPTMpHFDKgoOV28glJvJFBlyOmJTLcUdrtIpMnuTUbdICLfV5bjd1uZ8Fm0desXuJOqbXpY4aKjlnLZmPuLZ2ranwwQ3V5yH3Xq+z2ytKytECXauOZVlYbCykwNY0NA0CkrGUmzaMaCCVIEqzLFBSoZSoAj3haNymXQTGgXlN/bOPfVfXpAGXFz2z0hOJkQvW6wwWZtdlDXPLeAd1TIM8kro3xRUk7Mts9bBUpwMHNwIOYK1F3kFvWsNZrI7fLqZ3KjcP4XjHB4161qKFVxY3eDmkzIwAI1xBnXxUurN4touPwTHfnfM6OzPqm/mtpmBUAIzDpE+aqX7OUapaahd0TpPS5EK1FnG+C0eEAgclXKL7ZYWC1NqcJ1xnwUO32vddujATBLczyHAoKD4tERGBjPCe3HDzKavWju1mOAAGRMZcOsKLpldcRitb67WONCk10GN2TPXOqY+bWLQam6CRiBoeHsq5pb8dE58OChVqcYucJ7yiU0w0opngmtRfGO+W/SCN2QHknTOexY3aMH8bWI1d6Bb+ta20qZc6YjGdCXA+gWIrkPquqRmcJWmOVHBmjbSG7vsH5itDdl3OqvDW9p4Ji67E6q8NYMT4L0e6bobQZAz1PEpNtuzLwS7rsbRYABjqeKeqP0CWtU0GaaUvhF2ISmnOSvOKEqBgmUmKJIUijpSJE/ZqM4ooAm9ESVmrzt5qO5DJaG87G97d1pjiqR+z9QcCunCorrZGS3xFauUt91VB+Upk2V4zae5dWy+zCmbxKEKIFcp1CpZQpUgFSgoZSygDn5KuFKag5gtPb/RTaz4Cr3vlRI0xvV2Yy02YMrPgc1dWSjv0wR9QxE4CNffIKDfFIhwdzNMx3jwlSrrqbrOWPgYUP07YltZbLjG4SOMiPNSXWR8kNa1rR+YnxgDzSWKrhK612ovO4DAH1EeScTbWiuqEfMkGScz1ZAck/ebZa0nRQywtIBacDicxA1VhbLfRLAN4b0aERy7USiEZLwgUBTkh7BPGMFLp0mx0QAOQA8lDpsP1HXIcAua8j6T/L9lWvCVkSKraJk03tH7sxzBBWQs9MlwEESYxW1vGcyMhqqdt+NNQtLMjwCUI/Bx/wAiXbRtdnbvpUKYhwLjmVbVDORHesG29wn6d7N4x2rbRHDtZrDQI6yk+UeCzlO9+Dz3qVTvl/7wKnT9jstHNQkKI2+3agFOtvkas7lP42O0OwkLVwvSmcwQiFqpH80KdH9DsDdUiz1oEJAGHJwRCjzBQlQMdFoCUVAmTZzwQmlyKdk0yVISFg5KJupC48U7QWyxShCiWhoKuSLikApSoVxcgDniQq6syCn6d60XBzm1aZDfqIqMIb1kHDtWAvv4pbloqMp02VKbcGvDz0zGYIwiUaOXgbJGmvezsNJ7nu3A0b5dp0BIJ8lW3DaG1WDdMggkQe0LzG89p7TaA5tSq4tdmwGG5yAG8JjuWu2Zc2g4GnIpvAIxJ3ZAg8pnHmlPFqrZvhybOjbNqlrTxGCMV20x0jjrzT9lcHNxQ1LOCTIB0UKjr6LTtjXZNc45jdY48+CF1PMsoPJI3sWhog5HeKGhZ30z+zeRyOIGeU5ZlOVLTXIg1CBEENa0Hv8AUK0TrL9FLexqhzGktBLsWsxIaJk7x6hpqrS7bI0YRjEk5lR61mAMnF3E4nrJOJUhlTcaSefglfwOq9K6/wCoMuJA+6xfyv27utV+2m0Bq19xp6NM4wc35eE96raN4vY6d4yD+bHIYq1hbVnDlyJyNXUEKuq1XE4KEL/c7BzRpy0Ttmvin+aQe8YrpONplhRLwMSn22hw4oaFpY/6XA8px7s08WKaAVt4OGpTrL4cExuckJphLVDssG34dU8y/RqFUGkm/kpaIexoG3u1SGXo3RxHasx8tJBRqws2VO93DKoVa3ZbqjziQWjksPdFjdUqAYr0Oy0BTYANPNYTfwax+x211xGQB5KEE1aKxLsE4wYLOqE3ZZpQhBQV7Q1jS57g1oElziAAOZK2LHZTdotLabS57g1rRLi4wABmV53tV8UG7r6VkkkiPnzugTmWNIkmNTHFeZvrOJxc505yZM8cVpHG36Q5n0I/aGzij875zPlfvh0gngAMSeWawO0vxTp1aNWlRpu6bSz5jiBAOBO6JOU5leeOEj3mgDdfXHv9CtFiSJcgN6Cff9QiYMcpPDTrCN1KRI099i5jRqMvBbUQA50mVrNjrbv/ALJ2gI/lOXnHYFlK2eUKdcF4CjaGPP0zuu/ynM9mfYoyx2i0aYpayTPTrFeL6RDH4jJruMaHn5wtBZazXDPNVFpu8Pp8dcPAhVVOrVYcDMcde7Neeunp3RszRkTIwXBjiMx14qmse0II3avQdz+k/wA2Smf9bpt/O3r3gqSZopRDewB3Skqkvy2mo/5bDAA6bhpJwA5xjyQXjtJvSKTd4/vHBo9XdiYsllIbjiT0nHiTiSpaIlNPw8yvpjW1nhggCAB1AT4yh+a0jXIacc0e0Dv7TV/zEd2HoojDkvQj4eVL0lsdhmNTj3BEaXoO7NQ2JUxEgbwjs81JpXpUbk4jtJGfAqLZDieontGKkvojTiQO6W+qNQstLJtGZh4nmMDnGSu6Ndr27zTI94HmsU6nHn/y+/cpVgvF1M8tRxAhQ0FGtK7dTdCuHNDm5FOSpJE3UraUmAulX+zd077t52QUTlqioq2XGzt1fLZvHMqZbbRopFepuhVn1OXMjST+AqDNSniliEiCQL+2hpWSnv1DJP0MH1PPLgOa8o2h2qq2t0vMMBltMfS3h1nmVCva9qloqGpVdvOPcBoANAFXu9+9F6EMaj/pDlYlopjA6HA/0UerSjq95FS2jeEHX32DVBQaTgcYkY68uqFoSN7hbBOIOfvii/DziMOM5cjCfLMxykf6ZHkUFE5g5jdjhBP6ooBZAEeZ6/1HcotQj8pOOH2S2tsYc47iUwwoYBbxOaWULs+tEEDPT/h/f3zaPynnp0gBzNP8p7Mu5XlezgOOGHl+i8juO9XWauyq3Q9IcWn6h74Bez0YqMD6ZBBAI5giQQuHNDV2jvwT2jTK38M0pqrYQATh4KdarLqBB96KM2yPqGDkM+ayRq0V9jskne54fdTN7dBnM+inNswpsxzx7FVXnV3aNWocm03HtIgeJCa6xS4jyW11d57nHMkntJJSMOSB+aKmF6CPOYYC4pUKBEiw/WOcjvCnA4djT3GD4KvoOh45FWNQYn+bxG8ExAFvh/xd9imXsj3wkehTzjhj/EPAIXP8/VyKHZOuK3brzTJwdl/m/VaCVibQ7EaHOea0Oz95/NhjvrH+4D1WUlXQqzQ3bYjUeAF6BZLMKbABoq3Z26vls3iMTlyU63V4wC4pPZmq/wCURrVW3iio04CaoskypMoZC70QoSllP2ajOJUlHgc4A+/1K7d98OviUjBEjhlGfUETXeHcPuV6xiIB/TU8zwCWYeHaEgE8TpA4IwPHTU8zwCE5evHk0cECHHN+k/5PGQo1YRDuQHZH3ClMxj+Xw3nJjOJ1ZH+10IAbtgnv8woQKmWhseHkPuo5SYzokIWu4o2oajde9Axd5b74c7TgH8M92cmkZ7SzzI7V58GhHSduuB+/mCConHZUXCers+gd+ROBS2ehgTxXmHw1vep+K+S97nMex26CZAc2CDjjkCF6yagAgLhnBxdHpYpqasqbZSLnQFjviHbwyz/JB6Ti2QCJwhxkZj8vet+yjJyXh+1FkqMtlcVSHP3ySRkQ7pN6uiRhorwxtmWeWqKkBEwLgFxXacAhKIJAFxSAconEdY81YPHR7Ae6QfRVqsauX+rxghNCY1aX4dvoE1TfI8PT7o7Q73/KFGpuiT3eioAaj5ceHuEVGu5rg9phzSDIzBGRUYHP3gnGO/X7qRnuOyW1rbXZ97AVWQ2o3no4D90+BUtx3ivFrgvl1lrtePpyeP3mHMeo5he1WB7Xsa9plrhvAjUHFcOSGr4VbZJa2AkXEroWIxWMkwpwwCas1KBJVFtPfJYQxhxGJTSt0X4rPFG1iQMwRmNSNd1OfMBxH6D7lM1c5GBz/i/RBjmMOIGQ5r1TnJ7D94Pm4+iU4nw5nkOAUahVn9cusqUD495+wTEE53/LwEJi0YT/AAmP9rk5OXZ4un0Q18QecHvLggBLYM+3yaoIKmVXy0cw734KCpY0ONSyhaiQMbyPLRGRISOGEFNtMYajxQBrvhk0G8GhxAIY/dn8xiIHOCe5ex/hxqV87We0FrmvYSHNIc0jAgjWV7ZsdtS22UAcqrIbUbz0cOR81yZ4v07v4s1/VmhNQNbwAGPqvn6+ry+dVe+MXPe7e1ILju+EDsXsm1lvNKxV35dAgdbuiPFwXhkJ4Fyw/lPtChCUpXQuk4jgkSpGoAJTpkDm0eRHooJUun9LeoeaEDG62I98FHc7Tt+yernBRamaYgRmn2uEe8lGdmnWtnr9+aQwzjgt38Ntp90/hapwJmkTo7VnUcxz61gzgiDiCHAwcwRoRqonFSVDR9AqXdt3uqugZDEk5LM7IX7+Ls7XH/yN6FQfxaHtHqvVblsLadJoA6REu4yV57i3LRcZf7M5e9lNnpOqOIhoXllqtJe8uOZMre/FK/ASyztP09Op1kdFvr3LzyVrhg43bsUpWefF/vT7lFTGHMYifHBJaKUYj08Alsr/AGMO8r0DIEYGRkccfXqU2k+R1956+AUYszGEHmYnuR2cxIP6nr5ckIQ4/COpvlKMGd3nut8AfVBUiCOY/wDUoaLpYORnuLQmAtJvRg/l/wDoKGBBLVNBxPNpPj+ijW1kPJ5+ePqkxoAIihlECkM6EDmz1jJOJHBAAU9Va7OX6+yWhtVuIye399hzb16jmFV8+9Huyk+8Y06do9R+JF9MqXfTNIy2s9hBGrQHO8wMF5cE9+IqPptpSS1hc9oOhdAdj2DtJ4pkDBTGOqouc93YgCVckVECJWpEQSARyl0j0R1fqoLipsYdXomhMZqmSBKjVMT7z/qkthMhAx2vvmmB1Qe/NS7M4Rz9x4hQ3mU5Q9+/eSAHqxx96/quaZHigqHFJSckxo1GwG0H4W2MLz+zeQx/LHov7D5le63ptWaFFzsCYhvXovmfeW4se0T7RQpseZNIbhPH90nnEDsXJmwKbTZcZUqJVptTqj3PcZc4kkniU1KGV0rRL6IMVvSI+/oVEd0XdXd3Lly6WQTPqEie0x4AI2U8R3+euq5chAI31b5Juy/mHV4kLlybAJ56LTwnz/VJbx0usDyXLkMZFpnRE0rlykYSRKuQCASlcuSAFp1CcaVy5AHFIlXIAEJUq5AxqVOc7BIuQIj21uHeoTCuXJjXgYpp2lSjPj+hXLkIR1Q+/AoWrlyBj7RIVncFeKkaOw7sR6rlyh+AaWUspFyzEf/Z"/>
          <p:cNvSpPr>
            <a:spLocks noChangeAspect="1" noChangeArrowheads="1"/>
          </p:cNvSpPr>
          <p:nvPr/>
        </p:nvSpPr>
        <p:spPr bwMode="auto">
          <a:xfrm>
            <a:off x="0" y="-8985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SEBQUEhQVFRUVFhcUFBQUFBQVFBQUFRUVFxQVFxQXHCYeFxkjGRQUHy8gIycpLCwsFR4xNTAqNSYrLCkBCQoKDgwOGg8PGiwkHCQsLCwsLCwsLCksLCwsLCwsLCwpLCwpKSwsLCksLCwsLCwsLCksKSwsLCwpLCwsLCwsLP/AABEIAMYA/gMBIgACEQEDEQH/xAAcAAABBQEBAQAAAAAAAAAAAAACAQMEBQYABwj/xABCEAABAwEFBAgEAwUHBQEAAAABAAIRAwQFITFBBhJRYSJxgZGhscHwBxMy0RRC4SNSYoLxJDQ1cpKiwhUlM7LSFv/EABkBAAMBAQEAAAAAAAAAAAAAAAABAgMEBf/EACMRAAICAwEAAgIDAQAAAAAAAAABAhEDEiExQVETYQQycSL/2gAMAwEAAhEDEQA/APNLVmqap9ZV1bGYqltA6ZXLhfTbIuBqwsP09qrwp9gOB610S8OdF9YZ3AnXpixP6CC02uPuvMn/AGZ2w8Q5UqwoFotf9Ew+uXmG96OnR3eZ4rSOP5YpT+EI2kTi7uXUyQYOSOrXAE5zrwKgWm8AYHetlGyLBtY6RIHWmqbt141aYnGMOHI802629I8OCV9QOg8VvrwmzcbEbTOp1H0CBuVZa0uA3mnCMeETPZC1m0XxDNF/yqEGo0gbpEhxcAQ0D8oDTieMLyFttcwtIzaZB6k/+O33OeSd44l3PWO/NZPEm7Hse13Ft+yq+nSrNNOq+A3EOY8nKCMRJBzGmZWqK+aaFZwqBziSRB48OPKO5b3Yrbr5NUUqr3Gm6RLyIYdC3gDlu9SylCi109YK8qu5kX1V5n7L1Rj5EjIry2wvm+6vvgnAiR6MEYQhG1WBmviN/cnpr4efS3qTvxH/ALk73qg+Hg6LepEvBL0v75+tVxCsr4H7RQHLll6dC8M9tcYs7l5sZccF6RtkP7O4DMrFWGybuJGKqMlFWyGm3QlhsEZjFb7ZfZeIqVB1BDsts5MVKggaD1W1ZAECFyZJuRrFJACnC75adARgLCi7GhTXbiehdCNQs+erzzCoLX9a0F5aKgtrekvYw+nJk8FCnWDIqE1TLBquqXhzInG07ojwTe4XYu7kbY4Yo+tcuqs324I1qrrTVnPWYHIahWQ55KitdQvdhkMB1LSKJQ/StAiIkcDl1ymrVZIywHCZ8UlnsTicM+tTrRYHNa2ddFfEXTZUso44lSBZ5IAyVlVusRMtyyBQWawvkNaDjCTkXGH6I5svRzmTlqEwWbuBkCe3xWzuzZrea4OG8cDOIiffgnmbDPfn46LL8qs1/DwxlG0EkAmcIxGimiuGubhlrugk4zrn28Voa3w/IBIOSz14Xe5meY05cQE91Ih43D0952TvD51jouyO41pA0LRHoF57dn+OVuv0C1HwxvX51iaJk0+g48I+kd0LL3b/AI5W6/QJR9ZjI9MCcCAJxqoDL/En+5u96hL8Ph0W9ST4l/3M9nmEfw9HRb1Il4Jel3e//kVZaq4YJcrG/q4Y4knJYC+L2NV2BwC5JenQvAL2vE1Ty4Kz2Y2c3yH1B0RkDqmdnbhNV2+/Bo8VvKVMNbhkMgsn0G6K+9am7T3W4dSzJ+cDIe4dq2FWkDiQo7rO3ghSSMpRcumabb7Q3J57U8zaG0jgVdusTDomnXY1PaItZr5IDNrqwzYCnmbanWmU4+6Qmv8Aoc5JVBheRHlNubgFRW9vSU99YuMNxOp0CaFkgyTJXbijXWGSV8IgYeCl2AYnqT7KR1Mp8DguhytUYJHQnKNBz3BrQSTkBip1zXFUtL92m3rccgvVNm9j6dlExvP1cfRYSkomkYtmXuTYEMpOrWr8rXO3NAAJxK8rsFMOflhw5L6K2nbNitAnd/ZPx4DdMlfPtxtJeI1PvFEHabZpVcNZduzxgOa1sxMOMdsjFW9l2UEt3zLicxIAwJAE4geyrO76OAAzgK4bZSd0xkZ681zSm2z0IQVFT/8AmGEfS0gxpj77U7ZNmKbXYt7JOMYmeK09Ow4T28MULrvdpnrBjPOMEum2qKuy2ACqSBAIDTA4E4+KtW2cBOWezRn2AaCeKfKlplpFLbLN4rHbUXIHt3snNxkahbytiVT3nSkeClNxdmeSCaoy3wmtRZbK1Kei+nvwMt5rhiOxyW7h/wB8rdfoFD2arCzXrTnAP3qZJ4PHR8YUy7P8crdfoF6Ee9PImqdHpoCcaELU3arY2kwucYATEZv4mO/sZ6x5hNbC3lTZTlzhg3islthtMbU7cb9IOXFUVluaoHSHkNOYBKU2q6Cu+Gz2g2jNqqu3PoGA5obiuE1XS4dEeK64bjLyMOiMyt1ZLMGNAGAC5JdfDW6XR2zUAxoAEAIy7U9iAvnqTb6krN/SJ96E9yBDvLpUFipCk3km8podiwpNIBox1TVIalUN83sXO3WnALXHic3RMpaqzyZjIEBF8qM0pqgZd6KzWd1RwawFzjkAu9IwbAWq2Y2HfaCH1JZT55uV/stsAGRUtGLswzQdfFbljABAwCmU/hFRh9jF23ZToMDKbQAFMlAEqwNSr2rp71htA40X5Z/SfsvBblcBUGmK+ibUyWOB1BHeIXz1ZrIWWhzH4FjnNI5tdC1h40Hyj066auDT2LT0IwPJZK6K3R8lo7LW6IXMejBlrQrJ81eB8VAomclIoMafVPpskhwaZpuqDz98kTg0awhfVbGBUtNlKkRHqstowR2q9elu02F5GuAb45qPV3vqdhy0Ro0Zymmee7RBwtDXNzaWuB4EHira4Ku9fD3cQ097WlFa7AKtrpMJjf3sdIacR4qLd1rbRvao55wAAk9QXVh8o8vOu2eq2u2tpMLnGAF5XtXtY60PLGHo5daDavat1oeWsPR5aqssNgOZWraiYeki7rCBic1obquo1XAaalRrqup1Vwa0Yalby7rvFNoaNFyy6zVcH7JZGsaGjABOF09SF75wGWqBz1D5wi7DqPTMpHFDKgoOV28glJvJFBlyOmJTLcUdrtIpMnuTUbdICLfV5bjd1uZ8Fm0desXuJOqbXpY4aKjlnLZmPuLZ2ranwwQ3V5yH3Xq+z2ytKytECXauOZVlYbCykwNY0NA0CkrGUmzaMaCCVIEqzLFBSoZSoAj3haNymXQTGgXlN/bOPfVfXpAGXFz2z0hOJkQvW6wwWZtdlDXPLeAd1TIM8kro3xRUk7Mts9bBUpwMHNwIOYK1F3kFvWsNZrI7fLqZ3KjcP4XjHB4161qKFVxY3eDmkzIwAI1xBnXxUurN4touPwTHfnfM6OzPqm/mtpmBUAIzDpE+aqX7OUapaahd0TpPS5EK1FnG+C0eEAgclXKL7ZYWC1NqcJ1xnwUO32vddujATBLczyHAoKD4tERGBjPCe3HDzKavWju1mOAAGRMZcOsKLpldcRitb67WONCk10GN2TPXOqY+bWLQam6CRiBoeHsq5pb8dE58OChVqcYucJ7yiU0w0opngmtRfGO+W/SCN2QHknTOexY3aMH8bWI1d6Bb+ta20qZc6YjGdCXA+gWIrkPquqRmcJWmOVHBmjbSG7vsH5itDdl3OqvDW9p4Ji67E6q8NYMT4L0e6bobQZAz1PEpNtuzLwS7rsbRYABjqeKeqP0CWtU0GaaUvhF2ISmnOSvOKEqBgmUmKJIUijpSJE/ZqM4ooAm9ESVmrzt5qO5DJaG87G97d1pjiqR+z9QcCunCorrZGS3xFauUt91VB+Upk2V4zae5dWy+zCmbxKEKIFcp1CpZQpUgFSgoZSygDn5KuFKag5gtPb/RTaz4Cr3vlRI0xvV2Yy02YMrPgc1dWSjv0wR9QxE4CNffIKDfFIhwdzNMx3jwlSrrqbrOWPgYUP07YltZbLjG4SOMiPNSXWR8kNa1rR+YnxgDzSWKrhK612ovO4DAH1EeScTbWiuqEfMkGScz1ZAck/ebZa0nRQywtIBacDicxA1VhbLfRLAN4b0aERy7USiEZLwgUBTkh7BPGMFLp0mx0QAOQA8lDpsP1HXIcAua8j6T/L9lWvCVkSKraJk03tH7sxzBBWQs9MlwEESYxW1vGcyMhqqdt+NNQtLMjwCUI/Bx/wAiXbRtdnbvpUKYhwLjmVbVDORHesG29wn6d7N4x2rbRHDtZrDQI6yk+UeCzlO9+Dz3qVTvl/7wKnT9jstHNQkKI2+3agFOtvkas7lP42O0OwkLVwvSmcwQiFqpH80KdH9DsDdUiz1oEJAGHJwRCjzBQlQMdFoCUVAmTZzwQmlyKdk0yVISFg5KJupC48U7QWyxShCiWhoKuSLikApSoVxcgDniQq6syCn6d60XBzm1aZDfqIqMIb1kHDtWAvv4pbloqMp02VKbcGvDz0zGYIwiUaOXgbJGmvezsNJ7nu3A0b5dp0BIJ8lW3DaG1WDdMggkQe0LzG89p7TaA5tSq4tdmwGG5yAG8JjuWu2Zc2g4GnIpvAIxJ3ZAg8pnHmlPFqrZvhybOjbNqlrTxGCMV20x0jjrzT9lcHNxQ1LOCTIB0UKjr6LTtjXZNc45jdY48+CF1PMsoPJI3sWhog5HeKGhZ30z+zeRyOIGeU5ZlOVLTXIg1CBEENa0Hv8AUK0TrL9FLexqhzGktBLsWsxIaJk7x6hpqrS7bI0YRjEk5lR61mAMnF3E4nrJOJUhlTcaSefglfwOq9K6/wCoMuJA+6xfyv27utV+2m0Bq19xp6NM4wc35eE96raN4vY6d4yD+bHIYq1hbVnDlyJyNXUEKuq1XE4KEL/c7BzRpy0Ttmvin+aQe8YrpONplhRLwMSn22hw4oaFpY/6XA8px7s08WKaAVt4OGpTrL4cExuckJphLVDssG34dU8y/RqFUGkm/kpaIexoG3u1SGXo3RxHasx8tJBRqws2VO93DKoVa3ZbqjziQWjksPdFjdUqAYr0Oy0BTYANPNYTfwax+x211xGQB5KEE1aKxLsE4wYLOqE3ZZpQhBQV7Q1jS57g1oElziAAOZK2LHZTdotLabS57g1rRLi4wABmV53tV8UG7r6VkkkiPnzugTmWNIkmNTHFeZvrOJxc505yZM8cVpHG36Q5n0I/aGzij875zPlfvh0gngAMSeWawO0vxTp1aNWlRpu6bSz5jiBAOBO6JOU5leeOEj3mgDdfXHv9CtFiSJcgN6Cff9QiYMcpPDTrCN1KRI099i5jRqMvBbUQA50mVrNjrbv/ALJ2gI/lOXnHYFlK2eUKdcF4CjaGPP0zuu/ynM9mfYoyx2i0aYpayTPTrFeL6RDH4jJruMaHn5wtBZazXDPNVFpu8Pp8dcPAhVVOrVYcDMcde7Neeunp3RszRkTIwXBjiMx14qmse0II3avQdz+k/wA2Smf9bpt/O3r3gqSZopRDewB3Skqkvy2mo/5bDAA6bhpJwA5xjyQXjtJvSKTd4/vHBo9XdiYsllIbjiT0nHiTiSpaIlNPw8yvpjW1nhggCAB1AT4yh+a0jXIacc0e0Dv7TV/zEd2HoojDkvQj4eVL0lsdhmNTj3BEaXoO7NQ2JUxEgbwjs81JpXpUbk4jtJGfAqLZDieontGKkvojTiQO6W+qNQstLJtGZh4nmMDnGSu6Ndr27zTI94HmsU6nHn/y+/cpVgvF1M8tRxAhQ0FGtK7dTdCuHNDm5FOSpJE3UraUmAulX+zd077t52QUTlqioq2XGzt1fLZvHMqZbbRopFepuhVn1OXMjST+AqDNSniliEiCQL+2hpWSnv1DJP0MH1PPLgOa8o2h2qq2t0vMMBltMfS3h1nmVCva9qloqGpVdvOPcBoANAFXu9+9F6EMaj/pDlYlopjA6HA/0UerSjq95FS2jeEHX32DVBQaTgcYkY68uqFoSN7hbBOIOfvii/DziMOM5cjCfLMxykf6ZHkUFE5g5jdjhBP6ooBZAEeZ6/1HcotQj8pOOH2S2tsYc47iUwwoYBbxOaWULs+tEEDPT/h/f3zaPynnp0gBzNP8p7Mu5XlezgOOGHl+i8juO9XWauyq3Q9IcWn6h74Bez0YqMD6ZBBAI5giQQuHNDV2jvwT2jTK38M0pqrYQATh4KdarLqBB96KM2yPqGDkM+ayRq0V9jskne54fdTN7dBnM+inNswpsxzx7FVXnV3aNWocm03HtIgeJCa6xS4jyW11d57nHMkntJJSMOSB+aKmF6CPOYYC4pUKBEiw/WOcjvCnA4djT3GD4KvoOh45FWNQYn+bxG8ExAFvh/xd9imXsj3wkehTzjhj/EPAIXP8/VyKHZOuK3brzTJwdl/m/VaCVibQ7EaHOea0Oz95/NhjvrH+4D1WUlXQqzQ3bYjUeAF6BZLMKbABoq3Z26vls3iMTlyU63V4wC4pPZmq/wCURrVW3iio04CaoskypMoZC70QoSllP2ajOJUlHgc4A+/1K7d98OviUjBEjhlGfUETXeHcPuV6xiIB/TU8zwCWYeHaEgE8TpA4IwPHTU8zwCE5evHk0cECHHN+k/5PGQo1YRDuQHZH3ClMxj+Xw3nJjOJ1ZH+10IAbtgnv8woQKmWhseHkPuo5SYzokIWu4o2oajde9Axd5b74c7TgH8M92cmkZ7SzzI7V58GhHSduuB+/mCConHZUXCers+gd+ROBS2ehgTxXmHw1vep+K+S97nMex26CZAc2CDjjkCF6yagAgLhnBxdHpYpqasqbZSLnQFjviHbwyz/JB6Ti2QCJwhxkZj8vet+yjJyXh+1FkqMtlcVSHP3ySRkQ7pN6uiRhorwxtmWeWqKkBEwLgFxXacAhKIJAFxSAconEdY81YPHR7Ae6QfRVqsauX+rxghNCY1aX4dvoE1TfI8PT7o7Q73/KFGpuiT3eioAaj5ceHuEVGu5rg9phzSDIzBGRUYHP3gnGO/X7qRnuOyW1rbXZ97AVWQ2o3no4D90+BUtx3ivFrgvl1lrtePpyeP3mHMeo5he1WB7Xsa9plrhvAjUHFcOSGr4VbZJa2AkXEroWIxWMkwpwwCas1KBJVFtPfJYQxhxGJTSt0X4rPFG1iQMwRmNSNd1OfMBxH6D7lM1c5GBz/i/RBjmMOIGQ5r1TnJ7D94Pm4+iU4nw5nkOAUahVn9cusqUD495+wTEE53/LwEJi0YT/AAmP9rk5OXZ4un0Q18QecHvLggBLYM+3yaoIKmVXy0cw734KCpY0ONSyhaiQMbyPLRGRISOGEFNtMYajxQBrvhk0G8GhxAIY/dn8xiIHOCe5ex/hxqV87We0FrmvYSHNIc0jAgjWV7ZsdtS22UAcqrIbUbz0cOR81yZ4v07v4s1/VmhNQNbwAGPqvn6+ry+dVe+MXPe7e1ILju+EDsXsm1lvNKxV35dAgdbuiPFwXhkJ4Fyw/lPtChCUpXQuk4jgkSpGoAJTpkDm0eRHooJUun9LeoeaEDG62I98FHc7Tt+yernBRamaYgRmn2uEe8lGdmnWtnr9+aQwzjgt38Ntp90/hapwJmkTo7VnUcxz61gzgiDiCHAwcwRoRqonFSVDR9AqXdt3uqugZDEk5LM7IX7+Ls7XH/yN6FQfxaHtHqvVblsLadJoA6REu4yV57i3LRcZf7M5e9lNnpOqOIhoXllqtJe8uOZMre/FK/ASyztP09Op1kdFvr3LzyVrhg43bsUpWefF/vT7lFTGHMYifHBJaKUYj08Alsr/AGMO8r0DIEYGRkccfXqU2k+R1956+AUYszGEHmYnuR2cxIP6nr5ckIQ4/COpvlKMGd3nut8AfVBUiCOY/wDUoaLpYORnuLQmAtJvRg/l/wDoKGBBLVNBxPNpPj+ijW1kPJ5+ePqkxoAIihlECkM6EDmz1jJOJHBAAU9Va7OX6+yWhtVuIye399hzb16jmFV8+9Huyk+8Y06do9R+JF9MqXfTNIy2s9hBGrQHO8wMF5cE9+IqPptpSS1hc9oOhdAdj2DtJ4pkDBTGOqouc93YgCVckVECJWpEQSARyl0j0R1fqoLipsYdXomhMZqmSBKjVMT7z/qkthMhAx2vvmmB1Qe/NS7M4Rz9x4hQ3mU5Q9+/eSAHqxx96/quaZHigqHFJSckxo1GwG0H4W2MLz+zeQx/LHov7D5le63ptWaFFzsCYhvXovmfeW4se0T7RQpseZNIbhPH90nnEDsXJmwKbTZcZUqJVptTqj3PcZc4kkniU1KGV0rRL6IMVvSI+/oVEd0XdXd3Lly6WQTPqEie0x4AI2U8R3+euq5chAI31b5Juy/mHV4kLlybAJ56LTwnz/VJbx0usDyXLkMZFpnRE0rlykYSRKuQCASlcuSAFp1CcaVy5AHFIlXIAEJUq5AxqVOc7BIuQIj21uHeoTCuXJjXgYpp2lSjPj+hXLkIR1Q+/AoWrlyBj7RIVncFeKkaOw7sR6rlyh+AaWUspFyzEf/Z"/>
          <p:cNvSpPr>
            <a:spLocks noChangeAspect="1" noChangeArrowheads="1"/>
          </p:cNvSpPr>
          <p:nvPr/>
        </p:nvSpPr>
        <p:spPr bwMode="auto">
          <a:xfrm>
            <a:off x="152400" y="-7461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hQSEBQUEhQVFRUVFhcUFBQUFBQVFBQUFRUVFxQVFxQXHCYeFxkjGRQUHy8gIycpLCwsFR4xNTAqNSYrLCkBCQoKDgwOGg8PGiwkHCQsLCwsLCwsLCksLCwsLCwsLCwpLCwpKSwsLCksLCwsLCwsLCksKSwsLCwpLCwsLCwsLP/AABEIAMYA/gMBIgACEQEDEQH/xAAcAAABBQEBAQAAAAAAAAAAAAACAQMEBQYABwj/xABCEAABAwEFBAgEAwUHBQEAAAABAAIRAwQFITFBBhJRYSJxgZGhscHwBxMy0RRC4SNSYoLxJDQ1cpKiwhUlM7LSFv/EABkBAAMBAQEAAAAAAAAAAAAAAAABAgMEBf/EACMRAAICAwEAAgIDAQAAAAAAAAABAhEDEiExQVETYQQycSL/2gAMAwEAAhEDEQA/APNLVmqap9ZV1bGYqltA6ZXLhfTbIuBqwsP09qrwp9gOB610S8OdF9YZ3AnXpixP6CC02uPuvMn/AGZ2w8Q5UqwoFotf9Ew+uXmG96OnR3eZ4rSOP5YpT+EI2kTi7uXUyQYOSOrXAE5zrwKgWm8AYHetlGyLBtY6RIHWmqbt141aYnGMOHI802629I8OCV9QOg8VvrwmzcbEbTOp1H0CBuVZa0uA3mnCMeETPZC1m0XxDNF/yqEGo0gbpEhxcAQ0D8oDTieMLyFttcwtIzaZB6k/+O33OeSd44l3PWO/NZPEm7Hse13Ft+yq+nSrNNOq+A3EOY8nKCMRJBzGmZWqK+aaFZwqBziSRB48OPKO5b3Yrbr5NUUqr3Gm6RLyIYdC3gDlu9SylCi109YK8qu5kX1V5n7L1Rj5EjIry2wvm+6vvgnAiR6MEYQhG1WBmviN/cnpr4efS3qTvxH/ALk73qg+Hg6LepEvBL0v75+tVxCsr4H7RQHLll6dC8M9tcYs7l5sZccF6RtkP7O4DMrFWGybuJGKqMlFWyGm3QlhsEZjFb7ZfZeIqVB1BDsts5MVKggaD1W1ZAECFyZJuRrFJACnC75adARgLCi7GhTXbiehdCNQs+erzzCoLX9a0F5aKgtrekvYw+nJk8FCnWDIqE1TLBquqXhzInG07ojwTe4XYu7kbY4Yo+tcuqs324I1qrrTVnPWYHIahWQ55KitdQvdhkMB1LSKJQ/StAiIkcDl1ymrVZIywHCZ8UlnsTicM+tTrRYHNa2ddFfEXTZUso44lSBZ5IAyVlVusRMtyyBQWawvkNaDjCTkXGH6I5svRzmTlqEwWbuBkCe3xWzuzZrea4OG8cDOIiffgnmbDPfn46LL8qs1/DwxlG0EkAmcIxGimiuGubhlrugk4zrn28Voa3w/IBIOSz14Xe5meY05cQE91Ih43D0952TvD51jouyO41pA0LRHoF57dn+OVuv0C1HwxvX51iaJk0+g48I+kd0LL3b/AI5W6/QJR9ZjI9MCcCAJxqoDL/En+5u96hL8Ph0W9ST4l/3M9nmEfw9HRb1Il4Jel3e//kVZaq4YJcrG/q4Y4knJYC+L2NV2BwC5JenQvAL2vE1Ty4Kz2Y2c3yH1B0RkDqmdnbhNV2+/Bo8VvKVMNbhkMgsn0G6K+9am7T3W4dSzJ+cDIe4dq2FWkDiQo7rO3ghSSMpRcumabb7Q3J57U8zaG0jgVdusTDomnXY1PaItZr5IDNrqwzYCnmbanWmU4+6Qmv8Aoc5JVBheRHlNubgFRW9vSU99YuMNxOp0CaFkgyTJXbijXWGSV8IgYeCl2AYnqT7KR1Mp8DguhytUYJHQnKNBz3BrQSTkBip1zXFUtL92m3rccgvVNm9j6dlExvP1cfRYSkomkYtmXuTYEMpOrWr8rXO3NAAJxK8rsFMOflhw5L6K2nbNitAnd/ZPx4DdMlfPtxtJeI1PvFEHabZpVcNZduzxgOa1sxMOMdsjFW9l2UEt3zLicxIAwJAE4geyrO76OAAzgK4bZSd0xkZ681zSm2z0IQVFT/8AmGEfS0gxpj77U7ZNmKbXYt7JOMYmeK09Ow4T28MULrvdpnrBjPOMEum2qKuy2ACqSBAIDTA4E4+KtW2cBOWezRn2AaCeKfKlplpFLbLN4rHbUXIHt3snNxkahbytiVT3nSkeClNxdmeSCaoy3wmtRZbK1Kei+nvwMt5rhiOxyW7h/wB8rdfoFD2arCzXrTnAP3qZJ4PHR8YUy7P8crdfoF6Ee9PImqdHpoCcaELU3arY2kwucYATEZv4mO/sZ6x5hNbC3lTZTlzhg3islthtMbU7cb9IOXFUVluaoHSHkNOYBKU2q6Cu+Gz2g2jNqqu3PoGA5obiuE1XS4dEeK64bjLyMOiMyt1ZLMGNAGAC5JdfDW6XR2zUAxoAEAIy7U9iAvnqTb6krN/SJ96E9yBDvLpUFipCk3km8podiwpNIBox1TVIalUN83sXO3WnALXHic3RMpaqzyZjIEBF8qM0pqgZd6KzWd1RwawFzjkAu9IwbAWq2Y2HfaCH1JZT55uV/stsAGRUtGLswzQdfFbljABAwCmU/hFRh9jF23ZToMDKbQAFMlAEqwNSr2rp71htA40X5Z/SfsvBblcBUGmK+ibUyWOB1BHeIXz1ZrIWWhzH4FjnNI5tdC1h40Hyj066auDT2LT0IwPJZK6K3R8lo7LW6IXMejBlrQrJ81eB8VAomclIoMafVPpskhwaZpuqDz98kTg0awhfVbGBUtNlKkRHqstowR2q9elu02F5GuAb45qPV3vqdhy0Ro0Zymmee7RBwtDXNzaWuB4EHira4Ku9fD3cQ097WlFa7AKtrpMJjf3sdIacR4qLd1rbRvao55wAAk9QXVh8o8vOu2eq2u2tpMLnGAF5XtXtY60PLGHo5daDavat1oeWsPR5aqssNgOZWraiYeki7rCBic1obquo1XAaalRrqup1Vwa0Yalby7rvFNoaNFyy6zVcH7JZGsaGjABOF09SF75wGWqBz1D5wi7DqPTMpHFDKgoOV28glJvJFBlyOmJTLcUdrtIpMnuTUbdICLfV5bjd1uZ8Fm0desXuJOqbXpY4aKjlnLZmPuLZ2ranwwQ3V5yH3Xq+z2ytKytECXauOZVlYbCykwNY0NA0CkrGUmzaMaCCVIEqzLFBSoZSoAj3haNymXQTGgXlN/bOPfVfXpAGXFz2z0hOJkQvW6wwWZtdlDXPLeAd1TIM8kro3xRUk7Mts9bBUpwMHNwIOYK1F3kFvWsNZrI7fLqZ3KjcP4XjHB4161qKFVxY3eDmkzIwAI1xBnXxUurN4touPwTHfnfM6OzPqm/mtpmBUAIzDpE+aqX7OUapaahd0TpPS5EK1FnG+C0eEAgclXKL7ZYWC1NqcJ1xnwUO32vddujATBLczyHAoKD4tERGBjPCe3HDzKavWju1mOAAGRMZcOsKLpldcRitb67WONCk10GN2TPXOqY+bWLQam6CRiBoeHsq5pb8dE58OChVqcYucJ7yiU0w0opngmtRfGO+W/SCN2QHknTOexY3aMH8bWI1d6Bb+ta20qZc6YjGdCXA+gWIrkPquqRmcJWmOVHBmjbSG7vsH5itDdl3OqvDW9p4Ji67E6q8NYMT4L0e6bobQZAz1PEpNtuzLwS7rsbRYABjqeKeqP0CWtU0GaaUvhF2ISmnOSvOKEqBgmUmKJIUijpSJE/ZqM4ooAm9ESVmrzt5qO5DJaG87G97d1pjiqR+z9QcCunCorrZGS3xFauUt91VB+Upk2V4zae5dWy+zCmbxKEKIFcp1CpZQpUgFSgoZSygDn5KuFKag5gtPb/RTaz4Cr3vlRI0xvV2Yy02YMrPgc1dWSjv0wR9QxE4CNffIKDfFIhwdzNMx3jwlSrrqbrOWPgYUP07YltZbLjG4SOMiPNSXWR8kNa1rR+YnxgDzSWKrhK612ovO4DAH1EeScTbWiuqEfMkGScz1ZAck/ebZa0nRQywtIBacDicxA1VhbLfRLAN4b0aERy7USiEZLwgUBTkh7BPGMFLp0mx0QAOQA8lDpsP1HXIcAua8j6T/L9lWvCVkSKraJk03tH7sxzBBWQs9MlwEESYxW1vGcyMhqqdt+NNQtLMjwCUI/Bx/wAiXbRtdnbvpUKYhwLjmVbVDORHesG29wn6d7N4x2rbRHDtZrDQI6yk+UeCzlO9+Dz3qVTvl/7wKnT9jstHNQkKI2+3agFOtvkas7lP42O0OwkLVwvSmcwQiFqpH80KdH9DsDdUiz1oEJAGHJwRCjzBQlQMdFoCUVAmTZzwQmlyKdk0yVISFg5KJupC48U7QWyxShCiWhoKuSLikApSoVxcgDniQq6syCn6d60XBzm1aZDfqIqMIb1kHDtWAvv4pbloqMp02VKbcGvDz0zGYIwiUaOXgbJGmvezsNJ7nu3A0b5dp0BIJ8lW3DaG1WDdMggkQe0LzG89p7TaA5tSq4tdmwGG5yAG8JjuWu2Zc2g4GnIpvAIxJ3ZAg8pnHmlPFqrZvhybOjbNqlrTxGCMV20x0jjrzT9lcHNxQ1LOCTIB0UKjr6LTtjXZNc45jdY48+CF1PMsoPJI3sWhog5HeKGhZ30z+zeRyOIGeU5ZlOVLTXIg1CBEENa0Hv8AUK0TrL9FLexqhzGktBLsWsxIaJk7x6hpqrS7bI0YRjEk5lR61mAMnF3E4nrJOJUhlTcaSefglfwOq9K6/wCoMuJA+6xfyv27utV+2m0Bq19xp6NM4wc35eE96raN4vY6d4yD+bHIYq1hbVnDlyJyNXUEKuq1XE4KEL/c7BzRpy0Ttmvin+aQe8YrpONplhRLwMSn22hw4oaFpY/6XA8px7s08WKaAVt4OGpTrL4cExuckJphLVDssG34dU8y/RqFUGkm/kpaIexoG3u1SGXo3RxHasx8tJBRqws2VO93DKoVa3ZbqjziQWjksPdFjdUqAYr0Oy0BTYANPNYTfwax+x211xGQB5KEE1aKxLsE4wYLOqE3ZZpQhBQV7Q1jS57g1oElziAAOZK2LHZTdotLabS57g1rRLi4wABmV53tV8UG7r6VkkkiPnzugTmWNIkmNTHFeZvrOJxc505yZM8cVpHG36Q5n0I/aGzij875zPlfvh0gngAMSeWawO0vxTp1aNWlRpu6bSz5jiBAOBO6JOU5leeOEj3mgDdfXHv9CtFiSJcgN6Cff9QiYMcpPDTrCN1KRI099i5jRqMvBbUQA50mVrNjrbv/ALJ2gI/lOXnHYFlK2eUKdcF4CjaGPP0zuu/ynM9mfYoyx2i0aYpayTPTrFeL6RDH4jJruMaHn5wtBZazXDPNVFpu8Pp8dcPAhVVOrVYcDMcde7Neeunp3RszRkTIwXBjiMx14qmse0II3avQdz+k/wA2Smf9bpt/O3r3gqSZopRDewB3Skqkvy2mo/5bDAA6bhpJwA5xjyQXjtJvSKTd4/vHBo9XdiYsllIbjiT0nHiTiSpaIlNPw8yvpjW1nhggCAB1AT4yh+a0jXIacc0e0Dv7TV/zEd2HoojDkvQj4eVL0lsdhmNTj3BEaXoO7NQ2JUxEgbwjs81JpXpUbk4jtJGfAqLZDieontGKkvojTiQO6W+qNQstLJtGZh4nmMDnGSu6Ndr27zTI94HmsU6nHn/y+/cpVgvF1M8tRxAhQ0FGtK7dTdCuHNDm5FOSpJE3UraUmAulX+zd077t52QUTlqioq2XGzt1fLZvHMqZbbRopFepuhVn1OXMjST+AqDNSniliEiCQL+2hpWSnv1DJP0MH1PPLgOa8o2h2qq2t0vMMBltMfS3h1nmVCva9qloqGpVdvOPcBoANAFXu9+9F6EMaj/pDlYlopjA6HA/0UerSjq95FS2jeEHX32DVBQaTgcYkY68uqFoSN7hbBOIOfvii/DziMOM5cjCfLMxykf6ZHkUFE5g5jdjhBP6ooBZAEeZ6/1HcotQj8pOOH2S2tsYc47iUwwoYBbxOaWULs+tEEDPT/h/f3zaPynnp0gBzNP8p7Mu5XlezgOOGHl+i8juO9XWauyq3Q9IcWn6h74Bez0YqMD6ZBBAI5giQQuHNDV2jvwT2jTK38M0pqrYQATh4KdarLqBB96KM2yPqGDkM+ayRq0V9jskne54fdTN7dBnM+inNswpsxzx7FVXnV3aNWocm03HtIgeJCa6xS4jyW11d57nHMkntJJSMOSB+aKmF6CPOYYC4pUKBEiw/WOcjvCnA4djT3GD4KvoOh45FWNQYn+bxG8ExAFvh/xd9imXsj3wkehTzjhj/EPAIXP8/VyKHZOuK3brzTJwdl/m/VaCVibQ7EaHOea0Oz95/NhjvrH+4D1WUlXQqzQ3bYjUeAF6BZLMKbABoq3Z26vls3iMTlyU63V4wC4pPZmq/wCURrVW3iio04CaoskypMoZC70QoSllP2ajOJUlHgc4A+/1K7d98OviUjBEjhlGfUETXeHcPuV6xiIB/TU8zwCWYeHaEgE8TpA4IwPHTU8zwCE5evHk0cECHHN+k/5PGQo1YRDuQHZH3ClMxj+Xw3nJjOJ1ZH+10IAbtgnv8woQKmWhseHkPuo5SYzokIWu4o2oajde9Axd5b74c7TgH8M92cmkZ7SzzI7V58GhHSduuB+/mCConHZUXCers+gd+ROBS2ehgTxXmHw1vep+K+S97nMex26CZAc2CDjjkCF6yagAgLhnBxdHpYpqasqbZSLnQFjviHbwyz/JB6Ti2QCJwhxkZj8vet+yjJyXh+1FkqMtlcVSHP3ySRkQ7pN6uiRhorwxtmWeWqKkBEwLgFxXacAhKIJAFxSAconEdY81YPHR7Ae6QfRVqsauX+rxghNCY1aX4dvoE1TfI8PT7o7Q73/KFGpuiT3eioAaj5ceHuEVGu5rg9phzSDIzBGRUYHP3gnGO/X7qRnuOyW1rbXZ97AVWQ2o3no4D90+BUtx3ivFrgvl1lrtePpyeP3mHMeo5he1WB7Xsa9plrhvAjUHFcOSGr4VbZJa2AkXEroWIxWMkwpwwCas1KBJVFtPfJYQxhxGJTSt0X4rPFG1iQMwRmNSNd1OfMBxH6D7lM1c5GBz/i/RBjmMOIGQ5r1TnJ7D94Pm4+iU4nw5nkOAUahVn9cusqUD495+wTEE53/LwEJi0YT/AAmP9rk5OXZ4un0Q18QecHvLggBLYM+3yaoIKmVXy0cw734KCpY0ONSyhaiQMbyPLRGRISOGEFNtMYajxQBrvhk0G8GhxAIY/dn8xiIHOCe5ex/hxqV87We0FrmvYSHNIc0jAgjWV7ZsdtS22UAcqrIbUbz0cOR81yZ4v07v4s1/VmhNQNbwAGPqvn6+ry+dVe+MXPe7e1ILju+EDsXsm1lvNKxV35dAgdbuiPFwXhkJ4Fyw/lPtChCUpXQuk4jgkSpGoAJTpkDm0eRHooJUun9LeoeaEDG62I98FHc7Tt+yernBRamaYgRmn2uEe8lGdmnWtnr9+aQwzjgt38Ntp90/hapwJmkTo7VnUcxz61gzgiDiCHAwcwRoRqonFSVDR9AqXdt3uqugZDEk5LM7IX7+Ls7XH/yN6FQfxaHtHqvVblsLadJoA6REu4yV57i3LRcZf7M5e9lNnpOqOIhoXllqtJe8uOZMre/FK/ASyztP09Op1kdFvr3LzyVrhg43bsUpWefF/vT7lFTGHMYifHBJaKUYj08Alsr/AGMO8r0DIEYGRkccfXqU2k+R1956+AUYszGEHmYnuR2cxIP6nr5ckIQ4/COpvlKMGd3nut8AfVBUiCOY/wDUoaLpYORnuLQmAtJvRg/l/wDoKGBBLVNBxPNpPj+ijW1kPJ5+ePqkxoAIihlECkM6EDmz1jJOJHBAAU9Va7OX6+yWhtVuIye399hzb16jmFV8+9Huyk+8Y06do9R+JF9MqXfTNIy2s9hBGrQHO8wMF5cE9+IqPptpSS1hc9oOhdAdj2DtJ4pkDBTGOqouc93YgCVckVECJWpEQSARyl0j0R1fqoLipsYdXomhMZqmSBKjVMT7z/qkthMhAx2vvmmB1Qe/NS7M4Rz9x4hQ3mU5Q9+/eSAHqxx96/quaZHigqHFJSckxo1GwG0H4W2MLz+zeQx/LHov7D5le63ptWaFFzsCYhvXovmfeW4se0T7RQpseZNIbhPH90nnEDsXJmwKbTZcZUqJVptTqj3PcZc4kkniU1KGV0rRL6IMVvSI+/oVEd0XdXd3Lly6WQTPqEie0x4AI2U8R3+euq5chAI31b5Juy/mHV4kLlybAJ56LTwnz/VJbx0usDyXLkMZFpnRE0rlykYSRKuQCASlcuSAFp1CcaVy5AHFIlXIAEJUq5AxqVOc7BIuQIj21uHeoTCuXJjXgYpp2lSjPj+hXLkIR1Q+/AoWrlyBj7RIVncFeKkaOw7sR6rlyh+AaWUspFyzEf/Z"/>
          <p:cNvSpPr>
            <a:spLocks noChangeAspect="1" noChangeArrowheads="1"/>
          </p:cNvSpPr>
          <p:nvPr/>
        </p:nvSpPr>
        <p:spPr bwMode="auto">
          <a:xfrm>
            <a:off x="0" y="-655638"/>
            <a:ext cx="1752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10" name="Picture 10" descr="http://www.bits-chips.nl/fileadmin/uploads_redactie_bc/images/2007/BC20/Ivar%20Jacobs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2259" r="27745" b="16233"/>
          <a:stretch/>
        </p:blipFill>
        <p:spPr bwMode="auto">
          <a:xfrm>
            <a:off x="4047030" y="1479439"/>
            <a:ext cx="1619074" cy="1628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http://www.atmarkit.co.jp/fjava/devs/interview02/rumbau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05" y="4000159"/>
            <a:ext cx="18954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2122" y="3936999"/>
            <a:ext cx="4108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Grady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Booch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American software engineer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ormer Chief Scientist of Rational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Currently IBM and IEEE Fellow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5069" y="3269703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Ivar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Jacobson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Swedish computer scientist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7386" y="573807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James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Rumbaugh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American computer scientist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616" name="Picture 16" descr="UML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17" y="1994778"/>
            <a:ext cx="1466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8" name="Picture 18" descr="bann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2" r="39426"/>
          <a:stretch/>
        </p:blipFill>
        <p:spPr bwMode="auto">
          <a:xfrm>
            <a:off x="7345076" y="3138837"/>
            <a:ext cx="1232645" cy="5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97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1613"/>
            <a:ext cx="89614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UML Enhancements - Unified Profile for DoDAF/MODAF (UPDM)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36763"/>
            <a:ext cx="8332787" cy="373640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The UPDM initiative began in </a:t>
            </a:r>
            <a:r>
              <a:rPr lang="en-US" sz="2000" dirty="0" smtClean="0"/>
              <a:t>~2005 </a:t>
            </a:r>
            <a:r>
              <a:rPr lang="en-US" sz="2000" dirty="0"/>
              <a:t>and adopted by the OMG in 2007</a:t>
            </a:r>
          </a:p>
          <a:p>
            <a:pPr eaLnBrk="1" hangingPunct="1">
              <a:defRPr/>
            </a:pPr>
            <a:r>
              <a:rPr lang="en-US" sz="2000" dirty="0" smtClean="0"/>
              <a:t>IBM commercialized UPDM for civilian use with Rational Software Architect using an Extension for Integrated Architecture called UML Profile-Based Integrated Architecture (UPIA)</a:t>
            </a:r>
          </a:p>
          <a:p>
            <a:pPr eaLnBrk="1" hangingPunct="1">
              <a:defRPr/>
            </a:pPr>
            <a:r>
              <a:rPr lang="en-US" sz="2000" dirty="0"/>
              <a:t>Supports </a:t>
            </a:r>
            <a:r>
              <a:rPr lang="en-US" sz="2000" dirty="0" smtClean="0"/>
              <a:t>XMI-based </a:t>
            </a:r>
            <a:r>
              <a:rPr lang="en-US" sz="2000" dirty="0"/>
              <a:t>file exchange between tools and </a:t>
            </a:r>
            <a:r>
              <a:rPr lang="en-US" sz="2000" dirty="0" smtClean="0"/>
              <a:t>repositories</a:t>
            </a:r>
          </a:p>
          <a:p>
            <a:pPr lvl="1" eaLnBrk="1" hangingPunct="1">
              <a:defRPr/>
            </a:pPr>
            <a:r>
              <a:rPr lang="en-US" sz="1800" dirty="0" smtClean="0"/>
              <a:t>XMI (UML over XML)– Extensible Markup Interchange</a:t>
            </a:r>
          </a:p>
          <a:p>
            <a:pPr eaLnBrk="1" hangingPunct="1">
              <a:defRPr/>
            </a:pPr>
            <a:r>
              <a:rPr lang="en-US" sz="2000" dirty="0" smtClean="0"/>
              <a:t>UPIA extends UML to include strategic, organization, and system viewpoints beyond software intensive engineering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0114" y="5827222"/>
            <a:ext cx="4690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DoDAF - Department of Defense Architecture Framework</a:t>
            </a:r>
          </a:p>
          <a:p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MODAF – Ministry of </a:t>
            </a:r>
            <a:r>
              <a:rPr lang="en-US" sz="1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Defence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Architecture Framework</a:t>
            </a:r>
            <a:endParaRPr lang="en-US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Enterprise Architecture </a:t>
            </a:r>
            <a:r>
              <a:rPr lang="en-US" dirty="0" smtClean="0"/>
              <a:t>Method is </a:t>
            </a:r>
            <a:r>
              <a:rPr lang="en-US" dirty="0"/>
              <a:t>an Abstracted use of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171" name="Freeform 12"/>
          <p:cNvSpPr>
            <a:spLocks/>
          </p:cNvSpPr>
          <p:nvPr/>
        </p:nvSpPr>
        <p:spPr bwMode="auto">
          <a:xfrm>
            <a:off x="2622550" y="5340350"/>
            <a:ext cx="6234113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Freeform 11"/>
          <p:cNvSpPr>
            <a:spLocks/>
          </p:cNvSpPr>
          <p:nvPr/>
        </p:nvSpPr>
        <p:spPr bwMode="auto">
          <a:xfrm>
            <a:off x="625475" y="2771775"/>
            <a:ext cx="5219700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2343150" y="3398838"/>
            <a:ext cx="4938713" cy="25447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411163" y="1130300"/>
            <a:ext cx="4406900" cy="1812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2104" r="6281" b="13892"/>
          <a:stretch>
            <a:fillRect/>
          </a:stretch>
        </p:blipFill>
        <p:spPr bwMode="auto">
          <a:xfrm>
            <a:off x="619125" y="1539875"/>
            <a:ext cx="4410075" cy="1824038"/>
          </a:xfrm>
          <a:prstGeom prst="rect">
            <a:avLst/>
          </a:prstGeom>
          <a:gradFill rotWithShape="0">
            <a:gsLst>
              <a:gs pos="0">
                <a:srgbClr val="DBDBDB"/>
              </a:gs>
              <a:gs pos="50000">
                <a:srgbClr val="FFFFFF"/>
              </a:gs>
              <a:gs pos="100000">
                <a:srgbClr val="DBDBDB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60216" y="1631530"/>
            <a:ext cx="3478212" cy="2031325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creation of a view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that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suppresses unnecessary details to focus on a specific set of details of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abstraction defines a boundary relative to the perspective of the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viewer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3578" b="9076"/>
          <a:stretch>
            <a:fillRect/>
          </a:stretch>
        </p:blipFill>
        <p:spPr bwMode="auto">
          <a:xfrm>
            <a:off x="2620963" y="3781425"/>
            <a:ext cx="4954587" cy="238125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17513" y="1150938"/>
            <a:ext cx="27495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 Design UML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397125" y="34210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UML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Why UPIA?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465263"/>
            <a:ext cx="1714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5530850"/>
            <a:ext cx="1352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528888"/>
            <a:ext cx="33147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2609850"/>
            <a:ext cx="3200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088" y="2198688"/>
            <a:ext cx="31130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 Use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9638" y="2179638"/>
            <a:ext cx="25161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UML/UPIA Use Case</a:t>
            </a:r>
          </a:p>
        </p:txBody>
      </p:sp>
      <p:sp>
        <p:nvSpPr>
          <p:cNvPr id="8201" name="Oval 5"/>
          <p:cNvSpPr>
            <a:spLocks noChangeArrowheads="1"/>
          </p:cNvSpPr>
          <p:nvPr/>
        </p:nvSpPr>
        <p:spPr bwMode="auto">
          <a:xfrm>
            <a:off x="3778250" y="1960563"/>
            <a:ext cx="1143000" cy="320675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2" name="Oval 12"/>
          <p:cNvSpPr>
            <a:spLocks noChangeArrowheads="1"/>
          </p:cNvSpPr>
          <p:nvPr/>
        </p:nvSpPr>
        <p:spPr bwMode="auto">
          <a:xfrm>
            <a:off x="3810000" y="5541963"/>
            <a:ext cx="1141413" cy="320675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86844" y="3558381"/>
            <a:ext cx="33670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Standardized Stereotypes</a:t>
            </a:r>
            <a:b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for better Business Intelligence</a:t>
            </a:r>
            <a:b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reporting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038" y="4537075"/>
            <a:ext cx="25511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No capability viewpoint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0288" y="4537075"/>
            <a:ext cx="2166937" cy="7381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Indicates relationship to capability</a:t>
            </a:r>
            <a:endParaRPr lang="en-US" dirty="0"/>
          </a:p>
        </p:txBody>
      </p:sp>
      <p:cxnSp>
        <p:nvCxnSpPr>
          <p:cNvPr id="8206" name="Straight Arrow Connector 7"/>
          <p:cNvCxnSpPr>
            <a:cxnSpLocks noChangeShapeType="1"/>
          </p:cNvCxnSpPr>
          <p:nvPr/>
        </p:nvCxnSpPr>
        <p:spPr bwMode="auto">
          <a:xfrm flipV="1">
            <a:off x="6289675" y="4000500"/>
            <a:ext cx="357188" cy="5365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900863" y="3425826"/>
            <a:ext cx="2166937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Indicates relationship to operational node</a:t>
            </a:r>
            <a:endParaRPr lang="en-US" dirty="0"/>
          </a:p>
        </p:txBody>
      </p:sp>
      <p:cxnSp>
        <p:nvCxnSpPr>
          <p:cNvPr id="18" name="Straight Arrow Connector 7"/>
          <p:cNvCxnSpPr>
            <a:cxnSpLocks noChangeShapeType="1"/>
            <a:stCxn id="17" idx="2"/>
          </p:cNvCxnSpPr>
          <p:nvPr/>
        </p:nvCxnSpPr>
        <p:spPr bwMode="auto">
          <a:xfrm flipH="1">
            <a:off x="7581900" y="4164490"/>
            <a:ext cx="402432" cy="59801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73380" y="6111875"/>
            <a:ext cx="3215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 Wikipedia </a:t>
            </a:r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7"/>
              </a:rPr>
              <a:t>Use Case Description</a:t>
            </a:r>
            <a:endParaRPr lang="en-US" sz="1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UPIA Normalizes Defined Parts</a:t>
            </a:r>
            <a:endParaRPr 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371725"/>
            <a:ext cx="1943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379663"/>
            <a:ext cx="3276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1738" y="2022475"/>
            <a:ext cx="2001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6988" y="2003425"/>
            <a:ext cx="19161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754438"/>
            <a:ext cx="85725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2850" y="3871913"/>
            <a:ext cx="2347913" cy="831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Visually rendered based on stereotype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46188" y="4117975"/>
            <a:ext cx="19161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cxnSp>
        <p:nvCxnSpPr>
          <p:cNvPr id="9226" name="Straight Arrow Connector 3"/>
          <p:cNvCxnSpPr>
            <a:cxnSpLocks noChangeShapeType="1"/>
            <a:endCxn id="10" idx="0"/>
          </p:cNvCxnSpPr>
          <p:nvPr/>
        </p:nvCxnSpPr>
        <p:spPr bwMode="auto">
          <a:xfrm>
            <a:off x="2201863" y="3562350"/>
            <a:ext cx="3175" cy="555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Straight Arrow Connector 14"/>
          <p:cNvCxnSpPr>
            <a:cxnSpLocks noChangeShapeType="1"/>
            <a:stCxn id="9219" idx="3"/>
            <a:endCxn id="9220" idx="1"/>
          </p:cNvCxnSpPr>
          <p:nvPr/>
        </p:nvCxnSpPr>
        <p:spPr bwMode="auto">
          <a:xfrm flipV="1">
            <a:off x="3203575" y="3094038"/>
            <a:ext cx="1392238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711450" y="3128963"/>
            <a:ext cx="23479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Stereotyped</a:t>
            </a:r>
          </a:p>
          <a:p>
            <a:pPr algn="ctr">
              <a:defRPr/>
            </a:pPr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71525" y="5391150"/>
            <a:ext cx="26781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Attributes and operations turned off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1113" y="5210175"/>
            <a:ext cx="2347912" cy="830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Standardized relationship stereotype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8320" y="164443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Classes = Types of Things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Case Used for Concept Development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44588"/>
            <a:ext cx="70104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6225" y="4689475"/>
            <a:ext cx="2414588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/>
              <a:t>Identifies</a:t>
            </a:r>
            <a:r>
              <a:rPr lang="en-US" sz="1600" dirty="0" smtClean="0"/>
              <a:t> participating roles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70125" y="1463675"/>
            <a:ext cx="2414588" cy="5000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Trace to capability</a:t>
            </a:r>
          </a:p>
          <a:p>
            <a:pPr algn="ctr">
              <a:defRPr/>
            </a:pPr>
            <a:r>
              <a:rPr lang="en-US" sz="1000" dirty="0" smtClean="0"/>
              <a:t>(part of strategic viewpoint)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93676" y="4643438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Defines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088" y="4967288"/>
            <a:ext cx="2416175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Ensures</a:t>
            </a:r>
            <a:br>
              <a:rPr lang="en-US" dirty="0"/>
            </a:br>
            <a:r>
              <a:rPr lang="en-US" dirty="0"/>
              <a:t>“results of value”</a:t>
            </a:r>
            <a:br>
              <a:rPr lang="en-US" dirty="0"/>
            </a:br>
            <a:r>
              <a:rPr lang="en-US" u="sng" dirty="0"/>
              <a:t>ROV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62313" y="2806700"/>
            <a:ext cx="3860800" cy="1174750"/>
          </a:xfrm>
          <a:prstGeom prst="wedgeRoundRectCallout">
            <a:avLst>
              <a:gd name="adj1" fmla="val -25841"/>
              <a:gd name="adj2" fmla="val -100128"/>
              <a:gd name="adj3" fmla="val 16667"/>
            </a:avLst>
          </a:prstGeom>
          <a:solidFill>
            <a:schemeClr val="tx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b="0" dirty="0"/>
              <a:t>Scope: Prepares and executes a five-week enrollment period that allows employees and retirees to make benefit changes without a qualifying event. This would include adding and dropping dependents to coverage, changing or adding medical, dental, vision, life, disability, and legal coverage.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14641</TotalTime>
  <Words>862</Words>
  <Application>Microsoft Office PowerPoint</Application>
  <PresentationFormat>On-screen Show (4:3)</PresentationFormat>
  <Paragraphs>132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Verdana</vt:lpstr>
      <vt:lpstr>Wingdings</vt:lpstr>
      <vt:lpstr>Wingdings 3</vt:lpstr>
      <vt:lpstr>PresentationTemplate_White</vt:lpstr>
      <vt:lpstr>Introduction to the Unified Model Language (UML)</vt:lpstr>
      <vt:lpstr>Curriculum Outline</vt:lpstr>
      <vt:lpstr>UML Background</vt:lpstr>
      <vt:lpstr>The Three Amigos…</vt:lpstr>
      <vt:lpstr>UML Enhancements - Unified Profile for DoDAF/MODAF (UPDM)</vt:lpstr>
      <vt:lpstr>Enterprise Architecture Method is an Abstracted use of UML</vt:lpstr>
      <vt:lpstr>Why UPIA?</vt:lpstr>
      <vt:lpstr>UPIA Normalizes Defined Parts</vt:lpstr>
      <vt:lpstr>Use Case Used for Concept Development</vt:lpstr>
      <vt:lpstr>UML Capitalizes on Human Collaboration Factors – i.e., Teams Working Together</vt:lpstr>
      <vt:lpstr>Rational Software Architect Tool</vt:lpstr>
      <vt:lpstr>Model Structure</vt:lpstr>
      <vt:lpstr>Realization Documents the Process</vt:lpstr>
      <vt:lpstr>Value Chain</vt:lpstr>
      <vt:lpstr>Business Component Value Chain</vt:lpstr>
      <vt:lpstr>Interaction Overview – Activity Model</vt:lpstr>
      <vt:lpstr>Swim-lane Activity Model</vt:lpstr>
      <vt:lpstr>Sequence Diagram</vt:lpstr>
      <vt:lpstr>Class Relationships</vt:lpstr>
      <vt:lpstr>Logical Data Model</vt:lpstr>
      <vt:lpstr>Configuration Management</vt:lpstr>
      <vt:lpstr>Summary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Brown, Aaron - EA</cp:lastModifiedBy>
  <cp:revision>681</cp:revision>
  <dcterms:created xsi:type="dcterms:W3CDTF">2002-08-23T15:26:08Z</dcterms:created>
  <dcterms:modified xsi:type="dcterms:W3CDTF">2017-06-12T16:39:27Z</dcterms:modified>
</cp:coreProperties>
</file>