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77" r:id="rId12"/>
    <p:sldId id="275" r:id="rId13"/>
    <p:sldId id="263" r:id="rId14"/>
    <p:sldId id="264" r:id="rId15"/>
    <p:sldId id="265" r:id="rId16"/>
    <p:sldId id="278" r:id="rId17"/>
    <p:sldId id="279" r:id="rId18"/>
    <p:sldId id="280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1" r:id="rId28"/>
    <p:sldId id="276" r:id="rId2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6" autoAdjust="0"/>
    <p:restoredTop sz="86426" autoAdjust="0"/>
  </p:normalViewPr>
  <p:slideViewPr>
    <p:cSldViewPr snapToGrid="0">
      <p:cViewPr varScale="1">
        <p:scale>
          <a:sx n="145" d="100"/>
          <a:sy n="145" d="100"/>
        </p:scale>
        <p:origin x="246" y="12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9788" cy="348773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067" tIns="47034" rIns="94067" bIns="47034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79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defini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484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Overview of Enterprise Architecture Artifacts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394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Identification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" y="693906"/>
            <a:ext cx="7087235" cy="57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5441" y="1875691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Dependency due to the need for meta-data necessary for analysis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725" y="285991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321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4363"/>
            <a:ext cx="86391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32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"/>
          <a:stretch/>
        </p:blipFill>
        <p:spPr bwMode="auto">
          <a:xfrm>
            <a:off x="3312160" y="830029"/>
            <a:ext cx="5600700" cy="54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8160" y="812800"/>
            <a:ext cx="1544320" cy="5476240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1733233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53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  <p:extLst>
      <p:ext uri="{BB962C8B-B14F-4D97-AF65-F5344CB8AC3E}">
        <p14:creationId xmlns:p14="http://schemas.microsoft.com/office/powerpoint/2010/main" val="36935186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sz="2400" dirty="0" smtClean="0"/>
              <a:t>(example)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6212 w 1447060"/>
              <a:gd name="T3" fmla="*/ 0 h 2920753"/>
              <a:gd name="T4" fmla="*/ 1446212 w 1447060"/>
              <a:gd name="T5" fmla="*/ 2921000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  <p:extLst>
      <p:ext uri="{BB962C8B-B14F-4D97-AF65-F5344CB8AC3E}">
        <p14:creationId xmlns:p14="http://schemas.microsoft.com/office/powerpoint/2010/main" val="176271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1" y="1422400"/>
            <a:ext cx="3814763" cy="518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86138" y="46038"/>
            <a:ext cx="5617698" cy="6688137"/>
            <a:chOff x="3386138" y="46038"/>
            <a:chExt cx="5617698" cy="6688137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548" y="46038"/>
              <a:ext cx="5475288" cy="66881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86138" y="1755775"/>
              <a:ext cx="2208212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Capability Interfaces</a:t>
              </a:r>
            </a:p>
          </p:txBody>
        </p:sp>
        <p:cxnSp>
          <p:nvCxnSpPr>
            <p:cNvPr id="1127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4816475" y="1295400"/>
              <a:ext cx="877888" cy="4603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1" name="Straight Arrow Connector 10"/>
            <p:cNvCxnSpPr>
              <a:cxnSpLocks noChangeShapeType="1"/>
            </p:cNvCxnSpPr>
            <p:nvPr/>
          </p:nvCxnSpPr>
          <p:spPr bwMode="auto">
            <a:xfrm>
              <a:off x="4816475" y="2217738"/>
              <a:ext cx="877888" cy="9874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9329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907223"/>
            <a:ext cx="5934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586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for Online Transactions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" y="1793875"/>
            <a:ext cx="70675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104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Overview Activity Model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4"/>
          <a:stretch/>
        </p:blipFill>
        <p:spPr bwMode="auto">
          <a:xfrm>
            <a:off x="490220" y="1650140"/>
            <a:ext cx="8001000" cy="448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4" y="682245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44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Operational 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471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Architecture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06526"/>
            <a:ext cx="8332787" cy="4093428"/>
          </a:xfrm>
        </p:spPr>
        <p:txBody>
          <a:bodyPr/>
          <a:lstStyle/>
          <a:p>
            <a:r>
              <a:rPr lang="en-US" dirty="0" smtClean="0"/>
              <a:t>Strategic Viewpoints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Use Case Specification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Activity Model</a:t>
            </a:r>
          </a:p>
          <a:p>
            <a:pPr lvl="1"/>
            <a:r>
              <a:rPr lang="en-US" dirty="0" smtClean="0"/>
              <a:t>Sequence Diagram</a:t>
            </a:r>
          </a:p>
          <a:p>
            <a:r>
              <a:rPr lang="en-US" dirty="0" smtClean="0"/>
              <a:t>Logical Data Model</a:t>
            </a:r>
          </a:p>
          <a:p>
            <a:r>
              <a:rPr lang="en-US" dirty="0" smtClean="0"/>
              <a:t>System Diagram</a:t>
            </a:r>
          </a:p>
          <a:p>
            <a:pPr lvl="1"/>
            <a:r>
              <a:rPr lang="en-US" dirty="0" smtClean="0"/>
              <a:t>System Context and Sequence Diagram</a:t>
            </a:r>
          </a:p>
          <a:p>
            <a:r>
              <a:rPr lang="en-US" dirty="0" smtClean="0"/>
              <a:t>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8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1451808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4" y="2016596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289" y="5266005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68917" y="4836160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68917" y="5446542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19579" y="2444282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19579" y="2967502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23745" y="1788309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130388"/>
            <a:ext cx="2445457" cy="233283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529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186574"/>
            <a:ext cx="79533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771" y="17883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Update Local Store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9" y="1418977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ShapeType="1"/>
            <a:stCxn id="6" idx="2"/>
          </p:cNvCxnSpPr>
          <p:nvPr/>
        </p:nvCxnSpPr>
        <p:spPr bwMode="auto">
          <a:xfrm flipH="1">
            <a:off x="4676274" y="1726754"/>
            <a:ext cx="819504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  <a:stCxn id="6" idx="2"/>
          </p:cNvCxnSpPr>
          <p:nvPr/>
        </p:nvCxnSpPr>
        <p:spPr bwMode="auto">
          <a:xfrm>
            <a:off x="5495778" y="1726754"/>
            <a:ext cx="520011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2"/>
          </p:cNvCxnSpPr>
          <p:nvPr/>
        </p:nvCxnSpPr>
        <p:spPr bwMode="auto">
          <a:xfrm>
            <a:off x="5495778" y="1726754"/>
            <a:ext cx="1667022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239021" y="2814640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Lifeline</a:t>
            </a:r>
            <a:endParaRPr lang="en-US" dirty="0"/>
          </a:p>
        </p:txBody>
      </p:sp>
      <p:cxnSp>
        <p:nvCxnSpPr>
          <p:cNvPr id="16" name="Straight Arrow Connector 15"/>
          <p:cNvCxnSpPr>
            <a:cxnSpLocks noChangeShapeType="1"/>
            <a:stCxn id="15" idx="2"/>
          </p:cNvCxnSpPr>
          <p:nvPr/>
        </p:nvCxnSpPr>
        <p:spPr bwMode="auto">
          <a:xfrm flipH="1">
            <a:off x="6087979" y="3122417"/>
            <a:ext cx="1074821" cy="414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7162799" y="3122417"/>
            <a:ext cx="449180" cy="57386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81732" y="5052110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Focus of control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 noChangeShapeType="1"/>
            <a:stCxn id="21" idx="0"/>
          </p:cNvCxnSpPr>
          <p:nvPr/>
        </p:nvCxnSpPr>
        <p:spPr bwMode="auto">
          <a:xfrm flipH="1" flipV="1">
            <a:off x="4676274" y="4515853"/>
            <a:ext cx="729237" cy="5362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5405511" y="4370897"/>
            <a:ext cx="554131" cy="6812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76006" y="3542397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  <a:stCxn id="28" idx="0"/>
          </p:cNvCxnSpPr>
          <p:nvPr/>
        </p:nvCxnSpPr>
        <p:spPr bwMode="auto">
          <a:xfrm flipH="1" flipV="1">
            <a:off x="1699784" y="2903621"/>
            <a:ext cx="1" cy="63877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213811" y="3785937"/>
            <a:ext cx="577515" cy="51334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02568" y="5079485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 noChangeShapeType="1"/>
            <a:stCxn id="36" idx="0"/>
          </p:cNvCxnSpPr>
          <p:nvPr/>
        </p:nvCxnSpPr>
        <p:spPr bwMode="auto">
          <a:xfrm flipV="1">
            <a:off x="3426347" y="4427621"/>
            <a:ext cx="431779" cy="6518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00791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1699281"/>
            <a:ext cx="4098608" cy="15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621280" y="2092960"/>
            <a:ext cx="0" cy="20218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49600" y="2844800"/>
            <a:ext cx="0" cy="201168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569176" y="2844800"/>
            <a:ext cx="0" cy="26822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9524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50" y="2939587"/>
            <a:ext cx="8332787" cy="406265"/>
          </a:xfrm>
        </p:spPr>
        <p:txBody>
          <a:bodyPr/>
          <a:lstStyle/>
          <a:p>
            <a:r>
              <a:rPr lang="en-US" dirty="0" smtClean="0"/>
              <a:t>Follow link to the </a:t>
            </a:r>
            <a:r>
              <a:rPr lang="en-US" dirty="0" smtClean="0">
                <a:hlinkClick r:id="rId2"/>
              </a:rPr>
              <a:t>Austin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2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413516"/>
          </a:xfrm>
        </p:spPr>
        <p:txBody>
          <a:bodyPr/>
          <a:lstStyle/>
          <a:p>
            <a:r>
              <a:rPr lang="en-US" dirty="0" smtClean="0"/>
              <a:t>Strategic Viewpoints provide a means to understand complex relationships – assists in decision-making – identifies measurable goals and milestones</a:t>
            </a:r>
          </a:p>
          <a:p>
            <a:r>
              <a:rPr lang="en-US" dirty="0" smtClean="0"/>
              <a:t>The Use Case provides the supporting business analysis to derive business needs and drive  business solutions</a:t>
            </a:r>
          </a:p>
          <a:p>
            <a:r>
              <a:rPr lang="en-US" dirty="0" smtClean="0"/>
              <a:t>EA provides a comprehensive </a:t>
            </a:r>
            <a:r>
              <a:rPr lang="en-US" dirty="0" smtClean="0">
                <a:solidFill>
                  <a:srgbClr val="0000FF"/>
                </a:solidFill>
              </a:rPr>
              <a:t>critical mass of understanding</a:t>
            </a:r>
            <a:r>
              <a:rPr lang="en-US" dirty="0" smtClean="0"/>
              <a:t> to maintain project momentum</a:t>
            </a:r>
          </a:p>
          <a:p>
            <a:r>
              <a:rPr lang="en-US" dirty="0" smtClean="0"/>
              <a:t>EA delivers understandable artifacts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939433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Viewpoint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0" y="747517"/>
            <a:ext cx="7773233" cy="606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686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Properties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89"/>
          <a:stretch/>
        </p:blipFill>
        <p:spPr bwMode="auto">
          <a:xfrm>
            <a:off x="55190" y="1420464"/>
            <a:ext cx="9048170" cy="447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8703" y="1546226"/>
            <a:ext cx="216693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Standardized</a:t>
            </a:r>
            <a:br>
              <a:rPr lang="en-US" dirty="0" smtClean="0"/>
            </a:br>
            <a:r>
              <a:rPr lang="en-US" dirty="0" smtClean="0"/>
              <a:t>Associations</a:t>
            </a:r>
            <a:endParaRPr lang="en-US" dirty="0"/>
          </a:p>
        </p:txBody>
      </p: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 flipH="1">
            <a:off x="2357120" y="1807836"/>
            <a:ext cx="4052412" cy="12706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6128703" y="1807836"/>
            <a:ext cx="280829" cy="10877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019437" y="2955369"/>
            <a:ext cx="1686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000" dirty="0" smtClean="0"/>
              <a:t>&lt;&lt;dependency&gt;&gt;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2560" y="3218698"/>
            <a:ext cx="1686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000" dirty="0" smtClean="0"/>
              <a:t>&lt;&lt;part of&gt;&gt;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30151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5" y="1013725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Concentration and Dependency Analysis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4856480" y="493776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56480" y="38608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56480" y="38608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78480" y="115824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78480" y="4013200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" y="2915939"/>
            <a:ext cx="2428399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Has the greatest need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621" y="3572493"/>
            <a:ext cx="2336800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Provides the greatest solution</a:t>
            </a:r>
            <a:endParaRPr lang="en-US" dirty="0"/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14320" y="3069827"/>
            <a:ext cx="487680" cy="94337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2814320" y="1838960"/>
            <a:ext cx="487680" cy="1230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1" idx="1"/>
            <a:endCxn id="7" idx="6"/>
          </p:cNvCxnSpPr>
          <p:nvPr/>
        </p:nvCxnSpPr>
        <p:spPr bwMode="auto">
          <a:xfrm flipH="1">
            <a:off x="5547360" y="3834103"/>
            <a:ext cx="834261" cy="3670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1" idx="1"/>
            <a:endCxn id="3" idx="7"/>
          </p:cNvCxnSpPr>
          <p:nvPr/>
        </p:nvCxnSpPr>
        <p:spPr bwMode="auto">
          <a:xfrm flipH="1">
            <a:off x="5446183" y="3834103"/>
            <a:ext cx="935438" cy="120334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1270635" y="5618480"/>
            <a:ext cx="2285365" cy="51816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5920" y="5016510"/>
            <a:ext cx="2428399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Significantly contributes to goal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556000" y="5405120"/>
            <a:ext cx="1341120" cy="4724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/>
          <p:nvPr/>
        </p:nvSpPr>
        <p:spPr bwMode="auto">
          <a:xfrm>
            <a:off x="4856480" y="2796344"/>
            <a:ext cx="690880" cy="68072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  <a:stCxn id="11" idx="1"/>
            <a:endCxn id="32" idx="5"/>
          </p:cNvCxnSpPr>
          <p:nvPr/>
        </p:nvCxnSpPr>
        <p:spPr bwMode="auto">
          <a:xfrm flipH="1" flipV="1">
            <a:off x="5446183" y="3377375"/>
            <a:ext cx="935438" cy="45672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7016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700088"/>
            <a:ext cx="80200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88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731976"/>
            <a:ext cx="8321449" cy="610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61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3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/>
        </p:blipFill>
        <p:spPr bwMode="auto">
          <a:xfrm>
            <a:off x="657244" y="724195"/>
            <a:ext cx="8030553" cy="610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80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– Part of Governance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87" y="3267181"/>
            <a:ext cx="4976842" cy="287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3" y="1181526"/>
            <a:ext cx="3605173" cy="465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847" y="118152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Need Statement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60905" y="2284715"/>
            <a:ext cx="13851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3073" idx="0"/>
          </p:cNvCxnSpPr>
          <p:nvPr/>
        </p:nvCxnSpPr>
        <p:spPr bwMode="auto">
          <a:xfrm>
            <a:off x="6436708" y="2856215"/>
            <a:ext cx="0" cy="410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74649" y="191099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644" y="28335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onsists of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9" y="1717675"/>
            <a:ext cx="2381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40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F1CD43F91FA4BBE98F3F5EC3F8025" ma:contentTypeVersion="29" ma:contentTypeDescription="Create a new document." ma:contentTypeScope="" ma:versionID="a55a5586cdd5f42a019eed7c80566473">
  <xsd:schema xmlns:xsd="http://www.w3.org/2001/XMLSchema" xmlns:p="http://schemas.microsoft.com/office/2006/metadata/properties" targetNamespace="http://schemas.microsoft.com/office/2006/metadata/properties" ma:root="true" ma:fieldsID="bfb85531492299a443187b2d09fe2a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307F8BB-3F6D-4111-959D-C29926956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8B7F1B-FAFD-4C7F-A645-B4AC10D6302B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723347-583E-461B-9AD5-23CAD6D8E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15013</TotalTime>
  <Words>305</Words>
  <Application>Microsoft Office PowerPoint</Application>
  <PresentationFormat>On-screen Show (4:3)</PresentationFormat>
  <Paragraphs>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Verdana</vt:lpstr>
      <vt:lpstr>Wingdings</vt:lpstr>
      <vt:lpstr>Wingdings 3</vt:lpstr>
      <vt:lpstr>PresentationTemplate_White</vt:lpstr>
      <vt:lpstr>Overview of Enterprise Architecture Artifacts</vt:lpstr>
      <vt:lpstr>Enterprise Architecture Artifacts</vt:lpstr>
      <vt:lpstr>Strategic Viewpoint</vt:lpstr>
      <vt:lpstr>Associative Properties</vt:lpstr>
      <vt:lpstr>Concentration and Dependency Analysis</vt:lpstr>
      <vt:lpstr>Requirements Analysis Example 1</vt:lpstr>
      <vt:lpstr>Requirements Analysis Example 2</vt:lpstr>
      <vt:lpstr>Requirements Analysis Example 3</vt:lpstr>
      <vt:lpstr>EA – Part of Governance</vt:lpstr>
      <vt:lpstr>Use Case Identification</vt:lpstr>
      <vt:lpstr>Use Case Diagram</vt:lpstr>
      <vt:lpstr>Use Case Realization</vt:lpstr>
      <vt:lpstr>Interface Development</vt:lpstr>
      <vt:lpstr>Interface Realization and Specification Development (example)</vt:lpstr>
      <vt:lpstr>System Functional Requirements (example)</vt:lpstr>
      <vt:lpstr>Functional Requirements</vt:lpstr>
      <vt:lpstr>Use Case Model for Online Transactions</vt:lpstr>
      <vt:lpstr>Interaction Overview Activity Model</vt:lpstr>
      <vt:lpstr>Operational Sequence Diagram</vt:lpstr>
      <vt:lpstr>Logical Data Model</vt:lpstr>
      <vt:lpstr>System Context Diagram</vt:lpstr>
      <vt:lpstr>System Sequence Diagram</vt:lpstr>
      <vt:lpstr>Logical Data Elements</vt:lpstr>
      <vt:lpstr>Data Dictionary</vt:lpstr>
      <vt:lpstr>Summary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729</cp:revision>
  <cp:lastPrinted>2013-01-04T18:38:23Z</cp:lastPrinted>
  <dcterms:created xsi:type="dcterms:W3CDTF">2002-08-23T15:26:08Z</dcterms:created>
  <dcterms:modified xsi:type="dcterms:W3CDTF">2017-06-12T16:36:46Z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0x010100C86F1CD43F91FA4BBE98F3F5EC3F8025</vt:lpwstr>
  </property>
</Properties>
</file>