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2"/>
  </p:notesMasterIdLst>
  <p:handoutMasterIdLst>
    <p:handoutMasterId r:id="rId13"/>
  </p:handoutMasterIdLst>
  <p:sldIdLst>
    <p:sldId id="264" r:id="rId2"/>
    <p:sldId id="277" r:id="rId3"/>
    <p:sldId id="270" r:id="rId4"/>
    <p:sldId id="271" r:id="rId5"/>
    <p:sldId id="265" r:id="rId6"/>
    <p:sldId id="278" r:id="rId7"/>
    <p:sldId id="276" r:id="rId8"/>
    <p:sldId id="269" r:id="rId9"/>
    <p:sldId id="279" r:id="rId10"/>
    <p:sldId id="273" r:id="rId11"/>
  </p:sldIdLst>
  <p:sldSz cx="9144000" cy="6858000" type="screen4x3"/>
  <p:notesSz cx="7004050" cy="9223375"/>
  <p:defaultTextStyle>
    <a:defPPr>
      <a:defRPr lang="en-US"/>
    </a:defPPr>
    <a:lvl1pPr algn="l" rtl="0" fontAlgn="base">
      <a:spcBef>
        <a:spcPct val="0"/>
      </a:spcBef>
      <a:spcAft>
        <a:spcPct val="0"/>
      </a:spcAft>
      <a:defRPr sz="1400" b="1" kern="1200">
        <a:solidFill>
          <a:schemeClr val="bg1"/>
        </a:solidFill>
        <a:latin typeface="Arial" charset="0"/>
        <a:ea typeface="+mn-ea"/>
        <a:cs typeface="Arial" charset="0"/>
      </a:defRPr>
    </a:lvl1pPr>
    <a:lvl2pPr marL="457200" algn="l" rtl="0" fontAlgn="base">
      <a:spcBef>
        <a:spcPct val="0"/>
      </a:spcBef>
      <a:spcAft>
        <a:spcPct val="0"/>
      </a:spcAft>
      <a:defRPr sz="1400" b="1" kern="1200">
        <a:solidFill>
          <a:schemeClr val="bg1"/>
        </a:solidFill>
        <a:latin typeface="Arial" charset="0"/>
        <a:ea typeface="+mn-ea"/>
        <a:cs typeface="Arial" charset="0"/>
      </a:defRPr>
    </a:lvl2pPr>
    <a:lvl3pPr marL="914400" algn="l" rtl="0" fontAlgn="base">
      <a:spcBef>
        <a:spcPct val="0"/>
      </a:spcBef>
      <a:spcAft>
        <a:spcPct val="0"/>
      </a:spcAft>
      <a:defRPr sz="1400" b="1" kern="1200">
        <a:solidFill>
          <a:schemeClr val="bg1"/>
        </a:solidFill>
        <a:latin typeface="Arial" charset="0"/>
        <a:ea typeface="+mn-ea"/>
        <a:cs typeface="Arial" charset="0"/>
      </a:defRPr>
    </a:lvl3pPr>
    <a:lvl4pPr marL="1371600" algn="l" rtl="0" fontAlgn="base">
      <a:spcBef>
        <a:spcPct val="0"/>
      </a:spcBef>
      <a:spcAft>
        <a:spcPct val="0"/>
      </a:spcAft>
      <a:defRPr sz="1400" b="1" kern="1200">
        <a:solidFill>
          <a:schemeClr val="bg1"/>
        </a:solidFill>
        <a:latin typeface="Arial" charset="0"/>
        <a:ea typeface="+mn-ea"/>
        <a:cs typeface="Arial" charset="0"/>
      </a:defRPr>
    </a:lvl4pPr>
    <a:lvl5pPr marL="1828800" algn="l" rtl="0" fontAlgn="base">
      <a:spcBef>
        <a:spcPct val="0"/>
      </a:spcBef>
      <a:spcAft>
        <a:spcPct val="0"/>
      </a:spcAft>
      <a:defRPr sz="1400" b="1" kern="1200">
        <a:solidFill>
          <a:schemeClr val="bg1"/>
        </a:solidFill>
        <a:latin typeface="Arial" charset="0"/>
        <a:ea typeface="+mn-ea"/>
        <a:cs typeface="Arial" charset="0"/>
      </a:defRPr>
    </a:lvl5pPr>
    <a:lvl6pPr marL="2286000" algn="l" defTabSz="914400" rtl="0" eaLnBrk="1" latinLnBrk="0" hangingPunct="1">
      <a:defRPr sz="1400" b="1" kern="1200">
        <a:solidFill>
          <a:schemeClr val="bg1"/>
        </a:solidFill>
        <a:latin typeface="Arial" charset="0"/>
        <a:ea typeface="+mn-ea"/>
        <a:cs typeface="Arial" charset="0"/>
      </a:defRPr>
    </a:lvl6pPr>
    <a:lvl7pPr marL="2743200" algn="l" defTabSz="914400" rtl="0" eaLnBrk="1" latinLnBrk="0" hangingPunct="1">
      <a:defRPr sz="1400" b="1" kern="1200">
        <a:solidFill>
          <a:schemeClr val="bg1"/>
        </a:solidFill>
        <a:latin typeface="Arial" charset="0"/>
        <a:ea typeface="+mn-ea"/>
        <a:cs typeface="Arial" charset="0"/>
      </a:defRPr>
    </a:lvl7pPr>
    <a:lvl8pPr marL="3200400" algn="l" defTabSz="914400" rtl="0" eaLnBrk="1" latinLnBrk="0" hangingPunct="1">
      <a:defRPr sz="1400" b="1" kern="1200">
        <a:solidFill>
          <a:schemeClr val="bg1"/>
        </a:solidFill>
        <a:latin typeface="Arial" charset="0"/>
        <a:ea typeface="+mn-ea"/>
        <a:cs typeface="Arial" charset="0"/>
      </a:defRPr>
    </a:lvl8pPr>
    <a:lvl9pPr marL="3657600" algn="l" defTabSz="914400" rtl="0" eaLnBrk="1" latinLnBrk="0" hangingPunct="1">
      <a:defRPr sz="1400" b="1" kern="1200">
        <a:solidFill>
          <a:schemeClr val="bg1"/>
        </a:solidFill>
        <a:latin typeface="Arial" charset="0"/>
        <a:ea typeface="+mn-ea"/>
        <a:cs typeface="Arial" charset="0"/>
      </a:defRPr>
    </a:lvl9pPr>
  </p:defaultTextStyle>
  <p:extLst>
    <p:ext uri="{EFAFB233-063F-42B5-8137-9DF3F51BA10A}">
      <p15:sldGuideLst xmlns:p15="http://schemas.microsoft.com/office/powerpoint/2012/main">
        <p15:guide id="1" orient="horz" pos="1207">
          <p15:clr>
            <a:srgbClr val="A4A3A4"/>
          </p15:clr>
        </p15:guide>
        <p15:guide id="2" orient="horz" pos="3007">
          <p15:clr>
            <a:srgbClr val="A4A3A4"/>
          </p15:clr>
        </p15:guide>
        <p15:guide id="3" orient="horz" pos="437">
          <p15:clr>
            <a:srgbClr val="A4A3A4"/>
          </p15:clr>
        </p15:guide>
        <p15:guide id="4" pos="369">
          <p15:clr>
            <a:srgbClr val="A4A3A4"/>
          </p15:clr>
        </p15:guide>
      </p15:sldGuideLst>
    </p:ext>
    <p:ext uri="{2D200454-40CA-4A62-9FC3-DE9A4176ACB9}">
      <p15:notesGuideLst xmlns:p15="http://schemas.microsoft.com/office/powerpoint/2012/main">
        <p15:guide id="1" orient="horz" pos="2905">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DDD8C2"/>
    <a:srgbClr val="0000FF"/>
    <a:srgbClr val="FFFFFF"/>
    <a:srgbClr val="FFCC66"/>
    <a:srgbClr val="FFFF66"/>
    <a:srgbClr val="000000"/>
    <a:srgbClr val="FF9900"/>
    <a:srgbClr val="F8F8F8"/>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92" autoAdjust="0"/>
    <p:restoredTop sz="59661" autoAdjust="0"/>
  </p:normalViewPr>
  <p:slideViewPr>
    <p:cSldViewPr snapToGrid="0">
      <p:cViewPr varScale="1">
        <p:scale>
          <a:sx n="145" d="100"/>
          <a:sy n="145" d="100"/>
        </p:scale>
        <p:origin x="498" y="126"/>
      </p:cViewPr>
      <p:guideLst>
        <p:guide orient="horz" pos="1207"/>
        <p:guide orient="horz" pos="3007"/>
        <p:guide orient="horz" pos="437"/>
        <p:guide pos="369"/>
      </p:guideLst>
    </p:cSldViewPr>
  </p:slideViewPr>
  <p:outlineViewPr>
    <p:cViewPr>
      <p:scale>
        <a:sx n="30" d="100"/>
        <a:sy n="30" d="100"/>
      </p:scale>
      <p:origin x="0" y="0"/>
    </p:cViewPr>
  </p:outlineViewPr>
  <p:notesTextViewPr>
    <p:cViewPr>
      <p:scale>
        <a:sx n="105" d="100"/>
        <a:sy n="105" d="100"/>
      </p:scale>
      <p:origin x="0" y="0"/>
    </p:cViewPr>
  </p:notesTextViewPr>
  <p:sorterViewPr>
    <p:cViewPr>
      <p:scale>
        <a:sx n="100" d="100"/>
        <a:sy n="100" d="100"/>
      </p:scale>
      <p:origin x="0" y="0"/>
    </p:cViewPr>
  </p:sorterViewPr>
  <p:notesViewPr>
    <p:cSldViewPr snapToGrid="0">
      <p:cViewPr varScale="1">
        <p:scale>
          <a:sx n="86" d="100"/>
          <a:sy n="86" d="100"/>
        </p:scale>
        <p:origin x="-1884" y="-84"/>
      </p:cViewPr>
      <p:guideLst>
        <p:guide orient="horz" pos="2905"/>
        <p:guide pos="220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p:cNvSpPr>
            <a:spLocks noGrp="1" noChangeArrowheads="1"/>
          </p:cNvSpPr>
          <p:nvPr>
            <p:ph type="hdr" sz="quarter"/>
          </p:nvPr>
        </p:nvSpPr>
        <p:spPr bwMode="auto">
          <a:xfrm>
            <a:off x="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l" defTabSz="925513">
              <a:defRPr sz="1200" b="0">
                <a:solidFill>
                  <a:schemeClr val="tx1"/>
                </a:solidFill>
              </a:defRPr>
            </a:lvl1pPr>
          </a:lstStyle>
          <a:p>
            <a:pPr>
              <a:defRPr/>
            </a:pPr>
            <a:endParaRPr lang="en-US"/>
          </a:p>
        </p:txBody>
      </p:sp>
      <p:sp>
        <p:nvSpPr>
          <p:cNvPr id="542723" name="Rectangle 3"/>
          <p:cNvSpPr>
            <a:spLocks noGrp="1" noChangeArrowheads="1"/>
          </p:cNvSpPr>
          <p:nvPr>
            <p:ph type="dt" sz="quarter" idx="1"/>
          </p:nvPr>
        </p:nvSpPr>
        <p:spPr bwMode="auto">
          <a:xfrm>
            <a:off x="396875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r" defTabSz="925513">
              <a:defRPr sz="1200" b="0">
                <a:solidFill>
                  <a:schemeClr val="tx1"/>
                </a:solidFill>
              </a:defRPr>
            </a:lvl1pPr>
          </a:lstStyle>
          <a:p>
            <a:pPr>
              <a:defRPr/>
            </a:pPr>
            <a:endParaRPr lang="en-US"/>
          </a:p>
        </p:txBody>
      </p:sp>
      <p:sp>
        <p:nvSpPr>
          <p:cNvPr id="542725" name="Rectangle 5"/>
          <p:cNvSpPr>
            <a:spLocks noGrp="1" noChangeArrowheads="1"/>
          </p:cNvSpPr>
          <p:nvPr>
            <p:ph type="sldNum" sz="quarter" idx="3"/>
          </p:nvPr>
        </p:nvSpPr>
        <p:spPr bwMode="auto">
          <a:xfrm>
            <a:off x="3968750" y="8759825"/>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AE6F58C4-C183-4741-A02B-5B185428A657}" type="slidenum">
              <a:rPr lang="en-US"/>
              <a:pPr>
                <a:defRPr/>
              </a:pPr>
              <a:t>‹#›</a:t>
            </a:fld>
            <a:endParaRPr lang="en-US"/>
          </a:p>
        </p:txBody>
      </p:sp>
      <p:pic>
        <p:nvPicPr>
          <p:cNvPr id="22533" name="Picture 6" descr="RAT_18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8856663"/>
            <a:ext cx="125730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00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7004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ctr" defTabSz="925513">
              <a:defRPr b="0">
                <a:solidFill>
                  <a:schemeClr val="tx1"/>
                </a:solidFill>
              </a:defRPr>
            </a:lvl1pPr>
          </a:lstStyle>
          <a:p>
            <a:pPr>
              <a:defRPr/>
            </a:pPr>
            <a:r>
              <a:rPr lang="en-US"/>
              <a:t>Speaker Notes</a:t>
            </a:r>
          </a:p>
        </p:txBody>
      </p:sp>
      <p:sp>
        <p:nvSpPr>
          <p:cNvPr id="20483" name="Rectangle 4"/>
          <p:cNvSpPr>
            <a:spLocks noGrp="1" noRot="1" noChangeAspect="1" noChangeArrowheads="1" noTextEdit="1"/>
          </p:cNvSpPr>
          <p:nvPr>
            <p:ph type="sldImg" idx="2"/>
          </p:nvPr>
        </p:nvSpPr>
        <p:spPr bwMode="auto">
          <a:xfrm>
            <a:off x="1195388" y="690563"/>
            <a:ext cx="4611687" cy="34591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7" name="Rectangle 5"/>
          <p:cNvSpPr>
            <a:spLocks noGrp="1" noChangeArrowheads="1"/>
          </p:cNvSpPr>
          <p:nvPr>
            <p:ph type="body" sz="quarter" idx="3"/>
          </p:nvPr>
        </p:nvSpPr>
        <p:spPr bwMode="auto">
          <a:xfrm>
            <a:off x="381000" y="4381500"/>
            <a:ext cx="6324600" cy="415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9" name="Rectangle 7"/>
          <p:cNvSpPr>
            <a:spLocks noGrp="1" noChangeArrowheads="1"/>
          </p:cNvSpPr>
          <p:nvPr>
            <p:ph type="sldNum" sz="quarter" idx="5"/>
          </p:nvPr>
        </p:nvSpPr>
        <p:spPr bwMode="auto">
          <a:xfrm>
            <a:off x="3894138" y="8759825"/>
            <a:ext cx="30337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5A5E0618-75CF-461C-930F-45DD3F5D4F2B}" type="slidenum">
              <a:rPr lang="en-US"/>
              <a:pPr>
                <a:defRPr/>
              </a:pPr>
              <a:t>‹#›</a:t>
            </a:fld>
            <a:endParaRPr lang="en-US"/>
          </a:p>
        </p:txBody>
      </p:sp>
    </p:spTree>
    <p:extLst>
      <p:ext uri="{BB962C8B-B14F-4D97-AF65-F5344CB8AC3E}">
        <p14:creationId xmlns:p14="http://schemas.microsoft.com/office/powerpoint/2010/main" val="13150616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3000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3000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3000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3000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3000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Speaker Notes</a:t>
            </a:r>
            <a:endParaRPr lang="en-US"/>
          </a:p>
        </p:txBody>
      </p:sp>
      <p:sp>
        <p:nvSpPr>
          <p:cNvPr id="5" name="Slide Number Placeholder 4"/>
          <p:cNvSpPr>
            <a:spLocks noGrp="1"/>
          </p:cNvSpPr>
          <p:nvPr>
            <p:ph type="sldNum" sz="quarter" idx="11"/>
          </p:nvPr>
        </p:nvSpPr>
        <p:spPr/>
        <p:txBody>
          <a:bodyPr/>
          <a:lstStyle/>
          <a:p>
            <a:pPr>
              <a:defRPr/>
            </a:pPr>
            <a:fld id="{5A5E0618-75CF-461C-930F-45DD3F5D4F2B}" type="slidenum">
              <a:rPr lang="en-US" smtClean="0"/>
              <a:pPr>
                <a:defRPr/>
              </a:pPr>
              <a:t>1</a:t>
            </a:fld>
            <a:endParaRPr lang="en-US"/>
          </a:p>
        </p:txBody>
      </p:sp>
    </p:spTree>
    <p:extLst>
      <p:ext uri="{BB962C8B-B14F-4D97-AF65-F5344CB8AC3E}">
        <p14:creationId xmlns:p14="http://schemas.microsoft.com/office/powerpoint/2010/main" val="17272433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75174" name="Rectangle 1030"/>
          <p:cNvSpPr>
            <a:spLocks noGrp="1" noChangeArrowheads="1"/>
          </p:cNvSpPr>
          <p:nvPr>
            <p:ph type="ctrTitle"/>
          </p:nvPr>
        </p:nvSpPr>
        <p:spPr>
          <a:xfrm>
            <a:off x="425450" y="3327400"/>
            <a:ext cx="8293100" cy="455613"/>
          </a:xfrm>
        </p:spPr>
        <p:txBody>
          <a:bodyPr lIns="91440"/>
          <a:lstStyle>
            <a:lvl1pPr algn="ctr">
              <a:lnSpc>
                <a:spcPct val="85000"/>
              </a:lnSpc>
              <a:defRPr b="1">
                <a:solidFill>
                  <a:schemeClr val="bg1"/>
                </a:solidFill>
              </a:defRPr>
            </a:lvl1pPr>
          </a:lstStyle>
          <a:p>
            <a:pPr lvl="0"/>
            <a:r>
              <a:rPr lang="en-US" noProof="0" smtClean="0"/>
              <a:t>Click to edit Master title style</a:t>
            </a:r>
          </a:p>
        </p:txBody>
      </p:sp>
      <p:sp>
        <p:nvSpPr>
          <p:cNvPr id="775180" name="Rectangle 1036"/>
          <p:cNvSpPr>
            <a:spLocks noGrp="1" noChangeArrowheads="1"/>
          </p:cNvSpPr>
          <p:nvPr>
            <p:ph type="subTitle" sz="quarter" idx="1"/>
          </p:nvPr>
        </p:nvSpPr>
        <p:spPr>
          <a:xfrm>
            <a:off x="425450" y="4240213"/>
            <a:ext cx="8293100" cy="350837"/>
          </a:xfrm>
        </p:spPr>
        <p:txBody>
          <a:bodyPr lIns="91440"/>
          <a:lstStyle>
            <a:lvl1pPr marL="0" indent="0" algn="ctr">
              <a:spcBef>
                <a:spcPct val="0"/>
              </a:spcBef>
              <a:buFont typeface="Wingdings 3" pitchFamily="18" charset="2"/>
              <a:buNone/>
              <a:defRPr sz="2000" i="0">
                <a:solidFill>
                  <a:schemeClr val="accent1"/>
                </a:solidFill>
                <a:effectLst/>
              </a:defRPr>
            </a:lvl1pPr>
          </a:lstStyle>
          <a:p>
            <a:pPr lvl="0"/>
            <a:r>
              <a:rPr lang="en-US" noProof="0" smtClean="0"/>
              <a:t>Click to edit Master subtitle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853184"/>
          </a:xfrm>
          <a:prstGeom prst="rect">
            <a:avLst/>
          </a:prstGeom>
        </p:spPr>
      </p:pic>
    </p:spTree>
    <p:extLst>
      <p:ext uri="{BB962C8B-B14F-4D97-AF65-F5344CB8AC3E}">
        <p14:creationId xmlns:p14="http://schemas.microsoft.com/office/powerpoint/2010/main" val="25904293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326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622300"/>
            <a:ext cx="2239962" cy="214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622300"/>
            <a:ext cx="6569075" cy="214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522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84188" y="1589088"/>
            <a:ext cx="8332787" cy="1657890"/>
          </a:xfrm>
        </p:spPr>
        <p:txBody>
          <a:bodyPr/>
          <a:lstStyle>
            <a:lvl1pPr marL="346075" indent="-346075">
              <a:buClr>
                <a:srgbClr val="FF9900"/>
              </a:buClr>
              <a:buFont typeface="Wingdings" pitchFamily="2" charset="2"/>
              <a:buChar char="Ø"/>
              <a:defRPr/>
            </a:lvl1pPr>
            <a:lvl2pPr marL="579438" indent="-231775">
              <a:buClr>
                <a:srgbClr val="FF9900"/>
              </a:buClr>
              <a:buFont typeface="Wingdings" pitchFamily="2" charset="2"/>
              <a:buChar char="§"/>
              <a:defRPr/>
            </a:lvl2pPr>
            <a:lvl3pPr marL="809625" indent="-228600">
              <a:spcBef>
                <a:spcPts val="500"/>
              </a:spcBef>
              <a:spcAft>
                <a:spcPts val="500"/>
              </a:spcAft>
              <a:buClr>
                <a:srgbClr val="FF9900"/>
              </a:buClr>
              <a:buFont typeface="Wingdings" pitchFamily="2" charset="2"/>
              <a:buChar char="Ø"/>
              <a:defRPr/>
            </a:lvl3pPr>
            <a:lvl4pPr marL="1041400" indent="-230188">
              <a:buClr>
                <a:srgbClr val="FF9900"/>
              </a:buClr>
              <a:buFont typeface="Wingdings" pitchFamily="2" charset="2"/>
              <a:buChar char="Ø"/>
              <a:defRPr/>
            </a:lvl4pPr>
            <a:lvl5pPr marL="1271588" indent="-228600">
              <a:buClr>
                <a:srgbClr val="FF9900"/>
              </a:buClr>
              <a:buFont typeface="Wingdings"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62690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480131"/>
          </a:xfrm>
        </p:spPr>
        <p:txBody>
          <a:bodyPr/>
          <a:lstStyle>
            <a:lvl1pPr algn="l">
              <a:defRPr lang="en-US" dirty="0">
                <a:solidFill>
                  <a:srgbClr val="8000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458587"/>
          </a:xfrm>
        </p:spPr>
        <p:txBody>
          <a:bodyPr anchor="t"/>
          <a:lstStyle>
            <a:lvl1pPr marL="0" indent="0">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7151833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4188" y="1252538"/>
            <a:ext cx="4089400"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5988" y="1252538"/>
            <a:ext cx="4090987"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065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223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672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48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298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327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1853184"/>
          </a:xfrm>
          <a:prstGeom prst="rect">
            <a:avLst/>
          </a:prstGeom>
        </p:spPr>
      </p:pic>
      <p:sp>
        <p:nvSpPr>
          <p:cNvPr id="774147" name="Rectangle 3"/>
          <p:cNvSpPr>
            <a:spLocks noGrp="1" noChangeArrowheads="1"/>
          </p:cNvSpPr>
          <p:nvPr>
            <p:ph type="title"/>
          </p:nvPr>
        </p:nvSpPr>
        <p:spPr bwMode="auto">
          <a:xfrm>
            <a:off x="182563" y="231775"/>
            <a:ext cx="896143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title style</a:t>
            </a:r>
          </a:p>
        </p:txBody>
      </p:sp>
      <p:sp>
        <p:nvSpPr>
          <p:cNvPr id="774148" name="Rectangle 4"/>
          <p:cNvSpPr>
            <a:spLocks noGrp="1" noChangeArrowheads="1"/>
          </p:cNvSpPr>
          <p:nvPr>
            <p:ph type="body" idx="1"/>
          </p:nvPr>
        </p:nvSpPr>
        <p:spPr bwMode="auto">
          <a:xfrm>
            <a:off x="484188" y="1589088"/>
            <a:ext cx="8332787"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2800" b="1">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2pPr>
      <a:lvl3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3pPr>
      <a:lvl4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4pPr>
      <a:lvl5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5pPr>
      <a:lvl6pPr marL="457200" algn="l" rtl="0" fontAlgn="base">
        <a:lnSpc>
          <a:spcPct val="90000"/>
        </a:lnSpc>
        <a:spcBef>
          <a:spcPct val="0"/>
        </a:spcBef>
        <a:spcAft>
          <a:spcPct val="0"/>
        </a:spcAft>
        <a:defRPr sz="2800">
          <a:solidFill>
            <a:srgbClr val="003366"/>
          </a:solidFill>
          <a:latin typeface="Arial" charset="0"/>
          <a:cs typeface="Arial" charset="0"/>
        </a:defRPr>
      </a:lvl6pPr>
      <a:lvl7pPr marL="914400" algn="l" rtl="0" fontAlgn="base">
        <a:lnSpc>
          <a:spcPct val="90000"/>
        </a:lnSpc>
        <a:spcBef>
          <a:spcPct val="0"/>
        </a:spcBef>
        <a:spcAft>
          <a:spcPct val="0"/>
        </a:spcAft>
        <a:defRPr sz="2800">
          <a:solidFill>
            <a:srgbClr val="003366"/>
          </a:solidFill>
          <a:latin typeface="Arial" charset="0"/>
          <a:cs typeface="Arial" charset="0"/>
        </a:defRPr>
      </a:lvl7pPr>
      <a:lvl8pPr marL="1371600" algn="l" rtl="0" fontAlgn="base">
        <a:lnSpc>
          <a:spcPct val="90000"/>
        </a:lnSpc>
        <a:spcBef>
          <a:spcPct val="0"/>
        </a:spcBef>
        <a:spcAft>
          <a:spcPct val="0"/>
        </a:spcAft>
        <a:defRPr sz="2800">
          <a:solidFill>
            <a:srgbClr val="003366"/>
          </a:solidFill>
          <a:latin typeface="Arial" charset="0"/>
          <a:cs typeface="Arial" charset="0"/>
        </a:defRPr>
      </a:lvl8pPr>
      <a:lvl9pPr marL="1828800" algn="l" rtl="0" fontAlgn="base">
        <a:lnSpc>
          <a:spcPct val="90000"/>
        </a:lnSpc>
        <a:spcBef>
          <a:spcPct val="0"/>
        </a:spcBef>
        <a:spcAft>
          <a:spcPct val="0"/>
        </a:spcAft>
        <a:defRPr sz="2800">
          <a:solidFill>
            <a:srgbClr val="003366"/>
          </a:solidFill>
          <a:latin typeface="Arial" charset="0"/>
          <a:cs typeface="Arial" charset="0"/>
        </a:defRPr>
      </a:lvl9pPr>
    </p:titleStyle>
    <p:bodyStyle>
      <a:lvl1pPr marL="346075" indent="-346075" algn="l" rtl="0" eaLnBrk="0" fontAlgn="base" hangingPunct="0">
        <a:lnSpc>
          <a:spcPct val="85000"/>
        </a:lnSpc>
        <a:spcBef>
          <a:spcPct val="50000"/>
        </a:spcBef>
        <a:spcAft>
          <a:spcPct val="0"/>
        </a:spcAft>
        <a:buClr>
          <a:schemeClr val="hlink"/>
        </a:buClr>
        <a:buFont typeface="Wingdings 3" pitchFamily="18" charset="2"/>
        <a:buChar char=""/>
        <a:defRPr sz="24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marL="579438" indent="-231775" algn="l" rtl="0" eaLnBrk="0" fontAlgn="base" hangingPunct="0">
        <a:lnSpc>
          <a:spcPct val="85000"/>
        </a:lnSpc>
        <a:spcBef>
          <a:spcPct val="25000"/>
        </a:spcBef>
        <a:spcAft>
          <a:spcPct val="0"/>
        </a:spcAft>
        <a:buClr>
          <a:schemeClr val="hlink"/>
        </a:buClr>
        <a:buFont typeface="Wingdings" pitchFamily="2" charset="2"/>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2pPr>
      <a:lvl3pPr marL="809625" indent="-228600" algn="l" rtl="0" eaLnBrk="0" fontAlgn="base" hangingPunct="0">
        <a:lnSpc>
          <a:spcPct val="85000"/>
        </a:lnSpc>
        <a:spcBef>
          <a:spcPct val="0"/>
        </a:spcBef>
        <a:spcAft>
          <a:spcPct val="0"/>
        </a:spcAft>
        <a:buClr>
          <a:schemeClr val="hlink"/>
        </a:buClr>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3pPr>
      <a:lvl4pPr marL="1041400" indent="-230188"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4pPr>
      <a:lvl5pPr marL="1271588" indent="-228600"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5pPr>
      <a:lvl6pPr marL="17287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6pPr>
      <a:lvl7pPr marL="21859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7pPr>
      <a:lvl8pPr marL="26431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8pPr>
      <a:lvl9pPr marL="31003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313" y="4062234"/>
            <a:ext cx="7772400" cy="424732"/>
          </a:xfrm>
        </p:spPr>
        <p:txBody>
          <a:bodyPr/>
          <a:lstStyle/>
          <a:p>
            <a:endParaRPr lang="en-US" sz="2400" dirty="0"/>
          </a:p>
        </p:txBody>
      </p:sp>
      <p:sp>
        <p:nvSpPr>
          <p:cNvPr id="4" name="Text Placeholder 3"/>
          <p:cNvSpPr>
            <a:spLocks noGrp="1"/>
          </p:cNvSpPr>
          <p:nvPr>
            <p:ph type="body" idx="1"/>
          </p:nvPr>
        </p:nvSpPr>
        <p:spPr>
          <a:xfrm>
            <a:off x="734188" y="2158286"/>
            <a:ext cx="7772400" cy="1138773"/>
          </a:xfrm>
        </p:spPr>
        <p:txBody>
          <a:bodyPr/>
          <a:lstStyle/>
          <a:p>
            <a:r>
              <a:rPr lang="en-US" sz="2400" dirty="0" smtClean="0"/>
              <a:t>Planning &amp; Development Review (PDR)</a:t>
            </a:r>
            <a:r>
              <a:rPr lang="en-US" sz="2400" dirty="0"/>
              <a:t/>
            </a:r>
            <a:br>
              <a:rPr lang="en-US" sz="2400" dirty="0"/>
            </a:br>
            <a:r>
              <a:rPr lang="en-US" sz="2400" dirty="0" smtClean="0"/>
              <a:t>Residential </a:t>
            </a:r>
            <a:r>
              <a:rPr lang="en-US" sz="2400" dirty="0"/>
              <a:t>Review </a:t>
            </a:r>
            <a:r>
              <a:rPr lang="en-US" sz="2400" dirty="0" smtClean="0"/>
              <a:t>Architecture</a:t>
            </a:r>
            <a:r>
              <a:rPr lang="en-US" dirty="0" smtClean="0"/>
              <a:t>		</a:t>
            </a:r>
            <a:r>
              <a:rPr lang="en-US" sz="1800" dirty="0" smtClean="0"/>
              <a:t>November 04, 2013</a:t>
            </a:r>
          </a:p>
        </p:txBody>
      </p:sp>
    </p:spTree>
    <p:extLst>
      <p:ext uri="{BB962C8B-B14F-4D97-AF65-F5344CB8AC3E}">
        <p14:creationId xmlns:p14="http://schemas.microsoft.com/office/powerpoint/2010/main" val="3154716930"/>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Next Steps</a:t>
            </a:r>
            <a:endParaRPr lang="en-US" dirty="0"/>
          </a:p>
        </p:txBody>
      </p:sp>
      <p:sp>
        <p:nvSpPr>
          <p:cNvPr id="4" name="Content Placeholder 3"/>
          <p:cNvSpPr>
            <a:spLocks noGrp="1"/>
          </p:cNvSpPr>
          <p:nvPr>
            <p:ph idx="1"/>
          </p:nvPr>
        </p:nvSpPr>
        <p:spPr>
          <a:xfrm>
            <a:off x="484188" y="2237733"/>
            <a:ext cx="8332787" cy="3519425"/>
          </a:xfrm>
        </p:spPr>
        <p:txBody>
          <a:bodyPr/>
          <a:lstStyle/>
          <a:p>
            <a:r>
              <a:rPr lang="en-US" dirty="0" smtClean="0"/>
              <a:t>Vet architecture through other departments as needed</a:t>
            </a:r>
          </a:p>
          <a:p>
            <a:pPr lvl="1"/>
            <a:r>
              <a:rPr lang="en-US" dirty="0" smtClean="0"/>
              <a:t>Find relevant business patterns for shared opportunity</a:t>
            </a:r>
          </a:p>
          <a:p>
            <a:r>
              <a:rPr lang="en-US" dirty="0" smtClean="0"/>
              <a:t>Use modeled specifications as functional needs for RFP elicitation</a:t>
            </a:r>
          </a:p>
          <a:p>
            <a:pPr lvl="1"/>
            <a:r>
              <a:rPr lang="en-US" dirty="0" smtClean="0"/>
              <a:t>Segment from supplemental specifications</a:t>
            </a:r>
            <a:br>
              <a:rPr lang="en-US" dirty="0" smtClean="0"/>
            </a:br>
            <a:r>
              <a:rPr lang="en-US" sz="1800" dirty="0" smtClean="0"/>
              <a:t>(general, non-functional requirements)</a:t>
            </a:r>
            <a:endParaRPr lang="en-US" dirty="0" smtClean="0"/>
          </a:p>
          <a:p>
            <a:r>
              <a:rPr lang="en-US" dirty="0" smtClean="0"/>
              <a:t>Use specifications to evaluate vendor selection, performance and test</a:t>
            </a:r>
            <a:endParaRPr lang="en-US" dirty="0"/>
          </a:p>
        </p:txBody>
      </p:sp>
    </p:spTree>
    <p:extLst>
      <p:ext uri="{BB962C8B-B14F-4D97-AF65-F5344CB8AC3E}">
        <p14:creationId xmlns:p14="http://schemas.microsoft.com/office/powerpoint/2010/main" val="1915706221"/>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PDR Architecture Team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2882648"/>
              </p:ext>
            </p:extLst>
          </p:nvPr>
        </p:nvGraphicFramePr>
        <p:xfrm>
          <a:off x="1718159" y="2391502"/>
          <a:ext cx="5683010" cy="3585808"/>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2113355"/>
                <a:gridCol w="3569655"/>
              </a:tblGrid>
              <a:tr h="210778">
                <a:tc>
                  <a:txBody>
                    <a:bodyPr/>
                    <a:lstStyle/>
                    <a:p>
                      <a:pPr marL="0" marR="0">
                        <a:lnSpc>
                          <a:spcPct val="100000"/>
                        </a:lnSpc>
                        <a:spcBef>
                          <a:spcPts val="0"/>
                        </a:spcBef>
                        <a:spcAft>
                          <a:spcPts val="0"/>
                        </a:spcAft>
                      </a:pPr>
                      <a:r>
                        <a:rPr lang="en-US" sz="1400" b="1" dirty="0">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Name</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800000"/>
                    </a:solidFill>
                  </a:tcPr>
                </a:tc>
                <a:tc>
                  <a:txBody>
                    <a:bodyPr/>
                    <a:lstStyle/>
                    <a:p>
                      <a:pPr marL="0" marR="0">
                        <a:lnSpc>
                          <a:spcPct val="100000"/>
                        </a:lnSpc>
                        <a:spcBef>
                          <a:spcPts val="0"/>
                        </a:spcBef>
                        <a:spcAft>
                          <a:spcPts val="0"/>
                        </a:spcAft>
                      </a:pPr>
                      <a:r>
                        <a:rPr lang="en-US" sz="1400" b="1" dirty="0">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Title</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800000"/>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Donald Birkner</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Assistant Director</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err="1">
                          <a:solidFill>
                            <a:schemeClr val="bg1"/>
                          </a:solidFill>
                          <a:effectLst/>
                          <a:latin typeface="Verdana" panose="020B0604030504040204" pitchFamily="34" charset="0"/>
                          <a:ea typeface="Verdana" panose="020B0604030504040204" pitchFamily="34" charset="0"/>
                          <a:cs typeface="Verdana" panose="020B0604030504040204" pitchFamily="34" charset="0"/>
                        </a:rPr>
                        <a:t>Cande</a:t>
                      </a: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 Coward</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Permit Program Supervisor</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Gregory Hand</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Business Systems Analyst Supervisor</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Kathy </a:t>
                      </a:r>
                      <a:r>
                        <a:rPr lang="en-US" sz="1200" b="1" dirty="0" err="1">
                          <a:solidFill>
                            <a:schemeClr val="bg1"/>
                          </a:solidFill>
                          <a:effectLst/>
                          <a:latin typeface="Verdana" panose="020B0604030504040204" pitchFamily="34" charset="0"/>
                          <a:ea typeface="Verdana" panose="020B0604030504040204" pitchFamily="34" charset="0"/>
                          <a:cs typeface="Verdana" panose="020B0604030504040204" pitchFamily="34" charset="0"/>
                        </a:rPr>
                        <a:t>Haught</a:t>
                      </a:r>
                      <a:endPar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Manager, Development Services</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Tony Hernandez</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Supervisor Residential Inspections</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Russell Hill</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Plan Review Coordinator</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Julie Kirby</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Technical Writer</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John McDonald</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Planner Principal</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Dan McNabb</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Building Inspections Division Manager</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Julia Robbins</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Business Systems Analyst Senior</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Jose </a:t>
                      </a:r>
                      <a:r>
                        <a:rPr lang="en-US" sz="1200" b="1" dirty="0" err="1">
                          <a:solidFill>
                            <a:schemeClr val="bg1"/>
                          </a:solidFill>
                          <a:effectLst/>
                          <a:latin typeface="Verdana" panose="020B0604030504040204" pitchFamily="34" charset="0"/>
                          <a:ea typeface="Verdana" panose="020B0604030504040204" pitchFamily="34" charset="0"/>
                          <a:cs typeface="Verdana" panose="020B0604030504040204" pitchFamily="34" charset="0"/>
                        </a:rPr>
                        <a:t>Roig</a:t>
                      </a:r>
                      <a:endPar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Supervisor Building Inspections</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Christopher Summers</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Business Systems Analyst</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Carl Thompson</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Supervisor Electrical Inspections</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Daniel Word</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Planner II</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Stacey </a:t>
                      </a:r>
                      <a:r>
                        <a:rPr lang="en-US" sz="1200" b="1" dirty="0" err="1">
                          <a:solidFill>
                            <a:schemeClr val="bg1"/>
                          </a:solidFill>
                          <a:effectLst/>
                          <a:latin typeface="Verdana" panose="020B0604030504040204" pitchFamily="34" charset="0"/>
                          <a:ea typeface="Verdana" panose="020B0604030504040204" pitchFamily="34" charset="0"/>
                          <a:cs typeface="Verdana" panose="020B0604030504040204" pitchFamily="34" charset="0"/>
                        </a:rPr>
                        <a:t>Wuest</a:t>
                      </a:r>
                      <a:endPar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EPR Project </a:t>
                      </a: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Manager</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10778">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Aaron Brown</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nSpc>
                          <a:spcPct val="100000"/>
                        </a:lnSpc>
                        <a:spcBef>
                          <a:spcPts val="0"/>
                        </a:spcBef>
                        <a:spcAft>
                          <a:spcPts val="0"/>
                        </a:spcAft>
                      </a:pPr>
                      <a:r>
                        <a:rPr lang="en-US" sz="1200" b="1" dirty="0">
                          <a:solidFill>
                            <a:schemeClr val="bg1"/>
                          </a:solidFill>
                          <a:effectLst/>
                          <a:latin typeface="Verdana" panose="020B0604030504040204" pitchFamily="34" charset="0"/>
                          <a:ea typeface="Verdana" panose="020B0604030504040204" pitchFamily="34" charset="0"/>
                          <a:cs typeface="Verdana" panose="020B0604030504040204" pitchFamily="34" charset="0"/>
                        </a:rPr>
                        <a:t>Senior Enterprise Architect</a:t>
                      </a:r>
                    </a:p>
                  </a:txBody>
                  <a:tcPr marL="50584" marR="50584"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bl>
          </a:graphicData>
        </a:graphic>
      </p:graphicFrame>
    </p:spTree>
    <p:extLst>
      <p:ext uri="{BB962C8B-B14F-4D97-AF65-F5344CB8AC3E}">
        <p14:creationId xmlns:p14="http://schemas.microsoft.com/office/powerpoint/2010/main" val="1050087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Architecture Principles</a:t>
            </a:r>
            <a:endParaRPr lang="en-US" dirty="0"/>
          </a:p>
        </p:txBody>
      </p:sp>
      <p:sp>
        <p:nvSpPr>
          <p:cNvPr id="5" name="Content Placeholder 4"/>
          <p:cNvSpPr>
            <a:spLocks noGrp="1"/>
          </p:cNvSpPr>
          <p:nvPr>
            <p:ph idx="1"/>
          </p:nvPr>
        </p:nvSpPr>
        <p:spPr>
          <a:xfrm>
            <a:off x="484188" y="2500865"/>
            <a:ext cx="8332787" cy="3157788"/>
          </a:xfrm>
        </p:spPr>
        <p:txBody>
          <a:bodyPr/>
          <a:lstStyle/>
          <a:p>
            <a:r>
              <a:rPr lang="en-US" dirty="0" smtClean="0"/>
              <a:t>Vet business needs through stakeholders in context of operational use</a:t>
            </a:r>
          </a:p>
          <a:p>
            <a:r>
              <a:rPr lang="en-US" dirty="0" smtClean="0"/>
              <a:t>Integrate system interface needs</a:t>
            </a:r>
          </a:p>
          <a:p>
            <a:r>
              <a:rPr lang="en-US" dirty="0"/>
              <a:t>Use architecture functional descriptions and artifacts as RFP requirements</a:t>
            </a:r>
          </a:p>
          <a:p>
            <a:r>
              <a:rPr lang="en-US" dirty="0" smtClean="0"/>
              <a:t>Use as project tool to monitor progress toward desired state – develop Sequencing Plan</a:t>
            </a:r>
          </a:p>
        </p:txBody>
      </p:sp>
    </p:spTree>
    <p:extLst>
      <p:ext uri="{BB962C8B-B14F-4D97-AF65-F5344CB8AC3E}">
        <p14:creationId xmlns:p14="http://schemas.microsoft.com/office/powerpoint/2010/main" val="1832242021"/>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563" y="231775"/>
            <a:ext cx="8961437" cy="757130"/>
          </a:xfrm>
        </p:spPr>
        <p:txBody>
          <a:bodyPr/>
          <a:lstStyle/>
          <a:p>
            <a:r>
              <a:rPr lang="en-US" dirty="0" smtClean="0"/>
              <a:t>PDR Business Needs</a:t>
            </a:r>
            <a:br>
              <a:rPr lang="en-US" dirty="0" smtClean="0"/>
            </a:br>
            <a:r>
              <a:rPr lang="en-US" sz="2000" dirty="0" smtClean="0"/>
              <a:t>Value and Goals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070" y="1598499"/>
            <a:ext cx="7496175" cy="49423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1830970"/>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815" y="4650154"/>
            <a:ext cx="3967480" cy="1768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82563" y="231775"/>
            <a:ext cx="8961437" cy="424732"/>
          </a:xfrm>
        </p:spPr>
        <p:txBody>
          <a:bodyPr/>
          <a:lstStyle/>
          <a:p>
            <a:r>
              <a:rPr lang="en-US" sz="2400" dirty="0" smtClean="0"/>
              <a:t>Residential Review Use Case Model</a:t>
            </a:r>
            <a:endParaRPr 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293" y="769937"/>
            <a:ext cx="4320540" cy="34442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7844" y="1538384"/>
            <a:ext cx="3863340" cy="2895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789" y="3713331"/>
            <a:ext cx="3870960" cy="2895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326205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1+#ppt_w/2"/>
                                          </p:val>
                                        </p:tav>
                                        <p:tav tm="100000">
                                          <p:val>
                                            <p:strVal val="#ppt_x"/>
                                          </p:val>
                                        </p:tav>
                                      </p:tavLst>
                                    </p:anim>
                                    <p:anim calcmode="lin" valueType="num">
                                      <p:cBhvr additive="base">
                                        <p:cTn id="8" dur="500" fill="hold"/>
                                        <p:tgtEl>
                                          <p:spTgt spid="102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 calcmode="lin" valueType="num">
                                      <p:cBhvr additive="base">
                                        <p:cTn id="13" dur="500" fill="hold"/>
                                        <p:tgtEl>
                                          <p:spTgt spid="2051"/>
                                        </p:tgtEl>
                                        <p:attrNameLst>
                                          <p:attrName>ppt_x</p:attrName>
                                        </p:attrNameLst>
                                      </p:cBhvr>
                                      <p:tavLst>
                                        <p:tav tm="0">
                                          <p:val>
                                            <p:strVal val="0-#ppt_w/2"/>
                                          </p:val>
                                        </p:tav>
                                        <p:tav tm="100000">
                                          <p:val>
                                            <p:strVal val="#ppt_x"/>
                                          </p:val>
                                        </p:tav>
                                      </p:tavLst>
                                    </p:anim>
                                    <p:anim calcmode="lin" valueType="num">
                                      <p:cBhvr additive="base">
                                        <p:cTn id="14"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barn(outVertical)">
                                      <p:cBhvr>
                                        <p:cTn id="1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424732"/>
          </a:xfrm>
        </p:spPr>
        <p:txBody>
          <a:bodyPr/>
          <a:lstStyle/>
          <a:p>
            <a:r>
              <a:rPr lang="en-US" sz="2400" dirty="0" smtClean="0"/>
              <a:t>Perform Regulatory Review</a:t>
            </a:r>
            <a:endParaRPr lang="en-US" sz="24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47" y="824645"/>
            <a:ext cx="4320540" cy="3444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2993291" y="773722"/>
            <a:ext cx="5848060" cy="4305300"/>
            <a:chOff x="2993291" y="773722"/>
            <a:chExt cx="5848060" cy="4305300"/>
          </a:xfrm>
        </p:grpSpPr>
        <p:sp>
          <p:nvSpPr>
            <p:cNvPr id="8" name="Freeform 7"/>
            <p:cNvSpPr/>
            <p:nvPr/>
          </p:nvSpPr>
          <p:spPr bwMode="auto">
            <a:xfrm>
              <a:off x="2993291" y="773722"/>
              <a:ext cx="1695939" cy="4305299"/>
            </a:xfrm>
            <a:custGeom>
              <a:avLst/>
              <a:gdLst>
                <a:gd name="connsiteX0" fmla="*/ 1609970 w 1633416"/>
                <a:gd name="connsiteY0" fmla="*/ 0 h 3759200"/>
                <a:gd name="connsiteX1" fmla="*/ 0 w 1633416"/>
                <a:gd name="connsiteY1" fmla="*/ 1477107 h 3759200"/>
                <a:gd name="connsiteX2" fmla="*/ 1633416 w 1633416"/>
                <a:gd name="connsiteY2" fmla="*/ 3759200 h 3759200"/>
                <a:gd name="connsiteX3" fmla="*/ 1609970 w 1633416"/>
                <a:gd name="connsiteY3" fmla="*/ 0 h 3759200"/>
                <a:gd name="connsiteX0" fmla="*/ 1672493 w 1695939"/>
                <a:gd name="connsiteY0" fmla="*/ 0 h 3759200"/>
                <a:gd name="connsiteX1" fmla="*/ 0 w 1695939"/>
                <a:gd name="connsiteY1" fmla="*/ 1367922 h 3759200"/>
                <a:gd name="connsiteX2" fmla="*/ 1695939 w 1695939"/>
                <a:gd name="connsiteY2" fmla="*/ 3759200 h 3759200"/>
                <a:gd name="connsiteX3" fmla="*/ 1672493 w 1695939"/>
                <a:gd name="connsiteY3" fmla="*/ 0 h 3759200"/>
              </a:gdLst>
              <a:ahLst/>
              <a:cxnLst>
                <a:cxn ang="0">
                  <a:pos x="connsiteX0" y="connsiteY0"/>
                </a:cxn>
                <a:cxn ang="0">
                  <a:pos x="connsiteX1" y="connsiteY1"/>
                </a:cxn>
                <a:cxn ang="0">
                  <a:pos x="connsiteX2" y="connsiteY2"/>
                </a:cxn>
                <a:cxn ang="0">
                  <a:pos x="connsiteX3" y="connsiteY3"/>
                </a:cxn>
              </a:cxnLst>
              <a:rect l="l" t="t" r="r" b="b"/>
              <a:pathLst>
                <a:path w="1695939" h="3759200">
                  <a:moveTo>
                    <a:pt x="1672493" y="0"/>
                  </a:moveTo>
                  <a:lnTo>
                    <a:pt x="0" y="1367922"/>
                  </a:lnTo>
                  <a:cubicBezTo>
                    <a:pt x="544472" y="2128620"/>
                    <a:pt x="1151467" y="2998502"/>
                    <a:pt x="1695939" y="3759200"/>
                  </a:cubicBezTo>
                  <a:cubicBezTo>
                    <a:pt x="1690729" y="2516554"/>
                    <a:pt x="1685518" y="1273907"/>
                    <a:pt x="1672493" y="0"/>
                  </a:cubicBezTo>
                  <a:close/>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971" y="773722"/>
              <a:ext cx="4183380" cy="43053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1" name="Group 20"/>
          <p:cNvGrpSpPr/>
          <p:nvPr/>
        </p:nvGrpSpPr>
        <p:grpSpPr>
          <a:xfrm>
            <a:off x="56496" y="813475"/>
            <a:ext cx="6774150" cy="5970268"/>
            <a:chOff x="56496" y="680620"/>
            <a:chExt cx="6774150" cy="5970268"/>
          </a:xfrm>
        </p:grpSpPr>
        <p:sp>
          <p:nvSpPr>
            <p:cNvPr id="22" name="Freeform 21"/>
            <p:cNvSpPr/>
            <p:nvPr/>
          </p:nvSpPr>
          <p:spPr bwMode="auto">
            <a:xfrm>
              <a:off x="6129964" y="680620"/>
              <a:ext cx="700682" cy="5970268"/>
            </a:xfrm>
            <a:custGeom>
              <a:avLst/>
              <a:gdLst>
                <a:gd name="connsiteX0" fmla="*/ 0 w 1234831"/>
                <a:gd name="connsiteY0" fmla="*/ 0 h 4892431"/>
                <a:gd name="connsiteX1" fmla="*/ 1234831 w 1234831"/>
                <a:gd name="connsiteY1" fmla="*/ 2375877 h 4892431"/>
                <a:gd name="connsiteX2" fmla="*/ 0 w 1234831"/>
                <a:gd name="connsiteY2" fmla="*/ 4892431 h 4892431"/>
                <a:gd name="connsiteX3" fmla="*/ 0 w 1234831"/>
                <a:gd name="connsiteY3" fmla="*/ 0 h 4892431"/>
                <a:gd name="connsiteX0" fmla="*/ 0 w 1234831"/>
                <a:gd name="connsiteY0" fmla="*/ 0 h 4892431"/>
                <a:gd name="connsiteX1" fmla="*/ 1234831 w 1234831"/>
                <a:gd name="connsiteY1" fmla="*/ 2747335 h 4892431"/>
                <a:gd name="connsiteX2" fmla="*/ 0 w 1234831"/>
                <a:gd name="connsiteY2" fmla="*/ 4892431 h 4892431"/>
                <a:gd name="connsiteX3" fmla="*/ 0 w 1234831"/>
                <a:gd name="connsiteY3" fmla="*/ 0 h 4892431"/>
              </a:gdLst>
              <a:ahLst/>
              <a:cxnLst>
                <a:cxn ang="0">
                  <a:pos x="connsiteX0" y="connsiteY0"/>
                </a:cxn>
                <a:cxn ang="0">
                  <a:pos x="connsiteX1" y="connsiteY1"/>
                </a:cxn>
                <a:cxn ang="0">
                  <a:pos x="connsiteX2" y="connsiteY2"/>
                </a:cxn>
                <a:cxn ang="0">
                  <a:pos x="connsiteX3" y="connsiteY3"/>
                </a:cxn>
              </a:cxnLst>
              <a:rect l="l" t="t" r="r" b="b"/>
              <a:pathLst>
                <a:path w="1234831" h="4892431">
                  <a:moveTo>
                    <a:pt x="0" y="0"/>
                  </a:moveTo>
                  <a:lnTo>
                    <a:pt x="1234831" y="2747335"/>
                  </a:lnTo>
                  <a:lnTo>
                    <a:pt x="0" y="4892431"/>
                  </a:lnTo>
                  <a:lnTo>
                    <a:pt x="0" y="0"/>
                  </a:lnTo>
                  <a:close/>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p>
          </p:txBody>
        </p:sp>
        <p:pic>
          <p:nvPicPr>
            <p:cNvPr id="2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9053" b="16632"/>
            <a:stretch/>
          </p:blipFill>
          <p:spPr bwMode="auto">
            <a:xfrm>
              <a:off x="56496" y="680620"/>
              <a:ext cx="6073468" cy="59702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4" name="Group 23"/>
          <p:cNvGrpSpPr/>
          <p:nvPr/>
        </p:nvGrpSpPr>
        <p:grpSpPr>
          <a:xfrm>
            <a:off x="2469662" y="316873"/>
            <a:ext cx="4842889" cy="5139869"/>
            <a:chOff x="2469662" y="113683"/>
            <a:chExt cx="4842889" cy="5139869"/>
          </a:xfrm>
        </p:grpSpPr>
        <p:sp>
          <p:nvSpPr>
            <p:cNvPr id="25" name="Freeform 24"/>
            <p:cNvSpPr/>
            <p:nvPr/>
          </p:nvSpPr>
          <p:spPr bwMode="auto">
            <a:xfrm>
              <a:off x="2469662" y="132862"/>
              <a:ext cx="1953846" cy="5120690"/>
            </a:xfrm>
            <a:custGeom>
              <a:avLst/>
              <a:gdLst>
                <a:gd name="connsiteX0" fmla="*/ 1820985 w 1875693"/>
                <a:gd name="connsiteY0" fmla="*/ 0 h 4994030"/>
                <a:gd name="connsiteX1" fmla="*/ 0 w 1875693"/>
                <a:gd name="connsiteY1" fmla="*/ 3259015 h 4994030"/>
                <a:gd name="connsiteX2" fmla="*/ 1875693 w 1875693"/>
                <a:gd name="connsiteY2" fmla="*/ 4994030 h 4994030"/>
                <a:gd name="connsiteX3" fmla="*/ 1820985 w 1875693"/>
                <a:gd name="connsiteY3" fmla="*/ 0 h 4994030"/>
                <a:gd name="connsiteX0" fmla="*/ 1867877 w 1922585"/>
                <a:gd name="connsiteY0" fmla="*/ 0 h 4994030"/>
                <a:gd name="connsiteX1" fmla="*/ 0 w 1922585"/>
                <a:gd name="connsiteY1" fmla="*/ 2946510 h 4994030"/>
                <a:gd name="connsiteX2" fmla="*/ 1922585 w 1922585"/>
                <a:gd name="connsiteY2" fmla="*/ 4994030 h 4994030"/>
                <a:gd name="connsiteX3" fmla="*/ 1867877 w 1922585"/>
                <a:gd name="connsiteY3" fmla="*/ 0 h 4994030"/>
                <a:gd name="connsiteX0" fmla="*/ 1867877 w 1922585"/>
                <a:gd name="connsiteY0" fmla="*/ 0 h 4994030"/>
                <a:gd name="connsiteX1" fmla="*/ 0 w 1922585"/>
                <a:gd name="connsiteY1" fmla="*/ 2946510 h 4994030"/>
                <a:gd name="connsiteX2" fmla="*/ 1922585 w 1922585"/>
                <a:gd name="connsiteY2" fmla="*/ 4994030 h 4994030"/>
                <a:gd name="connsiteX3" fmla="*/ 1867877 w 1922585"/>
                <a:gd name="connsiteY3" fmla="*/ 0 h 4994030"/>
                <a:gd name="connsiteX0" fmla="*/ 1899138 w 1953846"/>
                <a:gd name="connsiteY0" fmla="*/ 0 h 4994030"/>
                <a:gd name="connsiteX1" fmla="*/ 0 w 1953846"/>
                <a:gd name="connsiteY1" fmla="*/ 2687359 h 4994030"/>
                <a:gd name="connsiteX2" fmla="*/ 1953846 w 1953846"/>
                <a:gd name="connsiteY2" fmla="*/ 4994030 h 4994030"/>
                <a:gd name="connsiteX3" fmla="*/ 1899138 w 1953846"/>
                <a:gd name="connsiteY3" fmla="*/ 0 h 4994030"/>
                <a:gd name="connsiteX0" fmla="*/ 1899138 w 1953846"/>
                <a:gd name="connsiteY0" fmla="*/ 0 h 4994030"/>
                <a:gd name="connsiteX1" fmla="*/ 0 w 1953846"/>
                <a:gd name="connsiteY1" fmla="*/ 2687359 h 4994030"/>
                <a:gd name="connsiteX2" fmla="*/ 1953846 w 1953846"/>
                <a:gd name="connsiteY2" fmla="*/ 4994030 h 4994030"/>
                <a:gd name="connsiteX3" fmla="*/ 1899138 w 1953846"/>
                <a:gd name="connsiteY3" fmla="*/ 0 h 4994030"/>
                <a:gd name="connsiteX0" fmla="*/ 1899138 w 1953846"/>
                <a:gd name="connsiteY0" fmla="*/ 0 h 4994030"/>
                <a:gd name="connsiteX1" fmla="*/ 0 w 1953846"/>
                <a:gd name="connsiteY1" fmla="*/ 2687359 h 4994030"/>
                <a:gd name="connsiteX2" fmla="*/ 1953846 w 1953846"/>
                <a:gd name="connsiteY2" fmla="*/ 4994030 h 4994030"/>
                <a:gd name="connsiteX3" fmla="*/ 1899138 w 1953846"/>
                <a:gd name="connsiteY3" fmla="*/ 0 h 4994030"/>
              </a:gdLst>
              <a:ahLst/>
              <a:cxnLst>
                <a:cxn ang="0">
                  <a:pos x="connsiteX0" y="connsiteY0"/>
                </a:cxn>
                <a:cxn ang="0">
                  <a:pos x="connsiteX1" y="connsiteY1"/>
                </a:cxn>
                <a:cxn ang="0">
                  <a:pos x="connsiteX2" y="connsiteY2"/>
                </a:cxn>
                <a:cxn ang="0">
                  <a:pos x="connsiteX3" y="connsiteY3"/>
                </a:cxn>
              </a:cxnLst>
              <a:rect l="l" t="t" r="r" b="b"/>
              <a:pathLst>
                <a:path w="1953846" h="4994030">
                  <a:moveTo>
                    <a:pt x="1899138" y="0"/>
                  </a:moveTo>
                  <a:lnTo>
                    <a:pt x="0" y="2687359"/>
                  </a:lnTo>
                  <a:cubicBezTo>
                    <a:pt x="601785" y="3372406"/>
                    <a:pt x="1391138" y="4324227"/>
                    <a:pt x="1953846" y="4994030"/>
                  </a:cubicBezTo>
                  <a:cubicBezTo>
                    <a:pt x="1948636" y="3329353"/>
                    <a:pt x="1943425" y="1664677"/>
                    <a:pt x="1899138" y="0"/>
                  </a:cubicBezTo>
                  <a:close/>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p>
          </p:txBody>
        </p:sp>
        <p:sp>
          <p:nvSpPr>
            <p:cNvPr id="26" name="TextBox 25"/>
            <p:cNvSpPr txBox="1"/>
            <p:nvPr/>
          </p:nvSpPr>
          <p:spPr>
            <a:xfrm>
              <a:off x="4375397" y="113683"/>
              <a:ext cx="2937154" cy="5139869"/>
            </a:xfrm>
            <a:prstGeom prst="rect">
              <a:avLst/>
            </a:prstGeom>
            <a:solidFill>
              <a:schemeClr val="tx1"/>
            </a:solidFill>
            <a:effectLst>
              <a:outerShdw blurRad="50800" dist="38100" dir="2700000" algn="tl" rotWithShape="0">
                <a:prstClr val="black">
                  <a:alpha val="40000"/>
                </a:prstClr>
              </a:outerShdw>
            </a:effectLst>
          </p:spPr>
          <p:txBody>
            <a:bodyPr wrap="square" rtlCol="0">
              <a:spAutoFit/>
            </a:bodyPr>
            <a:lstStyle/>
            <a:p>
              <a:r>
                <a:rPr lang="en-US" sz="800" dirty="0" err="1" smtClean="0"/>
                <a:t>provideDesignFeedback</a:t>
              </a:r>
              <a:endParaRPr lang="en-US" sz="800" dirty="0" smtClean="0"/>
            </a:p>
            <a:p>
              <a:r>
                <a:rPr lang="en-US" sz="800" b="0" dirty="0" smtClean="0"/>
                <a:t>Routinely</a:t>
              </a:r>
              <a:r>
                <a:rPr lang="en-US" sz="800" b="0" dirty="0"/>
                <a:t>, the Reviewer in a particular review group (by order of responsibility area setup in the Group Review Queue) checks the system Group Review Queue (listed in date/time order) for assigned reviews and submits Submittal Package Reviewer Comments. The Group Review Queue is per review group (depending on the type of review) and when under review (selected by a Reviewer), the system automatically takes the Submittal Package off the relevant Group Review Queue to prevent multiple reviews by the same area of responsibility. For some reviews, depending on certain attributes identified on the application form, the system provides a priority order of review groups because some review groups may be required to review the Submittal Package and approve or comment before other groups are provided opportunity to review. The business rules for review group order must be modifiable by selected responsible city staff. The system provides automated tools for the Reviewer to markup diagrams including comments, links to references and city codes, among other traditional markup indications to effectively communicate to the Submittal Applicant the required changes to Submittal Package items. The system must provide the ability to identify changes (deltas) for resubmitted design plans when submitted using standardized formats such as PDF and engineering CAD files. Multiple document submissions must be able to be viewed in continuous, unbroken fashion providing a seamlessly adjoined view of the design plans. The system must provide a common, frequently used comment library to include images, text, technical specifications, etc. configurable by the Reviewer. All markups indicate the particular Reviewer layer for identification by the Submittal Coordinator but not identified when submitted to the Submittal Applicant. The Submittal Coordinator may review Group Review Queue items and provide feedback to the Reviewer. If no comments, the Reviewer approves the submittal by providing a group level approval stamp indication on relevant Submittal Package items and the Submittal Coordinator approves the Reviewer Comments or the entire Submittal Package when no comments require updates by the Submittal Applicant.</a:t>
              </a:r>
            </a:p>
          </p:txBody>
        </p:sp>
      </p:grpSp>
      <p:grpSp>
        <p:nvGrpSpPr>
          <p:cNvPr id="27" name="Group 26"/>
          <p:cNvGrpSpPr/>
          <p:nvPr/>
        </p:nvGrpSpPr>
        <p:grpSpPr>
          <a:xfrm>
            <a:off x="3415323" y="5748567"/>
            <a:ext cx="4586915" cy="707886"/>
            <a:chOff x="3415323" y="5826729"/>
            <a:chExt cx="4586915" cy="707886"/>
          </a:xfrm>
        </p:grpSpPr>
        <p:sp>
          <p:nvSpPr>
            <p:cNvPr id="28" name="Freeform 27"/>
            <p:cNvSpPr/>
            <p:nvPr/>
          </p:nvSpPr>
          <p:spPr bwMode="auto">
            <a:xfrm>
              <a:off x="3415323" y="5845908"/>
              <a:ext cx="1664677" cy="688707"/>
            </a:xfrm>
            <a:custGeom>
              <a:avLst/>
              <a:gdLst>
                <a:gd name="connsiteX0" fmla="*/ 1617784 w 1633415"/>
                <a:gd name="connsiteY0" fmla="*/ 0 h 547077"/>
                <a:gd name="connsiteX1" fmla="*/ 0 w 1633415"/>
                <a:gd name="connsiteY1" fmla="*/ 273538 h 547077"/>
                <a:gd name="connsiteX2" fmla="*/ 1633415 w 1633415"/>
                <a:gd name="connsiteY2" fmla="*/ 547077 h 547077"/>
                <a:gd name="connsiteX3" fmla="*/ 1633415 w 1633415"/>
                <a:gd name="connsiteY3" fmla="*/ 78154 h 547077"/>
                <a:gd name="connsiteX0" fmla="*/ 1649046 w 1664677"/>
                <a:gd name="connsiteY0" fmla="*/ 0 h 547077"/>
                <a:gd name="connsiteX1" fmla="*/ 0 w 1664677"/>
                <a:gd name="connsiteY1" fmla="*/ 459784 h 547077"/>
                <a:gd name="connsiteX2" fmla="*/ 1664677 w 1664677"/>
                <a:gd name="connsiteY2" fmla="*/ 547077 h 547077"/>
                <a:gd name="connsiteX3" fmla="*/ 1664677 w 1664677"/>
                <a:gd name="connsiteY3" fmla="*/ 78154 h 547077"/>
              </a:gdLst>
              <a:ahLst/>
              <a:cxnLst>
                <a:cxn ang="0">
                  <a:pos x="connsiteX0" y="connsiteY0"/>
                </a:cxn>
                <a:cxn ang="0">
                  <a:pos x="connsiteX1" y="connsiteY1"/>
                </a:cxn>
                <a:cxn ang="0">
                  <a:pos x="connsiteX2" y="connsiteY2"/>
                </a:cxn>
                <a:cxn ang="0">
                  <a:pos x="connsiteX3" y="connsiteY3"/>
                </a:cxn>
              </a:cxnLst>
              <a:rect l="l" t="t" r="r" b="b"/>
              <a:pathLst>
                <a:path w="1664677" h="547077">
                  <a:moveTo>
                    <a:pt x="1649046" y="0"/>
                  </a:moveTo>
                  <a:lnTo>
                    <a:pt x="0" y="459784"/>
                  </a:lnTo>
                  <a:lnTo>
                    <a:pt x="1664677" y="547077"/>
                  </a:lnTo>
                  <a:lnTo>
                    <a:pt x="1664677" y="78154"/>
                  </a:lnTo>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p>
          </p:txBody>
        </p:sp>
        <p:sp>
          <p:nvSpPr>
            <p:cNvPr id="29" name="TextBox 28"/>
            <p:cNvSpPr txBox="1"/>
            <p:nvPr/>
          </p:nvSpPr>
          <p:spPr>
            <a:xfrm>
              <a:off x="5065084" y="5826729"/>
              <a:ext cx="2937154" cy="707886"/>
            </a:xfrm>
            <a:prstGeom prst="rect">
              <a:avLst/>
            </a:prstGeom>
            <a:solidFill>
              <a:schemeClr val="tx1"/>
            </a:solidFill>
            <a:effectLst>
              <a:outerShdw blurRad="50800" dist="38100" dir="2700000" algn="tl" rotWithShape="0">
                <a:prstClr val="black">
                  <a:alpha val="40000"/>
                </a:prstClr>
              </a:outerShdw>
            </a:effectLst>
          </p:spPr>
          <p:txBody>
            <a:bodyPr wrap="square" rtlCol="0">
              <a:spAutoFit/>
            </a:bodyPr>
            <a:lstStyle/>
            <a:p>
              <a:r>
                <a:rPr lang="en-US" sz="800" dirty="0" err="1" smtClean="0"/>
                <a:t>updateProjectFolder</a:t>
              </a:r>
              <a:endParaRPr lang="en-US" sz="800" dirty="0" smtClean="0"/>
            </a:p>
            <a:p>
              <a:r>
                <a:rPr lang="en-US" sz="800" b="0" dirty="0" smtClean="0"/>
                <a:t>The </a:t>
              </a:r>
              <a:r>
                <a:rPr lang="en-US" sz="800" b="0" dirty="0"/>
                <a:t>system updates the Project Folder to include any relevant updates to the Project Information as well as the reference links to documents stored in the electronic document information management system (EDIMS).</a:t>
              </a:r>
            </a:p>
          </p:txBody>
        </p:sp>
      </p:grpSp>
    </p:spTree>
    <p:extLst>
      <p:ext uri="{BB962C8B-B14F-4D97-AF65-F5344CB8AC3E}">
        <p14:creationId xmlns:p14="http://schemas.microsoft.com/office/powerpoint/2010/main" val="58219994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righ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par>
                                <p:cTn id="23" presetID="22" presetClass="entr" presetSubtype="8"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 Permits</a:t>
            </a:r>
            <a:endParaRPr lang="en-US"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13" y="1147615"/>
            <a:ext cx="386334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774462" y="70322"/>
            <a:ext cx="5392615" cy="6614005"/>
            <a:chOff x="2774462" y="70322"/>
            <a:chExt cx="5392615" cy="6614005"/>
          </a:xfrm>
        </p:grpSpPr>
        <p:sp>
          <p:nvSpPr>
            <p:cNvPr id="4" name="Freeform 3"/>
            <p:cNvSpPr/>
            <p:nvPr/>
          </p:nvSpPr>
          <p:spPr bwMode="auto">
            <a:xfrm>
              <a:off x="2774462" y="78154"/>
              <a:ext cx="1852246" cy="6604000"/>
            </a:xfrm>
            <a:custGeom>
              <a:avLst/>
              <a:gdLst>
                <a:gd name="connsiteX0" fmla="*/ 1836615 w 1852246"/>
                <a:gd name="connsiteY0" fmla="*/ 0 h 6604000"/>
                <a:gd name="connsiteX1" fmla="*/ 0 w 1852246"/>
                <a:gd name="connsiteY1" fmla="*/ 2289908 h 6604000"/>
                <a:gd name="connsiteX2" fmla="*/ 1852246 w 1852246"/>
                <a:gd name="connsiteY2" fmla="*/ 6604000 h 6604000"/>
                <a:gd name="connsiteX3" fmla="*/ 1836615 w 1852246"/>
                <a:gd name="connsiteY3" fmla="*/ 0 h 6604000"/>
              </a:gdLst>
              <a:ahLst/>
              <a:cxnLst>
                <a:cxn ang="0">
                  <a:pos x="connsiteX0" y="connsiteY0"/>
                </a:cxn>
                <a:cxn ang="0">
                  <a:pos x="connsiteX1" y="connsiteY1"/>
                </a:cxn>
                <a:cxn ang="0">
                  <a:pos x="connsiteX2" y="connsiteY2"/>
                </a:cxn>
                <a:cxn ang="0">
                  <a:pos x="connsiteX3" y="connsiteY3"/>
                </a:cxn>
              </a:cxnLst>
              <a:rect l="l" t="t" r="r" b="b"/>
              <a:pathLst>
                <a:path w="1852246" h="6604000">
                  <a:moveTo>
                    <a:pt x="1836615" y="0"/>
                  </a:moveTo>
                  <a:lnTo>
                    <a:pt x="0" y="2289908"/>
                  </a:lnTo>
                  <a:lnTo>
                    <a:pt x="1852246" y="6604000"/>
                  </a:lnTo>
                  <a:cubicBezTo>
                    <a:pt x="1849641" y="4413087"/>
                    <a:pt x="1847035" y="2222174"/>
                    <a:pt x="1836615" y="0"/>
                  </a:cubicBezTo>
                  <a:close/>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1110" b="8324"/>
            <a:stretch/>
          </p:blipFill>
          <p:spPr bwMode="auto">
            <a:xfrm>
              <a:off x="4595446" y="70322"/>
              <a:ext cx="3571631" cy="66140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 name="Group 7"/>
          <p:cNvGrpSpPr/>
          <p:nvPr/>
        </p:nvGrpSpPr>
        <p:grpSpPr>
          <a:xfrm>
            <a:off x="1758829" y="402475"/>
            <a:ext cx="4618525" cy="2879987"/>
            <a:chOff x="1758829" y="402475"/>
            <a:chExt cx="4618525" cy="2879987"/>
          </a:xfrm>
        </p:grpSpPr>
        <p:sp>
          <p:nvSpPr>
            <p:cNvPr id="6" name="Freeform 5"/>
            <p:cNvSpPr/>
            <p:nvPr/>
          </p:nvSpPr>
          <p:spPr bwMode="auto">
            <a:xfrm>
              <a:off x="5416062" y="414215"/>
              <a:ext cx="961292" cy="2852616"/>
            </a:xfrm>
            <a:custGeom>
              <a:avLst/>
              <a:gdLst>
                <a:gd name="connsiteX0" fmla="*/ 961292 w 961292"/>
                <a:gd name="connsiteY0" fmla="*/ 125047 h 2852616"/>
                <a:gd name="connsiteX1" fmla="*/ 961292 w 961292"/>
                <a:gd name="connsiteY1" fmla="*/ 1414585 h 2852616"/>
                <a:gd name="connsiteX2" fmla="*/ 0 w 961292"/>
                <a:gd name="connsiteY2" fmla="*/ 2852616 h 2852616"/>
                <a:gd name="connsiteX3" fmla="*/ 0 w 961292"/>
                <a:gd name="connsiteY3" fmla="*/ 0 h 2852616"/>
                <a:gd name="connsiteX4" fmla="*/ 961292 w 961292"/>
                <a:gd name="connsiteY4" fmla="*/ 125047 h 2852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1292" h="2852616">
                  <a:moveTo>
                    <a:pt x="961292" y="125047"/>
                  </a:moveTo>
                  <a:lnTo>
                    <a:pt x="961292" y="1414585"/>
                  </a:lnTo>
                  <a:lnTo>
                    <a:pt x="0" y="2852616"/>
                  </a:lnTo>
                  <a:lnTo>
                    <a:pt x="0" y="0"/>
                  </a:lnTo>
                  <a:lnTo>
                    <a:pt x="961292" y="125047"/>
                  </a:lnTo>
                  <a:close/>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 r="43300" b="75265"/>
            <a:stretch/>
          </p:blipFill>
          <p:spPr bwMode="auto">
            <a:xfrm>
              <a:off x="1758829" y="402475"/>
              <a:ext cx="3676714" cy="28799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2" name="Group 11"/>
          <p:cNvGrpSpPr/>
          <p:nvPr/>
        </p:nvGrpSpPr>
        <p:grpSpPr>
          <a:xfrm>
            <a:off x="961292" y="135939"/>
            <a:ext cx="7112000" cy="6592187"/>
            <a:chOff x="961292" y="135939"/>
            <a:chExt cx="7112000" cy="6592187"/>
          </a:xfrm>
        </p:grpSpPr>
        <p:sp>
          <p:nvSpPr>
            <p:cNvPr id="9" name="Freeform 8"/>
            <p:cNvSpPr/>
            <p:nvPr/>
          </p:nvSpPr>
          <p:spPr bwMode="auto">
            <a:xfrm>
              <a:off x="5978769" y="148492"/>
              <a:ext cx="2094523" cy="6557108"/>
            </a:xfrm>
            <a:custGeom>
              <a:avLst/>
              <a:gdLst>
                <a:gd name="connsiteX0" fmla="*/ 2078893 w 2094523"/>
                <a:gd name="connsiteY0" fmla="*/ 1727200 h 6557108"/>
                <a:gd name="connsiteX1" fmla="*/ 2094523 w 2094523"/>
                <a:gd name="connsiteY1" fmla="*/ 6369539 h 6557108"/>
                <a:gd name="connsiteX2" fmla="*/ 0 w 2094523"/>
                <a:gd name="connsiteY2" fmla="*/ 6557108 h 6557108"/>
                <a:gd name="connsiteX3" fmla="*/ 0 w 2094523"/>
                <a:gd name="connsiteY3" fmla="*/ 0 h 6557108"/>
                <a:gd name="connsiteX4" fmla="*/ 2078893 w 2094523"/>
                <a:gd name="connsiteY4" fmla="*/ 1727200 h 6557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523" h="6557108">
                  <a:moveTo>
                    <a:pt x="2078893" y="1727200"/>
                  </a:moveTo>
                  <a:lnTo>
                    <a:pt x="2094523" y="6369539"/>
                  </a:lnTo>
                  <a:lnTo>
                    <a:pt x="0" y="6557108"/>
                  </a:lnTo>
                  <a:lnTo>
                    <a:pt x="0" y="0"/>
                  </a:lnTo>
                  <a:lnTo>
                    <a:pt x="2078893" y="1727200"/>
                  </a:lnTo>
                  <a:close/>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4591" r="11110" b="10521"/>
            <a:stretch/>
          </p:blipFill>
          <p:spPr bwMode="auto">
            <a:xfrm>
              <a:off x="961292" y="135939"/>
              <a:ext cx="5029493" cy="65921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61824557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22" presetClass="entr" presetSubtype="2"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right)">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 Final Inspection</a:t>
            </a:r>
            <a:endParaRPr lang="en-US" dirty="0"/>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589" y="1251436"/>
            <a:ext cx="3992880" cy="2987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Group 13"/>
          <p:cNvGrpSpPr/>
          <p:nvPr/>
        </p:nvGrpSpPr>
        <p:grpSpPr>
          <a:xfrm>
            <a:off x="2751015" y="276449"/>
            <a:ext cx="6127260" cy="6243616"/>
            <a:chOff x="2751015" y="276449"/>
            <a:chExt cx="6127260" cy="6243616"/>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9545" b="10193"/>
            <a:stretch/>
          </p:blipFill>
          <p:spPr bwMode="auto">
            <a:xfrm>
              <a:off x="3790462" y="276449"/>
              <a:ext cx="5087813" cy="62436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bwMode="auto">
            <a:xfrm>
              <a:off x="2751015" y="281354"/>
              <a:ext cx="1057204" cy="6221046"/>
            </a:xfrm>
            <a:custGeom>
              <a:avLst/>
              <a:gdLst>
                <a:gd name="connsiteX0" fmla="*/ 1047262 w 1057204"/>
                <a:gd name="connsiteY0" fmla="*/ 0 h 6221046"/>
                <a:gd name="connsiteX1" fmla="*/ 0 w 1057204"/>
                <a:gd name="connsiteY1" fmla="*/ 2203938 h 6221046"/>
                <a:gd name="connsiteX2" fmla="*/ 1055077 w 1057204"/>
                <a:gd name="connsiteY2" fmla="*/ 6221046 h 6221046"/>
                <a:gd name="connsiteX3" fmla="*/ 1047262 w 1057204"/>
                <a:gd name="connsiteY3" fmla="*/ 0 h 6221046"/>
              </a:gdLst>
              <a:ahLst/>
              <a:cxnLst>
                <a:cxn ang="0">
                  <a:pos x="connsiteX0" y="connsiteY0"/>
                </a:cxn>
                <a:cxn ang="0">
                  <a:pos x="connsiteX1" y="connsiteY1"/>
                </a:cxn>
                <a:cxn ang="0">
                  <a:pos x="connsiteX2" y="connsiteY2"/>
                </a:cxn>
                <a:cxn ang="0">
                  <a:pos x="connsiteX3" y="connsiteY3"/>
                </a:cxn>
              </a:cxnLst>
              <a:rect l="l" t="t" r="r" b="b"/>
              <a:pathLst>
                <a:path w="1057204" h="6221046">
                  <a:moveTo>
                    <a:pt x="1047262" y="0"/>
                  </a:moveTo>
                  <a:lnTo>
                    <a:pt x="0" y="2203938"/>
                  </a:lnTo>
                  <a:lnTo>
                    <a:pt x="1055077" y="6221046"/>
                  </a:lnTo>
                  <a:cubicBezTo>
                    <a:pt x="1057682" y="4157784"/>
                    <a:pt x="1060288" y="2094523"/>
                    <a:pt x="1047262" y="0"/>
                  </a:cubicBezTo>
                  <a:close/>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p>
          </p:txBody>
        </p:sp>
      </p:grpSp>
      <p:grpSp>
        <p:nvGrpSpPr>
          <p:cNvPr id="13" name="Group 12"/>
          <p:cNvGrpSpPr/>
          <p:nvPr/>
        </p:nvGrpSpPr>
        <p:grpSpPr>
          <a:xfrm>
            <a:off x="4915877" y="863960"/>
            <a:ext cx="4021051" cy="2923877"/>
            <a:chOff x="4915877" y="863960"/>
            <a:chExt cx="4021051" cy="2923877"/>
          </a:xfrm>
        </p:grpSpPr>
        <p:sp>
          <p:nvSpPr>
            <p:cNvPr id="5" name="Freeform 4"/>
            <p:cNvSpPr/>
            <p:nvPr/>
          </p:nvSpPr>
          <p:spPr bwMode="auto">
            <a:xfrm>
              <a:off x="4915877" y="875323"/>
              <a:ext cx="1109785" cy="2912514"/>
            </a:xfrm>
            <a:custGeom>
              <a:avLst/>
              <a:gdLst>
                <a:gd name="connsiteX0" fmla="*/ 1094154 w 1109785"/>
                <a:gd name="connsiteY0" fmla="*/ 0 h 2782277"/>
                <a:gd name="connsiteX1" fmla="*/ 0 w 1109785"/>
                <a:gd name="connsiteY1" fmla="*/ 109415 h 2782277"/>
                <a:gd name="connsiteX2" fmla="*/ 1109785 w 1109785"/>
                <a:gd name="connsiteY2" fmla="*/ 2782277 h 2782277"/>
                <a:gd name="connsiteX3" fmla="*/ 1094154 w 1109785"/>
                <a:gd name="connsiteY3" fmla="*/ 0 h 2782277"/>
              </a:gdLst>
              <a:ahLst/>
              <a:cxnLst>
                <a:cxn ang="0">
                  <a:pos x="connsiteX0" y="connsiteY0"/>
                </a:cxn>
                <a:cxn ang="0">
                  <a:pos x="connsiteX1" y="connsiteY1"/>
                </a:cxn>
                <a:cxn ang="0">
                  <a:pos x="connsiteX2" y="connsiteY2"/>
                </a:cxn>
                <a:cxn ang="0">
                  <a:pos x="connsiteX3" y="connsiteY3"/>
                </a:cxn>
              </a:cxnLst>
              <a:rect l="l" t="t" r="r" b="b"/>
              <a:pathLst>
                <a:path w="1109785" h="2782277">
                  <a:moveTo>
                    <a:pt x="1094154" y="0"/>
                  </a:moveTo>
                  <a:lnTo>
                    <a:pt x="0" y="109415"/>
                  </a:lnTo>
                  <a:lnTo>
                    <a:pt x="1109785" y="2782277"/>
                  </a:lnTo>
                  <a:cubicBezTo>
                    <a:pt x="1104575" y="1854851"/>
                    <a:pt x="1099364" y="927426"/>
                    <a:pt x="1094154" y="0"/>
                  </a:cubicBezTo>
                  <a:close/>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p>
          </p:txBody>
        </p:sp>
        <p:sp>
          <p:nvSpPr>
            <p:cNvPr id="7" name="TextBox 6"/>
            <p:cNvSpPr txBox="1"/>
            <p:nvPr/>
          </p:nvSpPr>
          <p:spPr>
            <a:xfrm>
              <a:off x="5999774" y="863960"/>
              <a:ext cx="2937154" cy="2923877"/>
            </a:xfrm>
            <a:prstGeom prst="rect">
              <a:avLst/>
            </a:prstGeom>
            <a:solidFill>
              <a:schemeClr val="tx1"/>
            </a:solidFill>
            <a:effectLst>
              <a:outerShdw blurRad="50800" dist="38100" dir="2700000" algn="tl" rotWithShape="0">
                <a:prstClr val="black">
                  <a:alpha val="40000"/>
                </a:prstClr>
              </a:outerShdw>
            </a:effectLst>
          </p:spPr>
          <p:txBody>
            <a:bodyPr wrap="square" rtlCol="0">
              <a:spAutoFit/>
            </a:bodyPr>
            <a:lstStyle/>
            <a:p>
              <a:r>
                <a:rPr lang="en-US" sz="800" dirty="0" err="1" smtClean="0"/>
                <a:t>requestInspection</a:t>
              </a:r>
              <a:endParaRPr lang="en-US" sz="800" dirty="0" smtClean="0"/>
            </a:p>
            <a:p>
              <a:r>
                <a:rPr lang="en-US" sz="800" b="0" dirty="0" smtClean="0"/>
                <a:t>The </a:t>
              </a:r>
              <a:r>
                <a:rPr lang="en-US" sz="800" b="0" dirty="0"/>
                <a:t>system provides the Permit Applicant the ability to review and/or update Project Information. In addition, the system provides a list of permits issued and the ability to select the desired issued permit for inspection. Alternately, the system provides a method to request inspection for single purpose permits for selected trade contractors performing routine day-to-day activities requiring permits. For selected permits requiring additional documentation, the system provides a method for the Permit Applicant to browse and upload additional documentation requirements associated with the issued permit - this may be a result of a previous inspection identified by the Inspector. Once an inspection request is indicated, the system assigns an Inspector and provides appropriate contact information for inspection timing and coordination (Inspection Queue). Inspections typically occur 24 - 48 hours from the request. The Permit Applicant can also see administrative hold on a permit – i.e., revision required, inspection resulted in work out of scope of the permit. etc. Finally, the system provides for special approved program inspections that provide a means for the Permit Applicant to schedule an inspection for a specific date and time.</a:t>
              </a:r>
            </a:p>
          </p:txBody>
        </p:sp>
      </p:grpSp>
      <p:grpSp>
        <p:nvGrpSpPr>
          <p:cNvPr id="15" name="Group 14"/>
          <p:cNvGrpSpPr/>
          <p:nvPr/>
        </p:nvGrpSpPr>
        <p:grpSpPr>
          <a:xfrm>
            <a:off x="1811040" y="3372339"/>
            <a:ext cx="4159914" cy="707886"/>
            <a:chOff x="1811040" y="3372339"/>
            <a:chExt cx="4159914" cy="707886"/>
          </a:xfrm>
        </p:grpSpPr>
        <p:sp>
          <p:nvSpPr>
            <p:cNvPr id="8" name="Freeform 7"/>
            <p:cNvSpPr/>
            <p:nvPr/>
          </p:nvSpPr>
          <p:spPr bwMode="auto">
            <a:xfrm>
              <a:off x="4736123" y="3391877"/>
              <a:ext cx="1234831" cy="562708"/>
            </a:xfrm>
            <a:custGeom>
              <a:avLst/>
              <a:gdLst>
                <a:gd name="connsiteX0" fmla="*/ 0 w 1234831"/>
                <a:gd name="connsiteY0" fmla="*/ 0 h 562708"/>
                <a:gd name="connsiteX1" fmla="*/ 1234831 w 1234831"/>
                <a:gd name="connsiteY1" fmla="*/ 265723 h 562708"/>
                <a:gd name="connsiteX2" fmla="*/ 7815 w 1234831"/>
                <a:gd name="connsiteY2" fmla="*/ 562708 h 562708"/>
                <a:gd name="connsiteX3" fmla="*/ 0 w 1234831"/>
                <a:gd name="connsiteY3" fmla="*/ 0 h 562708"/>
              </a:gdLst>
              <a:ahLst/>
              <a:cxnLst>
                <a:cxn ang="0">
                  <a:pos x="connsiteX0" y="connsiteY0"/>
                </a:cxn>
                <a:cxn ang="0">
                  <a:pos x="connsiteX1" y="connsiteY1"/>
                </a:cxn>
                <a:cxn ang="0">
                  <a:pos x="connsiteX2" y="connsiteY2"/>
                </a:cxn>
                <a:cxn ang="0">
                  <a:pos x="connsiteX3" y="connsiteY3"/>
                </a:cxn>
              </a:cxnLst>
              <a:rect l="l" t="t" r="r" b="b"/>
              <a:pathLst>
                <a:path w="1234831" h="562708">
                  <a:moveTo>
                    <a:pt x="0" y="0"/>
                  </a:moveTo>
                  <a:lnTo>
                    <a:pt x="1234831" y="265723"/>
                  </a:lnTo>
                  <a:lnTo>
                    <a:pt x="7815" y="562708"/>
                  </a:lnTo>
                  <a:lnTo>
                    <a:pt x="0" y="0"/>
                  </a:lnTo>
                  <a:close/>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p>
          </p:txBody>
        </p:sp>
        <p:sp>
          <p:nvSpPr>
            <p:cNvPr id="9" name="TextBox 8"/>
            <p:cNvSpPr txBox="1"/>
            <p:nvPr/>
          </p:nvSpPr>
          <p:spPr>
            <a:xfrm>
              <a:off x="1811040" y="3372339"/>
              <a:ext cx="2937154" cy="707886"/>
            </a:xfrm>
            <a:prstGeom prst="rect">
              <a:avLst/>
            </a:prstGeom>
            <a:solidFill>
              <a:schemeClr val="tx1"/>
            </a:solidFill>
            <a:effectLst>
              <a:outerShdw blurRad="50800" dist="38100" dir="2700000" algn="tl" rotWithShape="0">
                <a:prstClr val="black">
                  <a:alpha val="40000"/>
                </a:prstClr>
              </a:outerShdw>
            </a:effectLst>
          </p:spPr>
          <p:txBody>
            <a:bodyPr wrap="square" rtlCol="0">
              <a:spAutoFit/>
            </a:bodyPr>
            <a:lstStyle/>
            <a:p>
              <a:r>
                <a:rPr lang="en-US" sz="800" dirty="0" err="1" smtClean="0"/>
                <a:t>retrieveSubmittalDocument</a:t>
              </a:r>
              <a:endParaRPr lang="en-US" sz="800" dirty="0" smtClean="0"/>
            </a:p>
            <a:p>
              <a:r>
                <a:rPr lang="en-US" sz="800" b="0" dirty="0" smtClean="0"/>
                <a:t>When </a:t>
              </a:r>
              <a:r>
                <a:rPr lang="en-US" sz="800" b="0" dirty="0"/>
                <a:t>the Inspector selects provided link for relevant Submittal Package Documents to review approved design submission, the system automatically retrieves the selected Submittal Document from the system.</a:t>
              </a:r>
            </a:p>
          </p:txBody>
        </p:sp>
      </p:grpSp>
      <p:grpSp>
        <p:nvGrpSpPr>
          <p:cNvPr id="12" name="Group 11"/>
          <p:cNvGrpSpPr/>
          <p:nvPr/>
        </p:nvGrpSpPr>
        <p:grpSpPr>
          <a:xfrm>
            <a:off x="5533292" y="3868615"/>
            <a:ext cx="2937154" cy="1557828"/>
            <a:chOff x="5533292" y="3868615"/>
            <a:chExt cx="2937154" cy="1557828"/>
          </a:xfrm>
        </p:grpSpPr>
        <p:sp>
          <p:nvSpPr>
            <p:cNvPr id="10" name="Freeform 9"/>
            <p:cNvSpPr/>
            <p:nvPr/>
          </p:nvSpPr>
          <p:spPr bwMode="auto">
            <a:xfrm>
              <a:off x="5541108" y="3868615"/>
              <a:ext cx="2922954" cy="734647"/>
            </a:xfrm>
            <a:custGeom>
              <a:avLst/>
              <a:gdLst>
                <a:gd name="connsiteX0" fmla="*/ 2922954 w 2922954"/>
                <a:gd name="connsiteY0" fmla="*/ 734647 h 734647"/>
                <a:gd name="connsiteX1" fmla="*/ 1211384 w 2922954"/>
                <a:gd name="connsiteY1" fmla="*/ 0 h 734647"/>
                <a:gd name="connsiteX2" fmla="*/ 0 w 2922954"/>
                <a:gd name="connsiteY2" fmla="*/ 726831 h 734647"/>
                <a:gd name="connsiteX3" fmla="*/ 2922954 w 2922954"/>
                <a:gd name="connsiteY3" fmla="*/ 734647 h 734647"/>
              </a:gdLst>
              <a:ahLst/>
              <a:cxnLst>
                <a:cxn ang="0">
                  <a:pos x="connsiteX0" y="connsiteY0"/>
                </a:cxn>
                <a:cxn ang="0">
                  <a:pos x="connsiteX1" y="connsiteY1"/>
                </a:cxn>
                <a:cxn ang="0">
                  <a:pos x="connsiteX2" y="connsiteY2"/>
                </a:cxn>
                <a:cxn ang="0">
                  <a:pos x="connsiteX3" y="connsiteY3"/>
                </a:cxn>
              </a:cxnLst>
              <a:rect l="l" t="t" r="r" b="b"/>
              <a:pathLst>
                <a:path w="2922954" h="734647">
                  <a:moveTo>
                    <a:pt x="2922954" y="734647"/>
                  </a:moveTo>
                  <a:lnTo>
                    <a:pt x="1211384" y="0"/>
                  </a:lnTo>
                  <a:lnTo>
                    <a:pt x="0" y="726831"/>
                  </a:lnTo>
                  <a:lnTo>
                    <a:pt x="2922954" y="734647"/>
                  </a:lnTo>
                  <a:close/>
                </a:path>
              </a:pathLst>
            </a:custGeom>
            <a:solidFill>
              <a:schemeClr val="accent1">
                <a:lumMod val="40000"/>
                <a:lumOff val="60000"/>
                <a:alpha val="56000"/>
              </a:schemeClr>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endParaRPr lang="en-US"/>
            </a:p>
          </p:txBody>
        </p:sp>
        <p:sp>
          <p:nvSpPr>
            <p:cNvPr id="11" name="TextBox 10"/>
            <p:cNvSpPr txBox="1"/>
            <p:nvPr/>
          </p:nvSpPr>
          <p:spPr>
            <a:xfrm>
              <a:off x="5533292" y="4595446"/>
              <a:ext cx="2937154" cy="830997"/>
            </a:xfrm>
            <a:prstGeom prst="rect">
              <a:avLst/>
            </a:prstGeom>
            <a:solidFill>
              <a:schemeClr val="tx1"/>
            </a:solidFill>
            <a:effectLst>
              <a:outerShdw blurRad="50800" dist="38100" dir="2700000" algn="tl" rotWithShape="0">
                <a:prstClr val="black">
                  <a:alpha val="40000"/>
                </a:prstClr>
              </a:outerShdw>
            </a:effectLst>
          </p:spPr>
          <p:txBody>
            <a:bodyPr wrap="square" rtlCol="0">
              <a:spAutoFit/>
            </a:bodyPr>
            <a:lstStyle/>
            <a:p>
              <a:r>
                <a:rPr lang="en-US" sz="800" dirty="0" err="1" smtClean="0"/>
                <a:t>retrieveSubmittalDocument</a:t>
              </a:r>
              <a:endParaRPr lang="en-US" sz="800" dirty="0" smtClean="0"/>
            </a:p>
            <a:p>
              <a:r>
                <a:rPr lang="en-US" sz="800" b="0" dirty="0" smtClean="0"/>
                <a:t>Using </a:t>
              </a:r>
              <a:r>
                <a:rPr lang="en-US" sz="800" b="0" dirty="0"/>
                <a:t>the meta-data generated link provided by system, the system retrieves the associated Submittal Document. [Enterprise Service Bus (ESB) opportunity: A single ESB interface can act as a broker to automatically retrieve documents associated with the entered meta-data.]</a:t>
              </a:r>
            </a:p>
          </p:txBody>
        </p:sp>
      </p:grpSp>
    </p:spTree>
    <p:extLst>
      <p:ext uri="{BB962C8B-B14F-4D97-AF65-F5344CB8AC3E}">
        <p14:creationId xmlns:p14="http://schemas.microsoft.com/office/powerpoint/2010/main" val="46884629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22" presetClass="entr" presetSubtype="2"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righ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369332"/>
          </a:xfrm>
        </p:spPr>
        <p:txBody>
          <a:bodyPr/>
          <a:lstStyle/>
          <a:p>
            <a:r>
              <a:rPr lang="en-US" sz="2000" dirty="0" smtClean="0"/>
              <a:t>Specification for Inclusion in Statement of Work</a:t>
            </a:r>
            <a:endParaRPr lang="en-US" sz="2000" dirty="0"/>
          </a:p>
        </p:txBody>
      </p:sp>
      <p:sp>
        <p:nvSpPr>
          <p:cNvPr id="4" name="TextBox 3"/>
          <p:cNvSpPr txBox="1"/>
          <p:nvPr/>
        </p:nvSpPr>
        <p:spPr>
          <a:xfrm>
            <a:off x="412636" y="4680929"/>
            <a:ext cx="8049786" cy="2031325"/>
          </a:xfrm>
          <a:prstGeom prst="rect">
            <a:avLst/>
          </a:prstGeom>
          <a:noFill/>
        </p:spPr>
        <p:txBody>
          <a:bodyPr wrap="square" rtlCol="0">
            <a:spAutoFit/>
          </a:bodyPr>
          <a:lstStyle/>
          <a:p>
            <a:pPr marL="169863" indent="-169863">
              <a:buFont typeface="Arial" pitchFamily="34" charset="0"/>
              <a:buChar char="•"/>
            </a:pPr>
            <a:r>
              <a:rPr lang="en-US" sz="1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Identifies clearly understood scope - provides </a:t>
            </a:r>
            <a:r>
              <a:rPr lang="en-US" sz="1800" dirty="0">
                <a:effectLst>
                  <a:outerShdw blurRad="38100" dist="38100" dir="2700000" algn="tl">
                    <a:srgbClr val="000000">
                      <a:alpha val="43137"/>
                    </a:srgbClr>
                  </a:outerShdw>
                </a:effectLst>
                <a:latin typeface="Verdana" pitchFamily="34" charset="0"/>
                <a:ea typeface="Verdana" pitchFamily="34" charset="0"/>
                <a:cs typeface="Verdana" pitchFamily="34" charset="0"/>
              </a:rPr>
              <a:t>means to scope level of effort and ensured pilot </a:t>
            </a:r>
            <a:r>
              <a:rPr lang="en-US" sz="1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includes </a:t>
            </a:r>
            <a:r>
              <a:rPr lang="en-US" sz="1800" dirty="0">
                <a:effectLst>
                  <a:outerShdw blurRad="38100" dist="38100" dir="2700000" algn="tl">
                    <a:srgbClr val="000000">
                      <a:alpha val="43137"/>
                    </a:srgbClr>
                  </a:outerShdw>
                </a:effectLst>
                <a:latin typeface="Verdana" pitchFamily="34" charset="0"/>
                <a:ea typeface="Verdana" pitchFamily="34" charset="0"/>
                <a:cs typeface="Verdana" pitchFamily="34" charset="0"/>
              </a:rPr>
              <a:t>relevant </a:t>
            </a:r>
            <a:r>
              <a:rPr lang="en-US" sz="1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technologies</a:t>
            </a:r>
          </a:p>
          <a:p>
            <a:pPr marL="169863" indent="-169863">
              <a:buFont typeface="Arial" pitchFamily="34" charset="0"/>
              <a:buChar char="•"/>
            </a:pPr>
            <a:r>
              <a:rPr lang="en-US" sz="1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Reduces </a:t>
            </a:r>
            <a:r>
              <a:rPr lang="en-US" sz="1800" dirty="0">
                <a:effectLst>
                  <a:outerShdw blurRad="38100" dist="38100" dir="2700000" algn="tl">
                    <a:srgbClr val="000000">
                      <a:alpha val="43137"/>
                    </a:srgbClr>
                  </a:outerShdw>
                </a:effectLst>
                <a:latin typeface="Verdana" pitchFamily="34" charset="0"/>
                <a:ea typeface="Verdana" pitchFamily="34" charset="0"/>
                <a:cs typeface="Verdana" pitchFamily="34" charset="0"/>
              </a:rPr>
              <a:t>contractor </a:t>
            </a:r>
            <a:r>
              <a:rPr lang="en-US" sz="1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risk resulting in reduced cost</a:t>
            </a:r>
            <a:endParaRPr lang="en-US" sz="18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pPr marL="169863" indent="-169863">
              <a:buFont typeface="Arial" pitchFamily="34" charset="0"/>
              <a:buChar char="•"/>
            </a:pPr>
            <a:r>
              <a:rPr lang="en-US" sz="1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Yields additional cost savings </a:t>
            </a:r>
            <a:r>
              <a:rPr lang="en-US" sz="1800" dirty="0">
                <a:effectLst>
                  <a:outerShdw blurRad="38100" dist="38100" dir="2700000" algn="tl">
                    <a:srgbClr val="000000">
                      <a:alpha val="43137"/>
                    </a:srgbClr>
                  </a:outerShdw>
                </a:effectLst>
                <a:latin typeface="Verdana" pitchFamily="34" charset="0"/>
                <a:ea typeface="Verdana" pitchFamily="34" charset="0"/>
                <a:cs typeface="Verdana" pitchFamily="34" charset="0"/>
              </a:rPr>
              <a:t>because contractor did not </a:t>
            </a:r>
            <a:r>
              <a:rPr lang="en-US" sz="1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perform </a:t>
            </a:r>
            <a:r>
              <a:rPr lang="en-US" sz="1800" dirty="0">
                <a:effectLst>
                  <a:outerShdw blurRad="38100" dist="38100" dir="2700000" algn="tl">
                    <a:srgbClr val="000000">
                      <a:alpha val="43137"/>
                    </a:srgbClr>
                  </a:outerShdw>
                </a:effectLst>
                <a:latin typeface="Verdana" pitchFamily="34" charset="0"/>
                <a:ea typeface="Verdana" pitchFamily="34" charset="0"/>
                <a:cs typeface="Verdana" pitchFamily="34" charset="0"/>
              </a:rPr>
              <a:t>the business </a:t>
            </a:r>
            <a:r>
              <a:rPr lang="en-US" sz="1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analysis</a:t>
            </a:r>
          </a:p>
          <a:p>
            <a:pPr marL="169863" indent="-169863">
              <a:buFont typeface="Arial" pitchFamily="34" charset="0"/>
              <a:buChar char="•"/>
            </a:pPr>
            <a:r>
              <a:rPr lang="en-US" sz="18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Needs identified by user community – increased buy in</a:t>
            </a:r>
            <a:endParaRPr lang="en-US" sz="18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41" y="813263"/>
            <a:ext cx="8967788" cy="3852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3073362938"/>
              </p:ext>
            </p:extLst>
          </p:nvPr>
        </p:nvGraphicFramePr>
        <p:xfrm>
          <a:off x="1515035" y="3118797"/>
          <a:ext cx="6096000" cy="1066800"/>
        </p:xfrm>
        <a:graphic>
          <a:graphicData uri="http://schemas.openxmlformats.org/drawingml/2006/table">
            <a:tbl>
              <a:tblPr firstRow="1" bandRow="1">
                <a:tableStyleId>{5C22544A-7EE6-4342-B048-85BDC9FD1C3A}</a:tableStyleId>
              </a:tblPr>
              <a:tblGrid>
                <a:gridCol w="6096000"/>
              </a:tblGrid>
              <a:tr h="370840">
                <a:tc>
                  <a:txBody>
                    <a:bodyPr/>
                    <a:lstStyle/>
                    <a:p>
                      <a:r>
                        <a:rPr lang="en-US" sz="3200" dirty="0" smtClean="0">
                          <a:solidFill>
                            <a:srgbClr val="C00000"/>
                          </a:solidFill>
                          <a:effectLst>
                            <a:outerShdw blurRad="38100" dist="38100" dir="2700000" algn="tl">
                              <a:srgbClr val="000000">
                                <a:alpha val="43137"/>
                              </a:srgbClr>
                            </a:outerShdw>
                          </a:effectLst>
                        </a:rPr>
                        <a:t>“This is the best written SOW that we have ever seen.”</a:t>
                      </a:r>
                      <a:r>
                        <a:rPr lang="en-US" sz="3200" baseline="0" dirty="0" smtClean="0">
                          <a:solidFill>
                            <a:srgbClr val="C00000"/>
                          </a:solidFill>
                          <a:effectLst>
                            <a:outerShdw blurRad="38100" dist="38100" dir="2700000" algn="tl">
                              <a:srgbClr val="000000">
                                <a:alpha val="43137"/>
                              </a:srgbClr>
                            </a:outerShdw>
                          </a:effectLst>
                        </a:rPr>
                        <a:t> </a:t>
                      </a:r>
                      <a:r>
                        <a:rPr lang="en-US" sz="3200" i="1" baseline="0" dirty="0" err="1" smtClean="0">
                          <a:solidFill>
                            <a:srgbClr val="C00000"/>
                          </a:solidFill>
                          <a:effectLst>
                            <a:outerShdw blurRad="38100" dist="38100" dir="2700000" algn="tl">
                              <a:srgbClr val="000000">
                                <a:alpha val="43137"/>
                              </a:srgbClr>
                            </a:outerShdw>
                          </a:effectLst>
                        </a:rPr>
                        <a:t>Esri</a:t>
                      </a:r>
                      <a:endParaRPr lang="en-US" sz="3200" i="1" dirty="0">
                        <a:solidFill>
                          <a:srgbClr val="C00000"/>
                        </a:solidFill>
                        <a:effectLst>
                          <a:outerShdw blurRad="38100" dist="38100" dir="2700000" algn="tl">
                            <a:srgbClr val="000000">
                              <a:alpha val="43137"/>
                            </a:srgbClr>
                          </a:outerShdw>
                        </a:effectLst>
                      </a:endParaRPr>
                    </a:p>
                  </a:txBody>
                  <a:tcPr>
                    <a:solidFill>
                      <a:schemeClr val="tx1"/>
                    </a:solidFill>
                  </a:tcPr>
                </a:tc>
              </a:tr>
            </a:tbl>
          </a:graphicData>
        </a:graphic>
      </p:graphicFrame>
    </p:spTree>
    <p:extLst>
      <p:ext uri="{BB962C8B-B14F-4D97-AF65-F5344CB8AC3E}">
        <p14:creationId xmlns:p14="http://schemas.microsoft.com/office/powerpoint/2010/main" val="344504770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Template_White">
  <a:themeElements>
    <a:clrScheme name="Custom 1">
      <a:dk1>
        <a:srgbClr val="B2B2B2"/>
      </a:dk1>
      <a:lt1>
        <a:srgbClr val="FFFFFF"/>
      </a:lt1>
      <a:dk2>
        <a:srgbClr val="000000"/>
      </a:dk2>
      <a:lt2>
        <a:srgbClr val="000000"/>
      </a:lt2>
      <a:accent1>
        <a:srgbClr val="0099CC"/>
      </a:accent1>
      <a:accent2>
        <a:srgbClr val="736D94"/>
      </a:accent2>
      <a:accent3>
        <a:srgbClr val="AAAAAA"/>
      </a:accent3>
      <a:accent4>
        <a:srgbClr val="DADADA"/>
      </a:accent4>
      <a:accent5>
        <a:srgbClr val="AACAE2"/>
      </a:accent5>
      <a:accent6>
        <a:srgbClr val="686286"/>
      </a:accent6>
      <a:hlink>
        <a:srgbClr val="0000FF"/>
      </a:hlink>
      <a:folHlink>
        <a:srgbClr val="71879A"/>
      </a:folHlink>
    </a:clrScheme>
    <a:fontScheme name="PresentationTemplate_Whi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000000"/>
          </a:solidFill>
          <a:prstDash val="solid"/>
          <a:round/>
          <a:headEnd type="none" w="med" len="med"/>
          <a:tailEnd type="none" w="med" len="med"/>
        </a:ln>
        <a:effectLs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1"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PresentationTemplate_Whit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19770</TotalTime>
  <Words>924</Words>
  <Application>Microsoft Office PowerPoint</Application>
  <PresentationFormat>On-screen Show (4:3)</PresentationFormat>
  <Paragraphs>70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Verdana</vt:lpstr>
      <vt:lpstr>Wingdings</vt:lpstr>
      <vt:lpstr>Wingdings 3</vt:lpstr>
      <vt:lpstr>PresentationTemplate_White</vt:lpstr>
      <vt:lpstr>PowerPoint Presentation</vt:lpstr>
      <vt:lpstr>PDR Architecture Team</vt:lpstr>
      <vt:lpstr>Architecture Principles</vt:lpstr>
      <vt:lpstr>PDR Business Needs Value and Goals</vt:lpstr>
      <vt:lpstr>Residential Review Use Case Model</vt:lpstr>
      <vt:lpstr>Perform Regulatory Review</vt:lpstr>
      <vt:lpstr>Obtain Permits</vt:lpstr>
      <vt:lpstr>Obtain Final Inspection</vt:lpstr>
      <vt:lpstr>Specification for Inclusion in Statement of Work</vt:lpstr>
      <vt:lpstr>Next Steps</vt:lpstr>
    </vt:vector>
  </TitlesOfParts>
  <Company>SI International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System Engineering and Enterprise Architectures</dc:title>
  <dc:creator>Rob Byrd</dc:creator>
  <cp:lastModifiedBy>Brown, Aaron - EA</cp:lastModifiedBy>
  <cp:revision>971</cp:revision>
  <dcterms:created xsi:type="dcterms:W3CDTF">2002-08-23T15:26:08Z</dcterms:created>
  <dcterms:modified xsi:type="dcterms:W3CDTF">2017-06-12T16:36:26Z</dcterms:modified>
</cp:coreProperties>
</file>