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1"/>
  </p:notesMasterIdLst>
  <p:handoutMasterIdLst>
    <p:handoutMasterId r:id="rId22"/>
  </p:handoutMasterIdLst>
  <p:sldIdLst>
    <p:sldId id="264" r:id="rId2"/>
    <p:sldId id="289" r:id="rId3"/>
    <p:sldId id="290" r:id="rId4"/>
    <p:sldId id="273" r:id="rId5"/>
    <p:sldId id="293" r:id="rId6"/>
    <p:sldId id="288" r:id="rId7"/>
    <p:sldId id="274" r:id="rId8"/>
    <p:sldId id="272" r:id="rId9"/>
    <p:sldId id="275" r:id="rId10"/>
    <p:sldId id="276" r:id="rId11"/>
    <p:sldId id="278" r:id="rId12"/>
    <p:sldId id="277" r:id="rId13"/>
    <p:sldId id="281" r:id="rId14"/>
    <p:sldId id="282" r:id="rId15"/>
    <p:sldId id="285" r:id="rId16"/>
    <p:sldId id="294" r:id="rId17"/>
    <p:sldId id="286" r:id="rId18"/>
    <p:sldId id="287" r:id="rId19"/>
    <p:sldId id="292" r:id="rId20"/>
  </p:sldIdLst>
  <p:sldSz cx="9144000" cy="6858000" type="screen4x3"/>
  <p:notesSz cx="7004050" cy="9223375"/>
  <p:defaultTextStyle>
    <a:defPPr>
      <a:defRPr lang="en-US"/>
    </a:defPPr>
    <a:lvl1pPr algn="l" rtl="0" fontAlgn="base">
      <a:spcBef>
        <a:spcPct val="0"/>
      </a:spcBef>
      <a:spcAft>
        <a:spcPct val="0"/>
      </a:spcAft>
      <a:defRPr sz="1400" b="1" kern="1200">
        <a:solidFill>
          <a:schemeClr val="bg1"/>
        </a:solidFill>
        <a:latin typeface="Arial" charset="0"/>
        <a:ea typeface="+mn-ea"/>
        <a:cs typeface="Arial" charset="0"/>
      </a:defRPr>
    </a:lvl1pPr>
    <a:lvl2pPr marL="457200" algn="l" rtl="0" fontAlgn="base">
      <a:spcBef>
        <a:spcPct val="0"/>
      </a:spcBef>
      <a:spcAft>
        <a:spcPct val="0"/>
      </a:spcAft>
      <a:defRPr sz="1400" b="1" kern="1200">
        <a:solidFill>
          <a:schemeClr val="bg1"/>
        </a:solidFill>
        <a:latin typeface="Arial" charset="0"/>
        <a:ea typeface="+mn-ea"/>
        <a:cs typeface="Arial" charset="0"/>
      </a:defRPr>
    </a:lvl2pPr>
    <a:lvl3pPr marL="914400" algn="l" rtl="0" fontAlgn="base">
      <a:spcBef>
        <a:spcPct val="0"/>
      </a:spcBef>
      <a:spcAft>
        <a:spcPct val="0"/>
      </a:spcAft>
      <a:defRPr sz="1400" b="1" kern="1200">
        <a:solidFill>
          <a:schemeClr val="bg1"/>
        </a:solidFill>
        <a:latin typeface="Arial" charset="0"/>
        <a:ea typeface="+mn-ea"/>
        <a:cs typeface="Arial" charset="0"/>
      </a:defRPr>
    </a:lvl3pPr>
    <a:lvl4pPr marL="1371600" algn="l" rtl="0" fontAlgn="base">
      <a:spcBef>
        <a:spcPct val="0"/>
      </a:spcBef>
      <a:spcAft>
        <a:spcPct val="0"/>
      </a:spcAft>
      <a:defRPr sz="1400" b="1" kern="1200">
        <a:solidFill>
          <a:schemeClr val="bg1"/>
        </a:solidFill>
        <a:latin typeface="Arial" charset="0"/>
        <a:ea typeface="+mn-ea"/>
        <a:cs typeface="Arial" charset="0"/>
      </a:defRPr>
    </a:lvl4pPr>
    <a:lvl5pPr marL="1828800" algn="l" rtl="0" fontAlgn="base">
      <a:spcBef>
        <a:spcPct val="0"/>
      </a:spcBef>
      <a:spcAft>
        <a:spcPct val="0"/>
      </a:spcAft>
      <a:defRPr sz="1400" b="1" kern="1200">
        <a:solidFill>
          <a:schemeClr val="bg1"/>
        </a:solidFill>
        <a:latin typeface="Arial" charset="0"/>
        <a:ea typeface="+mn-ea"/>
        <a:cs typeface="Arial" charset="0"/>
      </a:defRPr>
    </a:lvl5pPr>
    <a:lvl6pPr marL="2286000" algn="l" defTabSz="914400" rtl="0" eaLnBrk="1" latinLnBrk="0" hangingPunct="1">
      <a:defRPr sz="1400" b="1" kern="1200">
        <a:solidFill>
          <a:schemeClr val="bg1"/>
        </a:solidFill>
        <a:latin typeface="Arial" charset="0"/>
        <a:ea typeface="+mn-ea"/>
        <a:cs typeface="Arial" charset="0"/>
      </a:defRPr>
    </a:lvl6pPr>
    <a:lvl7pPr marL="2743200" algn="l" defTabSz="914400" rtl="0" eaLnBrk="1" latinLnBrk="0" hangingPunct="1">
      <a:defRPr sz="1400" b="1" kern="1200">
        <a:solidFill>
          <a:schemeClr val="bg1"/>
        </a:solidFill>
        <a:latin typeface="Arial" charset="0"/>
        <a:ea typeface="+mn-ea"/>
        <a:cs typeface="Arial" charset="0"/>
      </a:defRPr>
    </a:lvl7pPr>
    <a:lvl8pPr marL="3200400" algn="l" defTabSz="914400" rtl="0" eaLnBrk="1" latinLnBrk="0" hangingPunct="1">
      <a:defRPr sz="1400" b="1" kern="1200">
        <a:solidFill>
          <a:schemeClr val="bg1"/>
        </a:solidFill>
        <a:latin typeface="Arial" charset="0"/>
        <a:ea typeface="+mn-ea"/>
        <a:cs typeface="Arial" charset="0"/>
      </a:defRPr>
    </a:lvl8pPr>
    <a:lvl9pPr marL="3657600" algn="l" defTabSz="914400" rtl="0" eaLnBrk="1" latinLnBrk="0" hangingPunct="1">
      <a:defRPr sz="1400" b="1" kern="1200">
        <a:solidFill>
          <a:schemeClr val="bg1"/>
        </a:solidFill>
        <a:latin typeface="Arial" charset="0"/>
        <a:ea typeface="+mn-ea"/>
        <a:cs typeface="Arial" charset="0"/>
      </a:defRPr>
    </a:lvl9pPr>
  </p:defaultTextStyle>
  <p:extLst>
    <p:ext uri="{EFAFB233-063F-42B5-8137-9DF3F51BA10A}">
      <p15:sldGuideLst xmlns:p15="http://schemas.microsoft.com/office/powerpoint/2012/main">
        <p15:guide id="1" orient="horz" pos="1207">
          <p15:clr>
            <a:srgbClr val="A4A3A4"/>
          </p15:clr>
        </p15:guide>
        <p15:guide id="2" orient="horz" pos="3007">
          <p15:clr>
            <a:srgbClr val="A4A3A4"/>
          </p15:clr>
        </p15:guide>
        <p15:guide id="3" orient="horz" pos="437">
          <p15:clr>
            <a:srgbClr val="A4A3A4"/>
          </p15:clr>
        </p15:guide>
        <p15:guide id="4" pos="369">
          <p15:clr>
            <a:srgbClr val="A4A3A4"/>
          </p15:clr>
        </p15:guide>
      </p15:sldGuideLst>
    </p:ext>
    <p:ext uri="{2D200454-40CA-4A62-9FC3-DE9A4176ACB9}">
      <p15:notesGuideLst xmlns:p15="http://schemas.microsoft.com/office/powerpoint/2012/main">
        <p15:guide id="1" orient="horz" pos="2905">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DDD8C2"/>
    <a:srgbClr val="006699"/>
    <a:srgbClr val="FFCC66"/>
    <a:srgbClr val="0000FF"/>
    <a:srgbClr val="FFFFFF"/>
    <a:srgbClr val="FFFF66"/>
    <a:srgbClr val="000000"/>
    <a:srgbClr val="FF990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92" autoAdjust="0"/>
    <p:restoredTop sz="59661" autoAdjust="0"/>
  </p:normalViewPr>
  <p:slideViewPr>
    <p:cSldViewPr snapToGrid="0">
      <p:cViewPr varScale="1">
        <p:scale>
          <a:sx n="145" d="100"/>
          <a:sy n="145" d="100"/>
        </p:scale>
        <p:origin x="498" y="126"/>
      </p:cViewPr>
      <p:guideLst>
        <p:guide orient="horz" pos="1207"/>
        <p:guide orient="horz" pos="3007"/>
        <p:guide orient="horz" pos="437"/>
        <p:guide pos="369"/>
      </p:guideLst>
    </p:cSldViewPr>
  </p:slideViewPr>
  <p:outlineViewPr>
    <p:cViewPr>
      <p:scale>
        <a:sx n="30" d="100"/>
        <a:sy n="30" d="100"/>
      </p:scale>
      <p:origin x="0" y="0"/>
    </p:cViewPr>
  </p:outlineViewPr>
  <p:notesTextViewPr>
    <p:cViewPr>
      <p:scale>
        <a:sx n="105" d="100"/>
        <a:sy n="105" d="100"/>
      </p:scale>
      <p:origin x="0" y="0"/>
    </p:cViewPr>
  </p:notesTextViewPr>
  <p:sorterViewPr>
    <p:cViewPr>
      <p:scale>
        <a:sx n="100" d="100"/>
        <a:sy n="100" d="100"/>
      </p:scale>
      <p:origin x="0" y="336"/>
    </p:cViewPr>
  </p:sorterViewPr>
  <p:notesViewPr>
    <p:cSldViewPr snapToGrid="0">
      <p:cViewPr varScale="1">
        <p:scale>
          <a:sx n="86" d="100"/>
          <a:sy n="86" d="100"/>
        </p:scale>
        <p:origin x="-1884" y="-84"/>
      </p:cViewPr>
      <p:guideLst>
        <p:guide orient="horz" pos="2905"/>
        <p:guide pos="220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p:cNvSpPr>
            <a:spLocks noGrp="1" noChangeArrowheads="1"/>
          </p:cNvSpPr>
          <p:nvPr>
            <p:ph type="hdr" sz="quarter"/>
          </p:nvPr>
        </p:nvSpPr>
        <p:spPr bwMode="auto">
          <a:xfrm>
            <a:off x="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l" defTabSz="925513">
              <a:defRPr sz="1200" b="0">
                <a:solidFill>
                  <a:schemeClr val="tx1"/>
                </a:solidFill>
              </a:defRPr>
            </a:lvl1pPr>
          </a:lstStyle>
          <a:p>
            <a:pPr>
              <a:defRPr/>
            </a:pPr>
            <a:endParaRPr lang="en-US"/>
          </a:p>
        </p:txBody>
      </p:sp>
      <p:sp>
        <p:nvSpPr>
          <p:cNvPr id="542723" name="Rectangle 3"/>
          <p:cNvSpPr>
            <a:spLocks noGrp="1" noChangeArrowheads="1"/>
          </p:cNvSpPr>
          <p:nvPr>
            <p:ph type="dt" sz="quarter" idx="1"/>
          </p:nvPr>
        </p:nvSpPr>
        <p:spPr bwMode="auto">
          <a:xfrm>
            <a:off x="396875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r" defTabSz="925513">
              <a:defRPr sz="1200" b="0">
                <a:solidFill>
                  <a:schemeClr val="tx1"/>
                </a:solidFill>
              </a:defRPr>
            </a:lvl1pPr>
          </a:lstStyle>
          <a:p>
            <a:pPr>
              <a:defRPr/>
            </a:pPr>
            <a:endParaRPr lang="en-US"/>
          </a:p>
        </p:txBody>
      </p:sp>
      <p:sp>
        <p:nvSpPr>
          <p:cNvPr id="542725" name="Rectangle 5"/>
          <p:cNvSpPr>
            <a:spLocks noGrp="1" noChangeArrowheads="1"/>
          </p:cNvSpPr>
          <p:nvPr>
            <p:ph type="sldNum" sz="quarter" idx="3"/>
          </p:nvPr>
        </p:nvSpPr>
        <p:spPr bwMode="auto">
          <a:xfrm>
            <a:off x="3968750" y="8759825"/>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b" anchorCtr="0" compatLnSpc="1">
            <a:prstTxWarp prst="textNoShape">
              <a:avLst/>
            </a:prstTxWarp>
          </a:bodyPr>
          <a:lstStyle>
            <a:lvl1pPr algn="r" defTabSz="925513">
              <a:defRPr sz="1200" b="0">
                <a:solidFill>
                  <a:schemeClr val="tx1"/>
                </a:solidFill>
              </a:defRPr>
            </a:lvl1pPr>
          </a:lstStyle>
          <a:p>
            <a:pPr>
              <a:defRPr/>
            </a:pPr>
            <a:fld id="{AE6F58C4-C183-4741-A02B-5B185428A657}" type="slidenum">
              <a:rPr lang="en-US"/>
              <a:pPr>
                <a:defRPr/>
              </a:pPr>
              <a:t>‹#›</a:t>
            </a:fld>
            <a:endParaRPr lang="en-US"/>
          </a:p>
        </p:txBody>
      </p:sp>
      <p:pic>
        <p:nvPicPr>
          <p:cNvPr id="22533" name="Picture 6" descr="RAT_18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8856663"/>
            <a:ext cx="125730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200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7004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ctr" defTabSz="925513">
              <a:defRPr b="0">
                <a:solidFill>
                  <a:schemeClr val="tx1"/>
                </a:solidFill>
              </a:defRPr>
            </a:lvl1pPr>
          </a:lstStyle>
          <a:p>
            <a:pPr>
              <a:defRPr/>
            </a:pPr>
            <a:r>
              <a:rPr lang="en-US"/>
              <a:t>Speaker Notes</a:t>
            </a:r>
          </a:p>
        </p:txBody>
      </p:sp>
      <p:sp>
        <p:nvSpPr>
          <p:cNvPr id="20483" name="Rectangle 4"/>
          <p:cNvSpPr>
            <a:spLocks noGrp="1" noRot="1" noChangeAspect="1" noChangeArrowheads="1" noTextEdit="1"/>
          </p:cNvSpPr>
          <p:nvPr>
            <p:ph type="sldImg" idx="2"/>
          </p:nvPr>
        </p:nvSpPr>
        <p:spPr bwMode="auto">
          <a:xfrm>
            <a:off x="1195388" y="690563"/>
            <a:ext cx="4611687" cy="34591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5477" name="Rectangle 5"/>
          <p:cNvSpPr>
            <a:spLocks noGrp="1" noChangeArrowheads="1"/>
          </p:cNvSpPr>
          <p:nvPr>
            <p:ph type="body" sz="quarter" idx="3"/>
          </p:nvPr>
        </p:nvSpPr>
        <p:spPr bwMode="auto">
          <a:xfrm>
            <a:off x="381000" y="4381500"/>
            <a:ext cx="6324600" cy="415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9" name="Rectangle 7"/>
          <p:cNvSpPr>
            <a:spLocks noGrp="1" noChangeArrowheads="1"/>
          </p:cNvSpPr>
          <p:nvPr>
            <p:ph type="sldNum" sz="quarter" idx="5"/>
          </p:nvPr>
        </p:nvSpPr>
        <p:spPr bwMode="auto">
          <a:xfrm>
            <a:off x="3894138" y="8759825"/>
            <a:ext cx="30337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b" anchorCtr="0" compatLnSpc="1">
            <a:prstTxWarp prst="textNoShape">
              <a:avLst/>
            </a:prstTxWarp>
          </a:bodyPr>
          <a:lstStyle>
            <a:lvl1pPr algn="r" defTabSz="925513">
              <a:defRPr sz="1200" b="0">
                <a:solidFill>
                  <a:schemeClr val="tx1"/>
                </a:solidFill>
              </a:defRPr>
            </a:lvl1pPr>
          </a:lstStyle>
          <a:p>
            <a:pPr>
              <a:defRPr/>
            </a:pPr>
            <a:fld id="{5A5E0618-75CF-461C-930F-45DD3F5D4F2B}" type="slidenum">
              <a:rPr lang="en-US"/>
              <a:pPr>
                <a:defRPr/>
              </a:pPr>
              <a:t>‹#›</a:t>
            </a:fld>
            <a:endParaRPr lang="en-US"/>
          </a:p>
        </p:txBody>
      </p:sp>
    </p:spTree>
    <p:extLst>
      <p:ext uri="{BB962C8B-B14F-4D97-AF65-F5344CB8AC3E}">
        <p14:creationId xmlns:p14="http://schemas.microsoft.com/office/powerpoint/2010/main" val="13150616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3000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3000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3000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3000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3000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Speaker Notes</a:t>
            </a:r>
            <a:endParaRPr lang="en-US"/>
          </a:p>
        </p:txBody>
      </p:sp>
      <p:sp>
        <p:nvSpPr>
          <p:cNvPr id="5" name="Slide Number Placeholder 4"/>
          <p:cNvSpPr>
            <a:spLocks noGrp="1"/>
          </p:cNvSpPr>
          <p:nvPr>
            <p:ph type="sldNum" sz="quarter" idx="11"/>
          </p:nvPr>
        </p:nvSpPr>
        <p:spPr/>
        <p:txBody>
          <a:bodyPr/>
          <a:lstStyle/>
          <a:p>
            <a:pPr>
              <a:defRPr/>
            </a:pPr>
            <a:fld id="{5A5E0618-75CF-461C-930F-45DD3F5D4F2B}" type="slidenum">
              <a:rPr lang="en-US" smtClean="0"/>
              <a:pPr>
                <a:defRPr/>
              </a:pPr>
              <a:t>1</a:t>
            </a:fld>
            <a:endParaRPr lang="en-US"/>
          </a:p>
        </p:txBody>
      </p:sp>
    </p:spTree>
    <p:extLst>
      <p:ext uri="{BB962C8B-B14F-4D97-AF65-F5344CB8AC3E}">
        <p14:creationId xmlns:p14="http://schemas.microsoft.com/office/powerpoint/2010/main" val="17272433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75174" name="Rectangle 1030"/>
          <p:cNvSpPr>
            <a:spLocks noGrp="1" noChangeArrowheads="1"/>
          </p:cNvSpPr>
          <p:nvPr>
            <p:ph type="ctrTitle"/>
          </p:nvPr>
        </p:nvSpPr>
        <p:spPr>
          <a:xfrm>
            <a:off x="425450" y="3327400"/>
            <a:ext cx="8293100" cy="455613"/>
          </a:xfrm>
        </p:spPr>
        <p:txBody>
          <a:bodyPr lIns="91440"/>
          <a:lstStyle>
            <a:lvl1pPr algn="ctr">
              <a:lnSpc>
                <a:spcPct val="85000"/>
              </a:lnSpc>
              <a:defRPr b="1">
                <a:solidFill>
                  <a:schemeClr val="bg1"/>
                </a:solidFill>
              </a:defRPr>
            </a:lvl1pPr>
          </a:lstStyle>
          <a:p>
            <a:pPr lvl="0"/>
            <a:r>
              <a:rPr lang="en-US" noProof="0" smtClean="0"/>
              <a:t>Click to edit Master title style</a:t>
            </a:r>
          </a:p>
        </p:txBody>
      </p:sp>
      <p:sp>
        <p:nvSpPr>
          <p:cNvPr id="775180" name="Rectangle 1036"/>
          <p:cNvSpPr>
            <a:spLocks noGrp="1" noChangeArrowheads="1"/>
          </p:cNvSpPr>
          <p:nvPr>
            <p:ph type="subTitle" sz="quarter" idx="1"/>
          </p:nvPr>
        </p:nvSpPr>
        <p:spPr>
          <a:xfrm>
            <a:off x="425450" y="4240213"/>
            <a:ext cx="8293100" cy="350837"/>
          </a:xfrm>
        </p:spPr>
        <p:txBody>
          <a:bodyPr lIns="91440"/>
          <a:lstStyle>
            <a:lvl1pPr marL="0" indent="0" algn="ctr">
              <a:spcBef>
                <a:spcPct val="0"/>
              </a:spcBef>
              <a:buFont typeface="Wingdings 3" pitchFamily="18" charset="2"/>
              <a:buNone/>
              <a:defRPr sz="2000" i="0">
                <a:solidFill>
                  <a:schemeClr val="accent1"/>
                </a:solidFill>
                <a:effectLst/>
              </a:defRPr>
            </a:lvl1pPr>
          </a:lstStyle>
          <a:p>
            <a:pPr lvl="0"/>
            <a:r>
              <a:rPr lang="en-US" noProof="0" smtClean="0"/>
              <a:t>Click to edit Master subtitle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853184"/>
          </a:xfrm>
          <a:prstGeom prst="rect">
            <a:avLst/>
          </a:prstGeom>
        </p:spPr>
      </p:pic>
    </p:spTree>
    <p:extLst>
      <p:ext uri="{BB962C8B-B14F-4D97-AF65-F5344CB8AC3E}">
        <p14:creationId xmlns:p14="http://schemas.microsoft.com/office/powerpoint/2010/main" val="25904293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326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4038" y="622300"/>
            <a:ext cx="2239962" cy="214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622300"/>
            <a:ext cx="6569075" cy="214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522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84188" y="1589088"/>
            <a:ext cx="8332787" cy="1657890"/>
          </a:xfrm>
        </p:spPr>
        <p:txBody>
          <a:bodyPr/>
          <a:lstStyle>
            <a:lvl1pPr marL="346075" indent="-346075">
              <a:buClr>
                <a:srgbClr val="FF9900"/>
              </a:buClr>
              <a:buFont typeface="Wingdings" pitchFamily="2" charset="2"/>
              <a:buChar char="Ø"/>
              <a:defRPr/>
            </a:lvl1pPr>
            <a:lvl2pPr marL="579438" indent="-231775">
              <a:buClr>
                <a:srgbClr val="FF9900"/>
              </a:buClr>
              <a:buFont typeface="Wingdings" pitchFamily="2" charset="2"/>
              <a:buChar char="§"/>
              <a:defRPr/>
            </a:lvl2pPr>
            <a:lvl3pPr marL="809625" indent="-228600">
              <a:spcBef>
                <a:spcPts val="500"/>
              </a:spcBef>
              <a:spcAft>
                <a:spcPts val="500"/>
              </a:spcAft>
              <a:buClr>
                <a:srgbClr val="FF9900"/>
              </a:buClr>
              <a:buFont typeface="Wingdings" pitchFamily="2" charset="2"/>
              <a:buChar char="Ø"/>
              <a:defRPr/>
            </a:lvl3pPr>
            <a:lvl4pPr marL="1041400" indent="-230188">
              <a:buClr>
                <a:srgbClr val="FF9900"/>
              </a:buClr>
              <a:buFont typeface="Wingdings" pitchFamily="2" charset="2"/>
              <a:buChar char="Ø"/>
              <a:defRPr/>
            </a:lvl4pPr>
            <a:lvl5pPr marL="1271588" indent="-228600">
              <a:buClr>
                <a:srgbClr val="FF9900"/>
              </a:buClr>
              <a:buFont typeface="Wingdings"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62690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480131"/>
          </a:xfrm>
        </p:spPr>
        <p:txBody>
          <a:bodyPr/>
          <a:lstStyle>
            <a:lvl1pPr algn="l">
              <a:defRPr lang="en-US" dirty="0">
                <a:solidFill>
                  <a:srgbClr val="80000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458587"/>
          </a:xfrm>
        </p:spPr>
        <p:txBody>
          <a:bodyPr anchor="t"/>
          <a:lstStyle>
            <a:lvl1pPr marL="0" indent="0">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7151833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4188" y="1252538"/>
            <a:ext cx="4089400"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5988" y="1252538"/>
            <a:ext cx="4090987"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065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223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672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48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2298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327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1853184"/>
          </a:xfrm>
          <a:prstGeom prst="rect">
            <a:avLst/>
          </a:prstGeom>
        </p:spPr>
      </p:pic>
      <p:sp>
        <p:nvSpPr>
          <p:cNvPr id="774147" name="Rectangle 3"/>
          <p:cNvSpPr>
            <a:spLocks noGrp="1" noChangeArrowheads="1"/>
          </p:cNvSpPr>
          <p:nvPr>
            <p:ph type="title"/>
          </p:nvPr>
        </p:nvSpPr>
        <p:spPr bwMode="auto">
          <a:xfrm>
            <a:off x="182563" y="231775"/>
            <a:ext cx="896143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title style</a:t>
            </a:r>
          </a:p>
        </p:txBody>
      </p:sp>
      <p:sp>
        <p:nvSpPr>
          <p:cNvPr id="774148" name="Rectangle 4"/>
          <p:cNvSpPr>
            <a:spLocks noGrp="1" noChangeArrowheads="1"/>
          </p:cNvSpPr>
          <p:nvPr>
            <p:ph type="body" idx="1"/>
          </p:nvPr>
        </p:nvSpPr>
        <p:spPr bwMode="auto">
          <a:xfrm>
            <a:off x="484188" y="1589088"/>
            <a:ext cx="8332787"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2800" b="1">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2pPr>
      <a:lvl3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3pPr>
      <a:lvl4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4pPr>
      <a:lvl5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5pPr>
      <a:lvl6pPr marL="457200" algn="l" rtl="0" fontAlgn="base">
        <a:lnSpc>
          <a:spcPct val="90000"/>
        </a:lnSpc>
        <a:spcBef>
          <a:spcPct val="0"/>
        </a:spcBef>
        <a:spcAft>
          <a:spcPct val="0"/>
        </a:spcAft>
        <a:defRPr sz="2800">
          <a:solidFill>
            <a:srgbClr val="003366"/>
          </a:solidFill>
          <a:latin typeface="Arial" charset="0"/>
          <a:cs typeface="Arial" charset="0"/>
        </a:defRPr>
      </a:lvl6pPr>
      <a:lvl7pPr marL="914400" algn="l" rtl="0" fontAlgn="base">
        <a:lnSpc>
          <a:spcPct val="90000"/>
        </a:lnSpc>
        <a:spcBef>
          <a:spcPct val="0"/>
        </a:spcBef>
        <a:spcAft>
          <a:spcPct val="0"/>
        </a:spcAft>
        <a:defRPr sz="2800">
          <a:solidFill>
            <a:srgbClr val="003366"/>
          </a:solidFill>
          <a:latin typeface="Arial" charset="0"/>
          <a:cs typeface="Arial" charset="0"/>
        </a:defRPr>
      </a:lvl7pPr>
      <a:lvl8pPr marL="1371600" algn="l" rtl="0" fontAlgn="base">
        <a:lnSpc>
          <a:spcPct val="90000"/>
        </a:lnSpc>
        <a:spcBef>
          <a:spcPct val="0"/>
        </a:spcBef>
        <a:spcAft>
          <a:spcPct val="0"/>
        </a:spcAft>
        <a:defRPr sz="2800">
          <a:solidFill>
            <a:srgbClr val="003366"/>
          </a:solidFill>
          <a:latin typeface="Arial" charset="0"/>
          <a:cs typeface="Arial" charset="0"/>
        </a:defRPr>
      </a:lvl8pPr>
      <a:lvl9pPr marL="1828800" algn="l" rtl="0" fontAlgn="base">
        <a:lnSpc>
          <a:spcPct val="90000"/>
        </a:lnSpc>
        <a:spcBef>
          <a:spcPct val="0"/>
        </a:spcBef>
        <a:spcAft>
          <a:spcPct val="0"/>
        </a:spcAft>
        <a:defRPr sz="2800">
          <a:solidFill>
            <a:srgbClr val="003366"/>
          </a:solidFill>
          <a:latin typeface="Arial" charset="0"/>
          <a:cs typeface="Arial" charset="0"/>
        </a:defRPr>
      </a:lvl9pPr>
    </p:titleStyle>
    <p:bodyStyle>
      <a:lvl1pPr marL="346075" indent="-346075" algn="l" rtl="0" eaLnBrk="0" fontAlgn="base" hangingPunct="0">
        <a:lnSpc>
          <a:spcPct val="85000"/>
        </a:lnSpc>
        <a:spcBef>
          <a:spcPct val="50000"/>
        </a:spcBef>
        <a:spcAft>
          <a:spcPct val="0"/>
        </a:spcAft>
        <a:buClr>
          <a:schemeClr val="hlink"/>
        </a:buClr>
        <a:buFont typeface="Wingdings 3" pitchFamily="18" charset="2"/>
        <a:buChar char=""/>
        <a:defRPr sz="24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marL="579438" indent="-231775" algn="l" rtl="0" eaLnBrk="0" fontAlgn="base" hangingPunct="0">
        <a:lnSpc>
          <a:spcPct val="85000"/>
        </a:lnSpc>
        <a:spcBef>
          <a:spcPct val="25000"/>
        </a:spcBef>
        <a:spcAft>
          <a:spcPct val="0"/>
        </a:spcAft>
        <a:buClr>
          <a:schemeClr val="hlink"/>
        </a:buClr>
        <a:buFont typeface="Wingdings" pitchFamily="2" charset="2"/>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2pPr>
      <a:lvl3pPr marL="809625" indent="-228600" algn="l" rtl="0" eaLnBrk="0" fontAlgn="base" hangingPunct="0">
        <a:lnSpc>
          <a:spcPct val="85000"/>
        </a:lnSpc>
        <a:spcBef>
          <a:spcPct val="0"/>
        </a:spcBef>
        <a:spcAft>
          <a:spcPct val="0"/>
        </a:spcAft>
        <a:buClr>
          <a:schemeClr val="hlink"/>
        </a:buClr>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3pPr>
      <a:lvl4pPr marL="1041400" indent="-230188"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4pPr>
      <a:lvl5pPr marL="1271588" indent="-228600"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5pPr>
      <a:lvl6pPr marL="17287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6pPr>
      <a:lvl7pPr marL="21859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7pPr>
      <a:lvl8pPr marL="26431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8pPr>
      <a:lvl9pPr marL="31003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PDRArchitectureStatus.pptx" TargetMode="External"/><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2313" y="4062234"/>
            <a:ext cx="7772400" cy="424732"/>
          </a:xfrm>
        </p:spPr>
        <p:txBody>
          <a:bodyPr/>
          <a:lstStyle/>
          <a:p>
            <a:endParaRPr lang="en-US" sz="2400" dirty="0"/>
          </a:p>
        </p:txBody>
      </p:sp>
      <p:sp>
        <p:nvSpPr>
          <p:cNvPr id="4" name="Text Placeholder 3"/>
          <p:cNvSpPr>
            <a:spLocks noGrp="1"/>
          </p:cNvSpPr>
          <p:nvPr>
            <p:ph type="body" idx="1"/>
          </p:nvPr>
        </p:nvSpPr>
        <p:spPr>
          <a:xfrm>
            <a:off x="734188" y="2158286"/>
            <a:ext cx="7772400" cy="1086451"/>
          </a:xfrm>
        </p:spPr>
        <p:txBody>
          <a:bodyPr/>
          <a:lstStyle/>
          <a:p>
            <a:r>
              <a:rPr lang="en-US" sz="2400" dirty="0" smtClean="0"/>
              <a:t>Strategic Planning Using</a:t>
            </a:r>
            <a:br>
              <a:rPr lang="en-US" sz="2400" dirty="0" smtClean="0"/>
            </a:br>
            <a:r>
              <a:rPr lang="en-US" sz="2400" dirty="0" smtClean="0"/>
              <a:t>Enterprise Architecture</a:t>
            </a:r>
            <a:br>
              <a:rPr lang="en-US" sz="2400" dirty="0" smtClean="0"/>
            </a:br>
            <a:r>
              <a:rPr lang="en-US" dirty="0" smtClean="0"/>
              <a:t>		</a:t>
            </a:r>
            <a:r>
              <a:rPr lang="en-US" sz="1800" dirty="0" smtClean="0"/>
              <a:t>December 03, 2013</a:t>
            </a:r>
          </a:p>
        </p:txBody>
      </p:sp>
    </p:spTree>
    <p:extLst>
      <p:ext uri="{BB962C8B-B14F-4D97-AF65-F5344CB8AC3E}">
        <p14:creationId xmlns:p14="http://schemas.microsoft.com/office/powerpoint/2010/main" val="3154716930"/>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 Real Estate Sources</a:t>
            </a:r>
            <a:endParaRPr lang="en-US" dirty="0"/>
          </a:p>
        </p:txBody>
      </p:sp>
      <p:pic>
        <p:nvPicPr>
          <p:cNvPr id="4"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2215"/>
          <a:stretch/>
        </p:blipFill>
        <p:spPr bwMode="auto">
          <a:xfrm>
            <a:off x="1055759" y="875323"/>
            <a:ext cx="6243812" cy="58799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4423508" y="2696309"/>
            <a:ext cx="2172675" cy="1445845"/>
          </a:xfrm>
          <a:prstGeom prst="rect">
            <a:avLst/>
          </a:prstGeom>
          <a:noFill/>
          <a:ln w="254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1183500957"/>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Municipal Court</a:t>
            </a:r>
            <a:endParaRPr lang="en-US" dirty="0"/>
          </a:p>
        </p:txBody>
      </p:sp>
      <p:pic>
        <p:nvPicPr>
          <p:cNvPr id="3"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573" r="17308"/>
          <a:stretch/>
        </p:blipFill>
        <p:spPr bwMode="auto">
          <a:xfrm>
            <a:off x="1149928" y="833315"/>
            <a:ext cx="5438441" cy="59033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bwMode="auto">
          <a:xfrm>
            <a:off x="4142154" y="2203939"/>
            <a:ext cx="1766277" cy="1031630"/>
          </a:xfrm>
          <a:prstGeom prst="rect">
            <a:avLst/>
          </a:prstGeom>
          <a:noFill/>
          <a:ln w="254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5" name="Rectangle 4"/>
          <p:cNvSpPr/>
          <p:nvPr/>
        </p:nvSpPr>
        <p:spPr bwMode="auto">
          <a:xfrm>
            <a:off x="4142154" y="5752123"/>
            <a:ext cx="1766277" cy="910492"/>
          </a:xfrm>
          <a:prstGeom prst="rect">
            <a:avLst/>
          </a:prstGeom>
          <a:noFill/>
          <a:ln w="254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4169359695"/>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Dependency</a:t>
            </a:r>
            <a:endParaRPr lang="en-US" dirty="0"/>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521" y="1151200"/>
            <a:ext cx="7444032" cy="54606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bwMode="auto">
          <a:xfrm>
            <a:off x="429847" y="2063469"/>
            <a:ext cx="3923322" cy="1281516"/>
          </a:xfrm>
          <a:prstGeom prst="rect">
            <a:avLst/>
          </a:prstGeom>
          <a:noFill/>
          <a:ln w="254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5" name="Rectangle 4"/>
          <p:cNvSpPr/>
          <p:nvPr/>
        </p:nvSpPr>
        <p:spPr bwMode="auto">
          <a:xfrm>
            <a:off x="4501662" y="3147802"/>
            <a:ext cx="2094521" cy="1447644"/>
          </a:xfrm>
          <a:prstGeom prst="rect">
            <a:avLst/>
          </a:prstGeom>
          <a:noFill/>
          <a:ln w="254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979406953"/>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Strategic Viewpoint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72" y="1443034"/>
            <a:ext cx="89154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5599542"/>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310" y="1931401"/>
            <a:ext cx="7476269" cy="4500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82563" y="231775"/>
            <a:ext cx="8961437" cy="757130"/>
          </a:xfrm>
        </p:spPr>
        <p:txBody>
          <a:bodyPr/>
          <a:lstStyle/>
          <a:p>
            <a:r>
              <a:rPr lang="en-US" dirty="0" smtClean="0"/>
              <a:t>Sequencing Plans Development</a:t>
            </a:r>
            <a:br>
              <a:rPr lang="en-US" dirty="0" smtClean="0"/>
            </a:br>
            <a:r>
              <a:rPr lang="en-US" sz="2000" dirty="0" smtClean="0"/>
              <a:t>(transition from current to future state)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225" y="2439726"/>
            <a:ext cx="706755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5334" y="2437038"/>
            <a:ext cx="21050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reeform 5"/>
          <p:cNvSpPr/>
          <p:nvPr/>
        </p:nvSpPr>
        <p:spPr bwMode="auto">
          <a:xfrm>
            <a:off x="1594338" y="2680662"/>
            <a:ext cx="5306647" cy="3376246"/>
          </a:xfrm>
          <a:custGeom>
            <a:avLst/>
            <a:gdLst>
              <a:gd name="connsiteX0" fmla="*/ 5306647 w 5306647"/>
              <a:gd name="connsiteY0" fmla="*/ 3376246 h 3376246"/>
              <a:gd name="connsiteX1" fmla="*/ 5306647 w 5306647"/>
              <a:gd name="connsiteY1" fmla="*/ 1445846 h 3376246"/>
              <a:gd name="connsiteX2" fmla="*/ 3626339 w 5306647"/>
              <a:gd name="connsiteY2" fmla="*/ 1445846 h 3376246"/>
              <a:gd name="connsiteX3" fmla="*/ 3626339 w 5306647"/>
              <a:gd name="connsiteY3" fmla="*/ 3016738 h 3376246"/>
              <a:gd name="connsiteX4" fmla="*/ 1039447 w 5306647"/>
              <a:gd name="connsiteY4" fmla="*/ 3016738 h 3376246"/>
              <a:gd name="connsiteX5" fmla="*/ 1039447 w 5306647"/>
              <a:gd name="connsiteY5" fmla="*/ 2547815 h 3376246"/>
              <a:gd name="connsiteX6" fmla="*/ 2836985 w 5306647"/>
              <a:gd name="connsiteY6" fmla="*/ 2547815 h 3376246"/>
              <a:gd name="connsiteX7" fmla="*/ 2836985 w 5306647"/>
              <a:gd name="connsiteY7" fmla="*/ 1563076 h 3376246"/>
              <a:gd name="connsiteX8" fmla="*/ 1281724 w 5306647"/>
              <a:gd name="connsiteY8" fmla="*/ 1563076 h 3376246"/>
              <a:gd name="connsiteX9" fmla="*/ 1281724 w 5306647"/>
              <a:gd name="connsiteY9" fmla="*/ 0 h 3376246"/>
              <a:gd name="connsiteX10" fmla="*/ 0 w 5306647"/>
              <a:gd name="connsiteY10" fmla="*/ 0 h 3376246"/>
              <a:gd name="connsiteX11" fmla="*/ 0 w 5306647"/>
              <a:gd name="connsiteY11" fmla="*/ 2516553 h 3376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06647" h="3376246">
                <a:moveTo>
                  <a:pt x="5306647" y="3376246"/>
                </a:moveTo>
                <a:lnTo>
                  <a:pt x="5306647" y="1445846"/>
                </a:lnTo>
                <a:lnTo>
                  <a:pt x="3626339" y="1445846"/>
                </a:lnTo>
                <a:lnTo>
                  <a:pt x="3626339" y="3016738"/>
                </a:lnTo>
                <a:lnTo>
                  <a:pt x="1039447" y="3016738"/>
                </a:lnTo>
                <a:lnTo>
                  <a:pt x="1039447" y="2547815"/>
                </a:lnTo>
                <a:lnTo>
                  <a:pt x="2836985" y="2547815"/>
                </a:lnTo>
                <a:lnTo>
                  <a:pt x="2836985" y="1563076"/>
                </a:lnTo>
                <a:lnTo>
                  <a:pt x="1281724" y="1563076"/>
                </a:lnTo>
                <a:lnTo>
                  <a:pt x="1281724" y="0"/>
                </a:lnTo>
                <a:lnTo>
                  <a:pt x="0" y="0"/>
                </a:lnTo>
                <a:lnTo>
                  <a:pt x="0" y="2516553"/>
                </a:lnTo>
              </a:path>
            </a:pathLst>
          </a:custGeom>
          <a:noFill/>
          <a:ln w="38100" cap="rnd">
            <a:solidFill>
              <a:srgbClr val="C00000"/>
            </a:solidFill>
            <a:prstDash val="sysDot"/>
            <a:headEnd type="oval"/>
            <a:tailEnd type="arrow"/>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mn-lt"/>
              <a:cs typeface="+mn-cs"/>
            </a:endParaRPr>
          </a:p>
        </p:txBody>
      </p:sp>
      <p:sp>
        <p:nvSpPr>
          <p:cNvPr id="7" name="TextBox 6"/>
          <p:cNvSpPr txBox="1"/>
          <p:nvPr/>
        </p:nvSpPr>
        <p:spPr>
          <a:xfrm>
            <a:off x="5760132" y="6237312"/>
            <a:ext cx="2829621" cy="276999"/>
          </a:xfrm>
          <a:prstGeom prst="rect">
            <a:avLst/>
          </a:prstGeom>
          <a:gradFill>
            <a:gsLst>
              <a:gs pos="0">
                <a:srgbClr val="FFC000"/>
              </a:gs>
              <a:gs pos="100000">
                <a:srgbClr val="FFCC66">
                  <a:alpha val="42000"/>
                  <a:lumMod val="76000"/>
                </a:srgbClr>
              </a:gs>
            </a:gsLst>
            <a:lin ang="5400000" scaled="0"/>
          </a:gradFill>
        </p:spPr>
        <p:txBody>
          <a:bodyPr wrap="none" rtlCol="0">
            <a:spAutoFit/>
          </a:bodyPr>
          <a:lstStyle>
            <a:defPPr>
              <a:defRPr lang="en-US"/>
            </a:defPPr>
            <a:lvl1pPr>
              <a:defRPr sz="1200" u="sng">
                <a:solidFill>
                  <a:srgbClr val="8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pPr algn="ctr"/>
            <a:r>
              <a:rPr lang="en-US" u="none" dirty="0" smtClean="0"/>
              <a:t>Sequencing Plan = Action Plan</a:t>
            </a:r>
            <a:endParaRPr lang="en-US" u="none" dirty="0"/>
          </a:p>
        </p:txBody>
      </p:sp>
    </p:spTree>
    <p:extLst>
      <p:ext uri="{BB962C8B-B14F-4D97-AF65-F5344CB8AC3E}">
        <p14:creationId xmlns:p14="http://schemas.microsoft.com/office/powerpoint/2010/main" val="289311766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867930"/>
          </a:xfrm>
        </p:spPr>
        <p:txBody>
          <a:bodyPr/>
          <a:lstStyle/>
          <a:p>
            <a:r>
              <a:rPr lang="en-US" dirty="0" smtClean="0"/>
              <a:t>Notional Waterfall Project Schedule</a:t>
            </a:r>
            <a:br>
              <a:rPr lang="en-US" dirty="0" smtClean="0"/>
            </a:br>
            <a:r>
              <a:rPr lang="en-US" dirty="0" smtClean="0"/>
              <a:t>Based on Sequencing Plan</a:t>
            </a:r>
            <a:endParaRPr lang="en-US" dirty="0"/>
          </a:p>
        </p:txBody>
      </p:sp>
      <p:cxnSp>
        <p:nvCxnSpPr>
          <p:cNvPr id="4" name="Straight Connector 3"/>
          <p:cNvCxnSpPr/>
          <p:nvPr/>
        </p:nvCxnSpPr>
        <p:spPr bwMode="auto">
          <a:xfrm>
            <a:off x="1480083" y="2990577"/>
            <a:ext cx="1432290" cy="0"/>
          </a:xfrm>
          <a:prstGeom prst="line">
            <a:avLst/>
          </a:prstGeom>
          <a:solidFill>
            <a:schemeClr val="accent1"/>
          </a:solidFill>
          <a:ln w="57150" cap="flat"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p:cNvCxnSpPr/>
          <p:nvPr/>
        </p:nvCxnSpPr>
        <p:spPr bwMode="auto">
          <a:xfrm>
            <a:off x="2360767" y="3264358"/>
            <a:ext cx="1919160" cy="0"/>
          </a:xfrm>
          <a:prstGeom prst="line">
            <a:avLst/>
          </a:prstGeom>
          <a:solidFill>
            <a:schemeClr val="accent1"/>
          </a:solidFill>
          <a:ln w="57150" cap="flat"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Connector 5"/>
          <p:cNvCxnSpPr/>
          <p:nvPr/>
        </p:nvCxnSpPr>
        <p:spPr bwMode="auto">
          <a:xfrm>
            <a:off x="2739744" y="3612315"/>
            <a:ext cx="1432290" cy="0"/>
          </a:xfrm>
          <a:prstGeom prst="line">
            <a:avLst/>
          </a:prstGeom>
          <a:solidFill>
            <a:schemeClr val="accent1"/>
          </a:solidFill>
          <a:ln w="57150" cap="flat"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a:off x="4596277" y="3960273"/>
            <a:ext cx="1432290" cy="0"/>
          </a:xfrm>
          <a:prstGeom prst="line">
            <a:avLst/>
          </a:prstGeom>
          <a:solidFill>
            <a:schemeClr val="accent1"/>
          </a:solidFill>
          <a:ln w="57150" cap="flat"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a:off x="5334883" y="4314195"/>
            <a:ext cx="1432290" cy="0"/>
          </a:xfrm>
          <a:prstGeom prst="line">
            <a:avLst/>
          </a:prstGeom>
          <a:solidFill>
            <a:schemeClr val="accent1"/>
          </a:solidFill>
          <a:ln w="57150" cap="flat"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5964290" y="4660025"/>
            <a:ext cx="1432290" cy="0"/>
          </a:xfrm>
          <a:prstGeom prst="line">
            <a:avLst/>
          </a:prstGeom>
          <a:solidFill>
            <a:schemeClr val="accent1"/>
          </a:solidFill>
          <a:ln w="57150" cap="flat"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5852632" y="5044605"/>
            <a:ext cx="684666" cy="0"/>
          </a:xfrm>
          <a:prstGeom prst="line">
            <a:avLst/>
          </a:prstGeom>
          <a:solidFill>
            <a:schemeClr val="accent1"/>
          </a:solidFill>
          <a:ln w="57150" cap="flat"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1163733" y="2759745"/>
            <a:ext cx="1861407" cy="215444"/>
          </a:xfrm>
          <a:prstGeom prst="rect">
            <a:avLst/>
          </a:prstGeom>
          <a:noFill/>
        </p:spPr>
        <p:txBody>
          <a:bodyPr wrap="non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Develop Acquisition Strategy</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p:cNvSpPr txBox="1"/>
          <p:nvPr/>
        </p:nvSpPr>
        <p:spPr>
          <a:xfrm>
            <a:off x="2092969" y="3033526"/>
            <a:ext cx="2212465" cy="215444"/>
          </a:xfrm>
          <a:prstGeom prst="rect">
            <a:avLst/>
          </a:prstGeom>
          <a:noFill/>
        </p:spPr>
        <p:txBody>
          <a:bodyPr wrap="non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Identify ESB Tooling Requirements</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3" name="TextBox 12"/>
          <p:cNvSpPr txBox="1"/>
          <p:nvPr/>
        </p:nvSpPr>
        <p:spPr>
          <a:xfrm>
            <a:off x="2707928" y="3369915"/>
            <a:ext cx="1356462" cy="215444"/>
          </a:xfrm>
          <a:prstGeom prst="rect">
            <a:avLst/>
          </a:prstGeom>
          <a:noFill/>
        </p:spPr>
        <p:txBody>
          <a:bodyPr wrap="non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Procure ESB Tooling</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4101903" y="3729441"/>
            <a:ext cx="2286203" cy="215444"/>
          </a:xfrm>
          <a:prstGeom prst="rect">
            <a:avLst/>
          </a:prstGeom>
          <a:noFill/>
        </p:spPr>
        <p:txBody>
          <a:bodyPr wrap="non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Obtain Qualified Staff Augmentation</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p:cNvSpPr txBox="1"/>
          <p:nvPr/>
        </p:nvSpPr>
        <p:spPr>
          <a:xfrm>
            <a:off x="5351067" y="4090106"/>
            <a:ext cx="1290738" cy="215444"/>
          </a:xfrm>
          <a:prstGeom prst="rect">
            <a:avLst/>
          </a:prstGeom>
          <a:noFill/>
        </p:spPr>
        <p:txBody>
          <a:bodyPr wrap="non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Hire Qualified Staff</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p:cNvSpPr txBox="1"/>
          <p:nvPr/>
        </p:nvSpPr>
        <p:spPr>
          <a:xfrm>
            <a:off x="5380904" y="4425717"/>
            <a:ext cx="2366353" cy="215444"/>
          </a:xfrm>
          <a:prstGeom prst="rect">
            <a:avLst/>
          </a:prstGeom>
          <a:noFill/>
        </p:spPr>
        <p:txBody>
          <a:bodyPr wrap="non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Implement ESB Development Process</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7" name="TextBox 16"/>
          <p:cNvSpPr txBox="1"/>
          <p:nvPr/>
        </p:nvSpPr>
        <p:spPr>
          <a:xfrm>
            <a:off x="4413067" y="4813773"/>
            <a:ext cx="3201517" cy="215444"/>
          </a:xfrm>
          <a:prstGeom prst="rect">
            <a:avLst/>
          </a:prstGeom>
          <a:noFill/>
        </p:spPr>
        <p:txBody>
          <a:bodyPr wrap="non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Identify Resource and Organizational Responsibility</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18" name="Straight Connector 17"/>
          <p:cNvCxnSpPr/>
          <p:nvPr/>
        </p:nvCxnSpPr>
        <p:spPr bwMode="auto">
          <a:xfrm>
            <a:off x="6322363" y="5391215"/>
            <a:ext cx="716145" cy="0"/>
          </a:xfrm>
          <a:prstGeom prst="line">
            <a:avLst/>
          </a:prstGeom>
          <a:solidFill>
            <a:schemeClr val="accent1"/>
          </a:solidFill>
          <a:ln w="57150" cap="flat"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5300890" y="5160383"/>
            <a:ext cx="2484976" cy="215444"/>
          </a:xfrm>
          <a:prstGeom prst="rect">
            <a:avLst/>
          </a:prstGeom>
          <a:noFill/>
        </p:spPr>
        <p:txBody>
          <a:bodyPr wrap="non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Setup and Configure ESB Infrastructure</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20" name="Straight Connector 19"/>
          <p:cNvCxnSpPr/>
          <p:nvPr/>
        </p:nvCxnSpPr>
        <p:spPr bwMode="auto">
          <a:xfrm>
            <a:off x="6767173" y="5739172"/>
            <a:ext cx="1432290" cy="0"/>
          </a:xfrm>
          <a:prstGeom prst="line">
            <a:avLst/>
          </a:prstGeom>
          <a:solidFill>
            <a:schemeClr val="accent1"/>
          </a:solidFill>
          <a:ln w="57150" cap="flat"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6579865" y="5493295"/>
            <a:ext cx="1632178" cy="215444"/>
          </a:xfrm>
          <a:prstGeom prst="rect">
            <a:avLst/>
          </a:prstGeom>
          <a:noFill/>
        </p:spPr>
        <p:txBody>
          <a:bodyPr wrap="non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Obtain Security Approval</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cxnSp>
        <p:nvCxnSpPr>
          <p:cNvPr id="28" name="Straight Arrow Connector 27"/>
          <p:cNvCxnSpPr/>
          <p:nvPr/>
        </p:nvCxnSpPr>
        <p:spPr bwMode="auto">
          <a:xfrm>
            <a:off x="2288483" y="2338598"/>
            <a:ext cx="4750025" cy="0"/>
          </a:xfrm>
          <a:prstGeom prst="straightConnector1">
            <a:avLst/>
          </a:prstGeom>
          <a:solidFill>
            <a:schemeClr val="accent1"/>
          </a:solidFill>
          <a:ln w="57150" cap="flat" cmpd="sng" algn="ctr">
            <a:solidFill>
              <a:srgbClr val="0066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p:nvPr/>
        </p:nvSpPr>
        <p:spPr>
          <a:xfrm>
            <a:off x="3968874" y="1938347"/>
            <a:ext cx="888385" cy="400110"/>
          </a:xfrm>
          <a:prstGeom prst="rect">
            <a:avLst/>
          </a:prstGeom>
          <a:noFill/>
        </p:spPr>
        <p:txBody>
          <a:bodyPr wrap="none" rtlCol="0">
            <a:spAutoFit/>
          </a:bodyPr>
          <a:lstStyle/>
          <a:p>
            <a:r>
              <a:rPr lang="en-US" sz="20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Time</a:t>
            </a:r>
            <a:endParaRPr lang="en-US" sz="20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30" name="TextBox 29"/>
          <p:cNvSpPr txBox="1"/>
          <p:nvPr/>
        </p:nvSpPr>
        <p:spPr>
          <a:xfrm>
            <a:off x="1623635" y="2184709"/>
            <a:ext cx="663964" cy="307777"/>
          </a:xfrm>
          <a:prstGeom prst="rect">
            <a:avLst/>
          </a:prstGeom>
          <a:noFill/>
        </p:spPr>
        <p:txBody>
          <a:bodyPr wrap="none" rtlCol="0">
            <a:sp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start</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1" name="TextBox 30"/>
          <p:cNvSpPr txBox="1"/>
          <p:nvPr/>
        </p:nvSpPr>
        <p:spPr>
          <a:xfrm>
            <a:off x="7111261" y="2184568"/>
            <a:ext cx="620683" cy="307777"/>
          </a:xfrm>
          <a:prstGeom prst="rect">
            <a:avLst/>
          </a:prstGeom>
          <a:noFill/>
        </p:spPr>
        <p:txBody>
          <a:bodyPr wrap="none" rtlCol="0">
            <a:sp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stop</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2" name="TextBox 31"/>
          <p:cNvSpPr txBox="1"/>
          <p:nvPr/>
        </p:nvSpPr>
        <p:spPr>
          <a:xfrm>
            <a:off x="2508630" y="6065592"/>
            <a:ext cx="4028668" cy="307777"/>
          </a:xfrm>
          <a:prstGeom prst="rect">
            <a:avLst/>
          </a:prstGeom>
          <a:gradFill>
            <a:gsLst>
              <a:gs pos="0">
                <a:srgbClr val="FFC000"/>
              </a:gs>
              <a:gs pos="100000">
                <a:srgbClr val="FFCC66">
                  <a:alpha val="42000"/>
                  <a:lumMod val="76000"/>
                </a:srgbClr>
              </a:gs>
            </a:gsLst>
            <a:lin ang="5400000" scaled="0"/>
          </a:gradFill>
        </p:spPr>
        <p:txBody>
          <a:bodyPr wrap="none" rtlCol="0">
            <a:spAutoFit/>
          </a:bodyPr>
          <a:lstStyle>
            <a:defPPr>
              <a:defRPr lang="en-US"/>
            </a:defPPr>
            <a:lvl1pPr>
              <a:defRPr sz="1200" u="sng">
                <a:solidFill>
                  <a:srgbClr val="8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pPr algn="ctr"/>
            <a:r>
              <a:rPr lang="en-US" sz="1400" u="none" dirty="0" smtClean="0"/>
              <a:t>Based on Sequencing Plan Milestones </a:t>
            </a:r>
            <a:endParaRPr lang="en-US" sz="1400" u="none" dirty="0"/>
          </a:p>
        </p:txBody>
      </p:sp>
      <p:grpSp>
        <p:nvGrpSpPr>
          <p:cNvPr id="36" name="Group 35"/>
          <p:cNvGrpSpPr/>
          <p:nvPr/>
        </p:nvGrpSpPr>
        <p:grpSpPr>
          <a:xfrm>
            <a:off x="2317859" y="5255447"/>
            <a:ext cx="4012596" cy="276999"/>
            <a:chOff x="2309767" y="5287815"/>
            <a:chExt cx="4012596" cy="276999"/>
          </a:xfrm>
        </p:grpSpPr>
        <p:sp>
          <p:nvSpPr>
            <p:cNvPr id="33" name="TextBox 32"/>
            <p:cNvSpPr txBox="1"/>
            <p:nvPr/>
          </p:nvSpPr>
          <p:spPr>
            <a:xfrm>
              <a:off x="2309767" y="5287815"/>
              <a:ext cx="2547492" cy="276999"/>
            </a:xfrm>
            <a:prstGeom prst="rect">
              <a:avLst/>
            </a:prstGeom>
            <a:noFill/>
          </p:spPr>
          <p:txBody>
            <a:bodyPr wrap="none" rtlCol="0">
              <a:spAutoFit/>
            </a:bodyPr>
            <a:lstStyle/>
            <a:p>
              <a:r>
                <a:rPr lang="en-US" sz="1200" dirty="0" smtClean="0">
                  <a:solidFill>
                    <a:srgbClr val="006699"/>
                  </a:solidFill>
                  <a:effectLst>
                    <a:outerShdw blurRad="38100" dist="38100" dir="2700000" algn="tl">
                      <a:srgbClr val="000000">
                        <a:alpha val="43137"/>
                      </a:srgbClr>
                    </a:outerShdw>
                  </a:effectLst>
                </a:rPr>
                <a:t>depends on acquisition strategy</a:t>
              </a:r>
              <a:endParaRPr lang="en-US" sz="1200" dirty="0">
                <a:solidFill>
                  <a:srgbClr val="006699"/>
                </a:solidFill>
                <a:effectLst>
                  <a:outerShdw blurRad="38100" dist="38100" dir="2700000" algn="tl">
                    <a:srgbClr val="000000">
                      <a:alpha val="43137"/>
                    </a:srgbClr>
                  </a:outerShdw>
                </a:effectLst>
              </a:endParaRPr>
            </a:p>
          </p:txBody>
        </p:sp>
        <p:cxnSp>
          <p:nvCxnSpPr>
            <p:cNvPr id="35" name="Straight Arrow Connector 34"/>
            <p:cNvCxnSpPr>
              <a:stCxn id="33" idx="3"/>
            </p:cNvCxnSpPr>
            <p:nvPr/>
          </p:nvCxnSpPr>
          <p:spPr bwMode="auto">
            <a:xfrm flipV="1">
              <a:off x="4857259" y="5426314"/>
              <a:ext cx="1465104" cy="1"/>
            </a:xfrm>
            <a:prstGeom prst="straightConnector1">
              <a:avLst/>
            </a:prstGeom>
            <a:solidFill>
              <a:schemeClr val="accent1"/>
            </a:solidFill>
            <a:ln w="38100" cap="flat" cmpd="sng" algn="ctr">
              <a:solidFill>
                <a:schemeClr val="bg1"/>
              </a:solidFill>
              <a:prstDash val="solid"/>
              <a:round/>
              <a:headEnd type="none" w="med" len="med"/>
              <a:tailEnd type="diamo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9095050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Facing Delivery Model</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542" y="2051928"/>
            <a:ext cx="5238750" cy="39243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4272785" y="1618540"/>
            <a:ext cx="4536208" cy="4791075"/>
            <a:chOff x="4272785" y="1618540"/>
            <a:chExt cx="4536208" cy="4791075"/>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6243" y="1618540"/>
              <a:ext cx="2952750" cy="4791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bwMode="auto">
            <a:xfrm>
              <a:off x="4272785" y="4211373"/>
              <a:ext cx="1704487" cy="1094154"/>
            </a:xfrm>
            <a:prstGeom prst="rightArrow">
              <a:avLst/>
            </a:prstGeom>
            <a:gradFill flip="none" rotWithShape="1">
              <a:gsLst>
                <a:gs pos="0">
                  <a:srgbClr val="8488C4"/>
                </a:gs>
                <a:gs pos="53000">
                  <a:srgbClr val="D4DEFF"/>
                </a:gs>
                <a:gs pos="83000">
                  <a:srgbClr val="D4DEFF"/>
                </a:gs>
                <a:gs pos="100000">
                  <a:srgbClr val="96AB94"/>
                </a:gs>
              </a:gsLst>
              <a:lin ang="2700000" scaled="0"/>
              <a:tileRect/>
            </a:gra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spTree>
    <p:extLst>
      <p:ext uri="{BB962C8B-B14F-4D97-AF65-F5344CB8AC3E}">
        <p14:creationId xmlns:p14="http://schemas.microsoft.com/office/powerpoint/2010/main" val="201426046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Service Description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98197665"/>
              </p:ext>
            </p:extLst>
          </p:nvPr>
        </p:nvGraphicFramePr>
        <p:xfrm>
          <a:off x="631963" y="1633415"/>
          <a:ext cx="7671294" cy="4618893"/>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2160618"/>
                <a:gridCol w="5510676"/>
              </a:tblGrid>
              <a:tr h="216191">
                <a:tc>
                  <a:txBody>
                    <a:bodyPr/>
                    <a:lstStyle/>
                    <a:p>
                      <a:pPr marL="0" marR="0">
                        <a:lnSpc>
                          <a:spcPct val="115000"/>
                        </a:lnSpc>
                        <a:spcBef>
                          <a:spcPts val="0"/>
                        </a:spcBef>
                        <a:spcAft>
                          <a:spcPts val="0"/>
                        </a:spcAft>
                      </a:pPr>
                      <a:r>
                        <a:rPr lang="en-US" sz="1000" b="1"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Customer Service</a:t>
                      </a:r>
                      <a:endParaRPr lang="en-US" sz="1000" b="1"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720" marR="45720"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800000"/>
                    </a:solidFill>
                  </a:tcPr>
                </a:tc>
                <a:tc>
                  <a:txBody>
                    <a:bodyPr/>
                    <a:lstStyle/>
                    <a:p>
                      <a:pPr marL="0" marR="0">
                        <a:lnSpc>
                          <a:spcPct val="115000"/>
                        </a:lnSpc>
                        <a:spcBef>
                          <a:spcPts val="0"/>
                        </a:spcBef>
                        <a:spcAft>
                          <a:spcPts val="0"/>
                        </a:spcAft>
                      </a:pPr>
                      <a:r>
                        <a:rPr lang="en-US" sz="1000" b="1"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Description</a:t>
                      </a:r>
                      <a:endParaRPr lang="en-US" sz="1000" b="1"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720" marR="45720" marT="0"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800000"/>
                    </a:solidFill>
                  </a:tcPr>
                </a:tc>
              </a:tr>
              <a:tr h="675788">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Provide Risk Assessment and Total Cost of Ownership for New and Improved Infrastructure Capabilities</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c>
                  <a:txBody>
                    <a:bodyPr/>
                    <a:lstStyle/>
                    <a:p>
                      <a:pPr marL="0" marR="0">
                        <a:lnSpc>
                          <a:spcPct val="115000"/>
                        </a:lnSpc>
                        <a:spcBef>
                          <a:spcPts val="0"/>
                        </a:spcBef>
                        <a:spcAft>
                          <a:spcPts val="0"/>
                        </a:spcAft>
                      </a:pPr>
                      <a:r>
                        <a:rPr lang="en-US" sz="900" b="0"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Provide city governance entities such as CIO Council (CIOC), Department Directors Advisory Council (DDAC), and IT Steering Committee (ITSC) budgeting, total cost of ownership, cost value, risk mitigation, and other programmatic elements relevant to new and improved infrastructure capabilities.</a:t>
                      </a:r>
                      <a:endPar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r>
              <a:tr h="846125">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Provide Infrastructure Services</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c>
                  <a:txBody>
                    <a:bodyPr/>
                    <a:lstStyle/>
                    <a:p>
                      <a:pPr marL="0" marR="0">
                        <a:lnSpc>
                          <a:spcPct val="115000"/>
                        </a:lnSpc>
                        <a:spcBef>
                          <a:spcPts val="0"/>
                        </a:spcBef>
                        <a:spcAft>
                          <a:spcPts val="0"/>
                        </a:spcAft>
                      </a:pPr>
                      <a:r>
                        <a:rPr lang="en-US" sz="900" b="0"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Provide platform and infrastructure as a service, authentication (such as Federated authentication infrastructure), IT security, integrated system architecture, voice over Internet Protocol (VIOP), analog voice services, business continuity, email, badging, fax services, configuration management, open source tooling, IT hardware, data center operations (storage, servers, and virtualization), and networking.</a:t>
                      </a:r>
                      <a:endPar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r>
              <a:tr h="335118">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Recommend Operational Efficiencies</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c>
                  <a:txBody>
                    <a:bodyPr/>
                    <a:lstStyle/>
                    <a:p>
                      <a:pPr marL="0" marR="0">
                        <a:lnSpc>
                          <a:spcPct val="115000"/>
                        </a:lnSpc>
                        <a:spcBef>
                          <a:spcPts val="0"/>
                        </a:spcBef>
                        <a:spcAft>
                          <a:spcPts val="0"/>
                        </a:spcAft>
                      </a:pPr>
                      <a:r>
                        <a:rPr lang="en-US" sz="900" b="0"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Recommend infrastructure operational efficiencies to include Citywide standardization, economies of scale, and best practice guidance.</a:t>
                      </a:r>
                      <a:endPar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r>
              <a:tr h="675788">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Provide Consulting Leadership</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Provide consulting services to establish process with other departments, scheduling, asset management, vendor coordination, PC imaging, PC refresh, standardization, budgeting (costing), financial allocation, life cycle management, security governance model, Citywide IT infrastructure, contract coordination, etc.</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r>
              <a:tr h="335118">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Deliver End-Point Infrastructure Support</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Assists city employees with IT infrastructure support needs to include desktop anomalies. This service is typically triggered through the service desk.</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r>
              <a:tr h="505451">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Provide Direct IT Service</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Mayor and Council represent important leadership roles here at the City and require special attention as they respond to citizen needs. Therefore, special care is provided to ensure that IT services are meeting their needs.</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r>
              <a:tr h="590620">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Respond to Public Information Requests</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Through the policy of open government, Mayor and Council sometimes are requested to deliver public information to its citizens. This service provides policies and procedures to gather the requested information and deliver it Mayor and Council per their request.</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r>
              <a:tr h="438694">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Provide Internet for Public Access</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c>
                  <a:txBody>
                    <a:bodyPr/>
                    <a:lstStyle/>
                    <a:p>
                      <a:pPr marL="0" marR="0">
                        <a:lnSpc>
                          <a:spcPct val="115000"/>
                        </a:lnSpc>
                        <a:spcBef>
                          <a:spcPts val="0"/>
                        </a:spcBef>
                        <a:spcAft>
                          <a:spcPts val="0"/>
                        </a:spcAft>
                      </a:pPr>
                      <a:r>
                        <a:rPr lang="en-US" sz="900" b="0" dirty="0">
                          <a:solidFill>
                            <a:schemeClr val="bg1"/>
                          </a:solidFill>
                          <a:effectLst/>
                          <a:latin typeface="Verdana" panose="020B0604030504040204" pitchFamily="34" charset="0"/>
                          <a:ea typeface="Verdana" panose="020B0604030504040204" pitchFamily="34" charset="0"/>
                          <a:cs typeface="Verdana" panose="020B0604030504040204" pitchFamily="34" charset="0"/>
                        </a:rPr>
                        <a:t>Provides Internet services throughout our City (mostly in City owned property) such as COA Mesh and Internet access points at City Hall where the public may freely access the Internet.</a:t>
                      </a:r>
                    </a:p>
                  </a:txBody>
                  <a:tcPr marL="45720" marR="45720" marT="0" marB="0">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lnTlToBr w="12700" cmpd="sng">
                      <a:noFill/>
                      <a:prstDash val="solid"/>
                    </a:lnTlToBr>
                    <a:lnBlToTr w="12700" cmpd="sng">
                      <a:noFill/>
                      <a:prstDash val="solid"/>
                    </a:lnBlToTr>
                    <a:solidFill>
                      <a:srgbClr val="DDD8C2"/>
                    </a:solidFill>
                  </a:tcPr>
                </a:tc>
              </a:tr>
            </a:tbl>
          </a:graphicData>
        </a:graphic>
      </p:graphicFrame>
    </p:spTree>
    <p:extLst>
      <p:ext uri="{BB962C8B-B14F-4D97-AF65-F5344CB8AC3E}">
        <p14:creationId xmlns:p14="http://schemas.microsoft.com/office/powerpoint/2010/main" val="2257477839"/>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01" y="1796355"/>
            <a:ext cx="2952750"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Improve Service Delivery Model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4044" y="1034363"/>
            <a:ext cx="5479365" cy="57084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p:nvPr/>
        </p:nvCxnSpPr>
        <p:spPr bwMode="auto">
          <a:xfrm flipV="1">
            <a:off x="2897945" y="3172265"/>
            <a:ext cx="4290646" cy="2560320"/>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p:cNvCxnSpPr/>
          <p:nvPr/>
        </p:nvCxnSpPr>
        <p:spPr bwMode="auto">
          <a:xfrm>
            <a:off x="2897945" y="3439551"/>
            <a:ext cx="4290646" cy="752341"/>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p:cNvCxnSpPr/>
          <p:nvPr/>
        </p:nvCxnSpPr>
        <p:spPr bwMode="auto">
          <a:xfrm>
            <a:off x="2897945" y="3439551"/>
            <a:ext cx="4290646" cy="956603"/>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p:cNvCxnSpPr/>
          <p:nvPr/>
        </p:nvCxnSpPr>
        <p:spPr bwMode="auto">
          <a:xfrm>
            <a:off x="2897945" y="3439551"/>
            <a:ext cx="4290646" cy="1181686"/>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Arrow Connector 36"/>
          <p:cNvCxnSpPr/>
          <p:nvPr/>
        </p:nvCxnSpPr>
        <p:spPr bwMode="auto">
          <a:xfrm>
            <a:off x="2897945" y="3439551"/>
            <a:ext cx="4290646" cy="1441938"/>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9"/>
          <p:cNvCxnSpPr/>
          <p:nvPr/>
        </p:nvCxnSpPr>
        <p:spPr bwMode="auto">
          <a:xfrm>
            <a:off x="2897945" y="3439551"/>
            <a:ext cx="4290646" cy="1688123"/>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42"/>
          <p:cNvCxnSpPr/>
          <p:nvPr/>
        </p:nvCxnSpPr>
        <p:spPr bwMode="auto">
          <a:xfrm flipV="1">
            <a:off x="2897945" y="2743200"/>
            <a:ext cx="2426677" cy="2504050"/>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5925" y="5654232"/>
            <a:ext cx="1597343" cy="377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7" name="Straight Arrow Connector 46"/>
          <p:cNvCxnSpPr/>
          <p:nvPr/>
        </p:nvCxnSpPr>
        <p:spPr bwMode="auto">
          <a:xfrm>
            <a:off x="2897945" y="4797083"/>
            <a:ext cx="773955" cy="900169"/>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p:cNvCxnSpPr/>
          <p:nvPr/>
        </p:nvCxnSpPr>
        <p:spPr bwMode="auto">
          <a:xfrm flipV="1">
            <a:off x="2897945" y="4881489"/>
            <a:ext cx="4290646" cy="1322365"/>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p:cNvCxnSpPr/>
          <p:nvPr/>
        </p:nvCxnSpPr>
        <p:spPr bwMode="auto">
          <a:xfrm>
            <a:off x="2897945" y="2839610"/>
            <a:ext cx="4290646" cy="1352282"/>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p:cNvCxnSpPr/>
          <p:nvPr/>
        </p:nvCxnSpPr>
        <p:spPr bwMode="auto">
          <a:xfrm>
            <a:off x="2897945" y="2839610"/>
            <a:ext cx="4290646" cy="1556544"/>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Arrow Connector 56"/>
          <p:cNvCxnSpPr/>
          <p:nvPr/>
        </p:nvCxnSpPr>
        <p:spPr bwMode="auto">
          <a:xfrm>
            <a:off x="2897945" y="2839610"/>
            <a:ext cx="4290646" cy="2041879"/>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p:cNvCxnSpPr/>
          <p:nvPr/>
        </p:nvCxnSpPr>
        <p:spPr bwMode="auto">
          <a:xfrm>
            <a:off x="2897945" y="2839610"/>
            <a:ext cx="4290646" cy="1781627"/>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Arrow Connector 58"/>
          <p:cNvCxnSpPr/>
          <p:nvPr/>
        </p:nvCxnSpPr>
        <p:spPr bwMode="auto">
          <a:xfrm>
            <a:off x="2897945" y="2839610"/>
            <a:ext cx="4290646" cy="2288064"/>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Arrow Connector 72"/>
          <p:cNvCxnSpPr/>
          <p:nvPr/>
        </p:nvCxnSpPr>
        <p:spPr bwMode="auto">
          <a:xfrm flipV="1">
            <a:off x="2897945" y="2489982"/>
            <a:ext cx="2426677" cy="2757268"/>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Arrow Connector 75"/>
          <p:cNvCxnSpPr/>
          <p:nvPr/>
        </p:nvCxnSpPr>
        <p:spPr bwMode="auto">
          <a:xfrm flipV="1">
            <a:off x="2897945" y="2243798"/>
            <a:ext cx="2426677" cy="3003452"/>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Arrow Connector 78"/>
          <p:cNvCxnSpPr/>
          <p:nvPr/>
        </p:nvCxnSpPr>
        <p:spPr bwMode="auto">
          <a:xfrm flipV="1">
            <a:off x="2897945" y="2004646"/>
            <a:ext cx="2426677" cy="3242604"/>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Arrow Connector 81"/>
          <p:cNvCxnSpPr/>
          <p:nvPr/>
        </p:nvCxnSpPr>
        <p:spPr bwMode="auto">
          <a:xfrm flipV="1">
            <a:off x="2897945" y="1796356"/>
            <a:ext cx="2426677" cy="3450811"/>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Arrow Connector 84"/>
          <p:cNvCxnSpPr/>
          <p:nvPr/>
        </p:nvCxnSpPr>
        <p:spPr bwMode="auto">
          <a:xfrm flipV="1">
            <a:off x="2897945" y="1540412"/>
            <a:ext cx="2426677" cy="3706838"/>
          </a:xfrm>
          <a:prstGeom prst="straightConnector1">
            <a:avLst/>
          </a:prstGeom>
          <a:solidFill>
            <a:schemeClr val="accent1"/>
          </a:solidFill>
          <a:ln w="63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88"/>
          <p:cNvSpPr txBox="1"/>
          <p:nvPr/>
        </p:nvSpPr>
        <p:spPr>
          <a:xfrm>
            <a:off x="5902258" y="1358315"/>
            <a:ext cx="2313775" cy="646331"/>
          </a:xfrm>
          <a:prstGeom prst="rect">
            <a:avLst/>
          </a:prstGeom>
          <a:gradFill>
            <a:gsLst>
              <a:gs pos="0">
                <a:srgbClr val="FFC000"/>
              </a:gs>
              <a:gs pos="100000">
                <a:srgbClr val="FFCC66">
                  <a:alpha val="42000"/>
                  <a:lumMod val="76000"/>
                </a:srgbClr>
              </a:gs>
            </a:gsLst>
            <a:lin ang="5400000" scaled="0"/>
          </a:gradFill>
        </p:spPr>
        <p:txBody>
          <a:bodyPr wrap="none" rtlCol="0">
            <a:spAutoFit/>
          </a:bodyPr>
          <a:lstStyle/>
          <a:p>
            <a:r>
              <a:rPr lang="en-US" sz="1200" u="sng" dirty="0" smtClean="0">
                <a:solidFill>
                  <a:srgbClr val="8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Establish</a:t>
            </a:r>
          </a:p>
          <a:p>
            <a:pPr marL="169863" indent="-169863">
              <a:buFont typeface="Arial" panose="020B0604020202020204" pitchFamily="34" charset="0"/>
              <a:buChar char="•"/>
            </a:pPr>
            <a:r>
              <a:rPr lang="en-US" sz="1200" dirty="0" smtClean="0">
                <a:solidFill>
                  <a:srgbClr val="8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Improvement Goals</a:t>
            </a:r>
          </a:p>
          <a:p>
            <a:pPr marL="169863" indent="-169863">
              <a:buFont typeface="Arial" panose="020B0604020202020204" pitchFamily="34" charset="0"/>
              <a:buChar char="•"/>
            </a:pPr>
            <a:r>
              <a:rPr lang="en-US" sz="1200" dirty="0" smtClean="0">
                <a:solidFill>
                  <a:srgbClr val="8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Measurable Objectives</a:t>
            </a:r>
          </a:p>
        </p:txBody>
      </p:sp>
      <p:grpSp>
        <p:nvGrpSpPr>
          <p:cNvPr id="91" name="Group 90"/>
          <p:cNvGrpSpPr/>
          <p:nvPr/>
        </p:nvGrpSpPr>
        <p:grpSpPr>
          <a:xfrm>
            <a:off x="5851283" y="2018334"/>
            <a:ext cx="2364750" cy="625442"/>
            <a:chOff x="6653141" y="3102049"/>
            <a:chExt cx="2364750" cy="625442"/>
          </a:xfrm>
        </p:grpSpPr>
        <p:sp>
          <p:nvSpPr>
            <p:cNvPr id="92" name="TextBox 91"/>
            <p:cNvSpPr txBox="1"/>
            <p:nvPr/>
          </p:nvSpPr>
          <p:spPr>
            <a:xfrm>
              <a:off x="6653141" y="3450492"/>
              <a:ext cx="2364750" cy="276999"/>
            </a:xfrm>
            <a:prstGeom prst="rect">
              <a:avLst/>
            </a:prstGeom>
            <a:gradFill>
              <a:gsLst>
                <a:gs pos="0">
                  <a:srgbClr val="FFC000"/>
                </a:gs>
                <a:gs pos="100000">
                  <a:srgbClr val="FFCC66">
                    <a:alpha val="42000"/>
                    <a:lumMod val="76000"/>
                  </a:srgbClr>
                </a:gs>
              </a:gsLst>
              <a:lin ang="5400000" scaled="0"/>
            </a:gradFill>
          </p:spPr>
          <p:txBody>
            <a:bodyPr wrap="none" rtlCol="0">
              <a:spAutoFit/>
            </a:bodyPr>
            <a:lstStyle>
              <a:defPPr>
                <a:defRPr lang="en-US"/>
              </a:defPPr>
              <a:lvl1pPr algn="ctr">
                <a:defRPr sz="1200" u="none">
                  <a:solidFill>
                    <a:srgbClr val="8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Develop Sequencing Plan</a:t>
              </a:r>
            </a:p>
          </p:txBody>
        </p:sp>
        <p:sp>
          <p:nvSpPr>
            <p:cNvPr id="93" name="Right Arrow 92"/>
            <p:cNvSpPr/>
            <p:nvPr/>
          </p:nvSpPr>
          <p:spPr bwMode="auto">
            <a:xfrm rot="5400000">
              <a:off x="7516401" y="3022228"/>
              <a:ext cx="337273" cy="496915"/>
            </a:xfrm>
            <a:prstGeom prst="rightArrow">
              <a:avLst/>
            </a:prstGeom>
            <a:gradFill flip="none" rotWithShape="1">
              <a:gsLst>
                <a:gs pos="0">
                  <a:srgbClr val="8488C4"/>
                </a:gs>
                <a:gs pos="53000">
                  <a:srgbClr val="D4DEFF"/>
                </a:gs>
                <a:gs pos="83000">
                  <a:srgbClr val="D4DEFF"/>
                </a:gs>
                <a:gs pos="100000">
                  <a:srgbClr val="96AB94"/>
                </a:gs>
              </a:gsLst>
              <a:lin ang="2700000" scaled="0"/>
              <a:tileRect/>
            </a:gra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a:extLst/>
          </p:spPr>
          <p:txBody>
            <a:bodyPr vert="horz" wrap="none" lIns="91440" tIns="45720" rIns="91440" bIns="45720" numCol="1" rtlCol="0" anchor="ctr" anchorCtr="0" compatLnSpc="1">
              <a:prstTxWarp prst="textNoShape">
                <a:avLst/>
              </a:prstTxWarp>
            </a:bodyPr>
            <a:lstStyle/>
            <a:p>
              <a:pPr algn="ctr"/>
              <a:endParaRPr lang="en-US"/>
            </a:p>
          </p:txBody>
        </p:sp>
      </p:grpSp>
      <p:sp>
        <p:nvSpPr>
          <p:cNvPr id="94" name="TextBox 93"/>
          <p:cNvSpPr txBox="1"/>
          <p:nvPr/>
        </p:nvSpPr>
        <p:spPr>
          <a:xfrm>
            <a:off x="465845" y="1309579"/>
            <a:ext cx="2661306" cy="461665"/>
          </a:xfrm>
          <a:prstGeom prst="rect">
            <a:avLst/>
          </a:prstGeom>
          <a:gradFill>
            <a:gsLst>
              <a:gs pos="0">
                <a:srgbClr val="FFC000"/>
              </a:gs>
              <a:gs pos="100000">
                <a:srgbClr val="FFCC66">
                  <a:alpha val="42000"/>
                  <a:lumMod val="76000"/>
                </a:srgbClr>
              </a:gs>
            </a:gsLst>
            <a:lin ang="5400000" scaled="0"/>
          </a:gradFill>
        </p:spPr>
        <p:txBody>
          <a:bodyPr wrap="none" rtlCol="0">
            <a:spAutoFit/>
          </a:bodyPr>
          <a:lstStyle>
            <a:defPPr>
              <a:defRPr lang="en-US"/>
            </a:defPPr>
            <a:lvl1pPr>
              <a:defRPr sz="1200" u="sng">
                <a:solidFill>
                  <a:srgbClr val="8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pPr algn="ctr"/>
            <a:r>
              <a:rPr lang="en-US" u="none" dirty="0"/>
              <a:t>Service Catalog Rewritten </a:t>
            </a:r>
            <a:r>
              <a:rPr lang="en-US" u="none" dirty="0" smtClean="0"/>
              <a:t>to</a:t>
            </a:r>
            <a:endParaRPr lang="en-US" u="none" dirty="0"/>
          </a:p>
          <a:p>
            <a:pPr algn="ctr"/>
            <a:r>
              <a:rPr lang="en-US" u="none" dirty="0" smtClean="0"/>
              <a:t>Emphasize Outcome</a:t>
            </a:r>
            <a:endParaRPr lang="en-US" u="none" dirty="0"/>
          </a:p>
        </p:txBody>
      </p:sp>
      <p:sp>
        <p:nvSpPr>
          <p:cNvPr id="95" name="TextBox 94"/>
          <p:cNvSpPr txBox="1"/>
          <p:nvPr/>
        </p:nvSpPr>
        <p:spPr>
          <a:xfrm>
            <a:off x="5779219" y="5563271"/>
            <a:ext cx="2559851" cy="830997"/>
          </a:xfrm>
          <a:prstGeom prst="rect">
            <a:avLst/>
          </a:prstGeom>
          <a:gradFill>
            <a:gsLst>
              <a:gs pos="0">
                <a:srgbClr val="FFC000"/>
              </a:gs>
              <a:gs pos="100000">
                <a:srgbClr val="FFCC66">
                  <a:alpha val="42000"/>
                  <a:lumMod val="76000"/>
                </a:srgbClr>
              </a:gs>
            </a:gsLst>
            <a:lin ang="5400000" scaled="0"/>
          </a:gradFill>
        </p:spPr>
        <p:txBody>
          <a:bodyPr wrap="square" rtlCol="0">
            <a:spAutoFit/>
          </a:bodyPr>
          <a:lstStyle>
            <a:defPPr>
              <a:defRPr lang="en-US"/>
            </a:defPPr>
            <a:lvl1pPr>
              <a:defRPr sz="1200" u="sng">
                <a:solidFill>
                  <a:srgbClr val="8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pPr algn="ctr"/>
            <a:r>
              <a:rPr lang="en-US" u="none" dirty="0" smtClean="0"/>
              <a:t>Look for concentrations and patterns</a:t>
            </a:r>
          </a:p>
          <a:p>
            <a:pPr algn="ctr"/>
            <a:r>
              <a:rPr lang="en-US" u="none" dirty="0" smtClean="0"/>
              <a:t>- Model becomes discussion point</a:t>
            </a:r>
            <a:endParaRPr lang="en-US" u="none" dirty="0"/>
          </a:p>
        </p:txBody>
      </p:sp>
    </p:spTree>
    <p:extLst>
      <p:ext uri="{BB962C8B-B14F-4D97-AF65-F5344CB8AC3E}">
        <p14:creationId xmlns:p14="http://schemas.microsoft.com/office/powerpoint/2010/main" val="289577911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up)">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wipe(left)">
                                      <p:cBhvr>
                                        <p:cTn id="12" dur="500"/>
                                        <p:tgtEl>
                                          <p:spTgt spid="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
                                        </p:tgtEl>
                                        <p:attrNameLst>
                                          <p:attrName>style.visibility</p:attrName>
                                        </p:attrNameLst>
                                      </p:cBhvr>
                                      <p:to>
                                        <p:strVal val="visible"/>
                                      </p:to>
                                    </p:set>
                                    <p:animEffect transition="in" filter="wipe(left)">
                                      <p:cBhvr>
                                        <p:cTn id="17"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563" y="231775"/>
            <a:ext cx="8961437" cy="867930"/>
          </a:xfrm>
        </p:spPr>
        <p:txBody>
          <a:bodyPr/>
          <a:lstStyle/>
          <a:p>
            <a:r>
              <a:rPr lang="en-US" dirty="0" smtClean="0"/>
              <a:t>EA Requires Leadership Support</a:t>
            </a:r>
            <a:br>
              <a:rPr lang="en-US" dirty="0" smtClean="0"/>
            </a:br>
            <a:r>
              <a:rPr lang="en-US" dirty="0" smtClean="0"/>
              <a:t>and Understanding…</a:t>
            </a:r>
            <a:endParaRPr lang="en-US" dirty="0"/>
          </a:p>
        </p:txBody>
      </p:sp>
      <p:sp>
        <p:nvSpPr>
          <p:cNvPr id="4" name="Content Placeholder 3"/>
          <p:cNvSpPr>
            <a:spLocks noGrp="1"/>
          </p:cNvSpPr>
          <p:nvPr>
            <p:ph idx="1"/>
          </p:nvPr>
        </p:nvSpPr>
        <p:spPr>
          <a:xfrm>
            <a:off x="484188" y="2503533"/>
            <a:ext cx="8332787" cy="2917722"/>
          </a:xfrm>
        </p:spPr>
        <p:txBody>
          <a:bodyPr/>
          <a:lstStyle/>
          <a:p>
            <a:r>
              <a:rPr lang="en-US" dirty="0" smtClean="0"/>
              <a:t>EA process is industry best practice</a:t>
            </a:r>
          </a:p>
          <a:p>
            <a:r>
              <a:rPr lang="en-US" dirty="0" smtClean="0"/>
              <a:t>There’s still much work to do…</a:t>
            </a:r>
          </a:p>
          <a:p>
            <a:pPr lvl="1"/>
            <a:r>
              <a:rPr lang="en-US" dirty="0" smtClean="0"/>
              <a:t>Continue black-box approach for DDAC selected business units</a:t>
            </a:r>
          </a:p>
          <a:p>
            <a:pPr lvl="1"/>
            <a:r>
              <a:rPr lang="en-US" dirty="0" smtClean="0"/>
              <a:t>Identify important business patterns (i.e., shared capabilities/goals)</a:t>
            </a:r>
          </a:p>
          <a:p>
            <a:r>
              <a:rPr lang="en-US" dirty="0" smtClean="0"/>
              <a:t>Incorporate EA into the DDAC planning and decision-making process</a:t>
            </a:r>
            <a:endParaRPr lang="en-US" dirty="0"/>
          </a:p>
        </p:txBody>
      </p:sp>
    </p:spTree>
    <p:extLst>
      <p:ext uri="{BB962C8B-B14F-4D97-AF65-F5344CB8AC3E}">
        <p14:creationId xmlns:p14="http://schemas.microsoft.com/office/powerpoint/2010/main" val="2075785640"/>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 Statement</a:t>
            </a:r>
            <a:endParaRPr lang="en-US" dirty="0"/>
          </a:p>
        </p:txBody>
      </p:sp>
      <p:sp>
        <p:nvSpPr>
          <p:cNvPr id="5" name="Content Placeholder 4"/>
          <p:cNvSpPr>
            <a:spLocks noGrp="1"/>
          </p:cNvSpPr>
          <p:nvPr>
            <p:ph idx="1"/>
          </p:nvPr>
        </p:nvSpPr>
        <p:spPr>
          <a:xfrm>
            <a:off x="475479" y="2111602"/>
            <a:ext cx="8332787" cy="4284250"/>
          </a:xfrm>
        </p:spPr>
        <p:txBody>
          <a:bodyPr/>
          <a:lstStyle/>
          <a:p>
            <a:r>
              <a:rPr lang="en-US" dirty="0" smtClean="0"/>
              <a:t>Identify and establish important business capabilities to aid in defining important IT improvements and project priorities</a:t>
            </a:r>
          </a:p>
          <a:p>
            <a:r>
              <a:rPr lang="en-US" dirty="0" smtClean="0"/>
              <a:t>Ensure business capabilities are outcome focused and consistently defined at the same level of abstraction</a:t>
            </a:r>
          </a:p>
          <a:p>
            <a:r>
              <a:rPr lang="en-US" dirty="0" smtClean="0"/>
              <a:t>Clearly identify important business patterns (i.e., similar outcomes) to optimize reuse opportunities</a:t>
            </a:r>
          </a:p>
          <a:p>
            <a:r>
              <a:rPr lang="en-US" dirty="0" smtClean="0"/>
              <a:t>There is no silver bullet…</a:t>
            </a:r>
            <a:endParaRPr lang="en-US" dirty="0"/>
          </a:p>
          <a:p>
            <a:endParaRPr lang="en-US" dirty="0"/>
          </a:p>
        </p:txBody>
      </p:sp>
    </p:spTree>
    <p:extLst>
      <p:ext uri="{BB962C8B-B14F-4D97-AF65-F5344CB8AC3E}">
        <p14:creationId xmlns:p14="http://schemas.microsoft.com/office/powerpoint/2010/main" val="258216197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 Role of EA?</a:t>
            </a:r>
            <a:endParaRPr lang="en-US" dirty="0"/>
          </a:p>
        </p:txBody>
      </p:sp>
      <p:sp>
        <p:nvSpPr>
          <p:cNvPr id="3" name="Content Placeholder 2"/>
          <p:cNvSpPr>
            <a:spLocks noGrp="1"/>
          </p:cNvSpPr>
          <p:nvPr>
            <p:ph idx="1"/>
          </p:nvPr>
        </p:nvSpPr>
        <p:spPr>
          <a:xfrm>
            <a:off x="301308" y="3400471"/>
            <a:ext cx="8332787" cy="2760756"/>
          </a:xfrm>
        </p:spPr>
        <p:txBody>
          <a:bodyPr/>
          <a:lstStyle/>
          <a:p>
            <a:r>
              <a:rPr lang="en-US" dirty="0" smtClean="0"/>
              <a:t>Responsible to align IT services with the business needs of the city</a:t>
            </a:r>
          </a:p>
          <a:p>
            <a:pPr lvl="1"/>
            <a:r>
              <a:rPr lang="en-US" dirty="0" smtClean="0"/>
              <a:t>Business need: Information technology solutions to assist in delivering important business outcomes</a:t>
            </a:r>
          </a:p>
          <a:p>
            <a:r>
              <a:rPr lang="en-US" dirty="0" smtClean="0"/>
              <a:t>EA is more a business entity than an IT service provider – places business need in context of the required user experience without dictating the final solution</a:t>
            </a:r>
            <a:endParaRPr lang="en-US" dirty="0"/>
          </a:p>
        </p:txBody>
      </p:sp>
      <p:sp>
        <p:nvSpPr>
          <p:cNvPr id="5" name="TextBox 4"/>
          <p:cNvSpPr txBox="1"/>
          <p:nvPr/>
        </p:nvSpPr>
        <p:spPr>
          <a:xfrm>
            <a:off x="287381" y="1759133"/>
            <a:ext cx="8325393" cy="1569660"/>
          </a:xfrm>
          <a:prstGeom prst="rect">
            <a:avLst/>
          </a:prstGeom>
          <a:noFill/>
        </p:spPr>
        <p:txBody>
          <a:bodyPr wrap="square" rtlCol="0">
            <a:spAutoFit/>
          </a:bodyPr>
          <a:lstStyle/>
          <a:p>
            <a:r>
              <a:rPr lang="en-US" sz="1200" i="1" dirty="0">
                <a:latin typeface="Verdana" panose="020B0604030504040204" pitchFamily="34" charset="0"/>
                <a:ea typeface="Verdana" panose="020B0604030504040204" pitchFamily="34" charset="0"/>
                <a:cs typeface="Verdana" panose="020B0604030504040204" pitchFamily="34" charset="0"/>
              </a:rPr>
              <a:t>Enterprise architects work with stakeholders, both leadership and subject matter experts, to build a holistic view of the organization's strategy, processes, information, and information technology assets. The role of the enterprise architect is to take this knowledge and ensure that the business and IT are in </a:t>
            </a:r>
            <a:r>
              <a:rPr lang="en-US" sz="1200" i="1" dirty="0" smtClean="0">
                <a:latin typeface="Verdana" panose="020B0604030504040204" pitchFamily="34" charset="0"/>
                <a:ea typeface="Verdana" panose="020B0604030504040204" pitchFamily="34" charset="0"/>
                <a:cs typeface="Verdana" panose="020B0604030504040204" pitchFamily="34" charset="0"/>
              </a:rPr>
              <a:t>alignment. The </a:t>
            </a:r>
            <a:r>
              <a:rPr lang="en-US" sz="1200" i="1" dirty="0">
                <a:latin typeface="Verdana" panose="020B0604030504040204" pitchFamily="34" charset="0"/>
                <a:ea typeface="Verdana" panose="020B0604030504040204" pitchFamily="34" charset="0"/>
                <a:cs typeface="Verdana" panose="020B0604030504040204" pitchFamily="34" charset="0"/>
              </a:rPr>
              <a:t>enterprise architect links the business mission, strategy, and processes of an organization to its IT strategy, and documents this using multiple architectural models or views that show how the current and future needs of an organization will be met in an efficient, sustainable, agile, and adaptable manner</a:t>
            </a:r>
            <a:r>
              <a:rPr lang="en-US" sz="1200" i="1" dirty="0" smtClean="0">
                <a:latin typeface="Verdana" panose="020B0604030504040204" pitchFamily="34" charset="0"/>
                <a:ea typeface="Verdana" panose="020B0604030504040204" pitchFamily="34" charset="0"/>
                <a:cs typeface="Verdana" panose="020B0604030504040204" pitchFamily="34" charset="0"/>
              </a:rPr>
              <a:t>.</a:t>
            </a:r>
          </a:p>
          <a:p>
            <a:r>
              <a:rPr lang="en-US" sz="1200" i="1" dirty="0" smtClean="0">
                <a:latin typeface="Verdana" panose="020B0604030504040204" pitchFamily="34" charset="0"/>
                <a:ea typeface="Verdana" panose="020B0604030504040204" pitchFamily="34" charset="0"/>
                <a:cs typeface="Verdana" panose="020B0604030504040204" pitchFamily="34" charset="0"/>
              </a:rPr>
              <a:t>~source Wikipedia</a:t>
            </a:r>
            <a:endParaRPr lang="en-US" sz="1200"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9489786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p:cNvGrpSpPr/>
          <p:nvPr/>
        </p:nvGrpSpPr>
        <p:grpSpPr>
          <a:xfrm>
            <a:off x="526454" y="3486268"/>
            <a:ext cx="7541038" cy="2960779"/>
            <a:chOff x="526454" y="3486268"/>
            <a:chExt cx="7541038" cy="2960779"/>
          </a:xfrm>
        </p:grpSpPr>
        <p:pic>
          <p:nvPicPr>
            <p:cNvPr id="98" name="Picture 97"/>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999536" y="5030468"/>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149592" y="4029614"/>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562544" y="4225956"/>
              <a:ext cx="943239" cy="925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772580" y="4029614"/>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26454" y="4831612"/>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050199" y="4471326"/>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2794641" y="4057315"/>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796195" y="3588012"/>
              <a:ext cx="1812481" cy="1766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357822" y="3486268"/>
              <a:ext cx="2174023" cy="94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4126807" y="4835794"/>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914960" y="5030469"/>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827491" y="5030469"/>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5884074" y="5521943"/>
              <a:ext cx="943239" cy="925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84685" y="5263105"/>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2076386" y="5262308"/>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4421785" y="5616846"/>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4"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229664" y="5841262"/>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206217" y="3588012"/>
              <a:ext cx="1861275" cy="1694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876624" y="4077561"/>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7"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7046528" y="4990401"/>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1181676" y="5314614"/>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364210" y="5196099"/>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0"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6559725" y="5106260"/>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241086" y="5522018"/>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659096" y="4545275"/>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310106" y="4128941"/>
              <a:ext cx="1448114" cy="1420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7" name="Group 46"/>
          <p:cNvGrpSpPr/>
          <p:nvPr/>
        </p:nvGrpSpPr>
        <p:grpSpPr>
          <a:xfrm>
            <a:off x="1135632" y="2270700"/>
            <a:ext cx="6245929" cy="1731432"/>
            <a:chOff x="1135632" y="2270700"/>
            <a:chExt cx="6245929" cy="1731432"/>
          </a:xfrm>
        </p:grpSpPr>
        <p:pic>
          <p:nvPicPr>
            <p:cNvPr id="4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9145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361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3563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1" name="Straight Connector 50"/>
            <p:cNvCxnSpPr>
              <a:stCxn id="54" idx="0"/>
            </p:cNvCxnSpPr>
            <p:nvPr/>
          </p:nvCxnSpPr>
          <p:spPr bwMode="auto">
            <a:xfrm flipV="1">
              <a:off x="1710062" y="2837638"/>
              <a:ext cx="61388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endCxn id="69" idx="0"/>
            </p:cNvCxnSpPr>
            <p:nvPr/>
          </p:nvCxnSpPr>
          <p:spPr bwMode="auto">
            <a:xfrm>
              <a:off x="2128897" y="2315119"/>
              <a:ext cx="177759"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p:cNvCxnSpPr>
              <a:endCxn id="49" idx="0"/>
            </p:cNvCxnSpPr>
            <p:nvPr/>
          </p:nvCxnSpPr>
          <p:spPr bwMode="auto">
            <a:xfrm flipH="1">
              <a:off x="1818670" y="2315119"/>
              <a:ext cx="250738"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15010"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723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51679"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88348"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12794"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63902"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5017"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3724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0571"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0347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1548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2750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3951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5153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76125"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1160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99589"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39456"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354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5560"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8757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5" name="Straight Connector 74"/>
            <p:cNvCxnSpPr>
              <a:endCxn id="71" idx="0"/>
            </p:cNvCxnSpPr>
            <p:nvPr/>
          </p:nvCxnSpPr>
          <p:spPr bwMode="auto">
            <a:xfrm>
              <a:off x="2369571" y="2837637"/>
              <a:ext cx="364937"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endCxn id="74" idx="0"/>
            </p:cNvCxnSpPr>
            <p:nvPr/>
          </p:nvCxnSpPr>
          <p:spPr bwMode="auto">
            <a:xfrm flipH="1">
              <a:off x="3282626" y="2315120"/>
              <a:ext cx="364681"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76"/>
            <p:cNvCxnSpPr>
              <a:endCxn id="73" idx="0"/>
            </p:cNvCxnSpPr>
            <p:nvPr/>
          </p:nvCxnSpPr>
          <p:spPr bwMode="auto">
            <a:xfrm>
              <a:off x="3647915" y="2315120"/>
              <a:ext cx="122697"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endCxn id="50" idx="0"/>
            </p:cNvCxnSpPr>
            <p:nvPr/>
          </p:nvCxnSpPr>
          <p:spPr bwMode="auto">
            <a:xfrm flipH="1">
              <a:off x="1330684" y="2315119"/>
              <a:ext cx="67195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78"/>
            <p:cNvCxnSpPr>
              <a:endCxn id="55" idx="0"/>
            </p:cNvCxnSpPr>
            <p:nvPr/>
          </p:nvCxnSpPr>
          <p:spPr bwMode="auto">
            <a:xfrm flipH="1">
              <a:off x="2222285" y="2837637"/>
              <a:ext cx="101665"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70" idx="0"/>
            </p:cNvCxnSpPr>
            <p:nvPr/>
          </p:nvCxnSpPr>
          <p:spPr bwMode="auto">
            <a:xfrm flipV="1">
              <a:off x="2794641" y="2315120"/>
              <a:ext cx="80956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Connector 80"/>
            <p:cNvCxnSpPr>
              <a:endCxn id="59" idx="0"/>
            </p:cNvCxnSpPr>
            <p:nvPr/>
          </p:nvCxnSpPr>
          <p:spPr bwMode="auto">
            <a:xfrm>
              <a:off x="3701310" y="2837638"/>
              <a:ext cx="57644"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p:nvPr/>
          </p:nvCxnSpPr>
          <p:spPr bwMode="auto">
            <a:xfrm flipH="1" flipV="1">
              <a:off x="6646937" y="2837637"/>
              <a:ext cx="35452" cy="36688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Connector 82"/>
            <p:cNvCxnSpPr>
              <a:endCxn id="67" idx="0"/>
            </p:cNvCxnSpPr>
            <p:nvPr/>
          </p:nvCxnSpPr>
          <p:spPr bwMode="auto">
            <a:xfrm flipH="1">
              <a:off x="4746583" y="2315119"/>
              <a:ext cx="23751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a:endCxn id="64" idx="0"/>
            </p:cNvCxnSpPr>
            <p:nvPr/>
          </p:nvCxnSpPr>
          <p:spPr bwMode="auto">
            <a:xfrm flipH="1">
              <a:off x="6210538" y="2315120"/>
              <a:ext cx="34765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Connector 84"/>
            <p:cNvCxnSpPr>
              <a:endCxn id="65" idx="0"/>
            </p:cNvCxnSpPr>
            <p:nvPr/>
          </p:nvCxnSpPr>
          <p:spPr bwMode="auto">
            <a:xfrm flipH="1">
              <a:off x="5722553" y="2310527"/>
              <a:ext cx="800187"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a:endCxn id="58" idx="0"/>
            </p:cNvCxnSpPr>
            <p:nvPr/>
          </p:nvCxnSpPr>
          <p:spPr bwMode="auto">
            <a:xfrm>
              <a:off x="5234568" y="2837639"/>
              <a:ext cx="573278"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86"/>
            <p:cNvCxnSpPr>
              <a:endCxn id="61" idx="0"/>
            </p:cNvCxnSpPr>
            <p:nvPr/>
          </p:nvCxnSpPr>
          <p:spPr bwMode="auto">
            <a:xfrm>
              <a:off x="6619018" y="2837639"/>
              <a:ext cx="213277"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endCxn id="48" idx="0"/>
            </p:cNvCxnSpPr>
            <p:nvPr/>
          </p:nvCxnSpPr>
          <p:spPr bwMode="auto">
            <a:xfrm>
              <a:off x="6503472" y="2315120"/>
              <a:ext cx="683038"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88"/>
            <p:cNvCxnSpPr>
              <a:endCxn id="60" idx="0"/>
            </p:cNvCxnSpPr>
            <p:nvPr/>
          </p:nvCxnSpPr>
          <p:spPr bwMode="auto">
            <a:xfrm flipH="1">
              <a:off x="6320069" y="2837639"/>
              <a:ext cx="298950"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a:stCxn id="72" idx="0"/>
            </p:cNvCxnSpPr>
            <p:nvPr/>
          </p:nvCxnSpPr>
          <p:spPr bwMode="auto">
            <a:xfrm flipV="1">
              <a:off x="4258598" y="2310527"/>
              <a:ext cx="725500"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90"/>
            <p:cNvCxnSpPr>
              <a:stCxn id="56" idx="0"/>
            </p:cNvCxnSpPr>
            <p:nvPr/>
          </p:nvCxnSpPr>
          <p:spPr bwMode="auto">
            <a:xfrm flipV="1">
              <a:off x="3246731" y="2837638"/>
              <a:ext cx="40057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91"/>
            <p:cNvCxnSpPr>
              <a:stCxn id="68" idx="0"/>
            </p:cNvCxnSpPr>
            <p:nvPr/>
          </p:nvCxnSpPr>
          <p:spPr bwMode="auto">
            <a:xfrm flipH="1" flipV="1">
              <a:off x="3772140" y="2837638"/>
              <a:ext cx="49903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Straight Connector 92"/>
            <p:cNvCxnSpPr>
              <a:stCxn id="66" idx="0"/>
            </p:cNvCxnSpPr>
            <p:nvPr/>
          </p:nvCxnSpPr>
          <p:spPr bwMode="auto">
            <a:xfrm flipH="1" flipV="1">
              <a:off x="5202274" y="2837639"/>
              <a:ext cx="32294" cy="36939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Connector 93"/>
            <p:cNvCxnSpPr>
              <a:stCxn id="62" idx="0"/>
            </p:cNvCxnSpPr>
            <p:nvPr/>
          </p:nvCxnSpPr>
          <p:spPr bwMode="auto">
            <a:xfrm flipH="1" flipV="1">
              <a:off x="5202274" y="2837640"/>
              <a:ext cx="93349" cy="83065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Connector 94"/>
            <p:cNvCxnSpPr>
              <a:stCxn id="57" idx="0"/>
            </p:cNvCxnSpPr>
            <p:nvPr/>
          </p:nvCxnSpPr>
          <p:spPr bwMode="auto">
            <a:xfrm flipV="1">
              <a:off x="4783400" y="2270700"/>
              <a:ext cx="200698" cy="139759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Title 1"/>
          <p:cNvSpPr>
            <a:spLocks noGrp="1"/>
          </p:cNvSpPr>
          <p:nvPr>
            <p:ph type="title"/>
          </p:nvPr>
        </p:nvSpPr>
        <p:spPr/>
        <p:txBody>
          <a:bodyPr/>
          <a:lstStyle/>
          <a:p>
            <a:r>
              <a:rPr lang="en-US" dirty="0"/>
              <a:t>Dealing With Complexity</a:t>
            </a:r>
          </a:p>
        </p:txBody>
      </p:sp>
      <p:grpSp>
        <p:nvGrpSpPr>
          <p:cNvPr id="32" name="Group 31"/>
          <p:cNvGrpSpPr/>
          <p:nvPr/>
        </p:nvGrpSpPr>
        <p:grpSpPr>
          <a:xfrm>
            <a:off x="1155488" y="5566786"/>
            <a:ext cx="7144304" cy="854773"/>
            <a:chOff x="1155488" y="5566786"/>
            <a:chExt cx="7144304" cy="854773"/>
          </a:xfrm>
        </p:grpSpPr>
        <p:sp>
          <p:nvSpPr>
            <p:cNvPr id="3" name="TextBox 2"/>
            <p:cNvSpPr txBox="1"/>
            <p:nvPr/>
          </p:nvSpPr>
          <p:spPr>
            <a:xfrm>
              <a:off x="1155488" y="6059922"/>
              <a:ext cx="14991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Optimize Operations</a:t>
              </a:r>
              <a:endParaRPr lang="en-US" sz="1050" b="1" dirty="0">
                <a:latin typeface="+mn-lt"/>
              </a:endParaRPr>
            </a:p>
          </p:txBody>
        </p:sp>
        <p:sp>
          <p:nvSpPr>
            <p:cNvPr id="5" name="TextBox 4"/>
            <p:cNvSpPr txBox="1"/>
            <p:nvPr/>
          </p:nvSpPr>
          <p:spPr>
            <a:xfrm>
              <a:off x="4114786" y="6059922"/>
              <a:ext cx="20329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Respond to Customer Needs</a:t>
              </a:r>
              <a:endParaRPr lang="en-US" sz="1050" b="1" dirty="0">
                <a:latin typeface="+mn-lt"/>
              </a:endParaRPr>
            </a:p>
          </p:txBody>
        </p:sp>
        <p:sp>
          <p:nvSpPr>
            <p:cNvPr id="6" name="TextBox 5"/>
            <p:cNvSpPr txBox="1"/>
            <p:nvPr/>
          </p:nvSpPr>
          <p:spPr>
            <a:xfrm>
              <a:off x="6189919" y="6059922"/>
              <a:ext cx="2109873"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Define Mobile User Processes</a:t>
              </a:r>
              <a:endParaRPr lang="en-US" sz="1050" b="1" dirty="0">
                <a:latin typeface="+mn-lt"/>
              </a:endParaRPr>
            </a:p>
          </p:txBody>
        </p:sp>
        <p:sp>
          <p:nvSpPr>
            <p:cNvPr id="7" name="TextBox 6"/>
            <p:cNvSpPr txBox="1"/>
            <p:nvPr/>
          </p:nvSpPr>
          <p:spPr>
            <a:xfrm>
              <a:off x="6281361" y="5566786"/>
              <a:ext cx="152958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Sustain Environment</a:t>
              </a:r>
              <a:endParaRPr lang="en-US" sz="1050" b="1" dirty="0">
                <a:latin typeface="+mn-lt"/>
              </a:endParaRPr>
            </a:p>
          </p:txBody>
        </p:sp>
        <p:sp>
          <p:nvSpPr>
            <p:cNvPr id="8" name="TextBox 7"/>
            <p:cNvSpPr txBox="1"/>
            <p:nvPr/>
          </p:nvSpPr>
          <p:spPr>
            <a:xfrm>
              <a:off x="3548650" y="5566786"/>
              <a:ext cx="265649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Integrate Case and Asset Management</a:t>
              </a:r>
              <a:endParaRPr lang="en-US" sz="1050" b="1" dirty="0">
                <a:latin typeface="+mn-lt"/>
              </a:endParaRPr>
            </a:p>
          </p:txBody>
        </p:sp>
        <p:sp>
          <p:nvSpPr>
            <p:cNvPr id="4" name="TextBox 3"/>
            <p:cNvSpPr txBox="1"/>
            <p:nvPr/>
          </p:nvSpPr>
          <p:spPr>
            <a:xfrm>
              <a:off x="2706155" y="6059922"/>
              <a:ext cx="133241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Increase Revenue</a:t>
              </a:r>
              <a:endParaRPr lang="en-US" sz="1050" b="1" dirty="0">
                <a:latin typeface="+mn-lt"/>
              </a:endParaRPr>
            </a:p>
          </p:txBody>
        </p:sp>
        <p:sp>
          <p:nvSpPr>
            <p:cNvPr id="9" name="TextBox 8"/>
            <p:cNvSpPr txBox="1"/>
            <p:nvPr/>
          </p:nvSpPr>
          <p:spPr>
            <a:xfrm>
              <a:off x="1264916" y="5566786"/>
              <a:ext cx="1939955"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Conserve Water Resources</a:t>
              </a:r>
              <a:endParaRPr lang="en-US" sz="1050" b="1" dirty="0">
                <a:latin typeface="+mn-lt"/>
              </a:endParaRPr>
            </a:p>
          </p:txBody>
        </p:sp>
      </p:grpSp>
      <p:grpSp>
        <p:nvGrpSpPr>
          <p:cNvPr id="10" name="Group 9"/>
          <p:cNvGrpSpPr/>
          <p:nvPr/>
        </p:nvGrpSpPr>
        <p:grpSpPr>
          <a:xfrm>
            <a:off x="1366732" y="1703757"/>
            <a:ext cx="5963970" cy="1314699"/>
            <a:chOff x="1366732" y="1703757"/>
            <a:chExt cx="5963970" cy="1314699"/>
          </a:xfrm>
        </p:grpSpPr>
        <p:cxnSp>
          <p:nvCxnSpPr>
            <p:cNvPr id="11" name="Straight Connector 10"/>
            <p:cNvCxnSpPr/>
            <p:nvPr/>
          </p:nvCxnSpPr>
          <p:spPr bwMode="auto">
            <a:xfrm flipV="1">
              <a:off x="2369571" y="1703758"/>
              <a:ext cx="2019588" cy="1133879"/>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flipV="1">
              <a:off x="2225310" y="1703757"/>
              <a:ext cx="2097201" cy="60677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604205" y="1703758"/>
              <a:ext cx="784954"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H="1" flipV="1">
              <a:off x="4389159" y="1703759"/>
              <a:ext cx="687849" cy="61136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H="1" flipV="1">
              <a:off x="4445942" y="1703758"/>
              <a:ext cx="2043297"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4445942" y="1703759"/>
              <a:ext cx="788626"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4389159" y="1703757"/>
              <a:ext cx="2248084" cy="113388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flipH="1">
              <a:off x="3721224" y="1703759"/>
              <a:ext cx="667935"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1914960" y="2656819"/>
              <a:ext cx="909223"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Safe Public</a:t>
              </a:r>
              <a:endParaRPr lang="en-US" sz="1050" dirty="0">
                <a:effectLst>
                  <a:outerShdw blurRad="38100" dist="38100" dir="2700000" algn="tl">
                    <a:srgbClr val="000000">
                      <a:alpha val="43137"/>
                    </a:srgbClr>
                  </a:outerShdw>
                </a:effectLst>
              </a:endParaRPr>
            </a:p>
          </p:txBody>
        </p:sp>
        <p:sp>
          <p:nvSpPr>
            <p:cNvPr id="20" name="TextBox 19"/>
            <p:cNvSpPr txBox="1"/>
            <p:nvPr/>
          </p:nvSpPr>
          <p:spPr>
            <a:xfrm>
              <a:off x="1366732" y="2129710"/>
              <a:ext cx="16001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Manage Infrastructure</a:t>
              </a:r>
              <a:endParaRPr lang="en-US" sz="1050" dirty="0">
                <a:effectLst>
                  <a:outerShdw blurRad="38100" dist="38100" dir="2700000" algn="tl">
                    <a:srgbClr val="000000">
                      <a:alpha val="43137"/>
                    </a:srgbClr>
                  </a:outerShdw>
                </a:effectLst>
              </a:endParaRPr>
            </a:p>
          </p:txBody>
        </p:sp>
        <p:sp>
          <p:nvSpPr>
            <p:cNvPr id="21" name="TextBox 20"/>
            <p:cNvSpPr txBox="1"/>
            <p:nvPr/>
          </p:nvSpPr>
          <p:spPr>
            <a:xfrm>
              <a:off x="3128998" y="2129709"/>
              <a:ext cx="96372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&lt;&lt;capability&gt;&gt;</a:t>
              </a:r>
            </a:p>
            <a:p>
              <a:r>
                <a:rPr lang="en-US" sz="1050" b="1" dirty="0">
                  <a:latin typeface="Arial" charset="0"/>
                  <a:ea typeface="+mn-ea"/>
                  <a:cs typeface="Arial" charset="0"/>
                </a:rPr>
                <a:t>Clean Water</a:t>
              </a:r>
            </a:p>
          </p:txBody>
        </p:sp>
        <p:sp>
          <p:nvSpPr>
            <p:cNvPr id="22" name="TextBox 21"/>
            <p:cNvSpPr txBox="1"/>
            <p:nvPr/>
          </p:nvSpPr>
          <p:spPr>
            <a:xfrm>
              <a:off x="4250564" y="2129710"/>
              <a:ext cx="1467069"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Equal Opportunities</a:t>
              </a:r>
              <a:endParaRPr lang="en-US" sz="1050" dirty="0">
                <a:effectLst>
                  <a:outerShdw blurRad="38100" dist="38100" dir="2700000" algn="tl">
                    <a:srgbClr val="000000">
                      <a:alpha val="43137"/>
                    </a:srgbClr>
                  </a:outerShdw>
                </a:effectLst>
              </a:endParaRPr>
            </a:p>
          </p:txBody>
        </p:sp>
        <p:sp>
          <p:nvSpPr>
            <p:cNvPr id="23" name="TextBox 22"/>
            <p:cNvSpPr txBox="1"/>
            <p:nvPr/>
          </p:nvSpPr>
          <p:spPr>
            <a:xfrm>
              <a:off x="4637289" y="2656819"/>
              <a:ext cx="119455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Reliable Energy</a:t>
              </a:r>
              <a:endParaRPr lang="en-US" sz="1050" dirty="0">
                <a:effectLst>
                  <a:outerShdw blurRad="38100" dist="38100" dir="2700000" algn="tl">
                    <a:srgbClr val="000000">
                      <a:alpha val="43137"/>
                    </a:srgbClr>
                  </a:outerShdw>
                </a:effectLst>
              </a:endParaRPr>
            </a:p>
          </p:txBody>
        </p:sp>
        <p:sp>
          <p:nvSpPr>
            <p:cNvPr id="24" name="TextBox 23"/>
            <p:cNvSpPr txBox="1"/>
            <p:nvPr/>
          </p:nvSpPr>
          <p:spPr>
            <a:xfrm>
              <a:off x="2996506" y="2656819"/>
              <a:ext cx="144943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Community</a:t>
              </a:r>
              <a:endParaRPr lang="en-US" sz="1050" dirty="0">
                <a:effectLst>
                  <a:outerShdw blurRad="38100" dist="38100" dir="2700000" algn="tl">
                    <a:srgbClr val="000000">
                      <a:alpha val="43137"/>
                    </a:srgbClr>
                  </a:outerShdw>
                </a:effectLst>
              </a:endParaRPr>
            </a:p>
          </p:txBody>
        </p:sp>
        <p:sp>
          <p:nvSpPr>
            <p:cNvPr id="25" name="TextBox 24"/>
            <p:cNvSpPr txBox="1"/>
            <p:nvPr/>
          </p:nvSpPr>
          <p:spPr>
            <a:xfrm>
              <a:off x="5831847" y="2134301"/>
              <a:ext cx="1314784"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Economy</a:t>
              </a:r>
              <a:endParaRPr lang="en-US" sz="1050" dirty="0">
                <a:effectLst>
                  <a:outerShdw blurRad="38100" dist="38100" dir="2700000" algn="tl">
                    <a:srgbClr val="000000">
                      <a:alpha val="43137"/>
                    </a:srgbClr>
                  </a:outerShdw>
                </a:effectLst>
              </a:endParaRPr>
            </a:p>
          </p:txBody>
        </p:sp>
        <p:sp>
          <p:nvSpPr>
            <p:cNvPr id="26" name="TextBox 25"/>
            <p:cNvSpPr txBox="1"/>
            <p:nvPr/>
          </p:nvSpPr>
          <p:spPr>
            <a:xfrm>
              <a:off x="5943784" y="2656819"/>
              <a:ext cx="13869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Mobile Community</a:t>
              </a:r>
              <a:endParaRPr lang="en-US" sz="1050" dirty="0">
                <a:effectLst>
                  <a:outerShdw blurRad="38100" dist="38100" dir="2700000" algn="tl">
                    <a:srgbClr val="000000">
                      <a:alpha val="43137"/>
                    </a:srgbClr>
                  </a:outerShdw>
                </a:effectLst>
              </a:endParaRPr>
            </a:p>
          </p:txBody>
        </p:sp>
      </p:grpSp>
      <p:sp>
        <p:nvSpPr>
          <p:cNvPr id="34" name="TextBox 33"/>
          <p:cNvSpPr txBox="1"/>
          <p:nvPr/>
        </p:nvSpPr>
        <p:spPr>
          <a:xfrm>
            <a:off x="3694097" y="1522939"/>
            <a:ext cx="1390125" cy="361637"/>
          </a:xfrm>
          <a:prstGeom prst="rect">
            <a:avLst/>
          </a:prstGeom>
          <a:solidFill>
            <a:srgbClr val="FFFF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&lt;&lt;vision&gt;&gt;</a:t>
            </a:r>
          </a:p>
          <a:p>
            <a:r>
              <a:rPr lang="en-US" sz="1050" b="1" dirty="0">
                <a:latin typeface="+mn-lt"/>
              </a:rPr>
              <a:t>Best </a:t>
            </a:r>
            <a:r>
              <a:rPr lang="en-US" sz="1050" b="1" dirty="0" smtClean="0">
                <a:latin typeface="+mn-lt"/>
              </a:rPr>
              <a:t>Managed City</a:t>
            </a:r>
            <a:endParaRPr lang="en-US" sz="1050" b="1" dirty="0">
              <a:latin typeface="+mn-lt"/>
            </a:endParaRPr>
          </a:p>
        </p:txBody>
      </p:sp>
      <p:grpSp>
        <p:nvGrpSpPr>
          <p:cNvPr id="35" name="Group 34"/>
          <p:cNvGrpSpPr/>
          <p:nvPr/>
        </p:nvGrpSpPr>
        <p:grpSpPr>
          <a:xfrm>
            <a:off x="1665823" y="2512043"/>
            <a:ext cx="5520793" cy="369332"/>
            <a:chOff x="1581931" y="2468305"/>
            <a:chExt cx="5520793" cy="369332"/>
          </a:xfrm>
        </p:grpSpPr>
        <p:cxnSp>
          <p:nvCxnSpPr>
            <p:cNvPr id="36" name="Straight Arrow Connector 35"/>
            <p:cNvCxnSpPr/>
            <p:nvPr/>
          </p:nvCxnSpPr>
          <p:spPr bwMode="auto">
            <a:xfrm>
              <a:off x="1581931" y="2485090"/>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36"/>
            <p:cNvSpPr txBox="1"/>
            <p:nvPr/>
          </p:nvSpPr>
          <p:spPr>
            <a:xfrm>
              <a:off x="2691043" y="2468305"/>
              <a:ext cx="4027064" cy="369332"/>
            </a:xfrm>
            <a:prstGeom prst="rect">
              <a:avLst/>
            </a:prstGeom>
            <a:solidFill>
              <a:schemeClr val="tx1">
                <a:alpha val="75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Capabilities</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41" name="Group 40"/>
          <p:cNvGrpSpPr/>
          <p:nvPr/>
        </p:nvGrpSpPr>
        <p:grpSpPr>
          <a:xfrm>
            <a:off x="1665823" y="5941381"/>
            <a:ext cx="5520793" cy="369332"/>
            <a:chOff x="1581931" y="2468305"/>
            <a:chExt cx="5520793" cy="369332"/>
          </a:xfrm>
        </p:grpSpPr>
        <p:cxnSp>
          <p:nvCxnSpPr>
            <p:cNvPr id="42" name="Straight Arrow Connector 41"/>
            <p:cNvCxnSpPr/>
            <p:nvPr/>
          </p:nvCxnSpPr>
          <p:spPr bwMode="auto">
            <a:xfrm>
              <a:off x="1581931" y="2485090"/>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Box 42"/>
            <p:cNvSpPr txBox="1"/>
            <p:nvPr/>
          </p:nvSpPr>
          <p:spPr>
            <a:xfrm>
              <a:off x="2691043" y="2468305"/>
              <a:ext cx="3233578" cy="369332"/>
            </a:xfrm>
            <a:prstGeom prst="rect">
              <a:avLst/>
            </a:prstGeom>
            <a:solidFill>
              <a:schemeClr val="tx1">
                <a:alpha val="75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Goals</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44" name="Group 43"/>
          <p:cNvGrpSpPr/>
          <p:nvPr/>
        </p:nvGrpSpPr>
        <p:grpSpPr>
          <a:xfrm>
            <a:off x="8398412" y="2582808"/>
            <a:ext cx="425196" cy="3668099"/>
            <a:chOff x="8398412" y="2582808"/>
            <a:chExt cx="425196" cy="3668099"/>
          </a:xfrm>
        </p:grpSpPr>
        <p:cxnSp>
          <p:nvCxnSpPr>
            <p:cNvPr id="45" name="Straight Arrow Connector 44"/>
            <p:cNvCxnSpPr/>
            <p:nvPr/>
          </p:nvCxnSpPr>
          <p:spPr bwMode="auto">
            <a:xfrm>
              <a:off x="8398412" y="2582808"/>
              <a:ext cx="0" cy="3668099"/>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rot="16200000">
              <a:off x="7230704" y="4239188"/>
              <a:ext cx="2847254" cy="338554"/>
            </a:xfrm>
            <a:prstGeom prst="rect">
              <a:avLst/>
            </a:prstGeom>
            <a:noFill/>
          </p:spPr>
          <p:txBody>
            <a:bodyPr wrap="none" rtlCol="0">
              <a:spAutoFit/>
            </a:bodyPr>
            <a:lstStyle/>
            <a:p>
              <a:r>
                <a:rPr lang="en-US" sz="16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Top Down – Bottom Up</a:t>
              </a:r>
              <a:endParaRPr lang="en-US" sz="16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24" name="Group 123"/>
          <p:cNvGrpSpPr/>
          <p:nvPr/>
        </p:nvGrpSpPr>
        <p:grpSpPr>
          <a:xfrm>
            <a:off x="1626572" y="3465881"/>
            <a:ext cx="5520793" cy="369332"/>
            <a:chOff x="1525735" y="3524088"/>
            <a:chExt cx="5520793" cy="369332"/>
          </a:xfrm>
        </p:grpSpPr>
        <p:cxnSp>
          <p:nvCxnSpPr>
            <p:cNvPr id="125" name="Straight Arrow Connector 124"/>
            <p:cNvCxnSpPr/>
            <p:nvPr/>
          </p:nvCxnSpPr>
          <p:spPr bwMode="auto">
            <a:xfrm>
              <a:off x="1525735" y="3540873"/>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6" name="TextBox 125"/>
            <p:cNvSpPr txBox="1"/>
            <p:nvPr/>
          </p:nvSpPr>
          <p:spPr>
            <a:xfrm>
              <a:off x="2634847" y="3524088"/>
              <a:ext cx="3525324" cy="369332"/>
            </a:xfrm>
            <a:prstGeom prst="rect">
              <a:avLst/>
            </a:prstGeom>
            <a:solidFill>
              <a:schemeClr val="tx1">
                <a:alpha val="9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Process</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27" name="Group 126"/>
          <p:cNvGrpSpPr/>
          <p:nvPr/>
        </p:nvGrpSpPr>
        <p:grpSpPr>
          <a:xfrm>
            <a:off x="1626572" y="4368535"/>
            <a:ext cx="5520793" cy="369332"/>
            <a:chOff x="1525735" y="3524088"/>
            <a:chExt cx="5520793" cy="369332"/>
          </a:xfrm>
        </p:grpSpPr>
        <p:cxnSp>
          <p:nvCxnSpPr>
            <p:cNvPr id="128" name="Straight Arrow Connector 127"/>
            <p:cNvCxnSpPr/>
            <p:nvPr/>
          </p:nvCxnSpPr>
          <p:spPr bwMode="auto">
            <a:xfrm>
              <a:off x="1525735" y="3540873"/>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 name="TextBox 128"/>
            <p:cNvSpPr txBox="1"/>
            <p:nvPr/>
          </p:nvSpPr>
          <p:spPr>
            <a:xfrm>
              <a:off x="2634847" y="3524088"/>
              <a:ext cx="4376519" cy="369332"/>
            </a:xfrm>
            <a:prstGeom prst="rect">
              <a:avLst/>
            </a:prstGeom>
            <a:solidFill>
              <a:schemeClr val="tx1">
                <a:alpha val="9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Infrastructure</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30" name="Group 129"/>
          <p:cNvGrpSpPr/>
          <p:nvPr/>
        </p:nvGrpSpPr>
        <p:grpSpPr>
          <a:xfrm>
            <a:off x="1626572" y="5161966"/>
            <a:ext cx="5520793" cy="369332"/>
            <a:chOff x="1525735" y="3524088"/>
            <a:chExt cx="5520793" cy="369332"/>
          </a:xfrm>
        </p:grpSpPr>
        <p:cxnSp>
          <p:nvCxnSpPr>
            <p:cNvPr id="131" name="Straight Arrow Connector 130"/>
            <p:cNvCxnSpPr/>
            <p:nvPr/>
          </p:nvCxnSpPr>
          <p:spPr bwMode="auto">
            <a:xfrm>
              <a:off x="1525735" y="3540873"/>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TextBox 131"/>
            <p:cNvSpPr txBox="1"/>
            <p:nvPr/>
          </p:nvSpPr>
          <p:spPr>
            <a:xfrm>
              <a:off x="2634847" y="3524088"/>
              <a:ext cx="3124573" cy="369332"/>
            </a:xfrm>
            <a:prstGeom prst="rect">
              <a:avLst/>
            </a:prstGeom>
            <a:solidFill>
              <a:schemeClr val="tx1">
                <a:alpha val="9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Data</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33" name="Group 132"/>
          <p:cNvGrpSpPr/>
          <p:nvPr/>
        </p:nvGrpSpPr>
        <p:grpSpPr>
          <a:xfrm>
            <a:off x="2984744" y="1906433"/>
            <a:ext cx="2791639" cy="3735238"/>
            <a:chOff x="2984744" y="1906433"/>
            <a:chExt cx="2791639" cy="3735238"/>
          </a:xfrm>
        </p:grpSpPr>
        <p:sp>
          <p:nvSpPr>
            <p:cNvPr id="134" name="Freeform 133"/>
            <p:cNvSpPr/>
            <p:nvPr/>
          </p:nvSpPr>
          <p:spPr bwMode="auto">
            <a:xfrm>
              <a:off x="2984744" y="1906433"/>
              <a:ext cx="2791639" cy="3735238"/>
            </a:xfrm>
            <a:custGeom>
              <a:avLst/>
              <a:gdLst>
                <a:gd name="connsiteX0" fmla="*/ 25879 w 2743200"/>
                <a:gd name="connsiteY0" fmla="*/ 3709359 h 3709359"/>
                <a:gd name="connsiteX1" fmla="*/ 2743200 w 2743200"/>
                <a:gd name="connsiteY1" fmla="*/ 3709359 h 3709359"/>
                <a:gd name="connsiteX2" fmla="*/ 1690777 w 2743200"/>
                <a:gd name="connsiteY2" fmla="*/ 1181819 h 3709359"/>
                <a:gd name="connsiteX3" fmla="*/ 2708694 w 2743200"/>
                <a:gd name="connsiteY3" fmla="*/ 1190446 h 3709359"/>
                <a:gd name="connsiteX4" fmla="*/ 1285336 w 2743200"/>
                <a:gd name="connsiteY4" fmla="*/ 0 h 3709359"/>
                <a:gd name="connsiteX5" fmla="*/ 0 w 2743200"/>
                <a:gd name="connsiteY5" fmla="*/ 1190446 h 3709359"/>
                <a:gd name="connsiteX6" fmla="*/ 1035170 w 2743200"/>
                <a:gd name="connsiteY6" fmla="*/ 1181819 h 3709359"/>
                <a:gd name="connsiteX7" fmla="*/ 25879 w 2743200"/>
                <a:gd name="connsiteY7" fmla="*/ 3709359 h 3709359"/>
                <a:gd name="connsiteX0" fmla="*/ 25879 w 2743200"/>
                <a:gd name="connsiteY0" fmla="*/ 3709359 h 3709359"/>
                <a:gd name="connsiteX1" fmla="*/ 1354347 w 2743200"/>
                <a:gd name="connsiteY1" fmla="*/ 362309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2743200"/>
                <a:gd name="connsiteY0" fmla="*/ 3709359 h 3709359"/>
                <a:gd name="connsiteX1" fmla="*/ 1371600 w 2743200"/>
                <a:gd name="connsiteY1" fmla="*/ 328666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2743200"/>
                <a:gd name="connsiteY0" fmla="*/ 3709359 h 3709359"/>
                <a:gd name="connsiteX1" fmla="*/ 1371600 w 2743200"/>
                <a:gd name="connsiteY1" fmla="*/ 328666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2743200"/>
                <a:gd name="connsiteY0" fmla="*/ 3709359 h 3709359"/>
                <a:gd name="connsiteX1" fmla="*/ 1371600 w 2743200"/>
                <a:gd name="connsiteY1" fmla="*/ 328666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3390181"/>
                <a:gd name="connsiteY0" fmla="*/ 3709359 h 3709359"/>
                <a:gd name="connsiteX1" fmla="*/ 1371600 w 3390181"/>
                <a:gd name="connsiteY1" fmla="*/ 3286665 h 3709359"/>
                <a:gd name="connsiteX2" fmla="*/ 2743200 w 3390181"/>
                <a:gd name="connsiteY2" fmla="*/ 3709359 h 3709359"/>
                <a:gd name="connsiteX3" fmla="*/ 1690777 w 3390181"/>
                <a:gd name="connsiteY3" fmla="*/ 1181819 h 3709359"/>
                <a:gd name="connsiteX4" fmla="*/ 3390181 w 3390181"/>
                <a:gd name="connsiteY4" fmla="*/ 828136 h 3709359"/>
                <a:gd name="connsiteX5" fmla="*/ 1285336 w 3390181"/>
                <a:gd name="connsiteY5" fmla="*/ 0 h 3709359"/>
                <a:gd name="connsiteX6" fmla="*/ 0 w 3390181"/>
                <a:gd name="connsiteY6" fmla="*/ 1190446 h 3709359"/>
                <a:gd name="connsiteX7" fmla="*/ 1035170 w 3390181"/>
                <a:gd name="connsiteY7" fmla="*/ 1181819 h 3709359"/>
                <a:gd name="connsiteX8" fmla="*/ 25879 w 3390181"/>
                <a:gd name="connsiteY8" fmla="*/ 3709359 h 3709359"/>
                <a:gd name="connsiteX0" fmla="*/ 25879 w 3390181"/>
                <a:gd name="connsiteY0" fmla="*/ 3709359 h 3709359"/>
                <a:gd name="connsiteX1" fmla="*/ 1371600 w 3390181"/>
                <a:gd name="connsiteY1" fmla="*/ 3286665 h 3709359"/>
                <a:gd name="connsiteX2" fmla="*/ 2743200 w 3390181"/>
                <a:gd name="connsiteY2" fmla="*/ 3709359 h 3709359"/>
                <a:gd name="connsiteX3" fmla="*/ 2527539 w 3390181"/>
                <a:gd name="connsiteY3" fmla="*/ 1000664 h 3709359"/>
                <a:gd name="connsiteX4" fmla="*/ 3390181 w 3390181"/>
                <a:gd name="connsiteY4" fmla="*/ 828136 h 3709359"/>
                <a:gd name="connsiteX5" fmla="*/ 1285336 w 3390181"/>
                <a:gd name="connsiteY5" fmla="*/ 0 h 3709359"/>
                <a:gd name="connsiteX6" fmla="*/ 0 w 3390181"/>
                <a:gd name="connsiteY6" fmla="*/ 1190446 h 3709359"/>
                <a:gd name="connsiteX7" fmla="*/ 1035170 w 3390181"/>
                <a:gd name="connsiteY7" fmla="*/ 1181819 h 3709359"/>
                <a:gd name="connsiteX8" fmla="*/ 25879 w 3390181"/>
                <a:gd name="connsiteY8" fmla="*/ 3709359 h 3709359"/>
                <a:gd name="connsiteX0" fmla="*/ 25879 w 3390181"/>
                <a:gd name="connsiteY0" fmla="*/ 3709359 h 3709359"/>
                <a:gd name="connsiteX1" fmla="*/ 1371600 w 3390181"/>
                <a:gd name="connsiteY1" fmla="*/ 3286665 h 3709359"/>
                <a:gd name="connsiteX2" fmla="*/ 2743200 w 3390181"/>
                <a:gd name="connsiteY2" fmla="*/ 3709359 h 3709359"/>
                <a:gd name="connsiteX3" fmla="*/ 2527539 w 3390181"/>
                <a:gd name="connsiteY3" fmla="*/ 1000664 h 3709359"/>
                <a:gd name="connsiteX4" fmla="*/ 3390181 w 3390181"/>
                <a:gd name="connsiteY4" fmla="*/ 828136 h 3709359"/>
                <a:gd name="connsiteX5" fmla="*/ 1285336 w 3390181"/>
                <a:gd name="connsiteY5" fmla="*/ 0 h 3709359"/>
                <a:gd name="connsiteX6" fmla="*/ 0 w 3390181"/>
                <a:gd name="connsiteY6" fmla="*/ 1190446 h 3709359"/>
                <a:gd name="connsiteX7" fmla="*/ 1690778 w 3390181"/>
                <a:gd name="connsiteY7" fmla="*/ 793630 h 3709359"/>
                <a:gd name="connsiteX8" fmla="*/ 25879 w 3390181"/>
                <a:gd name="connsiteY8" fmla="*/ 3709359 h 3709359"/>
                <a:gd name="connsiteX0" fmla="*/ 0 w 3364302"/>
                <a:gd name="connsiteY0" fmla="*/ 3709359 h 3709359"/>
                <a:gd name="connsiteX1" fmla="*/ 1345721 w 3364302"/>
                <a:gd name="connsiteY1" fmla="*/ 3286665 h 3709359"/>
                <a:gd name="connsiteX2" fmla="*/ 2717321 w 3364302"/>
                <a:gd name="connsiteY2" fmla="*/ 3709359 h 3709359"/>
                <a:gd name="connsiteX3" fmla="*/ 2501660 w 3364302"/>
                <a:gd name="connsiteY3" fmla="*/ 1000664 h 3709359"/>
                <a:gd name="connsiteX4" fmla="*/ 3364302 w 3364302"/>
                <a:gd name="connsiteY4" fmla="*/ 828136 h 3709359"/>
                <a:gd name="connsiteX5" fmla="*/ 1259457 w 3364302"/>
                <a:gd name="connsiteY5" fmla="*/ 0 h 3709359"/>
                <a:gd name="connsiteX6" fmla="*/ 1130061 w 3364302"/>
                <a:gd name="connsiteY6" fmla="*/ 923028 h 3709359"/>
                <a:gd name="connsiteX7" fmla="*/ 1664899 w 3364302"/>
                <a:gd name="connsiteY7" fmla="*/ 793630 h 3709359"/>
                <a:gd name="connsiteX8" fmla="*/ 0 w 3364302"/>
                <a:gd name="connsiteY8" fmla="*/ 3709359 h 3709359"/>
                <a:gd name="connsiteX0" fmla="*/ 0 w 3364302"/>
                <a:gd name="connsiteY0" fmla="*/ 3709359 h 3709359"/>
                <a:gd name="connsiteX1" fmla="*/ 1345721 w 3364302"/>
                <a:gd name="connsiteY1" fmla="*/ 3286665 h 3709359"/>
                <a:gd name="connsiteX2" fmla="*/ 2717321 w 3364302"/>
                <a:gd name="connsiteY2" fmla="*/ 3709359 h 3709359"/>
                <a:gd name="connsiteX3" fmla="*/ 2053086 w 3364302"/>
                <a:gd name="connsiteY3" fmla="*/ 715993 h 3709359"/>
                <a:gd name="connsiteX4" fmla="*/ 3364302 w 3364302"/>
                <a:gd name="connsiteY4" fmla="*/ 828136 h 3709359"/>
                <a:gd name="connsiteX5" fmla="*/ 1259457 w 3364302"/>
                <a:gd name="connsiteY5" fmla="*/ 0 h 3709359"/>
                <a:gd name="connsiteX6" fmla="*/ 1130061 w 3364302"/>
                <a:gd name="connsiteY6" fmla="*/ 923028 h 3709359"/>
                <a:gd name="connsiteX7" fmla="*/ 1664899 w 3364302"/>
                <a:gd name="connsiteY7" fmla="*/ 793630 h 3709359"/>
                <a:gd name="connsiteX8" fmla="*/ 0 w 3364302"/>
                <a:gd name="connsiteY8"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0 w 2717321"/>
                <a:gd name="connsiteY8"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1492370 w 2717321"/>
                <a:gd name="connsiteY8" fmla="*/ 2242868 h 3709359"/>
                <a:gd name="connsiteX9" fmla="*/ 0 w 2717321"/>
                <a:gd name="connsiteY9"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1492370 w 2717321"/>
                <a:gd name="connsiteY8" fmla="*/ 2242868 h 3709359"/>
                <a:gd name="connsiteX9" fmla="*/ 0 w 2717321"/>
                <a:gd name="connsiteY9"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1492370 w 2717321"/>
                <a:gd name="connsiteY8" fmla="*/ 2242868 h 3709359"/>
                <a:gd name="connsiteX9" fmla="*/ 0 w 2717321"/>
                <a:gd name="connsiteY9"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0 w 2717321"/>
                <a:gd name="connsiteY8"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0 w 2717321"/>
                <a:gd name="connsiteY8" fmla="*/ 3709359 h 3709359"/>
                <a:gd name="connsiteX0" fmla="*/ 3375 w 2720696"/>
                <a:gd name="connsiteY0" fmla="*/ 3709359 h 3709359"/>
                <a:gd name="connsiteX1" fmla="*/ 1349096 w 2720696"/>
                <a:gd name="connsiteY1" fmla="*/ 3286665 h 3709359"/>
                <a:gd name="connsiteX2" fmla="*/ 2720696 w 2720696"/>
                <a:gd name="connsiteY2" fmla="*/ 3709359 h 3709359"/>
                <a:gd name="connsiteX3" fmla="*/ 2056461 w 2720696"/>
                <a:gd name="connsiteY3" fmla="*/ 715993 h 3709359"/>
                <a:gd name="connsiteX4" fmla="*/ 2720696 w 2720696"/>
                <a:gd name="connsiteY4" fmla="*/ 681487 h 3709359"/>
                <a:gd name="connsiteX5" fmla="*/ 1262832 w 2720696"/>
                <a:gd name="connsiteY5" fmla="*/ 0 h 3709359"/>
                <a:gd name="connsiteX6" fmla="*/ 1133436 w 2720696"/>
                <a:gd name="connsiteY6" fmla="*/ 923028 h 3709359"/>
                <a:gd name="connsiteX7" fmla="*/ 1668274 w 2720696"/>
                <a:gd name="connsiteY7" fmla="*/ 793630 h 3709359"/>
                <a:gd name="connsiteX8" fmla="*/ 986786 w 2720696"/>
                <a:gd name="connsiteY8" fmla="*/ 2242868 h 3709359"/>
                <a:gd name="connsiteX9" fmla="*/ 3375 w 2720696"/>
                <a:gd name="connsiteY9"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054999 w 2719234"/>
                <a:gd name="connsiteY3" fmla="*/ 715993 h 3709359"/>
                <a:gd name="connsiteX4" fmla="*/ 2719234 w 2719234"/>
                <a:gd name="connsiteY4" fmla="*/ 681487 h 3709359"/>
                <a:gd name="connsiteX5" fmla="*/ 1261370 w 2719234"/>
                <a:gd name="connsiteY5" fmla="*/ 0 h 3709359"/>
                <a:gd name="connsiteX6" fmla="*/ 1131974 w 2719234"/>
                <a:gd name="connsiteY6" fmla="*/ 923028 h 3709359"/>
                <a:gd name="connsiteX7" fmla="*/ 1666812 w 2719234"/>
                <a:gd name="connsiteY7" fmla="*/ 793630 h 3709359"/>
                <a:gd name="connsiteX8" fmla="*/ 1606426 w 2719234"/>
                <a:gd name="connsiteY8" fmla="*/ 1949570 h 3709359"/>
                <a:gd name="connsiteX9" fmla="*/ 1913 w 2719234"/>
                <a:gd name="connsiteY9"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348298 w 2719234"/>
                <a:gd name="connsiteY3" fmla="*/ 2044461 h 3709359"/>
                <a:gd name="connsiteX4" fmla="*/ 2054999 w 2719234"/>
                <a:gd name="connsiteY4" fmla="*/ 715993 h 3709359"/>
                <a:gd name="connsiteX5" fmla="*/ 2719234 w 2719234"/>
                <a:gd name="connsiteY5" fmla="*/ 681487 h 3709359"/>
                <a:gd name="connsiteX6" fmla="*/ 1261370 w 2719234"/>
                <a:gd name="connsiteY6" fmla="*/ 0 h 3709359"/>
                <a:gd name="connsiteX7" fmla="*/ 1131974 w 2719234"/>
                <a:gd name="connsiteY7" fmla="*/ 923028 h 3709359"/>
                <a:gd name="connsiteX8" fmla="*/ 1666812 w 2719234"/>
                <a:gd name="connsiteY8" fmla="*/ 793630 h 3709359"/>
                <a:gd name="connsiteX9" fmla="*/ 1606426 w 2719234"/>
                <a:gd name="connsiteY9" fmla="*/ 1949570 h 3709359"/>
                <a:gd name="connsiteX10" fmla="*/ 1913 w 2719234"/>
                <a:gd name="connsiteY10"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538079 w 2719234"/>
                <a:gd name="connsiteY3" fmla="*/ 1794295 h 3709359"/>
                <a:gd name="connsiteX4" fmla="*/ 2054999 w 2719234"/>
                <a:gd name="connsiteY4" fmla="*/ 715993 h 3709359"/>
                <a:gd name="connsiteX5" fmla="*/ 2719234 w 2719234"/>
                <a:gd name="connsiteY5" fmla="*/ 681487 h 3709359"/>
                <a:gd name="connsiteX6" fmla="*/ 1261370 w 2719234"/>
                <a:gd name="connsiteY6" fmla="*/ 0 h 3709359"/>
                <a:gd name="connsiteX7" fmla="*/ 1131974 w 2719234"/>
                <a:gd name="connsiteY7" fmla="*/ 923028 h 3709359"/>
                <a:gd name="connsiteX8" fmla="*/ 1666812 w 2719234"/>
                <a:gd name="connsiteY8" fmla="*/ 793630 h 3709359"/>
                <a:gd name="connsiteX9" fmla="*/ 1606426 w 2719234"/>
                <a:gd name="connsiteY9" fmla="*/ 1949570 h 3709359"/>
                <a:gd name="connsiteX10" fmla="*/ 1913 w 2719234"/>
                <a:gd name="connsiteY10"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054999 w 2719234"/>
                <a:gd name="connsiteY3" fmla="*/ 715993 h 3709359"/>
                <a:gd name="connsiteX4" fmla="*/ 2719234 w 2719234"/>
                <a:gd name="connsiteY4" fmla="*/ 681487 h 3709359"/>
                <a:gd name="connsiteX5" fmla="*/ 1261370 w 2719234"/>
                <a:gd name="connsiteY5" fmla="*/ 0 h 3709359"/>
                <a:gd name="connsiteX6" fmla="*/ 1131974 w 2719234"/>
                <a:gd name="connsiteY6" fmla="*/ 923028 h 3709359"/>
                <a:gd name="connsiteX7" fmla="*/ 1666812 w 2719234"/>
                <a:gd name="connsiteY7" fmla="*/ 793630 h 3709359"/>
                <a:gd name="connsiteX8" fmla="*/ 1606426 w 2719234"/>
                <a:gd name="connsiteY8" fmla="*/ 1949570 h 3709359"/>
                <a:gd name="connsiteX9" fmla="*/ 1913 w 2719234"/>
                <a:gd name="connsiteY9"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365551 w 2719234"/>
                <a:gd name="connsiteY3" fmla="*/ 2113472 h 3709359"/>
                <a:gd name="connsiteX4" fmla="*/ 2054999 w 2719234"/>
                <a:gd name="connsiteY4" fmla="*/ 715993 h 3709359"/>
                <a:gd name="connsiteX5" fmla="*/ 2719234 w 2719234"/>
                <a:gd name="connsiteY5" fmla="*/ 681487 h 3709359"/>
                <a:gd name="connsiteX6" fmla="*/ 1261370 w 2719234"/>
                <a:gd name="connsiteY6" fmla="*/ 0 h 3709359"/>
                <a:gd name="connsiteX7" fmla="*/ 1131974 w 2719234"/>
                <a:gd name="connsiteY7" fmla="*/ 923028 h 3709359"/>
                <a:gd name="connsiteX8" fmla="*/ 1666812 w 2719234"/>
                <a:gd name="connsiteY8" fmla="*/ 793630 h 3709359"/>
                <a:gd name="connsiteX9" fmla="*/ 1606426 w 2719234"/>
                <a:gd name="connsiteY9" fmla="*/ 1949570 h 3709359"/>
                <a:gd name="connsiteX10" fmla="*/ 1913 w 2719234"/>
                <a:gd name="connsiteY10" fmla="*/ 3709359 h 3709359"/>
                <a:gd name="connsiteX0" fmla="*/ 1913 w 2753740"/>
                <a:gd name="connsiteY0" fmla="*/ 3709359 h 3709359"/>
                <a:gd name="connsiteX1" fmla="*/ 1347634 w 2753740"/>
                <a:gd name="connsiteY1" fmla="*/ 3286665 h 3709359"/>
                <a:gd name="connsiteX2" fmla="*/ 2719234 w 2753740"/>
                <a:gd name="connsiteY2" fmla="*/ 3709359 h 3709359"/>
                <a:gd name="connsiteX3" fmla="*/ 2753740 w 2753740"/>
                <a:gd name="connsiteY3" fmla="*/ 1871933 h 3709359"/>
                <a:gd name="connsiteX4" fmla="*/ 2054999 w 2753740"/>
                <a:gd name="connsiteY4" fmla="*/ 715993 h 3709359"/>
                <a:gd name="connsiteX5" fmla="*/ 2719234 w 2753740"/>
                <a:gd name="connsiteY5" fmla="*/ 681487 h 3709359"/>
                <a:gd name="connsiteX6" fmla="*/ 1261370 w 2753740"/>
                <a:gd name="connsiteY6" fmla="*/ 0 h 3709359"/>
                <a:gd name="connsiteX7" fmla="*/ 1131974 w 2753740"/>
                <a:gd name="connsiteY7" fmla="*/ 923028 h 3709359"/>
                <a:gd name="connsiteX8" fmla="*/ 1666812 w 2753740"/>
                <a:gd name="connsiteY8" fmla="*/ 793630 h 3709359"/>
                <a:gd name="connsiteX9" fmla="*/ 1606426 w 2753740"/>
                <a:gd name="connsiteY9" fmla="*/ 1949570 h 3709359"/>
                <a:gd name="connsiteX10" fmla="*/ 1913 w 2753740"/>
                <a:gd name="connsiteY10" fmla="*/ 3709359 h 3709359"/>
                <a:gd name="connsiteX0" fmla="*/ 1913 w 2753879"/>
                <a:gd name="connsiteY0" fmla="*/ 3709359 h 3709359"/>
                <a:gd name="connsiteX1" fmla="*/ 1347634 w 2753879"/>
                <a:gd name="connsiteY1" fmla="*/ 3286665 h 3709359"/>
                <a:gd name="connsiteX2" fmla="*/ 2719234 w 2753879"/>
                <a:gd name="connsiteY2" fmla="*/ 3709359 h 3709359"/>
                <a:gd name="connsiteX3" fmla="*/ 2753740 w 2753879"/>
                <a:gd name="connsiteY3" fmla="*/ 1871933 h 3709359"/>
                <a:gd name="connsiteX4" fmla="*/ 2054999 w 2753879"/>
                <a:gd name="connsiteY4" fmla="*/ 715993 h 3709359"/>
                <a:gd name="connsiteX5" fmla="*/ 2719234 w 2753879"/>
                <a:gd name="connsiteY5" fmla="*/ 681487 h 3709359"/>
                <a:gd name="connsiteX6" fmla="*/ 1261370 w 2753879"/>
                <a:gd name="connsiteY6" fmla="*/ 0 h 3709359"/>
                <a:gd name="connsiteX7" fmla="*/ 1131974 w 2753879"/>
                <a:gd name="connsiteY7" fmla="*/ 923028 h 3709359"/>
                <a:gd name="connsiteX8" fmla="*/ 1666812 w 2753879"/>
                <a:gd name="connsiteY8" fmla="*/ 793630 h 3709359"/>
                <a:gd name="connsiteX9" fmla="*/ 1606426 w 2753879"/>
                <a:gd name="connsiteY9" fmla="*/ 1949570 h 3709359"/>
                <a:gd name="connsiteX10" fmla="*/ 1913 w 2753879"/>
                <a:gd name="connsiteY10" fmla="*/ 3709359 h 3709359"/>
                <a:gd name="connsiteX0" fmla="*/ 1913 w 2808067"/>
                <a:gd name="connsiteY0" fmla="*/ 3709359 h 3709359"/>
                <a:gd name="connsiteX1" fmla="*/ 1347634 w 2808067"/>
                <a:gd name="connsiteY1" fmla="*/ 3286665 h 3709359"/>
                <a:gd name="connsiteX2" fmla="*/ 2719234 w 2808067"/>
                <a:gd name="connsiteY2" fmla="*/ 3709359 h 3709359"/>
                <a:gd name="connsiteX3" fmla="*/ 2753740 w 2808067"/>
                <a:gd name="connsiteY3" fmla="*/ 1871933 h 3709359"/>
                <a:gd name="connsiteX4" fmla="*/ 2054999 w 2808067"/>
                <a:gd name="connsiteY4" fmla="*/ 715993 h 3709359"/>
                <a:gd name="connsiteX5" fmla="*/ 2719234 w 2808067"/>
                <a:gd name="connsiteY5" fmla="*/ 681487 h 3709359"/>
                <a:gd name="connsiteX6" fmla="*/ 1261370 w 2808067"/>
                <a:gd name="connsiteY6" fmla="*/ 0 h 3709359"/>
                <a:gd name="connsiteX7" fmla="*/ 1131974 w 2808067"/>
                <a:gd name="connsiteY7" fmla="*/ 923028 h 3709359"/>
                <a:gd name="connsiteX8" fmla="*/ 1666812 w 2808067"/>
                <a:gd name="connsiteY8" fmla="*/ 793630 h 3709359"/>
                <a:gd name="connsiteX9" fmla="*/ 1606426 w 2808067"/>
                <a:gd name="connsiteY9" fmla="*/ 1949570 h 3709359"/>
                <a:gd name="connsiteX10" fmla="*/ 1913 w 2808067"/>
                <a:gd name="connsiteY10" fmla="*/ 3709359 h 3709359"/>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66812 w 2808067"/>
                <a:gd name="connsiteY8" fmla="*/ 819509 h 3735238"/>
                <a:gd name="connsiteX9" fmla="*/ 1606426 w 2808067"/>
                <a:gd name="connsiteY9" fmla="*/ 1975449 h 3735238"/>
                <a:gd name="connsiteX10" fmla="*/ 1913 w 2808067"/>
                <a:gd name="connsiteY10" fmla="*/ 3735238 h 3735238"/>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32307 w 2808067"/>
                <a:gd name="connsiteY8" fmla="*/ 862641 h 3735238"/>
                <a:gd name="connsiteX9" fmla="*/ 1606426 w 2808067"/>
                <a:gd name="connsiteY9" fmla="*/ 1975449 h 3735238"/>
                <a:gd name="connsiteX10" fmla="*/ 1913 w 2808067"/>
                <a:gd name="connsiteY10" fmla="*/ 3735238 h 3735238"/>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32307 w 2808067"/>
                <a:gd name="connsiteY8" fmla="*/ 862641 h 3735238"/>
                <a:gd name="connsiteX9" fmla="*/ 1606426 w 2808067"/>
                <a:gd name="connsiteY9" fmla="*/ 1975449 h 3735238"/>
                <a:gd name="connsiteX10" fmla="*/ 1913 w 2808067"/>
                <a:gd name="connsiteY10" fmla="*/ 3735238 h 3735238"/>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32307 w 2808067"/>
                <a:gd name="connsiteY8" fmla="*/ 862641 h 3735238"/>
                <a:gd name="connsiteX9" fmla="*/ 1606426 w 2808067"/>
                <a:gd name="connsiteY9" fmla="*/ 1975449 h 3735238"/>
                <a:gd name="connsiteX10" fmla="*/ 1913 w 2808067"/>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640932 w 2793552"/>
                <a:gd name="connsiteY1" fmla="*/ 3295291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640932 w 2793552"/>
                <a:gd name="connsiteY1" fmla="*/ 3295291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0 w 2791639"/>
                <a:gd name="connsiteY0" fmla="*/ 3735238 h 3735238"/>
                <a:gd name="connsiteX1" fmla="*/ 1639019 w 2791639"/>
                <a:gd name="connsiteY1" fmla="*/ 3295291 h 3735238"/>
                <a:gd name="connsiteX2" fmla="*/ 2717321 w 2791639"/>
                <a:gd name="connsiteY2" fmla="*/ 3735238 h 3735238"/>
                <a:gd name="connsiteX3" fmla="*/ 2751827 w 2791639"/>
                <a:gd name="connsiteY3" fmla="*/ 1897812 h 3735238"/>
                <a:gd name="connsiteX4" fmla="*/ 2104844 w 2791639"/>
                <a:gd name="connsiteY4" fmla="*/ 741872 h 3735238"/>
                <a:gd name="connsiteX5" fmla="*/ 2717321 w 2791639"/>
                <a:gd name="connsiteY5" fmla="*/ 707366 h 3735238"/>
                <a:gd name="connsiteX6" fmla="*/ 1406106 w 2791639"/>
                <a:gd name="connsiteY6" fmla="*/ 0 h 3735238"/>
                <a:gd name="connsiteX7" fmla="*/ 1130061 w 2791639"/>
                <a:gd name="connsiteY7" fmla="*/ 948907 h 3735238"/>
                <a:gd name="connsiteX8" fmla="*/ 1630394 w 2791639"/>
                <a:gd name="connsiteY8" fmla="*/ 862641 h 3735238"/>
                <a:gd name="connsiteX9" fmla="*/ 1604513 w 2791639"/>
                <a:gd name="connsiteY9" fmla="*/ 1975449 h 3735238"/>
                <a:gd name="connsiteX10" fmla="*/ 0 w 2791639"/>
                <a:gd name="connsiteY10" fmla="*/ 3735238 h 373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1639" h="3735238">
                  <a:moveTo>
                    <a:pt x="0" y="3735238"/>
                  </a:moveTo>
                  <a:cubicBezTo>
                    <a:pt x="813759" y="3269412"/>
                    <a:pt x="1276709" y="3275162"/>
                    <a:pt x="1639019" y="3295291"/>
                  </a:cubicBezTo>
                  <a:cubicBezTo>
                    <a:pt x="2001329" y="3315420"/>
                    <a:pt x="2355012" y="3370053"/>
                    <a:pt x="2717321" y="3735238"/>
                  </a:cubicBezTo>
                  <a:cubicBezTo>
                    <a:pt x="2728823" y="3122763"/>
                    <a:pt x="2853906" y="2396706"/>
                    <a:pt x="2751827" y="1897812"/>
                  </a:cubicBezTo>
                  <a:cubicBezTo>
                    <a:pt x="2649748" y="1398918"/>
                    <a:pt x="2360761" y="1026544"/>
                    <a:pt x="2104844" y="741872"/>
                  </a:cubicBezTo>
                  <a:lnTo>
                    <a:pt x="2717321" y="707366"/>
                  </a:lnTo>
                  <a:lnTo>
                    <a:pt x="1406106" y="0"/>
                  </a:lnTo>
                  <a:lnTo>
                    <a:pt x="1130061" y="948907"/>
                  </a:lnTo>
                  <a:lnTo>
                    <a:pt x="1630394" y="862641"/>
                  </a:lnTo>
                  <a:cubicBezTo>
                    <a:pt x="1709469" y="1091240"/>
                    <a:pt x="1881996" y="1489494"/>
                    <a:pt x="1604513" y="1975449"/>
                  </a:cubicBezTo>
                  <a:cubicBezTo>
                    <a:pt x="1327030" y="2461404"/>
                    <a:pt x="586596" y="3233468"/>
                    <a:pt x="0" y="3735238"/>
                  </a:cubicBezTo>
                  <a:close/>
                </a:path>
              </a:pathLst>
            </a:custGeom>
            <a:gradFill>
              <a:gsLst>
                <a:gs pos="0">
                  <a:srgbClr val="FF9900"/>
                </a:gs>
                <a:gs pos="50000">
                  <a:srgbClr val="FF9900"/>
                </a:gs>
                <a:gs pos="100000">
                  <a:srgbClr val="F8F8F8"/>
                </a:gs>
              </a:gsLst>
              <a:lin ang="5400000" scaled="0"/>
            </a:gradFill>
            <a:ln w="12700" cap="flat" cmpd="sng" algn="ctr">
              <a:noFill/>
              <a:prstDash val="solid"/>
              <a:round/>
              <a:headEnd type="none" w="med" len="med"/>
              <a:tailEnd type="none" w="med" len="med"/>
            </a:ln>
            <a:effectLst>
              <a:innerShdw blurRad="63500" dist="50800" dir="13500000">
                <a:prstClr val="black">
                  <a:alpha val="50000"/>
                </a:prstClr>
              </a:innerShdw>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35" name="TextBox 134"/>
            <p:cNvSpPr txBox="1"/>
            <p:nvPr/>
          </p:nvSpPr>
          <p:spPr>
            <a:xfrm rot="17344830">
              <a:off x="3424694" y="3918443"/>
              <a:ext cx="2717411" cy="338554"/>
            </a:xfrm>
            <a:prstGeom prst="rect">
              <a:avLst/>
            </a:prstGeom>
            <a:noFill/>
          </p:spPr>
          <p:txBody>
            <a:bodyPr wrap="none" rtlCol="0">
              <a:spAutoFit/>
            </a:bodyPr>
            <a:lstStyle/>
            <a:p>
              <a:r>
                <a:rPr lang="en-US" sz="1600" dirty="0" smtClean="0">
                  <a:effectLst>
                    <a:glow rad="101600">
                      <a:srgbClr val="FFCC66">
                        <a:alpha val="60000"/>
                      </a:srgbClr>
                    </a:glow>
                  </a:effectLst>
                  <a:latin typeface="Verdana" pitchFamily="34" charset="0"/>
                  <a:ea typeface="Verdana" pitchFamily="34" charset="0"/>
                  <a:cs typeface="Verdana" pitchFamily="34" charset="0"/>
                </a:rPr>
                <a:t>Goals Amplify Vision!</a:t>
              </a:r>
              <a:endParaRPr lang="en-US" sz="1600" dirty="0">
                <a:effectLst>
                  <a:glow rad="101600">
                    <a:srgbClr val="FFCC66">
                      <a:alpha val="60000"/>
                    </a:srgbClr>
                  </a:glow>
                </a:effectLst>
                <a:latin typeface="Verdana" pitchFamily="34" charset="0"/>
                <a:ea typeface="Verdana" pitchFamily="34" charset="0"/>
                <a:cs typeface="Verdana" pitchFamily="34" charset="0"/>
              </a:endParaRPr>
            </a:p>
          </p:txBody>
        </p:sp>
      </p:grpSp>
    </p:spTree>
    <p:extLst>
      <p:ext uri="{BB962C8B-B14F-4D97-AF65-F5344CB8AC3E}">
        <p14:creationId xmlns:p14="http://schemas.microsoft.com/office/powerpoint/2010/main" val="225844387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up)">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arn(outVertic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arn(outVertic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arn(outHorizontal)">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barn(outVertical)">
                                      <p:cBhvr>
                                        <p:cTn id="27" dur="500"/>
                                        <p:tgtEl>
                                          <p:spTgt spid="12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nodeType="clickEffect">
                                  <p:stCondLst>
                                    <p:cond delay="0"/>
                                  </p:stCondLst>
                                  <p:childTnLst>
                                    <p:animEffect transition="out" filter="barn(inVertical)">
                                      <p:cBhvr>
                                        <p:cTn id="31" dur="500"/>
                                        <p:tgtEl>
                                          <p:spTgt spid="124"/>
                                        </p:tgtEl>
                                      </p:cBhvr>
                                    </p:animEffect>
                                    <p:set>
                                      <p:cBhvr>
                                        <p:cTn id="32" dur="1" fill="hold">
                                          <p:stCondLst>
                                            <p:cond delay="499"/>
                                          </p:stCondLst>
                                        </p:cTn>
                                        <p:tgtEl>
                                          <p:spTgt spid="124"/>
                                        </p:tgtEl>
                                        <p:attrNameLst>
                                          <p:attrName>style.visibility</p:attrName>
                                        </p:attrNameLst>
                                      </p:cBhvr>
                                      <p:to>
                                        <p:strVal val="hidden"/>
                                      </p:to>
                                    </p:set>
                                  </p:childTnLst>
                                </p:cTn>
                              </p:par>
                              <p:par>
                                <p:cTn id="33" presetID="16" presetClass="entr" presetSubtype="37" fill="hold" nodeType="withEffect">
                                  <p:stCondLst>
                                    <p:cond delay="0"/>
                                  </p:stCondLst>
                                  <p:childTnLst>
                                    <p:set>
                                      <p:cBhvr>
                                        <p:cTn id="34" dur="1" fill="hold">
                                          <p:stCondLst>
                                            <p:cond delay="0"/>
                                          </p:stCondLst>
                                        </p:cTn>
                                        <p:tgtEl>
                                          <p:spTgt spid="127"/>
                                        </p:tgtEl>
                                        <p:attrNameLst>
                                          <p:attrName>style.visibility</p:attrName>
                                        </p:attrNameLst>
                                      </p:cBhvr>
                                      <p:to>
                                        <p:strVal val="visible"/>
                                      </p:to>
                                    </p:set>
                                    <p:animEffect transition="in" filter="barn(outVertical)">
                                      <p:cBhvr>
                                        <p:cTn id="35" dur="500"/>
                                        <p:tgtEl>
                                          <p:spTgt spid="127"/>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xit" presetSubtype="21" fill="hold" nodeType="clickEffect">
                                  <p:stCondLst>
                                    <p:cond delay="0"/>
                                  </p:stCondLst>
                                  <p:childTnLst>
                                    <p:animEffect transition="out" filter="barn(inVertical)">
                                      <p:cBhvr>
                                        <p:cTn id="39" dur="500"/>
                                        <p:tgtEl>
                                          <p:spTgt spid="127"/>
                                        </p:tgtEl>
                                      </p:cBhvr>
                                    </p:animEffect>
                                    <p:set>
                                      <p:cBhvr>
                                        <p:cTn id="40" dur="1" fill="hold">
                                          <p:stCondLst>
                                            <p:cond delay="499"/>
                                          </p:stCondLst>
                                        </p:cTn>
                                        <p:tgtEl>
                                          <p:spTgt spid="127"/>
                                        </p:tgtEl>
                                        <p:attrNameLst>
                                          <p:attrName>style.visibility</p:attrName>
                                        </p:attrNameLst>
                                      </p:cBhvr>
                                      <p:to>
                                        <p:strVal val="hidden"/>
                                      </p:to>
                                    </p:set>
                                  </p:childTnLst>
                                </p:cTn>
                              </p:par>
                              <p:par>
                                <p:cTn id="41" presetID="16" presetClass="entr" presetSubtype="37" fill="hold" nodeType="withEffect">
                                  <p:stCondLst>
                                    <p:cond delay="0"/>
                                  </p:stCondLst>
                                  <p:childTnLst>
                                    <p:set>
                                      <p:cBhvr>
                                        <p:cTn id="42" dur="1" fill="hold">
                                          <p:stCondLst>
                                            <p:cond delay="0"/>
                                          </p:stCondLst>
                                        </p:cTn>
                                        <p:tgtEl>
                                          <p:spTgt spid="130"/>
                                        </p:tgtEl>
                                        <p:attrNameLst>
                                          <p:attrName>style.visibility</p:attrName>
                                        </p:attrNameLst>
                                      </p:cBhvr>
                                      <p:to>
                                        <p:strVal val="visible"/>
                                      </p:to>
                                    </p:set>
                                    <p:animEffect transition="in" filter="barn(outVertical)">
                                      <p:cBhvr>
                                        <p:cTn id="43" dur="500"/>
                                        <p:tgtEl>
                                          <p:spTgt spid="130"/>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xit" presetSubtype="21" fill="hold" nodeType="clickEffect">
                                  <p:stCondLst>
                                    <p:cond delay="0"/>
                                  </p:stCondLst>
                                  <p:childTnLst>
                                    <p:animEffect transition="out" filter="barn(inVertical)">
                                      <p:cBhvr>
                                        <p:cTn id="47" dur="500"/>
                                        <p:tgtEl>
                                          <p:spTgt spid="130"/>
                                        </p:tgtEl>
                                      </p:cBhvr>
                                    </p:animEffect>
                                    <p:set>
                                      <p:cBhvr>
                                        <p:cTn id="48" dur="1" fill="hold">
                                          <p:stCondLst>
                                            <p:cond delay="499"/>
                                          </p:stCondLst>
                                        </p:cTn>
                                        <p:tgtEl>
                                          <p:spTgt spid="130"/>
                                        </p:tgtEl>
                                        <p:attrNameLst>
                                          <p:attrName>style.visibility</p:attrName>
                                        </p:attrNameLst>
                                      </p:cBhvr>
                                      <p:to>
                                        <p:strVal val="hidden"/>
                                      </p:to>
                                    </p:set>
                                  </p:childTnLst>
                                </p:cTn>
                              </p:par>
                              <p:par>
                                <p:cTn id="49" presetID="22" presetClass="entr" presetSubtype="4" fill="hold" nodeType="withEffect">
                                  <p:stCondLst>
                                    <p:cond delay="0"/>
                                  </p:stCondLst>
                                  <p:childTnLst>
                                    <p:set>
                                      <p:cBhvr>
                                        <p:cTn id="50" dur="1" fill="hold">
                                          <p:stCondLst>
                                            <p:cond delay="0"/>
                                          </p:stCondLst>
                                        </p:cTn>
                                        <p:tgtEl>
                                          <p:spTgt spid="133"/>
                                        </p:tgtEl>
                                        <p:attrNameLst>
                                          <p:attrName>style.visibility</p:attrName>
                                        </p:attrNameLst>
                                      </p:cBhvr>
                                      <p:to>
                                        <p:strVal val="visible"/>
                                      </p:to>
                                    </p:set>
                                    <p:animEffect transition="in" filter="wipe(down)">
                                      <p:cBhvr>
                                        <p:cTn id="51"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Facing Delivery Model</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542" y="2051928"/>
            <a:ext cx="5238750" cy="39243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4272785" y="1618540"/>
            <a:ext cx="4536208" cy="4791075"/>
            <a:chOff x="4272785" y="1618540"/>
            <a:chExt cx="4536208" cy="4791075"/>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6243" y="1618540"/>
              <a:ext cx="2952750" cy="4791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bwMode="auto">
            <a:xfrm>
              <a:off x="4272785" y="4211373"/>
              <a:ext cx="1704487" cy="1094154"/>
            </a:xfrm>
            <a:prstGeom prst="rightArrow">
              <a:avLst/>
            </a:prstGeom>
            <a:gradFill flip="none" rotWithShape="1">
              <a:gsLst>
                <a:gs pos="0">
                  <a:srgbClr val="8488C4"/>
                </a:gs>
                <a:gs pos="53000">
                  <a:srgbClr val="D4DEFF"/>
                </a:gs>
                <a:gs pos="83000">
                  <a:srgbClr val="D4DEFF"/>
                </a:gs>
                <a:gs pos="100000">
                  <a:srgbClr val="96AB94"/>
                </a:gs>
              </a:gsLst>
              <a:lin ang="2700000" scaled="0"/>
              <a:tileRect/>
            </a:gra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spTree>
    <p:extLst>
      <p:ext uri="{BB962C8B-B14F-4D97-AF65-F5344CB8AC3E}">
        <p14:creationId xmlns:p14="http://schemas.microsoft.com/office/powerpoint/2010/main" val="312827154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757130"/>
          </a:xfrm>
        </p:spPr>
        <p:txBody>
          <a:bodyPr/>
          <a:lstStyle/>
          <a:p>
            <a:r>
              <a:rPr lang="en-US" dirty="0"/>
              <a:t>Existing Strategic Viewpoints</a:t>
            </a:r>
            <a:br>
              <a:rPr lang="en-US" dirty="0"/>
            </a:br>
            <a:r>
              <a:rPr lang="en-US" sz="2000" dirty="0" smtClean="0"/>
              <a:t>(Capabilities </a:t>
            </a:r>
            <a:r>
              <a:rPr lang="en-US" sz="2000" dirty="0"/>
              <a:t>and </a:t>
            </a:r>
            <a:r>
              <a:rPr lang="en-US" sz="2000" dirty="0" smtClean="0"/>
              <a:t>Goals)</a:t>
            </a:r>
            <a:endParaRPr lang="en-US" dirty="0"/>
          </a:p>
        </p:txBody>
      </p:sp>
      <p:sp>
        <p:nvSpPr>
          <p:cNvPr id="19" name="Content Placeholder 18"/>
          <p:cNvSpPr>
            <a:spLocks noGrp="1"/>
          </p:cNvSpPr>
          <p:nvPr>
            <p:ph idx="1"/>
          </p:nvPr>
        </p:nvSpPr>
        <p:spPr/>
        <p:txBody>
          <a:bodyPr/>
          <a:lstStyle/>
          <a:p>
            <a:endParaRPr lang="en-US"/>
          </a:p>
        </p:txBody>
      </p:sp>
      <p:pic>
        <p:nvPicPr>
          <p:cNvPr id="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9342" y="1127848"/>
            <a:ext cx="2672334" cy="20682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804" y="4011202"/>
            <a:ext cx="3156395" cy="26363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9463" y="4370753"/>
            <a:ext cx="3760470" cy="22482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3376"/>
          <a:stretch/>
        </p:blipFill>
        <p:spPr bwMode="auto">
          <a:xfrm>
            <a:off x="5245196" y="960256"/>
            <a:ext cx="2994147" cy="22048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8521" y="3256084"/>
            <a:ext cx="3588449" cy="26323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8573" r="17308"/>
          <a:stretch/>
        </p:blipFill>
        <p:spPr bwMode="auto">
          <a:xfrm>
            <a:off x="5987652" y="3256084"/>
            <a:ext cx="2867281" cy="31123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11018" y="2600531"/>
            <a:ext cx="2924366" cy="35404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4493" y="1127848"/>
            <a:ext cx="3992499" cy="26323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Group 15"/>
          <p:cNvGrpSpPr>
            <a:grpSpLocks noChangeAspect="1"/>
          </p:cNvGrpSpPr>
          <p:nvPr/>
        </p:nvGrpSpPr>
        <p:grpSpPr>
          <a:xfrm>
            <a:off x="3865175" y="2600531"/>
            <a:ext cx="3340418" cy="2540318"/>
            <a:chOff x="595313" y="784225"/>
            <a:chExt cx="7953375" cy="6048375"/>
          </a:xfrm>
        </p:grpSpPr>
        <p:pic>
          <p:nvPicPr>
            <p:cNvPr id="17" name="Picture 1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95313" y="784225"/>
              <a:ext cx="7953375" cy="60483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t="1366" r="3464" b="1649"/>
            <a:stretch>
              <a:fillRect/>
            </a:stretch>
          </p:blipFill>
          <p:spPr bwMode="auto">
            <a:xfrm>
              <a:off x="608683" y="1982788"/>
              <a:ext cx="5398417" cy="47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72716523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par>
                                <p:cTn id="18" presetID="22" presetClass="entr" presetSubtype="1"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par>
                                <p:cTn id="21" presetID="22" presetClass="entr" presetSubtype="1"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up)">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par>
                                <p:cTn id="39" presetID="22" presetClass="entr" presetSubtype="1"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3" y="784225"/>
            <a:ext cx="7953375"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82563" y="62959"/>
            <a:ext cx="8961437" cy="674031"/>
          </a:xfrm>
        </p:spPr>
        <p:txBody>
          <a:bodyPr/>
          <a:lstStyle/>
          <a:p>
            <a:r>
              <a:rPr lang="en-US" sz="2400" dirty="0">
                <a:solidFill>
                  <a:srgbClr val="FFFFFF"/>
                </a:solidFill>
              </a:rPr>
              <a:t>Connecting Business Needs to IT Solutions</a:t>
            </a:r>
            <a:br>
              <a:rPr lang="en-US" sz="2400" dirty="0">
                <a:solidFill>
                  <a:srgbClr val="FFFFFF"/>
                </a:solidFill>
              </a:rPr>
            </a:br>
            <a:r>
              <a:rPr lang="en-US" sz="1800" dirty="0">
                <a:solidFill>
                  <a:srgbClr val="FFFFFF"/>
                </a:solidFill>
              </a:rPr>
              <a:t>continued…</a:t>
            </a:r>
            <a:endParaRPr lang="en-US" sz="2400"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240" y="1913562"/>
            <a:ext cx="5457825"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t="1366" r="3464" b="1649"/>
          <a:stretch>
            <a:fillRect/>
          </a:stretch>
        </p:blipFill>
        <p:spPr bwMode="auto">
          <a:xfrm>
            <a:off x="608683" y="1982788"/>
            <a:ext cx="5398417" cy="47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15"/>
          <p:cNvGrpSpPr>
            <a:grpSpLocks/>
          </p:cNvGrpSpPr>
          <p:nvPr/>
        </p:nvGrpSpPr>
        <p:grpSpPr bwMode="auto">
          <a:xfrm>
            <a:off x="112713" y="3202404"/>
            <a:ext cx="1261258" cy="1694515"/>
            <a:chOff x="203908" y="882919"/>
            <a:chExt cx="3957174" cy="5316488"/>
          </a:xfrm>
        </p:grpSpPr>
        <p:pic>
          <p:nvPicPr>
            <p:cNvPr id="1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3908" y="882919"/>
              <a:ext cx="3360737"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6057" y="1848070"/>
              <a:ext cx="3375025"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 name="Group 15"/>
          <p:cNvGrpSpPr/>
          <p:nvPr/>
        </p:nvGrpSpPr>
        <p:grpSpPr>
          <a:xfrm>
            <a:off x="49237" y="2405575"/>
            <a:ext cx="8314006" cy="4325816"/>
            <a:chOff x="49237" y="2405575"/>
            <a:chExt cx="8314006" cy="4325816"/>
          </a:xfrm>
        </p:grpSpPr>
        <p:sp>
          <p:nvSpPr>
            <p:cNvPr id="17" name="Freeform 16"/>
            <p:cNvSpPr/>
            <p:nvPr/>
          </p:nvSpPr>
          <p:spPr bwMode="auto">
            <a:xfrm>
              <a:off x="49237" y="2405575"/>
              <a:ext cx="5957668" cy="4325816"/>
            </a:xfrm>
            <a:custGeom>
              <a:avLst/>
              <a:gdLst>
                <a:gd name="connsiteX0" fmla="*/ 0 w 5957668"/>
                <a:gd name="connsiteY0" fmla="*/ 0 h 4325816"/>
                <a:gd name="connsiteX1" fmla="*/ 5957668 w 5957668"/>
                <a:gd name="connsiteY1" fmla="*/ 0 h 4325816"/>
                <a:gd name="connsiteX2" fmla="*/ 5957668 w 5957668"/>
                <a:gd name="connsiteY2" fmla="*/ 1941342 h 4325816"/>
                <a:gd name="connsiteX3" fmla="*/ 3137095 w 5957668"/>
                <a:gd name="connsiteY3" fmla="*/ 1941342 h 4325816"/>
                <a:gd name="connsiteX4" fmla="*/ 3137095 w 5957668"/>
                <a:gd name="connsiteY4" fmla="*/ 2412610 h 4325816"/>
                <a:gd name="connsiteX5" fmla="*/ 5957668 w 5957668"/>
                <a:gd name="connsiteY5" fmla="*/ 2412610 h 4325816"/>
                <a:gd name="connsiteX6" fmla="*/ 5957668 w 5957668"/>
                <a:gd name="connsiteY6" fmla="*/ 4325816 h 4325816"/>
                <a:gd name="connsiteX7" fmla="*/ 0 w 5957668"/>
                <a:gd name="connsiteY7" fmla="*/ 4325816 h 4325816"/>
                <a:gd name="connsiteX8" fmla="*/ 0 w 5957668"/>
                <a:gd name="connsiteY8" fmla="*/ 0 h 432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57668" h="4325816">
                  <a:moveTo>
                    <a:pt x="0" y="0"/>
                  </a:moveTo>
                  <a:lnTo>
                    <a:pt x="5957668" y="0"/>
                  </a:lnTo>
                  <a:lnTo>
                    <a:pt x="5957668" y="1941342"/>
                  </a:lnTo>
                  <a:lnTo>
                    <a:pt x="3137095" y="1941342"/>
                  </a:lnTo>
                  <a:lnTo>
                    <a:pt x="3137095" y="2412610"/>
                  </a:lnTo>
                  <a:lnTo>
                    <a:pt x="5957668" y="2412610"/>
                  </a:lnTo>
                  <a:lnTo>
                    <a:pt x="5957668" y="4325816"/>
                  </a:lnTo>
                  <a:lnTo>
                    <a:pt x="0" y="4325816"/>
                  </a:lnTo>
                  <a:cubicBezTo>
                    <a:pt x="2345" y="2881533"/>
                    <a:pt x="4689" y="1437250"/>
                    <a:pt x="0" y="0"/>
                  </a:cubicBezTo>
                  <a:close/>
                </a:path>
              </a:pathLst>
            </a:custGeom>
            <a:solidFill>
              <a:srgbClr val="FFFFFF">
                <a:alpha val="76000"/>
              </a:srgbClr>
            </a:solidFill>
            <a:ln w="12700"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8" name="Rectangle 17"/>
            <p:cNvSpPr/>
            <p:nvPr/>
          </p:nvSpPr>
          <p:spPr bwMode="auto">
            <a:xfrm>
              <a:off x="6344529" y="2532185"/>
              <a:ext cx="2018714" cy="1041009"/>
            </a:xfrm>
            <a:prstGeom prst="rect">
              <a:avLst/>
            </a:prstGeom>
            <a:solidFill>
              <a:srgbClr val="FFFFFF">
                <a:alpha val="76000"/>
              </a:srgbClr>
            </a:solidFill>
            <a:ln w="12700"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p:cNvSpPr/>
            <p:nvPr/>
          </p:nvSpPr>
          <p:spPr bwMode="auto">
            <a:xfrm>
              <a:off x="6344529" y="4717367"/>
              <a:ext cx="2018714" cy="1922584"/>
            </a:xfrm>
            <a:prstGeom prst="rect">
              <a:avLst/>
            </a:prstGeom>
            <a:solidFill>
              <a:srgbClr val="FFFFFF">
                <a:alpha val="76000"/>
              </a:srgbClr>
            </a:solidFill>
            <a:ln w="12700"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0" name="Group 19"/>
          <p:cNvGrpSpPr>
            <a:grpSpLocks/>
          </p:cNvGrpSpPr>
          <p:nvPr/>
        </p:nvGrpSpPr>
        <p:grpSpPr bwMode="auto">
          <a:xfrm>
            <a:off x="4973638" y="1800225"/>
            <a:ext cx="1433512" cy="2849563"/>
            <a:chOff x="4972929" y="1800665"/>
            <a:chExt cx="1434905" cy="2848707"/>
          </a:xfrm>
        </p:grpSpPr>
        <p:cxnSp>
          <p:nvCxnSpPr>
            <p:cNvPr id="21" name="Straight Arrow Connector 3"/>
            <p:cNvCxnSpPr>
              <a:cxnSpLocks noChangeShapeType="1"/>
            </p:cNvCxnSpPr>
            <p:nvPr/>
          </p:nvCxnSpPr>
          <p:spPr bwMode="auto">
            <a:xfrm>
              <a:off x="4972929" y="1800665"/>
              <a:ext cx="0" cy="2637692"/>
            </a:xfrm>
            <a:prstGeom prst="straightConnector1">
              <a:avLst/>
            </a:prstGeom>
            <a:noFill/>
            <a:ln w="22225" algn="ctr">
              <a:solidFill>
                <a:srgbClr val="C0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Freeform 13"/>
            <p:cNvSpPr>
              <a:spLocks/>
            </p:cNvSpPr>
            <p:nvPr/>
          </p:nvSpPr>
          <p:spPr bwMode="auto">
            <a:xfrm>
              <a:off x="5409028" y="4445391"/>
              <a:ext cx="998806" cy="203981"/>
            </a:xfrm>
            <a:custGeom>
              <a:avLst/>
              <a:gdLst>
                <a:gd name="T0" fmla="*/ 0 w 998806"/>
                <a:gd name="T1" fmla="*/ 203981 h 203981"/>
                <a:gd name="T2" fmla="*/ 703384 w 998806"/>
                <a:gd name="T3" fmla="*/ 203981 h 203981"/>
                <a:gd name="T4" fmla="*/ 703384 w 998806"/>
                <a:gd name="T5" fmla="*/ 0 h 203981"/>
                <a:gd name="T6" fmla="*/ 998806 w 998806"/>
                <a:gd name="T7" fmla="*/ 0 h 2039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8806" h="203981">
                  <a:moveTo>
                    <a:pt x="0" y="203981"/>
                  </a:moveTo>
                  <a:lnTo>
                    <a:pt x="703384" y="203981"/>
                  </a:lnTo>
                  <a:lnTo>
                    <a:pt x="703384" y="0"/>
                  </a:lnTo>
                  <a:lnTo>
                    <a:pt x="998806" y="0"/>
                  </a:lnTo>
                </a:path>
              </a:pathLst>
            </a:custGeom>
            <a:noFill/>
            <a:ln w="22225" cap="flat" cmpd="sng" algn="ctr">
              <a:solidFill>
                <a:srgbClr val="C00000"/>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11618497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0-#ppt_w/2"/>
                                          </p:val>
                                        </p:tav>
                                        <p:tav tm="100000">
                                          <p:val>
                                            <p:strVal val="#ppt_x"/>
                                          </p:val>
                                        </p:tav>
                                      </p:tavLst>
                                    </p:anim>
                                    <p:anim calcmode="lin" valueType="num">
                                      <p:cBhvr additive="base">
                                        <p:cTn id="11"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outVertic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Strategic Analysis</a:t>
            </a:r>
            <a:endParaRPr lang="en-US" dirty="0"/>
          </a:p>
        </p:txBody>
      </p:sp>
      <p:pic>
        <p:nvPicPr>
          <p:cNvPr id="6"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376"/>
          <a:stretch/>
        </p:blipFill>
        <p:spPr bwMode="auto">
          <a:xfrm>
            <a:off x="837319" y="1257241"/>
            <a:ext cx="7178680" cy="52863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bwMode="auto">
          <a:xfrm>
            <a:off x="4728308" y="3118337"/>
            <a:ext cx="2555630" cy="1617785"/>
          </a:xfrm>
          <a:prstGeom prst="rect">
            <a:avLst/>
          </a:prstGeom>
          <a:noFill/>
          <a:ln w="254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8" name="Rectangle 7"/>
          <p:cNvSpPr/>
          <p:nvPr/>
        </p:nvSpPr>
        <p:spPr bwMode="auto">
          <a:xfrm>
            <a:off x="4728308" y="5310553"/>
            <a:ext cx="2555630" cy="1152770"/>
          </a:xfrm>
          <a:prstGeom prst="rect">
            <a:avLst/>
          </a:prstGeom>
          <a:noFill/>
          <a:ln w="254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1074625971"/>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424732"/>
          </a:xfrm>
        </p:spPr>
        <p:txBody>
          <a:bodyPr/>
          <a:lstStyle/>
          <a:p>
            <a:r>
              <a:rPr lang="en-US" sz="2400" dirty="0" smtClean="0"/>
              <a:t>Planning and Development Review (PDR)</a:t>
            </a:r>
            <a:endParaRPr lang="en-US" sz="2400" dirty="0"/>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642" y="1127847"/>
            <a:ext cx="8407615" cy="55432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bwMode="auto">
          <a:xfrm>
            <a:off x="6361722" y="1127847"/>
            <a:ext cx="2266461" cy="1037015"/>
          </a:xfrm>
          <a:prstGeom prst="rect">
            <a:avLst/>
          </a:prstGeom>
          <a:noFill/>
          <a:ln w="254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5" name="Rectangle 4"/>
          <p:cNvSpPr/>
          <p:nvPr/>
        </p:nvSpPr>
        <p:spPr bwMode="auto">
          <a:xfrm>
            <a:off x="6361722" y="2563446"/>
            <a:ext cx="2266461" cy="2227385"/>
          </a:xfrm>
          <a:prstGeom prst="rect">
            <a:avLst/>
          </a:prstGeom>
          <a:noFill/>
          <a:ln w="254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6" name="Rectangle 5"/>
          <p:cNvSpPr/>
          <p:nvPr/>
        </p:nvSpPr>
        <p:spPr bwMode="auto">
          <a:xfrm>
            <a:off x="6361722" y="5281724"/>
            <a:ext cx="2266461" cy="1314461"/>
          </a:xfrm>
          <a:prstGeom prst="rect">
            <a:avLst/>
          </a:prstGeom>
          <a:noFill/>
          <a:ln w="254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7" name="TextBox 6"/>
          <p:cNvSpPr txBox="1"/>
          <p:nvPr/>
        </p:nvSpPr>
        <p:spPr>
          <a:xfrm>
            <a:off x="964642" y="6049108"/>
            <a:ext cx="2954655" cy="276999"/>
          </a:xfrm>
          <a:prstGeom prst="rect">
            <a:avLst/>
          </a:prstGeom>
          <a:noFill/>
        </p:spPr>
        <p:txBody>
          <a:bodyPr wrap="none" rtlCol="0">
            <a:spAutoFit/>
          </a:bodyPr>
          <a:lstStyle/>
          <a:p>
            <a:r>
              <a:rPr lang="en-US" sz="1200" dirty="0" smtClean="0">
                <a:latin typeface="Verdana" panose="020B0604030504040204" pitchFamily="34" charset="0"/>
                <a:ea typeface="Verdana" panose="020B0604030504040204" pitchFamily="34" charset="0"/>
                <a:cs typeface="Verdana" panose="020B0604030504040204" pitchFamily="34" charset="0"/>
                <a:hlinkClick r:id="rId3" action="ppaction://hlinkpres?slideindex=1&amp;slidetitle="/>
              </a:rPr>
              <a:t>Residential Review Architecture</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5034321"/>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PresentationTemplate_White">
  <a:themeElements>
    <a:clrScheme name="Custom 1">
      <a:dk1>
        <a:srgbClr val="B2B2B2"/>
      </a:dk1>
      <a:lt1>
        <a:srgbClr val="FFFFFF"/>
      </a:lt1>
      <a:dk2>
        <a:srgbClr val="000000"/>
      </a:dk2>
      <a:lt2>
        <a:srgbClr val="000000"/>
      </a:lt2>
      <a:accent1>
        <a:srgbClr val="0099CC"/>
      </a:accent1>
      <a:accent2>
        <a:srgbClr val="736D94"/>
      </a:accent2>
      <a:accent3>
        <a:srgbClr val="AAAAAA"/>
      </a:accent3>
      <a:accent4>
        <a:srgbClr val="DADADA"/>
      </a:accent4>
      <a:accent5>
        <a:srgbClr val="AACAE2"/>
      </a:accent5>
      <a:accent6>
        <a:srgbClr val="686286"/>
      </a:accent6>
      <a:hlink>
        <a:srgbClr val="0000FF"/>
      </a:hlink>
      <a:folHlink>
        <a:srgbClr val="71879A"/>
      </a:folHlink>
    </a:clrScheme>
    <a:fontScheme name="PresentationTemplate_Whi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000000"/>
          </a:solidFill>
          <a:prstDash val="solid"/>
          <a:round/>
          <a:headEnd type="none" w="med" len="med"/>
          <a:tailEnd type="none" w="med" len="med"/>
        </a:ln>
        <a:effectLs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1"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PresentationTemplate_White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20783</TotalTime>
  <Words>884</Words>
  <Application>Microsoft Office PowerPoint</Application>
  <PresentationFormat>On-screen Show (4:3)</PresentationFormat>
  <Paragraphs>116</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Verdana</vt:lpstr>
      <vt:lpstr>Wingdings</vt:lpstr>
      <vt:lpstr>Wingdings 3</vt:lpstr>
      <vt:lpstr>PresentationTemplate_White</vt:lpstr>
      <vt:lpstr>PowerPoint Presentation</vt:lpstr>
      <vt:lpstr>Problem Statement</vt:lpstr>
      <vt:lpstr>Industry Role of EA?</vt:lpstr>
      <vt:lpstr>Dealing With Complexity</vt:lpstr>
      <vt:lpstr>Customer Facing Delivery Model</vt:lpstr>
      <vt:lpstr>Existing Strategic Viewpoints (Capabilities and Goals)</vt:lpstr>
      <vt:lpstr>Connecting Business Needs to IT Solutions continued…</vt:lpstr>
      <vt:lpstr>IT Strategic Analysis</vt:lpstr>
      <vt:lpstr>Planning and Development Review (PDR)</vt:lpstr>
      <vt:lpstr>Integrate Real Estate Sources</vt:lpstr>
      <vt:lpstr>Municipal Court</vt:lpstr>
      <vt:lpstr>Goal Dependency</vt:lpstr>
      <vt:lpstr>Strategic Viewpoint</vt:lpstr>
      <vt:lpstr>Sequencing Plans Development (transition from current to future state)</vt:lpstr>
      <vt:lpstr>Notional Waterfall Project Schedule Based on Sequencing Plan</vt:lpstr>
      <vt:lpstr>Customer Facing Delivery Model</vt:lpstr>
      <vt:lpstr>Customer Service Description</vt:lpstr>
      <vt:lpstr>Improve Service Delivery Model</vt:lpstr>
      <vt:lpstr>EA Requires Leadership Support and Understanding…</vt:lpstr>
    </vt:vector>
  </TitlesOfParts>
  <Company>SI International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System Engineering and Enterprise Architectures</dc:title>
  <dc:creator>Rob Byrd</dc:creator>
  <cp:lastModifiedBy>Brown, Aaron - EA</cp:lastModifiedBy>
  <cp:revision>1019</cp:revision>
  <dcterms:created xsi:type="dcterms:W3CDTF">2002-08-23T15:26:08Z</dcterms:created>
  <dcterms:modified xsi:type="dcterms:W3CDTF">2017-06-12T16:33:16Z</dcterms:modified>
</cp:coreProperties>
</file>