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317" r:id="rId2"/>
    <p:sldId id="331" r:id="rId3"/>
    <p:sldId id="323" r:id="rId4"/>
    <p:sldId id="345" r:id="rId5"/>
    <p:sldId id="324" r:id="rId6"/>
    <p:sldId id="325" r:id="rId7"/>
    <p:sldId id="318" r:id="rId8"/>
    <p:sldId id="341" r:id="rId9"/>
    <p:sldId id="337" r:id="rId10"/>
    <p:sldId id="338" r:id="rId11"/>
    <p:sldId id="336" r:id="rId12"/>
    <p:sldId id="339" r:id="rId13"/>
    <p:sldId id="340" r:id="rId14"/>
    <p:sldId id="342" r:id="rId15"/>
    <p:sldId id="344" r:id="rId16"/>
    <p:sldId id="343" r:id="rId17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984807"/>
    <a:srgbClr val="558ED5"/>
    <a:srgbClr val="376092"/>
    <a:srgbClr val="DDD8C2"/>
    <a:srgbClr val="006699"/>
    <a:srgbClr val="FFCC66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58" autoAdjust="0"/>
    <p:restoredTop sz="59661" autoAdjust="0"/>
  </p:normalViewPr>
  <p:slideViewPr>
    <p:cSldViewPr snapToGrid="0">
      <p:cViewPr varScale="1">
        <p:scale>
          <a:sx n="145" d="100"/>
          <a:sy n="145" d="100"/>
        </p:scale>
        <p:origin x="1074" y="12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" d="1"/>
        <a:sy n="1" d="1"/>
      </p:scale>
      <p:origin x="0" y="-1266"/>
    </p:cViewPr>
  </p:sorterViewPr>
  <p:notesViewPr>
    <p:cSldViewPr snapToGrid="0">
      <p:cViewPr varScale="1">
        <p:scale>
          <a:sx n="99" d="100"/>
          <a:sy n="99" d="100"/>
        </p:scale>
        <p:origin x="2664" y="78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62" y="274638"/>
            <a:ext cx="5429738" cy="86793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8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2428" y="231775"/>
            <a:ext cx="547763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01789"/>
            <a:ext cx="7772400" cy="957185"/>
          </a:xfrm>
        </p:spPr>
        <p:txBody>
          <a:bodyPr/>
          <a:lstStyle/>
          <a:p>
            <a:r>
              <a:rPr lang="en-US" dirty="0" smtClean="0"/>
              <a:t>Enterprise Architecture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– A Citywide Service Delivery Strategy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96" y="3442888"/>
            <a:ext cx="664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Information Technology Services to the Citizen Needs of the City…</a:t>
            </a: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9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7" y="1595424"/>
            <a:ext cx="3577867" cy="4943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109933" y="1857829"/>
            <a:ext cx="7655210" cy="4720145"/>
            <a:chOff x="109933" y="1857829"/>
            <a:chExt cx="7655210" cy="47201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7694" t="38096" r="41385" b="48360"/>
            <a:stretch/>
          </p:blipFill>
          <p:spPr>
            <a:xfrm>
              <a:off x="5261428" y="1863510"/>
              <a:ext cx="2503715" cy="4290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09933" y="4977536"/>
              <a:ext cx="2813538" cy="1600438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shows: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Application Service contributes directly to business goal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There are six Application Service types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242457" y="1857829"/>
              <a:ext cx="3004457" cy="4303485"/>
            </a:xfrm>
            <a:custGeom>
              <a:avLst/>
              <a:gdLst>
                <a:gd name="connsiteX0" fmla="*/ 3004457 w 3004457"/>
                <a:gd name="connsiteY0" fmla="*/ 0 h 4303485"/>
                <a:gd name="connsiteX1" fmla="*/ 0 w 3004457"/>
                <a:gd name="connsiteY1" fmla="*/ 1661885 h 4303485"/>
                <a:gd name="connsiteX2" fmla="*/ 0 w 3004457"/>
                <a:gd name="connsiteY2" fmla="*/ 2162628 h 4303485"/>
                <a:gd name="connsiteX3" fmla="*/ 3004457 w 3004457"/>
                <a:gd name="connsiteY3" fmla="*/ 4303485 h 4303485"/>
                <a:gd name="connsiteX4" fmla="*/ 3004457 w 3004457"/>
                <a:gd name="connsiteY4" fmla="*/ 0 h 43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4457" h="4303485">
                  <a:moveTo>
                    <a:pt x="3004457" y="0"/>
                  </a:moveTo>
                  <a:lnTo>
                    <a:pt x="0" y="1661885"/>
                  </a:lnTo>
                  <a:lnTo>
                    <a:pt x="0" y="2162628"/>
                  </a:lnTo>
                  <a:lnTo>
                    <a:pt x="3004457" y="4303485"/>
                  </a:lnTo>
                  <a:lnTo>
                    <a:pt x="3004457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Data-Driven Knowledge of Technology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27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Delivering Technology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0" y="2476273"/>
            <a:ext cx="5238750" cy="3400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69965" y="2619829"/>
            <a:ext cx="2226892" cy="325687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4699" y="2271052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Work is Performed</a:t>
            </a:r>
            <a:endParaRPr lang="en-US" sz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900" y="2337268"/>
            <a:ext cx="2813538" cy="353943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Delivery: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relationship between Technology Services and Service Delivery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Delivery organized by skill for efficiency; therefore, Service Delivery does not align one-to-one to Technology Services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 goals to increase Service Delivery with emphasis on Technology Services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6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57607"/>
            <a:ext cx="5477639" cy="757130"/>
          </a:xfrm>
        </p:spPr>
        <p:txBody>
          <a:bodyPr/>
          <a:lstStyle/>
          <a:p>
            <a:r>
              <a:rPr lang="en-US" sz="2400" dirty="0" smtClean="0"/>
              <a:t>Service Delivery Goals Enhance Technology Services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2" y="1330420"/>
            <a:ext cx="5816374" cy="533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59961" y="812800"/>
            <a:ext cx="8205066" cy="5856514"/>
            <a:chOff x="459961" y="812800"/>
            <a:chExt cx="8205066" cy="5856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9575" r="4222" b="26892"/>
            <a:stretch/>
          </p:blipFill>
          <p:spPr>
            <a:xfrm>
              <a:off x="6379026" y="814753"/>
              <a:ext cx="2286001" cy="58529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 bwMode="auto">
            <a:xfrm>
              <a:off x="4136571" y="1389418"/>
              <a:ext cx="1415143" cy="3828468"/>
            </a:xfrm>
            <a:prstGeom prst="rect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566229" y="812800"/>
              <a:ext cx="812800" cy="5856514"/>
            </a:xfrm>
            <a:custGeom>
              <a:avLst/>
              <a:gdLst>
                <a:gd name="connsiteX0" fmla="*/ 805542 w 812800"/>
                <a:gd name="connsiteY0" fmla="*/ 0 h 5856514"/>
                <a:gd name="connsiteX1" fmla="*/ 0 w 812800"/>
                <a:gd name="connsiteY1" fmla="*/ 566057 h 5856514"/>
                <a:gd name="connsiteX2" fmla="*/ 0 w 812800"/>
                <a:gd name="connsiteY2" fmla="*/ 4405086 h 5856514"/>
                <a:gd name="connsiteX3" fmla="*/ 812800 w 812800"/>
                <a:gd name="connsiteY3" fmla="*/ 5856514 h 5856514"/>
                <a:gd name="connsiteX4" fmla="*/ 805542 w 812800"/>
                <a:gd name="connsiteY4" fmla="*/ 0 h 585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" h="5856514">
                  <a:moveTo>
                    <a:pt x="805542" y="0"/>
                  </a:moveTo>
                  <a:lnTo>
                    <a:pt x="0" y="566057"/>
                  </a:lnTo>
                  <a:lnTo>
                    <a:pt x="0" y="4405086"/>
                  </a:lnTo>
                  <a:lnTo>
                    <a:pt x="812800" y="5856514"/>
                  </a:lnTo>
                  <a:cubicBezTo>
                    <a:pt x="810381" y="3904343"/>
                    <a:pt x="807961" y="1952171"/>
                    <a:pt x="80554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961" y="4938905"/>
              <a:ext cx="2654709" cy="160043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essence, Service Delivery goals improves Technology Services, which accomplishes business goals and improves citizen capabilities…"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88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Capability Investment Model</a:t>
            </a:r>
            <a:endParaRPr lang="en-US" dirty="0"/>
          </a:p>
        </p:txBody>
      </p:sp>
      <p:pic>
        <p:nvPicPr>
          <p:cNvPr id="1026" name="Picture 2" descr="http://austinea.org/whitepaper/yearEndReport/goalCap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32416"/>
            <a:ext cx="5762170" cy="47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60000">
            <a:off x="4822520" y="4616417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2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140000">
            <a:off x="3229272" y="388739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Investment Made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140000">
            <a:off x="2414695" y="411962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Investment Made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935636" y="3986020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2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320000">
            <a:off x="5824882" y="4914085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1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0691" y="2369207"/>
            <a:ext cx="179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Efficiency Improvement to Citizen Service Delivery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884607" y="3174654"/>
            <a:ext cx="14748" cy="423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4919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Permitting Service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3" y="859986"/>
            <a:ext cx="7573389" cy="59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2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Cloud Computing</a:t>
            </a:r>
            <a:br>
              <a:rPr lang="en-US" dirty="0" smtClean="0"/>
            </a:br>
            <a:r>
              <a:rPr lang="en-US" dirty="0" smtClean="0"/>
              <a:t>– Innovation?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372" y="2256972"/>
            <a:ext cx="6727371" cy="398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Cloud computing</a:t>
            </a:r>
            <a:r>
              <a:rPr lang="en-US" sz="1800" b="0" dirty="0"/>
              <a:t>, also known as on-demand computing, is a kind of internet-based computing, where shared resources and information are provided to computers and other devices on-demand. It is a model for enabling ubiquitous, on-demand access to a shared pool of configurable computing resources</a:t>
            </a:r>
            <a:r>
              <a:rPr lang="en-US" sz="1800" b="0" dirty="0" smtClean="0"/>
              <a:t>.</a:t>
            </a:r>
            <a:r>
              <a:rPr lang="en-US" sz="1800" b="0" dirty="0"/>
              <a:t> Cloud computing and storage solutions provide users and enterprises with various capabilities to store and process their data in third-party data centers</a:t>
            </a:r>
            <a:r>
              <a:rPr lang="en-US" sz="1800" b="0" dirty="0" smtClean="0"/>
              <a:t>.</a:t>
            </a:r>
            <a:r>
              <a:rPr lang="en-US" sz="1800" b="0" dirty="0"/>
              <a:t> It relies on sharing of resources to achieve coherence and economies of scale, similar to a utility (like the electricity grid) over a network</a:t>
            </a:r>
            <a:r>
              <a:rPr lang="en-US" sz="1800" b="0" dirty="0" smtClean="0"/>
              <a:t>.</a:t>
            </a:r>
            <a:r>
              <a:rPr lang="en-US" sz="1800" b="0" dirty="0"/>
              <a:t> At the foundation of cloud computing is the broader concept of converged infrastructure and shared services</a:t>
            </a:r>
            <a:r>
              <a:rPr lang="en-US" sz="1800" b="0" dirty="0" smtClean="0"/>
              <a:t>.</a:t>
            </a:r>
          </a:p>
          <a:p>
            <a:endParaRPr lang="en-US" sz="1800" b="0" dirty="0"/>
          </a:p>
          <a:p>
            <a:r>
              <a:rPr lang="en-US" sz="1800" b="0" i="1" dirty="0" smtClean="0"/>
              <a:t>~Source: http://Wikipedia.org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88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5885" y="1893890"/>
            <a:ext cx="7583715" cy="4635115"/>
          </a:xfrm>
        </p:spPr>
        <p:txBody>
          <a:bodyPr/>
          <a:lstStyle/>
          <a:p>
            <a:r>
              <a:rPr lang="en-US" dirty="0" smtClean="0"/>
              <a:t>Research and pilot case and work flow management cloud technologies</a:t>
            </a:r>
          </a:p>
          <a:p>
            <a:pPr lvl="1"/>
            <a:r>
              <a:rPr lang="en-US" dirty="0" smtClean="0"/>
              <a:t>Enable business self-sustainment</a:t>
            </a:r>
          </a:p>
          <a:p>
            <a:pPr lvl="1"/>
            <a:r>
              <a:rPr lang="en-US" dirty="0" smtClean="0"/>
              <a:t>Don't fear failure – learn from pilot activities</a:t>
            </a:r>
          </a:p>
          <a:p>
            <a:pPr lvl="1"/>
            <a:r>
              <a:rPr lang="en-US" dirty="0" smtClean="0"/>
              <a:t>Encourage enterprise-wide cloud strategies such as Office 365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xpand managed services for developmental activities – train the workforce</a:t>
            </a:r>
          </a:p>
          <a:p>
            <a:r>
              <a:rPr lang="en-US" dirty="0"/>
              <a:t>Invest in enterprise architecture</a:t>
            </a:r>
          </a:p>
          <a:p>
            <a:pPr lvl="1"/>
            <a:r>
              <a:rPr lang="en-US" dirty="0" smtClean="0"/>
              <a:t>Delivers </a:t>
            </a:r>
            <a:r>
              <a:rPr lang="en-US" dirty="0"/>
              <a:t>well-thought through investment </a:t>
            </a:r>
            <a:r>
              <a:rPr lang="en-US" dirty="0" smtClean="0"/>
              <a:t>strategy </a:t>
            </a:r>
            <a:r>
              <a:rPr lang="en-US" dirty="0"/>
              <a:t>focused on citizen desired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Reduces solution / implementation risk</a:t>
            </a:r>
          </a:p>
          <a:p>
            <a:pPr lvl="1"/>
            <a:r>
              <a:rPr lang="en-US" dirty="0" smtClean="0"/>
              <a:t>Enterprise framework looks beyond department silos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231775"/>
            <a:ext cx="4936067" cy="867930"/>
          </a:xfrm>
        </p:spPr>
        <p:txBody>
          <a:bodyPr/>
          <a:lstStyle/>
          <a:p>
            <a:r>
              <a:rPr lang="en-US" dirty="0" smtClean="0"/>
              <a:t>Enterprise Architecture Purpose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05" y="2289555"/>
            <a:ext cx="8332787" cy="3471720"/>
          </a:xfrm>
        </p:spPr>
        <p:txBody>
          <a:bodyPr/>
          <a:lstStyle/>
          <a:p>
            <a:r>
              <a:rPr lang="en-US" dirty="0" smtClean="0"/>
              <a:t>Identify important business needs using a data-driven, decision-making framework</a:t>
            </a:r>
          </a:p>
          <a:p>
            <a:r>
              <a:rPr lang="en-US" dirty="0" smtClean="0"/>
              <a:t>Align information technology services to produce maximum citizen value</a:t>
            </a:r>
          </a:p>
          <a:p>
            <a:r>
              <a:rPr lang="en-US" dirty="0" smtClean="0"/>
              <a:t>Deliver "horizontally" integrated enterprise solutions while recognizing </a:t>
            </a:r>
            <a:r>
              <a:rPr lang="en-US" dirty="0"/>
              <a:t>innovative </a:t>
            </a:r>
            <a:r>
              <a:rPr lang="en-US" dirty="0" smtClean="0"/>
              <a:t>strategies</a:t>
            </a:r>
          </a:p>
          <a:p>
            <a:r>
              <a:rPr lang="en-US" dirty="0" smtClean="0"/>
              <a:t>Identify risk early to mitigate decisions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1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231775"/>
            <a:ext cx="4936067" cy="757130"/>
          </a:xfrm>
        </p:spPr>
        <p:txBody>
          <a:bodyPr/>
          <a:lstStyle/>
          <a:p>
            <a:r>
              <a:rPr lang="en-US" sz="2400" dirty="0" smtClean="0"/>
              <a:t>Capability Understanding Drives Successful Solutions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186978"/>
            <a:ext cx="8332787" cy="2862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Capability: </a:t>
            </a:r>
            <a:r>
              <a:rPr lang="en-US" i="1" dirty="0"/>
              <a:t>People, </a:t>
            </a:r>
            <a:r>
              <a:rPr lang="en-US" i="1" dirty="0" smtClean="0"/>
              <a:t>process </a:t>
            </a:r>
            <a:r>
              <a:rPr lang="en-US" i="1" dirty="0"/>
              <a:t>and technology delivering value for a specific purpose. The quality of being capable; to have the capacity or ability to do something, </a:t>
            </a:r>
            <a:r>
              <a:rPr lang="en-US" i="1" u="sng" dirty="0">
                <a:solidFill>
                  <a:srgbClr val="0000FF"/>
                </a:solidFill>
              </a:rPr>
              <a:t>achieve specific outcomes, effects or declared goals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and </a:t>
            </a:r>
            <a:r>
              <a:rPr lang="en-US" i="1" dirty="0" smtClean="0"/>
              <a:t>objectives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Understanding enterprise-wide capabilities…</a:t>
            </a:r>
          </a:p>
        </p:txBody>
      </p:sp>
    </p:spTree>
    <p:extLst>
      <p:ext uri="{BB962C8B-B14F-4D97-AF65-F5344CB8AC3E}">
        <p14:creationId xmlns:p14="http://schemas.microsoft.com/office/powerpoint/2010/main" val="2263061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96" y="2610494"/>
            <a:ext cx="7840493" cy="15696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technology investments best improve citizen services (i.e., business capabilities) delivered by city departments?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35632" y="1980136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276222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13193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4263" y="2776192"/>
            <a:ext cx="2030797" cy="2478928"/>
            <a:chOff x="3334263" y="3066756"/>
            <a:chExt cx="2030797" cy="2478928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3334263" y="3066756"/>
              <a:ext cx="2030797" cy="2478928"/>
            </a:xfrm>
            <a:prstGeom prst="downArrow">
              <a:avLst/>
            </a:pr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3380486" y="4041984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Establish Goals</a:t>
              </a:r>
              <a:endParaRPr lang="en-US" sz="1600" dirty="0"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232375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635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5501" y="1291592"/>
            <a:ext cx="6808763" cy="4937760"/>
            <a:chOff x="935501" y="1291592"/>
            <a:chExt cx="6808763" cy="49377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35501" y="1291592"/>
              <a:ext cx="6808763" cy="493776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6"/>
            <a:stretch/>
          </p:blipFill>
          <p:spPr bwMode="auto">
            <a:xfrm>
              <a:off x="3537242" y="3214651"/>
              <a:ext cx="3049447" cy="277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461" y="2073443"/>
              <a:ext cx="2199957" cy="29915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12" y="3145337"/>
              <a:ext cx="12096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2"/>
            <a:stretch/>
          </p:blipFill>
          <p:spPr bwMode="auto">
            <a:xfrm>
              <a:off x="2988609" y="1421718"/>
              <a:ext cx="2616751" cy="25505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Equal 8"/>
            <p:cNvSpPr/>
            <p:nvPr/>
          </p:nvSpPr>
          <p:spPr bwMode="auto">
            <a:xfrm>
              <a:off x="2117188" y="3145337"/>
              <a:ext cx="717452" cy="750585"/>
            </a:xfrm>
            <a:prstGeom prst="mathEqual">
              <a:avLst>
                <a:gd name="adj1" fmla="val 14149"/>
                <a:gd name="adj2" fmla="val 11760"/>
              </a:avLst>
            </a:prstGeom>
            <a:solidFill>
              <a:srgbClr val="92D05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0347" y="176450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27" y="497628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Business developed!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959" y="314019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Integration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93" y="43096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1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264072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048504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Common Opportunities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344590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81561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300743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289847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719185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26572" y="3243685"/>
            <a:ext cx="5520793" cy="369332"/>
            <a:chOff x="1525735" y="3524088"/>
            <a:chExt cx="5520793" cy="369332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2634847" y="3524088"/>
              <a:ext cx="3525324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Process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26572" y="4146339"/>
            <a:ext cx="5520793" cy="369332"/>
            <a:chOff x="1525735" y="3524088"/>
            <a:chExt cx="5520793" cy="369332"/>
          </a:xfrm>
        </p:grpSpPr>
        <p:cxnSp>
          <p:nvCxnSpPr>
            <p:cNvPr id="128" name="Straight Arrow Connector 127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634847" y="3524088"/>
              <a:ext cx="4376519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Infrastructure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26572" y="4939770"/>
            <a:ext cx="5520793" cy="369332"/>
            <a:chOff x="1525735" y="3524088"/>
            <a:chExt cx="5520793" cy="369332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2634847" y="3524088"/>
              <a:ext cx="3124573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Data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84744" y="1684237"/>
            <a:ext cx="2791639" cy="3735238"/>
            <a:chOff x="2984744" y="1906433"/>
            <a:chExt cx="2791639" cy="3735238"/>
          </a:xfrm>
        </p:grpSpPr>
        <p:sp>
          <p:nvSpPr>
            <p:cNvPr id="134" name="Freeform 133"/>
            <p:cNvSpPr/>
            <p:nvPr/>
          </p:nvSpPr>
          <p:spPr bwMode="auto">
            <a:xfrm>
              <a:off x="2984744" y="1906433"/>
              <a:ext cx="2791639" cy="3735238"/>
            </a:xfrm>
            <a:custGeom>
              <a:avLst/>
              <a:gdLst>
                <a:gd name="connsiteX0" fmla="*/ 25879 w 2743200"/>
                <a:gd name="connsiteY0" fmla="*/ 3709359 h 3709359"/>
                <a:gd name="connsiteX1" fmla="*/ 2743200 w 2743200"/>
                <a:gd name="connsiteY1" fmla="*/ 3709359 h 3709359"/>
                <a:gd name="connsiteX2" fmla="*/ 1690777 w 2743200"/>
                <a:gd name="connsiteY2" fmla="*/ 1181819 h 3709359"/>
                <a:gd name="connsiteX3" fmla="*/ 2708694 w 2743200"/>
                <a:gd name="connsiteY3" fmla="*/ 1190446 h 3709359"/>
                <a:gd name="connsiteX4" fmla="*/ 1285336 w 2743200"/>
                <a:gd name="connsiteY4" fmla="*/ 0 h 3709359"/>
                <a:gd name="connsiteX5" fmla="*/ 0 w 2743200"/>
                <a:gd name="connsiteY5" fmla="*/ 1190446 h 3709359"/>
                <a:gd name="connsiteX6" fmla="*/ 1035170 w 2743200"/>
                <a:gd name="connsiteY6" fmla="*/ 1181819 h 3709359"/>
                <a:gd name="connsiteX7" fmla="*/ 25879 w 2743200"/>
                <a:gd name="connsiteY7" fmla="*/ 3709359 h 3709359"/>
                <a:gd name="connsiteX0" fmla="*/ 25879 w 2743200"/>
                <a:gd name="connsiteY0" fmla="*/ 3709359 h 3709359"/>
                <a:gd name="connsiteX1" fmla="*/ 1354347 w 2743200"/>
                <a:gd name="connsiteY1" fmla="*/ 362309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1690777 w 3390181"/>
                <a:gd name="connsiteY3" fmla="*/ 1181819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690778 w 3390181"/>
                <a:gd name="connsiteY7" fmla="*/ 793630 h 3709359"/>
                <a:gd name="connsiteX8" fmla="*/ 25879 w 3390181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501660 w 3364302"/>
                <a:gd name="connsiteY3" fmla="*/ 1000664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053086 w 3364302"/>
                <a:gd name="connsiteY3" fmla="*/ 715993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3375 w 2720696"/>
                <a:gd name="connsiteY0" fmla="*/ 3709359 h 3709359"/>
                <a:gd name="connsiteX1" fmla="*/ 1349096 w 2720696"/>
                <a:gd name="connsiteY1" fmla="*/ 3286665 h 3709359"/>
                <a:gd name="connsiteX2" fmla="*/ 2720696 w 2720696"/>
                <a:gd name="connsiteY2" fmla="*/ 3709359 h 3709359"/>
                <a:gd name="connsiteX3" fmla="*/ 2056461 w 2720696"/>
                <a:gd name="connsiteY3" fmla="*/ 715993 h 3709359"/>
                <a:gd name="connsiteX4" fmla="*/ 2720696 w 2720696"/>
                <a:gd name="connsiteY4" fmla="*/ 681487 h 3709359"/>
                <a:gd name="connsiteX5" fmla="*/ 1262832 w 2720696"/>
                <a:gd name="connsiteY5" fmla="*/ 0 h 3709359"/>
                <a:gd name="connsiteX6" fmla="*/ 1133436 w 2720696"/>
                <a:gd name="connsiteY6" fmla="*/ 923028 h 3709359"/>
                <a:gd name="connsiteX7" fmla="*/ 1668274 w 2720696"/>
                <a:gd name="connsiteY7" fmla="*/ 793630 h 3709359"/>
                <a:gd name="connsiteX8" fmla="*/ 986786 w 2720696"/>
                <a:gd name="connsiteY8" fmla="*/ 2242868 h 3709359"/>
                <a:gd name="connsiteX9" fmla="*/ 3375 w 2720696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48298 w 2719234"/>
                <a:gd name="connsiteY3" fmla="*/ 2044461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538079 w 2719234"/>
                <a:gd name="connsiteY3" fmla="*/ 1794295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65551 w 2719234"/>
                <a:gd name="connsiteY3" fmla="*/ 2113472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53740"/>
                <a:gd name="connsiteY0" fmla="*/ 3709359 h 3709359"/>
                <a:gd name="connsiteX1" fmla="*/ 1347634 w 2753740"/>
                <a:gd name="connsiteY1" fmla="*/ 3286665 h 3709359"/>
                <a:gd name="connsiteX2" fmla="*/ 2719234 w 2753740"/>
                <a:gd name="connsiteY2" fmla="*/ 3709359 h 3709359"/>
                <a:gd name="connsiteX3" fmla="*/ 2753740 w 2753740"/>
                <a:gd name="connsiteY3" fmla="*/ 1871933 h 3709359"/>
                <a:gd name="connsiteX4" fmla="*/ 2054999 w 2753740"/>
                <a:gd name="connsiteY4" fmla="*/ 715993 h 3709359"/>
                <a:gd name="connsiteX5" fmla="*/ 2719234 w 2753740"/>
                <a:gd name="connsiteY5" fmla="*/ 681487 h 3709359"/>
                <a:gd name="connsiteX6" fmla="*/ 1261370 w 2753740"/>
                <a:gd name="connsiteY6" fmla="*/ 0 h 3709359"/>
                <a:gd name="connsiteX7" fmla="*/ 1131974 w 2753740"/>
                <a:gd name="connsiteY7" fmla="*/ 923028 h 3709359"/>
                <a:gd name="connsiteX8" fmla="*/ 1666812 w 2753740"/>
                <a:gd name="connsiteY8" fmla="*/ 793630 h 3709359"/>
                <a:gd name="connsiteX9" fmla="*/ 1606426 w 2753740"/>
                <a:gd name="connsiteY9" fmla="*/ 1949570 h 3709359"/>
                <a:gd name="connsiteX10" fmla="*/ 1913 w 2753740"/>
                <a:gd name="connsiteY10" fmla="*/ 3709359 h 3709359"/>
                <a:gd name="connsiteX0" fmla="*/ 1913 w 2753879"/>
                <a:gd name="connsiteY0" fmla="*/ 3709359 h 3709359"/>
                <a:gd name="connsiteX1" fmla="*/ 1347634 w 2753879"/>
                <a:gd name="connsiteY1" fmla="*/ 3286665 h 3709359"/>
                <a:gd name="connsiteX2" fmla="*/ 2719234 w 2753879"/>
                <a:gd name="connsiteY2" fmla="*/ 3709359 h 3709359"/>
                <a:gd name="connsiteX3" fmla="*/ 2753740 w 2753879"/>
                <a:gd name="connsiteY3" fmla="*/ 1871933 h 3709359"/>
                <a:gd name="connsiteX4" fmla="*/ 2054999 w 2753879"/>
                <a:gd name="connsiteY4" fmla="*/ 715993 h 3709359"/>
                <a:gd name="connsiteX5" fmla="*/ 2719234 w 2753879"/>
                <a:gd name="connsiteY5" fmla="*/ 681487 h 3709359"/>
                <a:gd name="connsiteX6" fmla="*/ 1261370 w 2753879"/>
                <a:gd name="connsiteY6" fmla="*/ 0 h 3709359"/>
                <a:gd name="connsiteX7" fmla="*/ 1131974 w 2753879"/>
                <a:gd name="connsiteY7" fmla="*/ 923028 h 3709359"/>
                <a:gd name="connsiteX8" fmla="*/ 1666812 w 2753879"/>
                <a:gd name="connsiteY8" fmla="*/ 793630 h 3709359"/>
                <a:gd name="connsiteX9" fmla="*/ 1606426 w 2753879"/>
                <a:gd name="connsiteY9" fmla="*/ 1949570 h 3709359"/>
                <a:gd name="connsiteX10" fmla="*/ 1913 w 2753879"/>
                <a:gd name="connsiteY10" fmla="*/ 3709359 h 3709359"/>
                <a:gd name="connsiteX0" fmla="*/ 1913 w 2808067"/>
                <a:gd name="connsiteY0" fmla="*/ 3709359 h 3709359"/>
                <a:gd name="connsiteX1" fmla="*/ 1347634 w 2808067"/>
                <a:gd name="connsiteY1" fmla="*/ 3286665 h 3709359"/>
                <a:gd name="connsiteX2" fmla="*/ 2719234 w 2808067"/>
                <a:gd name="connsiteY2" fmla="*/ 3709359 h 3709359"/>
                <a:gd name="connsiteX3" fmla="*/ 2753740 w 2808067"/>
                <a:gd name="connsiteY3" fmla="*/ 1871933 h 3709359"/>
                <a:gd name="connsiteX4" fmla="*/ 2054999 w 2808067"/>
                <a:gd name="connsiteY4" fmla="*/ 715993 h 3709359"/>
                <a:gd name="connsiteX5" fmla="*/ 2719234 w 2808067"/>
                <a:gd name="connsiteY5" fmla="*/ 681487 h 3709359"/>
                <a:gd name="connsiteX6" fmla="*/ 1261370 w 2808067"/>
                <a:gd name="connsiteY6" fmla="*/ 0 h 3709359"/>
                <a:gd name="connsiteX7" fmla="*/ 1131974 w 2808067"/>
                <a:gd name="connsiteY7" fmla="*/ 923028 h 3709359"/>
                <a:gd name="connsiteX8" fmla="*/ 1666812 w 2808067"/>
                <a:gd name="connsiteY8" fmla="*/ 793630 h 3709359"/>
                <a:gd name="connsiteX9" fmla="*/ 1606426 w 2808067"/>
                <a:gd name="connsiteY9" fmla="*/ 1949570 h 3709359"/>
                <a:gd name="connsiteX10" fmla="*/ 1913 w 2808067"/>
                <a:gd name="connsiteY10" fmla="*/ 3709359 h 3709359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66812 w 2808067"/>
                <a:gd name="connsiteY8" fmla="*/ 819509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0 w 2791639"/>
                <a:gd name="connsiteY0" fmla="*/ 3735238 h 3735238"/>
                <a:gd name="connsiteX1" fmla="*/ 1639019 w 2791639"/>
                <a:gd name="connsiteY1" fmla="*/ 3295291 h 3735238"/>
                <a:gd name="connsiteX2" fmla="*/ 2717321 w 2791639"/>
                <a:gd name="connsiteY2" fmla="*/ 3735238 h 3735238"/>
                <a:gd name="connsiteX3" fmla="*/ 2751827 w 2791639"/>
                <a:gd name="connsiteY3" fmla="*/ 1897812 h 3735238"/>
                <a:gd name="connsiteX4" fmla="*/ 2104844 w 2791639"/>
                <a:gd name="connsiteY4" fmla="*/ 741872 h 3735238"/>
                <a:gd name="connsiteX5" fmla="*/ 2717321 w 2791639"/>
                <a:gd name="connsiteY5" fmla="*/ 707366 h 3735238"/>
                <a:gd name="connsiteX6" fmla="*/ 1406106 w 2791639"/>
                <a:gd name="connsiteY6" fmla="*/ 0 h 3735238"/>
                <a:gd name="connsiteX7" fmla="*/ 1130061 w 2791639"/>
                <a:gd name="connsiteY7" fmla="*/ 948907 h 3735238"/>
                <a:gd name="connsiteX8" fmla="*/ 1630394 w 2791639"/>
                <a:gd name="connsiteY8" fmla="*/ 862641 h 3735238"/>
                <a:gd name="connsiteX9" fmla="*/ 1604513 w 2791639"/>
                <a:gd name="connsiteY9" fmla="*/ 1975449 h 3735238"/>
                <a:gd name="connsiteX10" fmla="*/ 0 w 2791639"/>
                <a:gd name="connsiteY10" fmla="*/ 3735238 h 37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639" h="3735238">
                  <a:moveTo>
                    <a:pt x="0" y="3735238"/>
                  </a:moveTo>
                  <a:cubicBezTo>
                    <a:pt x="813759" y="3269412"/>
                    <a:pt x="1276709" y="3275162"/>
                    <a:pt x="1639019" y="3295291"/>
                  </a:cubicBezTo>
                  <a:cubicBezTo>
                    <a:pt x="2001329" y="3315420"/>
                    <a:pt x="2355012" y="3370053"/>
                    <a:pt x="2717321" y="3735238"/>
                  </a:cubicBezTo>
                  <a:cubicBezTo>
                    <a:pt x="2728823" y="3122763"/>
                    <a:pt x="2853906" y="2396706"/>
                    <a:pt x="2751827" y="1897812"/>
                  </a:cubicBezTo>
                  <a:cubicBezTo>
                    <a:pt x="2649748" y="1398918"/>
                    <a:pt x="2360761" y="1026544"/>
                    <a:pt x="2104844" y="741872"/>
                  </a:cubicBezTo>
                  <a:lnTo>
                    <a:pt x="2717321" y="707366"/>
                  </a:lnTo>
                  <a:lnTo>
                    <a:pt x="1406106" y="0"/>
                  </a:lnTo>
                  <a:lnTo>
                    <a:pt x="1130061" y="948907"/>
                  </a:lnTo>
                  <a:lnTo>
                    <a:pt x="1630394" y="862641"/>
                  </a:lnTo>
                  <a:cubicBezTo>
                    <a:pt x="1709469" y="1091240"/>
                    <a:pt x="1881996" y="1489494"/>
                    <a:pt x="1604513" y="1975449"/>
                  </a:cubicBezTo>
                  <a:cubicBezTo>
                    <a:pt x="1327030" y="2461404"/>
                    <a:pt x="586596" y="3233468"/>
                    <a:pt x="0" y="3735238"/>
                  </a:cubicBezTo>
                  <a:close/>
                </a:path>
              </a:pathLst>
            </a:cu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7344830">
              <a:off x="3424694" y="3918443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Goals Amplify Vision!</a:t>
              </a:r>
              <a:endParaRPr lang="en-US" sz="1600" dirty="0"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835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Managing the Service Delivery Stack</a:t>
            </a:r>
            <a:endParaRPr lang="en-US" dirty="0"/>
          </a:p>
        </p:txBody>
      </p:sp>
      <p:pic>
        <p:nvPicPr>
          <p:cNvPr id="2050" name="Picture 2" descr="http://austinea.org/whitepaper/yearEndReport/s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03" y="2211552"/>
            <a:ext cx="6579053" cy="40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29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7" y="1595424"/>
            <a:ext cx="3577867" cy="4943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Capability Model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029" y="159657"/>
            <a:ext cx="7088466" cy="6451601"/>
            <a:chOff x="1807029" y="159657"/>
            <a:chExt cx="7088466" cy="64516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47694" t="14240" r="5596" b="48360"/>
            <a:stretch/>
          </p:blipFill>
          <p:spPr>
            <a:xfrm>
              <a:off x="3069771" y="165508"/>
              <a:ext cx="5825724" cy="6445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Freeform 11"/>
            <p:cNvSpPr/>
            <p:nvPr/>
          </p:nvSpPr>
          <p:spPr bwMode="auto">
            <a:xfrm>
              <a:off x="1807029" y="159657"/>
              <a:ext cx="1255485" cy="6444343"/>
            </a:xfrm>
            <a:custGeom>
              <a:avLst/>
              <a:gdLst>
                <a:gd name="connsiteX0" fmla="*/ 1255485 w 1255485"/>
                <a:gd name="connsiteY0" fmla="*/ 0 h 6444343"/>
                <a:gd name="connsiteX1" fmla="*/ 0 w 1255485"/>
                <a:gd name="connsiteY1" fmla="*/ 2155372 h 6444343"/>
                <a:gd name="connsiteX2" fmla="*/ 0 w 1255485"/>
                <a:gd name="connsiteY2" fmla="*/ 4020457 h 6444343"/>
                <a:gd name="connsiteX3" fmla="*/ 1255485 w 1255485"/>
                <a:gd name="connsiteY3" fmla="*/ 6444343 h 6444343"/>
                <a:gd name="connsiteX4" fmla="*/ 1255485 w 1255485"/>
                <a:gd name="connsiteY4" fmla="*/ 0 h 64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485" h="6444343">
                  <a:moveTo>
                    <a:pt x="1255485" y="0"/>
                  </a:moveTo>
                  <a:lnTo>
                    <a:pt x="0" y="2155372"/>
                  </a:lnTo>
                  <a:lnTo>
                    <a:pt x="0" y="4020457"/>
                  </a:lnTo>
                  <a:lnTo>
                    <a:pt x="1255485" y="6444343"/>
                  </a:lnTo>
                  <a:lnTo>
                    <a:pt x="1255485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339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23314</TotalTime>
  <Words>579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Verdana</vt:lpstr>
      <vt:lpstr>Wingdings</vt:lpstr>
      <vt:lpstr>Wingdings 3</vt:lpstr>
      <vt:lpstr>PresentationTemplate_White</vt:lpstr>
      <vt:lpstr>PowerPoint Presentation</vt:lpstr>
      <vt:lpstr>Enterprise Architecture Purpose and Value</vt:lpstr>
      <vt:lpstr>Capability Understanding Drives Successful Solutions</vt:lpstr>
      <vt:lpstr>The Question</vt:lpstr>
      <vt:lpstr>Managing Complexity</vt:lpstr>
      <vt:lpstr>Managing Complexity</vt:lpstr>
      <vt:lpstr>Identifying Common Opportunities</vt:lpstr>
      <vt:lpstr>Managing the Service Delivery Stack</vt:lpstr>
      <vt:lpstr>Capability Model</vt:lpstr>
      <vt:lpstr>Data-Driven Knowledge of Technology Services</vt:lpstr>
      <vt:lpstr>Delivering Technology Services</vt:lpstr>
      <vt:lpstr>Service Delivery Goals Enhance Technology Services</vt:lpstr>
      <vt:lpstr>Capability Investment Model</vt:lpstr>
      <vt:lpstr>Permitting Service Model</vt:lpstr>
      <vt:lpstr>Cloud Computing – Innovation?</vt:lpstr>
      <vt:lpstr>Summary…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1191</cp:revision>
  <cp:lastPrinted>2014-01-14T18:28:10Z</cp:lastPrinted>
  <dcterms:created xsi:type="dcterms:W3CDTF">2002-08-23T15:26:08Z</dcterms:created>
  <dcterms:modified xsi:type="dcterms:W3CDTF">2017-06-12T15:59:50Z</dcterms:modified>
</cp:coreProperties>
</file>