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0"/>
  </p:notesMasterIdLst>
  <p:handoutMasterIdLst>
    <p:handoutMasterId r:id="rId21"/>
  </p:handoutMasterIdLst>
  <p:sldIdLst>
    <p:sldId id="256" r:id="rId2"/>
    <p:sldId id="257" r:id="rId3"/>
    <p:sldId id="258" r:id="rId4"/>
    <p:sldId id="272" r:id="rId5"/>
    <p:sldId id="302" r:id="rId6"/>
    <p:sldId id="259" r:id="rId7"/>
    <p:sldId id="260" r:id="rId8"/>
    <p:sldId id="298" r:id="rId9"/>
    <p:sldId id="297" r:id="rId10"/>
    <p:sldId id="299" r:id="rId11"/>
    <p:sldId id="263" r:id="rId12"/>
    <p:sldId id="264" r:id="rId13"/>
    <p:sldId id="265" r:id="rId14"/>
    <p:sldId id="294" r:id="rId15"/>
    <p:sldId id="303" r:id="rId16"/>
    <p:sldId id="295" r:id="rId17"/>
    <p:sldId id="288" r:id="rId18"/>
    <p:sldId id="301" r:id="rId19"/>
  </p:sldIdLst>
  <p:sldSz cx="9144000" cy="6858000" type="screen4x3"/>
  <p:notesSz cx="7004050" cy="9223375"/>
  <p:defaultTextStyle>
    <a:defPPr>
      <a:defRPr lang="en-US"/>
    </a:defPPr>
    <a:lvl1pPr algn="l" rtl="0" fontAlgn="base">
      <a:spcBef>
        <a:spcPct val="0"/>
      </a:spcBef>
      <a:spcAft>
        <a:spcPct val="0"/>
      </a:spcAft>
      <a:defRPr sz="1400" b="1" kern="1200">
        <a:solidFill>
          <a:schemeClr val="bg1"/>
        </a:solidFill>
        <a:latin typeface="Arial" charset="0"/>
        <a:ea typeface="+mn-ea"/>
        <a:cs typeface="Arial" charset="0"/>
      </a:defRPr>
    </a:lvl1pPr>
    <a:lvl2pPr marL="457200" algn="l" rtl="0" fontAlgn="base">
      <a:spcBef>
        <a:spcPct val="0"/>
      </a:spcBef>
      <a:spcAft>
        <a:spcPct val="0"/>
      </a:spcAft>
      <a:defRPr sz="1400" b="1" kern="1200">
        <a:solidFill>
          <a:schemeClr val="bg1"/>
        </a:solidFill>
        <a:latin typeface="Arial" charset="0"/>
        <a:ea typeface="+mn-ea"/>
        <a:cs typeface="Arial" charset="0"/>
      </a:defRPr>
    </a:lvl2pPr>
    <a:lvl3pPr marL="914400" algn="l" rtl="0" fontAlgn="base">
      <a:spcBef>
        <a:spcPct val="0"/>
      </a:spcBef>
      <a:spcAft>
        <a:spcPct val="0"/>
      </a:spcAft>
      <a:defRPr sz="1400" b="1" kern="1200">
        <a:solidFill>
          <a:schemeClr val="bg1"/>
        </a:solidFill>
        <a:latin typeface="Arial" charset="0"/>
        <a:ea typeface="+mn-ea"/>
        <a:cs typeface="Arial" charset="0"/>
      </a:defRPr>
    </a:lvl3pPr>
    <a:lvl4pPr marL="1371600" algn="l" rtl="0" fontAlgn="base">
      <a:spcBef>
        <a:spcPct val="0"/>
      </a:spcBef>
      <a:spcAft>
        <a:spcPct val="0"/>
      </a:spcAft>
      <a:defRPr sz="1400" b="1" kern="1200">
        <a:solidFill>
          <a:schemeClr val="bg1"/>
        </a:solidFill>
        <a:latin typeface="Arial" charset="0"/>
        <a:ea typeface="+mn-ea"/>
        <a:cs typeface="Arial" charset="0"/>
      </a:defRPr>
    </a:lvl4pPr>
    <a:lvl5pPr marL="1828800" algn="l" rtl="0" fontAlgn="base">
      <a:spcBef>
        <a:spcPct val="0"/>
      </a:spcBef>
      <a:spcAft>
        <a:spcPct val="0"/>
      </a:spcAft>
      <a:defRPr sz="1400" b="1" kern="1200">
        <a:solidFill>
          <a:schemeClr val="bg1"/>
        </a:solidFill>
        <a:latin typeface="Arial" charset="0"/>
        <a:ea typeface="+mn-ea"/>
        <a:cs typeface="Arial" charset="0"/>
      </a:defRPr>
    </a:lvl5pPr>
    <a:lvl6pPr marL="2286000" algn="l" defTabSz="914400" rtl="0" eaLnBrk="1" latinLnBrk="0" hangingPunct="1">
      <a:defRPr sz="1400" b="1" kern="1200">
        <a:solidFill>
          <a:schemeClr val="bg1"/>
        </a:solidFill>
        <a:latin typeface="Arial" charset="0"/>
        <a:ea typeface="+mn-ea"/>
        <a:cs typeface="Arial" charset="0"/>
      </a:defRPr>
    </a:lvl6pPr>
    <a:lvl7pPr marL="2743200" algn="l" defTabSz="914400" rtl="0" eaLnBrk="1" latinLnBrk="0" hangingPunct="1">
      <a:defRPr sz="1400" b="1" kern="1200">
        <a:solidFill>
          <a:schemeClr val="bg1"/>
        </a:solidFill>
        <a:latin typeface="Arial" charset="0"/>
        <a:ea typeface="+mn-ea"/>
        <a:cs typeface="Arial" charset="0"/>
      </a:defRPr>
    </a:lvl7pPr>
    <a:lvl8pPr marL="3200400" algn="l" defTabSz="914400" rtl="0" eaLnBrk="1" latinLnBrk="0" hangingPunct="1">
      <a:defRPr sz="1400" b="1" kern="1200">
        <a:solidFill>
          <a:schemeClr val="bg1"/>
        </a:solidFill>
        <a:latin typeface="Arial" charset="0"/>
        <a:ea typeface="+mn-ea"/>
        <a:cs typeface="Arial" charset="0"/>
      </a:defRPr>
    </a:lvl8pPr>
    <a:lvl9pPr marL="3657600" algn="l" defTabSz="914400" rtl="0" eaLnBrk="1" latinLnBrk="0" hangingPunct="1">
      <a:defRPr sz="1400" b="1" kern="1200">
        <a:solidFill>
          <a:schemeClr val="bg1"/>
        </a:solidFill>
        <a:latin typeface="Arial" charset="0"/>
        <a:ea typeface="+mn-ea"/>
        <a:cs typeface="Arial" charset="0"/>
      </a:defRPr>
    </a:lvl9pPr>
  </p:defaultTextStyle>
  <p:extLst>
    <p:ext uri="{EFAFB233-063F-42B5-8137-9DF3F51BA10A}">
      <p15:sldGuideLst xmlns:p15="http://schemas.microsoft.com/office/powerpoint/2012/main">
        <p15:guide id="1" orient="horz" pos="1207">
          <p15:clr>
            <a:srgbClr val="A4A3A4"/>
          </p15:clr>
        </p15:guide>
        <p15:guide id="2" orient="horz" pos="3007">
          <p15:clr>
            <a:srgbClr val="A4A3A4"/>
          </p15:clr>
        </p15:guide>
        <p15:guide id="3" orient="horz" pos="437">
          <p15:clr>
            <a:srgbClr val="A4A3A4"/>
          </p15:clr>
        </p15:guide>
        <p15:guide id="4" pos="369">
          <p15:clr>
            <a:srgbClr val="A4A3A4"/>
          </p15:clr>
        </p15:guide>
      </p15:sldGuideLst>
    </p:ext>
    <p:ext uri="{2D200454-40CA-4A62-9FC3-DE9A4176ACB9}">
      <p15:notesGuideLst xmlns:p15="http://schemas.microsoft.com/office/powerpoint/2012/main">
        <p15:guide id="1" orient="horz" pos="2905">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FFCC66"/>
    <a:srgbClr val="FFFF66"/>
    <a:srgbClr val="000000"/>
    <a:srgbClr val="FF9900"/>
    <a:srgbClr val="F8F8F8"/>
    <a:srgbClr val="006699"/>
    <a:srgbClr val="0066FF"/>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92" autoAdjust="0"/>
    <p:restoredTop sz="86423" autoAdjust="0"/>
  </p:normalViewPr>
  <p:slideViewPr>
    <p:cSldViewPr snapToGrid="0">
      <p:cViewPr varScale="1">
        <p:scale>
          <a:sx n="145" d="100"/>
          <a:sy n="145" d="100"/>
        </p:scale>
        <p:origin x="498" y="126"/>
      </p:cViewPr>
      <p:guideLst>
        <p:guide orient="horz" pos="1207"/>
        <p:guide orient="horz" pos="3007"/>
        <p:guide orient="horz" pos="437"/>
        <p:guide pos="369"/>
      </p:guideLst>
    </p:cSldViewPr>
  </p:slideViewPr>
  <p:outlineViewPr>
    <p:cViewPr>
      <p:scale>
        <a:sx n="30" d="100"/>
        <a:sy n="30" d="100"/>
      </p:scale>
      <p:origin x="0" y="0"/>
    </p:cViewPr>
    <p:sldLst>
      <p:sld r:id="rId1" collapse="1"/>
    </p:sldLst>
  </p:outlineViewPr>
  <p:notesTextViewPr>
    <p:cViewPr>
      <p:scale>
        <a:sx n="105" d="100"/>
        <a:sy n="105" d="100"/>
      </p:scale>
      <p:origin x="0" y="0"/>
    </p:cViewPr>
  </p:notesTextViewPr>
  <p:sorterViewPr>
    <p:cViewPr>
      <p:scale>
        <a:sx n="100" d="100"/>
        <a:sy n="100" d="100"/>
      </p:scale>
      <p:origin x="0" y="366"/>
    </p:cViewPr>
  </p:sorterViewPr>
  <p:notesViewPr>
    <p:cSldViewPr snapToGrid="0">
      <p:cViewPr varScale="1">
        <p:scale>
          <a:sx n="86" d="100"/>
          <a:sy n="86" d="100"/>
        </p:scale>
        <p:origin x="-1884" y="-84"/>
      </p:cViewPr>
      <p:guideLst>
        <p:guide orient="horz" pos="2905"/>
        <p:guide pos="220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l" defTabSz="925513">
              <a:defRPr sz="1200" b="0">
                <a:solidFill>
                  <a:schemeClr val="tx1"/>
                </a:solidFill>
              </a:defRPr>
            </a:lvl1pPr>
          </a:lstStyle>
          <a:p>
            <a:pPr>
              <a:defRPr/>
            </a:pPr>
            <a:endParaRPr lang="en-US"/>
          </a:p>
        </p:txBody>
      </p:sp>
      <p:sp>
        <p:nvSpPr>
          <p:cNvPr id="542723" name="Rectangle 3"/>
          <p:cNvSpPr>
            <a:spLocks noGrp="1" noChangeArrowheads="1"/>
          </p:cNvSpPr>
          <p:nvPr>
            <p:ph type="dt" sz="quarter" idx="1"/>
          </p:nvPr>
        </p:nvSpPr>
        <p:spPr bwMode="auto">
          <a:xfrm>
            <a:off x="3968750" y="0"/>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r" defTabSz="925513">
              <a:defRPr sz="1200" b="0">
                <a:solidFill>
                  <a:schemeClr val="tx1"/>
                </a:solidFill>
              </a:defRPr>
            </a:lvl1pPr>
          </a:lstStyle>
          <a:p>
            <a:pPr>
              <a:defRPr/>
            </a:pPr>
            <a:endParaRPr lang="en-US"/>
          </a:p>
        </p:txBody>
      </p:sp>
      <p:sp>
        <p:nvSpPr>
          <p:cNvPr id="542725" name="Rectangle 5"/>
          <p:cNvSpPr>
            <a:spLocks noGrp="1" noChangeArrowheads="1"/>
          </p:cNvSpPr>
          <p:nvPr>
            <p:ph type="sldNum" sz="quarter" idx="3"/>
          </p:nvPr>
        </p:nvSpPr>
        <p:spPr bwMode="auto">
          <a:xfrm>
            <a:off x="3968750" y="8759825"/>
            <a:ext cx="3033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AE6F58C4-C183-4741-A02B-5B185428A657}" type="slidenum">
              <a:rPr lang="en-US"/>
              <a:pPr>
                <a:defRPr/>
              </a:pPr>
              <a:t>‹#›</a:t>
            </a:fld>
            <a:endParaRPr lang="en-US"/>
          </a:p>
        </p:txBody>
      </p:sp>
      <p:pic>
        <p:nvPicPr>
          <p:cNvPr id="22533" name="Picture 6" descr="RAT_18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8856663"/>
            <a:ext cx="12573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200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7004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lvl1pPr algn="ctr" defTabSz="925513">
              <a:defRPr b="0">
                <a:solidFill>
                  <a:schemeClr val="tx1"/>
                </a:solidFill>
              </a:defRPr>
            </a:lvl1pPr>
          </a:lstStyle>
          <a:p>
            <a:pPr>
              <a:defRPr/>
            </a:pPr>
            <a:r>
              <a:rPr lang="en-US"/>
              <a:t>Speaker Notes</a:t>
            </a:r>
          </a:p>
        </p:txBody>
      </p:sp>
      <p:sp>
        <p:nvSpPr>
          <p:cNvPr id="20483" name="Rectangle 4"/>
          <p:cNvSpPr>
            <a:spLocks noGrp="1" noRot="1" noChangeAspect="1" noChangeArrowheads="1" noTextEdit="1"/>
          </p:cNvSpPr>
          <p:nvPr>
            <p:ph type="sldImg" idx="2"/>
          </p:nvPr>
        </p:nvSpPr>
        <p:spPr bwMode="auto">
          <a:xfrm>
            <a:off x="1195388" y="690563"/>
            <a:ext cx="4611687" cy="34591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7" name="Rectangle 5"/>
          <p:cNvSpPr>
            <a:spLocks noGrp="1" noChangeArrowheads="1"/>
          </p:cNvSpPr>
          <p:nvPr>
            <p:ph type="body" sz="quarter" idx="3"/>
          </p:nvPr>
        </p:nvSpPr>
        <p:spPr bwMode="auto">
          <a:xfrm>
            <a:off x="381000" y="4381500"/>
            <a:ext cx="6324600" cy="415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9" name="Rectangle 7"/>
          <p:cNvSpPr>
            <a:spLocks noGrp="1" noChangeArrowheads="1"/>
          </p:cNvSpPr>
          <p:nvPr>
            <p:ph type="sldNum" sz="quarter" idx="5"/>
          </p:nvPr>
        </p:nvSpPr>
        <p:spPr bwMode="auto">
          <a:xfrm>
            <a:off x="3894138" y="8759825"/>
            <a:ext cx="30337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06" tIns="46353" rIns="92706" bIns="46353" numCol="1" anchor="b" anchorCtr="0" compatLnSpc="1">
            <a:prstTxWarp prst="textNoShape">
              <a:avLst/>
            </a:prstTxWarp>
          </a:bodyPr>
          <a:lstStyle>
            <a:lvl1pPr algn="r" defTabSz="925513">
              <a:defRPr sz="1200" b="0">
                <a:solidFill>
                  <a:schemeClr val="tx1"/>
                </a:solidFill>
              </a:defRPr>
            </a:lvl1pPr>
          </a:lstStyle>
          <a:p>
            <a:pPr>
              <a:defRPr/>
            </a:pPr>
            <a:fld id="{5A5E0618-75CF-461C-930F-45DD3F5D4F2B}" type="slidenum">
              <a:rPr lang="en-US"/>
              <a:pPr>
                <a:defRPr/>
              </a:pPr>
              <a:t>‹#›</a:t>
            </a:fld>
            <a:endParaRPr lang="en-US"/>
          </a:p>
        </p:txBody>
      </p:sp>
    </p:spTree>
    <p:extLst>
      <p:ext uri="{BB962C8B-B14F-4D97-AF65-F5344CB8AC3E}">
        <p14:creationId xmlns:p14="http://schemas.microsoft.com/office/powerpoint/2010/main" val="13150616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3000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3000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3000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3000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3000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austingraphic2.jpg"/>
          <p:cNvPicPr>
            <a:picLocks noChangeAspect="1"/>
          </p:cNvPicPr>
          <p:nvPr userDrawn="1"/>
        </p:nvPicPr>
        <p:blipFill>
          <a:blip r:embed="rId2">
            <a:extLst>
              <a:ext uri="{28A0092B-C50C-407E-A947-70E740481C1C}">
                <a14:useLocalDpi xmlns:a14="http://schemas.microsoft.com/office/drawing/2010/main" val="0"/>
              </a:ext>
            </a:extLst>
          </a:blip>
          <a:srcRect t="9497" b="44302"/>
          <a:stretch>
            <a:fillRect/>
          </a:stretch>
        </p:blipFill>
        <p:spPr bwMode="auto">
          <a:xfrm>
            <a:off x="0" y="0"/>
            <a:ext cx="91440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5174" name="Rectangle 1030"/>
          <p:cNvSpPr>
            <a:spLocks noGrp="1" noChangeArrowheads="1"/>
          </p:cNvSpPr>
          <p:nvPr>
            <p:ph type="ctrTitle"/>
          </p:nvPr>
        </p:nvSpPr>
        <p:spPr>
          <a:xfrm>
            <a:off x="425450" y="3327400"/>
            <a:ext cx="8293100" cy="455613"/>
          </a:xfrm>
        </p:spPr>
        <p:txBody>
          <a:bodyPr lIns="91440"/>
          <a:lstStyle>
            <a:lvl1pPr algn="ctr">
              <a:lnSpc>
                <a:spcPct val="85000"/>
              </a:lnSpc>
              <a:defRPr b="1">
                <a:solidFill>
                  <a:schemeClr val="bg1"/>
                </a:solidFill>
              </a:defRPr>
            </a:lvl1pPr>
          </a:lstStyle>
          <a:p>
            <a:pPr lvl="0"/>
            <a:r>
              <a:rPr lang="en-US" noProof="0" smtClean="0"/>
              <a:t>Click to edit Master title style</a:t>
            </a:r>
          </a:p>
        </p:txBody>
      </p:sp>
      <p:sp>
        <p:nvSpPr>
          <p:cNvPr id="775180" name="Rectangle 1036"/>
          <p:cNvSpPr>
            <a:spLocks noGrp="1" noChangeArrowheads="1"/>
          </p:cNvSpPr>
          <p:nvPr>
            <p:ph type="subTitle" sz="quarter" idx="1"/>
          </p:nvPr>
        </p:nvSpPr>
        <p:spPr>
          <a:xfrm>
            <a:off x="425450" y="4240213"/>
            <a:ext cx="8293100" cy="350837"/>
          </a:xfrm>
        </p:spPr>
        <p:txBody>
          <a:bodyPr lIns="91440"/>
          <a:lstStyle>
            <a:lvl1pPr marL="0" indent="0" algn="ctr">
              <a:spcBef>
                <a:spcPct val="0"/>
              </a:spcBef>
              <a:buFont typeface="Wingdings 3" pitchFamily="18" charset="2"/>
              <a:buNone/>
              <a:defRPr sz="2000" i="0">
                <a:solidFill>
                  <a:schemeClr val="accent1"/>
                </a:solidFill>
                <a:effectLst/>
              </a:defRPr>
            </a:lvl1pPr>
          </a:lstStyle>
          <a:p>
            <a:pPr lvl="0"/>
            <a:r>
              <a:rPr lang="en-US" noProof="0" smtClean="0"/>
              <a:t>Click to edit Master subtitle style</a:t>
            </a:r>
          </a:p>
        </p:txBody>
      </p:sp>
    </p:spTree>
    <p:extLst>
      <p:ext uri="{BB962C8B-B14F-4D97-AF65-F5344CB8AC3E}">
        <p14:creationId xmlns:p14="http://schemas.microsoft.com/office/powerpoint/2010/main" val="25904293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326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04038" y="622300"/>
            <a:ext cx="2239962" cy="2144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22300"/>
            <a:ext cx="6569075" cy="2144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522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84188" y="1589088"/>
            <a:ext cx="8332787" cy="1657890"/>
          </a:xfrm>
        </p:spPr>
        <p:txBody>
          <a:bodyPr/>
          <a:lstStyle>
            <a:lvl1pPr marL="346075" indent="-346075">
              <a:buClr>
                <a:srgbClr val="FF9900"/>
              </a:buClr>
              <a:buFont typeface="Wingdings" pitchFamily="2" charset="2"/>
              <a:buChar char="Ø"/>
              <a:defRPr/>
            </a:lvl1pPr>
            <a:lvl2pPr marL="579438" indent="-231775">
              <a:buClr>
                <a:srgbClr val="FF9900"/>
              </a:buClr>
              <a:buFont typeface="Wingdings" pitchFamily="2" charset="2"/>
              <a:buChar char="§"/>
              <a:defRPr/>
            </a:lvl2pPr>
            <a:lvl3pPr marL="809625" indent="-228600">
              <a:spcBef>
                <a:spcPts val="500"/>
              </a:spcBef>
              <a:spcAft>
                <a:spcPts val="500"/>
              </a:spcAft>
              <a:buClr>
                <a:srgbClr val="FF9900"/>
              </a:buClr>
              <a:buFont typeface="Wingdings" pitchFamily="2" charset="2"/>
              <a:buChar char="Ø"/>
              <a:defRPr/>
            </a:lvl3pPr>
            <a:lvl4pPr marL="1041400" indent="-230188">
              <a:buClr>
                <a:srgbClr val="FF9900"/>
              </a:buClr>
              <a:buFont typeface="Wingdings" pitchFamily="2" charset="2"/>
              <a:buChar char="Ø"/>
              <a:defRPr/>
            </a:lvl4pPr>
            <a:lvl5pPr marL="1271588" indent="-228600">
              <a:buClr>
                <a:srgbClr val="FF9900"/>
              </a:buClr>
              <a:buFont typeface="Wingdings"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06269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15183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4188" y="1252538"/>
            <a:ext cx="4089400"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5988" y="1252538"/>
            <a:ext cx="4090987" cy="1514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065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223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2672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48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298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3272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27" name="Picture 6" descr="austingraphic2.jpg"/>
          <p:cNvPicPr>
            <a:picLocks noChangeAspect="1"/>
          </p:cNvPicPr>
          <p:nvPr userDrawn="1"/>
        </p:nvPicPr>
        <p:blipFill>
          <a:blip r:embed="rId13">
            <a:extLst>
              <a:ext uri="{28A0092B-C50C-407E-A947-70E740481C1C}">
                <a14:useLocalDpi xmlns:a14="http://schemas.microsoft.com/office/drawing/2010/main" val="0"/>
              </a:ext>
            </a:extLst>
          </a:blip>
          <a:srcRect t="9497" b="44302"/>
          <a:stretch>
            <a:fillRect/>
          </a:stretch>
        </p:blipFill>
        <p:spPr bwMode="auto">
          <a:xfrm>
            <a:off x="0" y="0"/>
            <a:ext cx="91440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4147" name="Rectangle 3"/>
          <p:cNvSpPr>
            <a:spLocks noGrp="1" noChangeArrowheads="1"/>
          </p:cNvSpPr>
          <p:nvPr>
            <p:ph type="title"/>
          </p:nvPr>
        </p:nvSpPr>
        <p:spPr bwMode="auto">
          <a:xfrm>
            <a:off x="182563" y="231775"/>
            <a:ext cx="89614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title style</a:t>
            </a:r>
          </a:p>
        </p:txBody>
      </p:sp>
      <p:sp>
        <p:nvSpPr>
          <p:cNvPr id="774148" name="Rectangle 4"/>
          <p:cNvSpPr>
            <a:spLocks noGrp="1" noChangeArrowheads="1"/>
          </p:cNvSpPr>
          <p:nvPr>
            <p:ph type="body" idx="1"/>
          </p:nvPr>
        </p:nvSpPr>
        <p:spPr bwMode="auto">
          <a:xfrm>
            <a:off x="484188" y="1589088"/>
            <a:ext cx="8332787"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704"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2800" b="1">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2pPr>
      <a:lvl3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3pPr>
      <a:lvl4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4pPr>
      <a:lvl5pPr algn="l" rtl="0" eaLnBrk="0" fontAlgn="base" hangingPunct="0">
        <a:lnSpc>
          <a:spcPct val="90000"/>
        </a:lnSpc>
        <a:spcBef>
          <a:spcPct val="0"/>
        </a:spcBef>
        <a:spcAft>
          <a:spcPct val="0"/>
        </a:spcAft>
        <a:defRPr sz="2800" b="1">
          <a:solidFill>
            <a:schemeClr val="tx1"/>
          </a:solidFill>
          <a:latin typeface="Verdana" pitchFamily="34" charset="0"/>
          <a:ea typeface="Verdana" pitchFamily="34" charset="0"/>
          <a:cs typeface="Verdana" pitchFamily="34" charset="0"/>
        </a:defRPr>
      </a:lvl5pPr>
      <a:lvl6pPr marL="457200" algn="l" rtl="0" fontAlgn="base">
        <a:lnSpc>
          <a:spcPct val="90000"/>
        </a:lnSpc>
        <a:spcBef>
          <a:spcPct val="0"/>
        </a:spcBef>
        <a:spcAft>
          <a:spcPct val="0"/>
        </a:spcAft>
        <a:defRPr sz="2800">
          <a:solidFill>
            <a:srgbClr val="003366"/>
          </a:solidFill>
          <a:latin typeface="Arial" charset="0"/>
          <a:cs typeface="Arial" charset="0"/>
        </a:defRPr>
      </a:lvl6pPr>
      <a:lvl7pPr marL="914400" algn="l" rtl="0" fontAlgn="base">
        <a:lnSpc>
          <a:spcPct val="90000"/>
        </a:lnSpc>
        <a:spcBef>
          <a:spcPct val="0"/>
        </a:spcBef>
        <a:spcAft>
          <a:spcPct val="0"/>
        </a:spcAft>
        <a:defRPr sz="2800">
          <a:solidFill>
            <a:srgbClr val="003366"/>
          </a:solidFill>
          <a:latin typeface="Arial" charset="0"/>
          <a:cs typeface="Arial" charset="0"/>
        </a:defRPr>
      </a:lvl7pPr>
      <a:lvl8pPr marL="1371600" algn="l" rtl="0" fontAlgn="base">
        <a:lnSpc>
          <a:spcPct val="90000"/>
        </a:lnSpc>
        <a:spcBef>
          <a:spcPct val="0"/>
        </a:spcBef>
        <a:spcAft>
          <a:spcPct val="0"/>
        </a:spcAft>
        <a:defRPr sz="2800">
          <a:solidFill>
            <a:srgbClr val="003366"/>
          </a:solidFill>
          <a:latin typeface="Arial" charset="0"/>
          <a:cs typeface="Arial" charset="0"/>
        </a:defRPr>
      </a:lvl8pPr>
      <a:lvl9pPr marL="1828800" algn="l" rtl="0" fontAlgn="base">
        <a:lnSpc>
          <a:spcPct val="90000"/>
        </a:lnSpc>
        <a:spcBef>
          <a:spcPct val="0"/>
        </a:spcBef>
        <a:spcAft>
          <a:spcPct val="0"/>
        </a:spcAft>
        <a:defRPr sz="2800">
          <a:solidFill>
            <a:srgbClr val="003366"/>
          </a:solidFill>
          <a:latin typeface="Arial" charset="0"/>
          <a:cs typeface="Arial" charset="0"/>
        </a:defRPr>
      </a:lvl9pPr>
    </p:titleStyle>
    <p:bodyStyle>
      <a:lvl1pPr marL="346075" indent="-346075" algn="l" rtl="0" eaLnBrk="0" fontAlgn="base" hangingPunct="0">
        <a:lnSpc>
          <a:spcPct val="85000"/>
        </a:lnSpc>
        <a:spcBef>
          <a:spcPct val="50000"/>
        </a:spcBef>
        <a:spcAft>
          <a:spcPct val="0"/>
        </a:spcAft>
        <a:buClr>
          <a:schemeClr val="hlink"/>
        </a:buClr>
        <a:buFont typeface="Wingdings 3" pitchFamily="18" charset="2"/>
        <a:buChar char=""/>
        <a:defRPr sz="24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vl2pPr marL="579438" indent="-231775" algn="l" rtl="0" eaLnBrk="0" fontAlgn="base" hangingPunct="0">
        <a:lnSpc>
          <a:spcPct val="85000"/>
        </a:lnSpc>
        <a:spcBef>
          <a:spcPct val="25000"/>
        </a:spcBef>
        <a:spcAft>
          <a:spcPct val="0"/>
        </a:spcAft>
        <a:buClr>
          <a:schemeClr val="hlink"/>
        </a:buClr>
        <a:buFont typeface="Wingdings" pitchFamily="2" charset="2"/>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2pPr>
      <a:lvl3pPr marL="809625" indent="-228600" algn="l" rtl="0" eaLnBrk="0" fontAlgn="base" hangingPunct="0">
        <a:lnSpc>
          <a:spcPct val="85000"/>
        </a:lnSpc>
        <a:spcBef>
          <a:spcPct val="0"/>
        </a:spcBef>
        <a:spcAft>
          <a:spcPct val="0"/>
        </a:spcAft>
        <a:buClr>
          <a:schemeClr val="hlink"/>
        </a:buClr>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3pPr>
      <a:lvl4pPr marL="1041400" indent="-230188"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4pPr>
      <a:lvl5pPr marL="1271588" indent="-228600" algn="l" rtl="0" eaLnBrk="0" fontAlgn="base" hangingPunct="0">
        <a:lnSpc>
          <a:spcPct val="85000"/>
        </a:lnSpc>
        <a:spcBef>
          <a:spcPct val="0"/>
        </a:spcBef>
        <a:spcAft>
          <a:spcPct val="0"/>
        </a:spcAft>
        <a:buClr>
          <a:schemeClr val="hlink"/>
        </a:buClr>
        <a:buFont typeface="Arial" charset="0"/>
        <a:buChar char="−"/>
        <a:defRPr sz="2000" b="1">
          <a:solidFill>
            <a:schemeClr val="bg1"/>
          </a:solidFill>
          <a:effectLst>
            <a:outerShdw blurRad="38100" dist="38100" dir="2700000" algn="tl">
              <a:srgbClr val="000000">
                <a:alpha val="43137"/>
              </a:srgbClr>
            </a:outerShdw>
          </a:effectLst>
          <a:latin typeface="Verdana" pitchFamily="34" charset="0"/>
          <a:ea typeface="Verdana" pitchFamily="34" charset="0"/>
          <a:cs typeface="Verdana" pitchFamily="34" charset="0"/>
        </a:defRPr>
      </a:lvl5pPr>
      <a:lvl6pPr marL="17287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6pPr>
      <a:lvl7pPr marL="21859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7pPr>
      <a:lvl8pPr marL="26431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8pPr>
      <a:lvl9pPr marL="3100388" indent="-228600" algn="l" rtl="0" fontAlgn="base">
        <a:lnSpc>
          <a:spcPct val="85000"/>
        </a:lnSpc>
        <a:spcBef>
          <a:spcPct val="0"/>
        </a:spcBef>
        <a:spcAft>
          <a:spcPct val="0"/>
        </a:spcAft>
        <a:buClr>
          <a:schemeClr val="hlink"/>
        </a:buClr>
        <a:buFont typeface="Arial" charset="0"/>
        <a:buChar char="−"/>
        <a:defRPr sz="20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6.xml"/><Relationship Id="rId5" Type="http://schemas.openxmlformats.org/officeDocument/2006/relationships/image" Target="../media/image23.emf"/><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hyperlink" Target="http://austinea.org/training/WaterUtilityMobilityArchitecture.pptx" TargetMode="Externa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hyperlink" Target="http://austinea.org/"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youtu.be/4a4ZxOAQif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hyperlink" Target="http://austinea.org/hrsa" TargetMode="Externa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Enterprise Architecture</a:t>
            </a:r>
            <a:endParaRPr lang="en-US" dirty="0"/>
          </a:p>
        </p:txBody>
      </p:sp>
      <p:sp>
        <p:nvSpPr>
          <p:cNvPr id="3" name="Subtitle 2"/>
          <p:cNvSpPr>
            <a:spLocks noGrp="1"/>
          </p:cNvSpPr>
          <p:nvPr>
            <p:ph type="subTitle" sz="quarter" idx="1"/>
          </p:nvPr>
        </p:nvSpPr>
        <p:spPr>
          <a:xfrm>
            <a:off x="425450" y="4240213"/>
            <a:ext cx="8293100" cy="353943"/>
          </a:xfrm>
        </p:spPr>
        <p:txBody>
          <a:bodyPr/>
          <a:lstStyle/>
          <a:p>
            <a:endParaRPr lang="en-US" dirty="0"/>
          </a:p>
        </p:txBody>
      </p:sp>
    </p:spTree>
    <p:extLst>
      <p:ext uri="{BB962C8B-B14F-4D97-AF65-F5344CB8AC3E}">
        <p14:creationId xmlns:p14="http://schemas.microsoft.com/office/powerpoint/2010/main" val="2957874311"/>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526454" y="3486268"/>
            <a:ext cx="7541038" cy="2960779"/>
            <a:chOff x="526454" y="3486268"/>
            <a:chExt cx="7541038" cy="2960779"/>
          </a:xfrm>
        </p:grpSpPr>
        <p:pic>
          <p:nvPicPr>
            <p:cNvPr id="98" name="Picture 9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999536" y="5030468"/>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149592" y="4029614"/>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562544" y="4225956"/>
              <a:ext cx="943239" cy="92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772580" y="4029614"/>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26454" y="4831612"/>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050199" y="4471326"/>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4"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2794641" y="4057315"/>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796195" y="3588012"/>
              <a:ext cx="1812481" cy="1766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357822" y="3486268"/>
              <a:ext cx="2174023" cy="949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7"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4126807" y="4835794"/>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8"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914960" y="5030469"/>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9"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827491" y="5030469"/>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884074" y="5521943"/>
              <a:ext cx="943239" cy="925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84685" y="5263105"/>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2076386" y="5262308"/>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4421785" y="5616846"/>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4"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6229664" y="5841262"/>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206217" y="3588012"/>
              <a:ext cx="1861275" cy="1694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876624" y="4077561"/>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7046528" y="4990401"/>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8"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1181676" y="5314614"/>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364210" y="5196099"/>
              <a:ext cx="1193982" cy="108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0" name="Picture 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6559725" y="5106260"/>
              <a:ext cx="1020964" cy="99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1"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241086" y="5522018"/>
              <a:ext cx="1310445" cy="735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5659096" y="4545275"/>
              <a:ext cx="1387432" cy="605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310106" y="4128941"/>
              <a:ext cx="1448114" cy="1420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7" name="Group 46"/>
          <p:cNvGrpSpPr/>
          <p:nvPr/>
        </p:nvGrpSpPr>
        <p:grpSpPr>
          <a:xfrm>
            <a:off x="1135632" y="2270700"/>
            <a:ext cx="6245929" cy="1731432"/>
            <a:chOff x="1135632" y="2270700"/>
            <a:chExt cx="6245929" cy="1731432"/>
          </a:xfrm>
        </p:grpSpPr>
        <p:pic>
          <p:nvPicPr>
            <p:cNvPr id="4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9145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2361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3563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 name="Straight Connector 50"/>
            <p:cNvCxnSpPr>
              <a:stCxn id="54" idx="0"/>
            </p:cNvCxnSpPr>
            <p:nvPr/>
          </p:nvCxnSpPr>
          <p:spPr bwMode="auto">
            <a:xfrm flipV="1">
              <a:off x="1710062" y="2837638"/>
              <a:ext cx="61388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endCxn id="69" idx="0"/>
            </p:cNvCxnSpPr>
            <p:nvPr/>
          </p:nvCxnSpPr>
          <p:spPr bwMode="auto">
            <a:xfrm>
              <a:off x="2128897" y="2315119"/>
              <a:ext cx="177759"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a:endCxn id="49" idx="0"/>
            </p:cNvCxnSpPr>
            <p:nvPr/>
          </p:nvCxnSpPr>
          <p:spPr bwMode="auto">
            <a:xfrm flipH="1">
              <a:off x="1818670" y="2315119"/>
              <a:ext cx="250738"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15010"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723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51679"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88348"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12794"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63902"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5017"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724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0571"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0347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1548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2750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3951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5153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76125"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160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99589"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39456"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6354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5560"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8757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p:cNvCxnSpPr>
              <a:endCxn id="71" idx="0"/>
            </p:cNvCxnSpPr>
            <p:nvPr/>
          </p:nvCxnSpPr>
          <p:spPr bwMode="auto">
            <a:xfrm>
              <a:off x="2369571" y="2837637"/>
              <a:ext cx="364937"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endCxn id="74" idx="0"/>
            </p:cNvCxnSpPr>
            <p:nvPr/>
          </p:nvCxnSpPr>
          <p:spPr bwMode="auto">
            <a:xfrm flipH="1">
              <a:off x="3282626" y="2315120"/>
              <a:ext cx="364681"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a:endCxn id="73" idx="0"/>
            </p:cNvCxnSpPr>
            <p:nvPr/>
          </p:nvCxnSpPr>
          <p:spPr bwMode="auto">
            <a:xfrm>
              <a:off x="3647915" y="2315120"/>
              <a:ext cx="122697"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endCxn id="50" idx="0"/>
            </p:cNvCxnSpPr>
            <p:nvPr/>
          </p:nvCxnSpPr>
          <p:spPr bwMode="auto">
            <a:xfrm flipH="1">
              <a:off x="1330684" y="2315119"/>
              <a:ext cx="67195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a:endCxn id="55" idx="0"/>
            </p:cNvCxnSpPr>
            <p:nvPr/>
          </p:nvCxnSpPr>
          <p:spPr bwMode="auto">
            <a:xfrm flipH="1">
              <a:off x="2222285" y="2837637"/>
              <a:ext cx="101665"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70" idx="0"/>
            </p:cNvCxnSpPr>
            <p:nvPr/>
          </p:nvCxnSpPr>
          <p:spPr bwMode="auto">
            <a:xfrm flipV="1">
              <a:off x="2794641" y="2315120"/>
              <a:ext cx="80956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a:endCxn id="59" idx="0"/>
            </p:cNvCxnSpPr>
            <p:nvPr/>
          </p:nvCxnSpPr>
          <p:spPr bwMode="auto">
            <a:xfrm>
              <a:off x="3701310" y="2837638"/>
              <a:ext cx="57644"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p:nvPr/>
          </p:nvCxnSpPr>
          <p:spPr bwMode="auto">
            <a:xfrm flipH="1" flipV="1">
              <a:off x="6646937" y="2837637"/>
              <a:ext cx="35452" cy="36688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Connector 82"/>
            <p:cNvCxnSpPr>
              <a:endCxn id="67" idx="0"/>
            </p:cNvCxnSpPr>
            <p:nvPr/>
          </p:nvCxnSpPr>
          <p:spPr bwMode="auto">
            <a:xfrm flipH="1">
              <a:off x="4746583" y="2315119"/>
              <a:ext cx="23751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a:endCxn id="64" idx="0"/>
            </p:cNvCxnSpPr>
            <p:nvPr/>
          </p:nvCxnSpPr>
          <p:spPr bwMode="auto">
            <a:xfrm flipH="1">
              <a:off x="6210538" y="2315120"/>
              <a:ext cx="34765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Connector 84"/>
            <p:cNvCxnSpPr>
              <a:endCxn id="65" idx="0"/>
            </p:cNvCxnSpPr>
            <p:nvPr/>
          </p:nvCxnSpPr>
          <p:spPr bwMode="auto">
            <a:xfrm flipH="1">
              <a:off x="5722553" y="2310527"/>
              <a:ext cx="800187"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a:endCxn id="58" idx="0"/>
            </p:cNvCxnSpPr>
            <p:nvPr/>
          </p:nvCxnSpPr>
          <p:spPr bwMode="auto">
            <a:xfrm>
              <a:off x="5234568" y="2837639"/>
              <a:ext cx="573278"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a:endCxn id="61" idx="0"/>
            </p:cNvCxnSpPr>
            <p:nvPr/>
          </p:nvCxnSpPr>
          <p:spPr bwMode="auto">
            <a:xfrm>
              <a:off x="6619018" y="2837639"/>
              <a:ext cx="213277"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endCxn id="48" idx="0"/>
            </p:cNvCxnSpPr>
            <p:nvPr/>
          </p:nvCxnSpPr>
          <p:spPr bwMode="auto">
            <a:xfrm>
              <a:off x="6503472" y="2315120"/>
              <a:ext cx="683038"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p:cNvCxnSpPr>
              <a:endCxn id="60" idx="0"/>
            </p:cNvCxnSpPr>
            <p:nvPr/>
          </p:nvCxnSpPr>
          <p:spPr bwMode="auto">
            <a:xfrm flipH="1">
              <a:off x="6320069" y="2837639"/>
              <a:ext cx="298950"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a:stCxn id="72" idx="0"/>
            </p:cNvCxnSpPr>
            <p:nvPr/>
          </p:nvCxnSpPr>
          <p:spPr bwMode="auto">
            <a:xfrm flipV="1">
              <a:off x="4258598" y="2310527"/>
              <a:ext cx="725500"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0"/>
            <p:cNvCxnSpPr>
              <a:stCxn id="56" idx="0"/>
            </p:cNvCxnSpPr>
            <p:nvPr/>
          </p:nvCxnSpPr>
          <p:spPr bwMode="auto">
            <a:xfrm flipV="1">
              <a:off x="3246731" y="2837638"/>
              <a:ext cx="40057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p:cNvCxnSpPr>
              <a:stCxn id="68" idx="0"/>
            </p:cNvCxnSpPr>
            <p:nvPr/>
          </p:nvCxnSpPr>
          <p:spPr bwMode="auto">
            <a:xfrm flipH="1" flipV="1">
              <a:off x="3772140" y="2837638"/>
              <a:ext cx="49903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Connector 92"/>
            <p:cNvCxnSpPr>
              <a:stCxn id="66" idx="0"/>
            </p:cNvCxnSpPr>
            <p:nvPr/>
          </p:nvCxnSpPr>
          <p:spPr bwMode="auto">
            <a:xfrm flipH="1" flipV="1">
              <a:off x="5202274" y="2837639"/>
              <a:ext cx="32294" cy="36939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Connector 93"/>
            <p:cNvCxnSpPr>
              <a:stCxn id="62" idx="0"/>
            </p:cNvCxnSpPr>
            <p:nvPr/>
          </p:nvCxnSpPr>
          <p:spPr bwMode="auto">
            <a:xfrm flipH="1" flipV="1">
              <a:off x="5202274" y="2837640"/>
              <a:ext cx="93349" cy="83065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Connector 94"/>
            <p:cNvCxnSpPr>
              <a:stCxn id="57" idx="0"/>
            </p:cNvCxnSpPr>
            <p:nvPr/>
          </p:nvCxnSpPr>
          <p:spPr bwMode="auto">
            <a:xfrm flipV="1">
              <a:off x="4783400" y="2270700"/>
              <a:ext cx="200698" cy="139759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itle 1"/>
          <p:cNvSpPr>
            <a:spLocks noGrp="1"/>
          </p:cNvSpPr>
          <p:nvPr>
            <p:ph type="title"/>
          </p:nvPr>
        </p:nvSpPr>
        <p:spPr/>
        <p:txBody>
          <a:bodyPr/>
          <a:lstStyle/>
          <a:p>
            <a:r>
              <a:rPr lang="en-US" dirty="0"/>
              <a:t>Dealing With Complexity</a:t>
            </a:r>
          </a:p>
        </p:txBody>
      </p:sp>
      <p:grpSp>
        <p:nvGrpSpPr>
          <p:cNvPr id="32" name="Group 31"/>
          <p:cNvGrpSpPr/>
          <p:nvPr/>
        </p:nvGrpSpPr>
        <p:grpSpPr>
          <a:xfrm>
            <a:off x="1155488" y="5566786"/>
            <a:ext cx="7144304" cy="854773"/>
            <a:chOff x="1155488" y="5566786"/>
            <a:chExt cx="7144304" cy="854773"/>
          </a:xfrm>
        </p:grpSpPr>
        <p:sp>
          <p:nvSpPr>
            <p:cNvPr id="3" name="TextBox 2"/>
            <p:cNvSpPr txBox="1"/>
            <p:nvPr/>
          </p:nvSpPr>
          <p:spPr>
            <a:xfrm>
              <a:off x="1155488" y="6059922"/>
              <a:ext cx="14991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Optimize Operations</a:t>
              </a:r>
              <a:endParaRPr lang="en-US" sz="1050" b="1" dirty="0">
                <a:latin typeface="+mn-lt"/>
              </a:endParaRPr>
            </a:p>
          </p:txBody>
        </p:sp>
        <p:sp>
          <p:nvSpPr>
            <p:cNvPr id="5" name="TextBox 4"/>
            <p:cNvSpPr txBox="1"/>
            <p:nvPr/>
          </p:nvSpPr>
          <p:spPr>
            <a:xfrm>
              <a:off x="4114786" y="6059922"/>
              <a:ext cx="20329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Respond to Customer Needs</a:t>
              </a:r>
              <a:endParaRPr lang="en-US" sz="1050" b="1" dirty="0">
                <a:latin typeface="+mn-lt"/>
              </a:endParaRPr>
            </a:p>
          </p:txBody>
        </p:sp>
        <p:sp>
          <p:nvSpPr>
            <p:cNvPr id="6" name="TextBox 5"/>
            <p:cNvSpPr txBox="1"/>
            <p:nvPr/>
          </p:nvSpPr>
          <p:spPr>
            <a:xfrm>
              <a:off x="6189919" y="6059922"/>
              <a:ext cx="2109873"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Define Mobile User Processes</a:t>
              </a:r>
              <a:endParaRPr lang="en-US" sz="1050" b="1" dirty="0">
                <a:latin typeface="+mn-lt"/>
              </a:endParaRPr>
            </a:p>
          </p:txBody>
        </p:sp>
        <p:sp>
          <p:nvSpPr>
            <p:cNvPr id="7" name="TextBox 6"/>
            <p:cNvSpPr txBox="1"/>
            <p:nvPr/>
          </p:nvSpPr>
          <p:spPr>
            <a:xfrm>
              <a:off x="6281361" y="5566786"/>
              <a:ext cx="152958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Sustain Environment</a:t>
              </a:r>
              <a:endParaRPr lang="en-US" sz="1050" b="1" dirty="0">
                <a:latin typeface="+mn-lt"/>
              </a:endParaRPr>
            </a:p>
          </p:txBody>
        </p:sp>
        <p:sp>
          <p:nvSpPr>
            <p:cNvPr id="8" name="TextBox 7"/>
            <p:cNvSpPr txBox="1"/>
            <p:nvPr/>
          </p:nvSpPr>
          <p:spPr>
            <a:xfrm>
              <a:off x="3548650" y="5566786"/>
              <a:ext cx="265649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Integrate Case and Asset Management</a:t>
              </a:r>
              <a:endParaRPr lang="en-US" sz="1050" b="1" dirty="0">
                <a:latin typeface="+mn-lt"/>
              </a:endParaRPr>
            </a:p>
          </p:txBody>
        </p:sp>
        <p:sp>
          <p:nvSpPr>
            <p:cNvPr id="4" name="TextBox 3"/>
            <p:cNvSpPr txBox="1"/>
            <p:nvPr/>
          </p:nvSpPr>
          <p:spPr>
            <a:xfrm>
              <a:off x="2706155" y="6059922"/>
              <a:ext cx="133241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Increase Revenue</a:t>
              </a:r>
              <a:endParaRPr lang="en-US" sz="1050" b="1" dirty="0">
                <a:latin typeface="+mn-lt"/>
              </a:endParaRPr>
            </a:p>
          </p:txBody>
        </p:sp>
        <p:sp>
          <p:nvSpPr>
            <p:cNvPr id="9" name="TextBox 8"/>
            <p:cNvSpPr txBox="1"/>
            <p:nvPr/>
          </p:nvSpPr>
          <p:spPr>
            <a:xfrm>
              <a:off x="1264916" y="5566786"/>
              <a:ext cx="1939955"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Conserve Water Resources</a:t>
              </a:r>
              <a:endParaRPr lang="en-US" sz="1050" b="1" dirty="0">
                <a:latin typeface="+mn-lt"/>
              </a:endParaRPr>
            </a:p>
          </p:txBody>
        </p:sp>
      </p:grpSp>
      <p:grpSp>
        <p:nvGrpSpPr>
          <p:cNvPr id="10" name="Group 9"/>
          <p:cNvGrpSpPr/>
          <p:nvPr/>
        </p:nvGrpSpPr>
        <p:grpSpPr>
          <a:xfrm>
            <a:off x="1366732" y="1703757"/>
            <a:ext cx="5963970" cy="1314699"/>
            <a:chOff x="1366732" y="1703757"/>
            <a:chExt cx="5963970" cy="1314699"/>
          </a:xfrm>
        </p:grpSpPr>
        <p:cxnSp>
          <p:nvCxnSpPr>
            <p:cNvPr id="11" name="Straight Connector 10"/>
            <p:cNvCxnSpPr/>
            <p:nvPr/>
          </p:nvCxnSpPr>
          <p:spPr bwMode="auto">
            <a:xfrm flipV="1">
              <a:off x="2369571" y="1703758"/>
              <a:ext cx="2019588" cy="1133879"/>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V="1">
              <a:off x="2225310" y="1703757"/>
              <a:ext cx="2097201" cy="60677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604205" y="1703758"/>
              <a:ext cx="784954"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H="1" flipV="1">
              <a:off x="4389159" y="1703759"/>
              <a:ext cx="687849" cy="61136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flipV="1">
              <a:off x="4445942" y="1703758"/>
              <a:ext cx="2043297"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4445942" y="1703759"/>
              <a:ext cx="788626"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4389159" y="1703757"/>
              <a:ext cx="2248084" cy="113388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3721224" y="1703759"/>
              <a:ext cx="667935"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1914960" y="2656819"/>
              <a:ext cx="909223"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Safe Public</a:t>
              </a:r>
              <a:endParaRPr lang="en-US" sz="1050" dirty="0">
                <a:effectLst>
                  <a:outerShdw blurRad="38100" dist="38100" dir="2700000" algn="tl">
                    <a:srgbClr val="000000">
                      <a:alpha val="43137"/>
                    </a:srgbClr>
                  </a:outerShdw>
                </a:effectLst>
              </a:endParaRPr>
            </a:p>
          </p:txBody>
        </p:sp>
        <p:sp>
          <p:nvSpPr>
            <p:cNvPr id="20" name="TextBox 19"/>
            <p:cNvSpPr txBox="1"/>
            <p:nvPr/>
          </p:nvSpPr>
          <p:spPr>
            <a:xfrm>
              <a:off x="1366732" y="2129710"/>
              <a:ext cx="16001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Manage Infrastructure</a:t>
              </a:r>
              <a:endParaRPr lang="en-US" sz="1050" dirty="0">
                <a:effectLst>
                  <a:outerShdw blurRad="38100" dist="38100" dir="2700000" algn="tl">
                    <a:srgbClr val="000000">
                      <a:alpha val="43137"/>
                    </a:srgbClr>
                  </a:outerShdw>
                </a:effectLst>
              </a:endParaRPr>
            </a:p>
          </p:txBody>
        </p:sp>
        <p:sp>
          <p:nvSpPr>
            <p:cNvPr id="21" name="TextBox 20"/>
            <p:cNvSpPr txBox="1"/>
            <p:nvPr/>
          </p:nvSpPr>
          <p:spPr>
            <a:xfrm>
              <a:off x="3128998" y="2129709"/>
              <a:ext cx="96372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&lt;&lt;capability&gt;&gt;</a:t>
              </a:r>
            </a:p>
            <a:p>
              <a:r>
                <a:rPr lang="en-US" sz="1050" b="1" dirty="0">
                  <a:latin typeface="Arial" charset="0"/>
                  <a:ea typeface="+mn-ea"/>
                  <a:cs typeface="Arial" charset="0"/>
                </a:rPr>
                <a:t>Clean Water</a:t>
              </a:r>
            </a:p>
          </p:txBody>
        </p:sp>
        <p:sp>
          <p:nvSpPr>
            <p:cNvPr id="22" name="TextBox 21"/>
            <p:cNvSpPr txBox="1"/>
            <p:nvPr/>
          </p:nvSpPr>
          <p:spPr>
            <a:xfrm>
              <a:off x="4250564" y="2129710"/>
              <a:ext cx="1467069"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Equal Opportunities</a:t>
              </a:r>
              <a:endParaRPr lang="en-US" sz="1050" dirty="0">
                <a:effectLst>
                  <a:outerShdw blurRad="38100" dist="38100" dir="2700000" algn="tl">
                    <a:srgbClr val="000000">
                      <a:alpha val="43137"/>
                    </a:srgbClr>
                  </a:outerShdw>
                </a:effectLst>
              </a:endParaRPr>
            </a:p>
          </p:txBody>
        </p:sp>
        <p:sp>
          <p:nvSpPr>
            <p:cNvPr id="23" name="TextBox 22"/>
            <p:cNvSpPr txBox="1"/>
            <p:nvPr/>
          </p:nvSpPr>
          <p:spPr>
            <a:xfrm>
              <a:off x="4637289" y="2656819"/>
              <a:ext cx="119455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Reliable Energy</a:t>
              </a:r>
              <a:endParaRPr lang="en-US" sz="1050" dirty="0">
                <a:effectLst>
                  <a:outerShdw blurRad="38100" dist="38100" dir="2700000" algn="tl">
                    <a:srgbClr val="000000">
                      <a:alpha val="43137"/>
                    </a:srgbClr>
                  </a:outerShdw>
                </a:effectLst>
              </a:endParaRPr>
            </a:p>
          </p:txBody>
        </p:sp>
        <p:sp>
          <p:nvSpPr>
            <p:cNvPr id="24" name="TextBox 23"/>
            <p:cNvSpPr txBox="1"/>
            <p:nvPr/>
          </p:nvSpPr>
          <p:spPr>
            <a:xfrm>
              <a:off x="2996506" y="2656819"/>
              <a:ext cx="144943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Community</a:t>
              </a:r>
              <a:endParaRPr lang="en-US" sz="1050" dirty="0">
                <a:effectLst>
                  <a:outerShdw blurRad="38100" dist="38100" dir="2700000" algn="tl">
                    <a:srgbClr val="000000">
                      <a:alpha val="43137"/>
                    </a:srgbClr>
                  </a:outerShdw>
                </a:effectLst>
              </a:endParaRPr>
            </a:p>
          </p:txBody>
        </p:sp>
        <p:sp>
          <p:nvSpPr>
            <p:cNvPr id="25" name="TextBox 24"/>
            <p:cNvSpPr txBox="1"/>
            <p:nvPr/>
          </p:nvSpPr>
          <p:spPr>
            <a:xfrm>
              <a:off x="5831847" y="2134301"/>
              <a:ext cx="1314784"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Economy</a:t>
              </a:r>
              <a:endParaRPr lang="en-US" sz="1050" dirty="0">
                <a:effectLst>
                  <a:outerShdw blurRad="38100" dist="38100" dir="2700000" algn="tl">
                    <a:srgbClr val="000000">
                      <a:alpha val="43137"/>
                    </a:srgbClr>
                  </a:outerShdw>
                </a:effectLst>
              </a:endParaRPr>
            </a:p>
          </p:txBody>
        </p:sp>
        <p:sp>
          <p:nvSpPr>
            <p:cNvPr id="26" name="TextBox 25"/>
            <p:cNvSpPr txBox="1"/>
            <p:nvPr/>
          </p:nvSpPr>
          <p:spPr>
            <a:xfrm>
              <a:off x="5943784" y="2656819"/>
              <a:ext cx="13869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Mobile Community</a:t>
              </a:r>
              <a:endParaRPr lang="en-US" sz="1050" dirty="0">
                <a:effectLst>
                  <a:outerShdw blurRad="38100" dist="38100" dir="2700000" algn="tl">
                    <a:srgbClr val="000000">
                      <a:alpha val="43137"/>
                    </a:srgbClr>
                  </a:outerShdw>
                </a:effectLst>
              </a:endParaRPr>
            </a:p>
          </p:txBody>
        </p:sp>
      </p:grpSp>
      <p:sp>
        <p:nvSpPr>
          <p:cNvPr id="34" name="TextBox 33"/>
          <p:cNvSpPr txBox="1"/>
          <p:nvPr/>
        </p:nvSpPr>
        <p:spPr>
          <a:xfrm>
            <a:off x="3694097" y="1522939"/>
            <a:ext cx="1390125" cy="361637"/>
          </a:xfrm>
          <a:prstGeom prst="rect">
            <a:avLst/>
          </a:prstGeom>
          <a:solidFill>
            <a:srgbClr val="FFFF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&lt;&lt;vision&gt;&gt;</a:t>
            </a:r>
          </a:p>
          <a:p>
            <a:r>
              <a:rPr lang="en-US" sz="1050" b="1" dirty="0">
                <a:latin typeface="+mn-lt"/>
              </a:rPr>
              <a:t>Best </a:t>
            </a:r>
            <a:r>
              <a:rPr lang="en-US" sz="1050" b="1" dirty="0" smtClean="0">
                <a:latin typeface="+mn-lt"/>
              </a:rPr>
              <a:t>Managed City</a:t>
            </a:r>
            <a:endParaRPr lang="en-US" sz="1050" b="1" dirty="0">
              <a:latin typeface="+mn-lt"/>
            </a:endParaRPr>
          </a:p>
        </p:txBody>
      </p:sp>
      <p:grpSp>
        <p:nvGrpSpPr>
          <p:cNvPr id="35" name="Group 34"/>
          <p:cNvGrpSpPr/>
          <p:nvPr/>
        </p:nvGrpSpPr>
        <p:grpSpPr>
          <a:xfrm>
            <a:off x="1665823" y="2512043"/>
            <a:ext cx="5520793" cy="369332"/>
            <a:chOff x="1581931" y="2468305"/>
            <a:chExt cx="5520793" cy="369332"/>
          </a:xfrm>
        </p:grpSpPr>
        <p:cxnSp>
          <p:nvCxnSpPr>
            <p:cNvPr id="36" name="Straight Arrow Connector 35"/>
            <p:cNvCxnSpPr/>
            <p:nvPr/>
          </p:nvCxnSpPr>
          <p:spPr bwMode="auto">
            <a:xfrm>
              <a:off x="1581931" y="2485090"/>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2691043" y="2468305"/>
              <a:ext cx="4027064" cy="369332"/>
            </a:xfrm>
            <a:prstGeom prst="rect">
              <a:avLst/>
            </a:prstGeom>
            <a:solidFill>
              <a:schemeClr val="tx1">
                <a:alpha val="75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Capabilities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41" name="Group 40"/>
          <p:cNvGrpSpPr/>
          <p:nvPr/>
        </p:nvGrpSpPr>
        <p:grpSpPr>
          <a:xfrm>
            <a:off x="1665823" y="5941381"/>
            <a:ext cx="5520793" cy="369332"/>
            <a:chOff x="1581931" y="2468305"/>
            <a:chExt cx="5520793" cy="369332"/>
          </a:xfrm>
        </p:grpSpPr>
        <p:cxnSp>
          <p:nvCxnSpPr>
            <p:cNvPr id="42" name="Straight Arrow Connector 41"/>
            <p:cNvCxnSpPr/>
            <p:nvPr/>
          </p:nvCxnSpPr>
          <p:spPr bwMode="auto">
            <a:xfrm>
              <a:off x="1581931" y="2485090"/>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p:cNvSpPr txBox="1"/>
            <p:nvPr/>
          </p:nvSpPr>
          <p:spPr>
            <a:xfrm>
              <a:off x="2691043" y="2468305"/>
              <a:ext cx="3233578" cy="369332"/>
            </a:xfrm>
            <a:prstGeom prst="rect">
              <a:avLst/>
            </a:prstGeom>
            <a:solidFill>
              <a:schemeClr val="tx1">
                <a:alpha val="75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Goals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44" name="Group 43"/>
          <p:cNvGrpSpPr/>
          <p:nvPr/>
        </p:nvGrpSpPr>
        <p:grpSpPr>
          <a:xfrm>
            <a:off x="8398412" y="2582808"/>
            <a:ext cx="425196" cy="3668099"/>
            <a:chOff x="8398412" y="2582808"/>
            <a:chExt cx="425196" cy="3668099"/>
          </a:xfrm>
        </p:grpSpPr>
        <p:cxnSp>
          <p:nvCxnSpPr>
            <p:cNvPr id="45" name="Straight Arrow Connector 44"/>
            <p:cNvCxnSpPr/>
            <p:nvPr/>
          </p:nvCxnSpPr>
          <p:spPr bwMode="auto">
            <a:xfrm>
              <a:off x="8398412" y="2582808"/>
              <a:ext cx="0" cy="3668099"/>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p:nvPr/>
          </p:nvSpPr>
          <p:spPr>
            <a:xfrm rot="16200000">
              <a:off x="7230704" y="4239188"/>
              <a:ext cx="2847254" cy="338554"/>
            </a:xfrm>
            <a:prstGeom prst="rect">
              <a:avLst/>
            </a:prstGeom>
            <a:noFill/>
          </p:spPr>
          <p:txBody>
            <a:bodyPr wrap="none" rtlCol="0">
              <a:spAutoFit/>
            </a:bodyPr>
            <a:lstStyle/>
            <a:p>
              <a:r>
                <a:rPr lang="en-US" sz="16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Top Down – Bottom Up</a:t>
              </a:r>
              <a:endParaRPr lang="en-US" sz="16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24" name="Group 123"/>
          <p:cNvGrpSpPr/>
          <p:nvPr/>
        </p:nvGrpSpPr>
        <p:grpSpPr>
          <a:xfrm>
            <a:off x="1626572" y="3465881"/>
            <a:ext cx="5520793" cy="369332"/>
            <a:chOff x="1525735" y="3524088"/>
            <a:chExt cx="5520793" cy="369332"/>
          </a:xfrm>
        </p:grpSpPr>
        <p:cxnSp>
          <p:nvCxnSpPr>
            <p:cNvPr id="125" name="Straight Arrow Connector 124"/>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TextBox 125"/>
            <p:cNvSpPr txBox="1"/>
            <p:nvPr/>
          </p:nvSpPr>
          <p:spPr>
            <a:xfrm>
              <a:off x="2634847" y="3524088"/>
              <a:ext cx="3525324"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Process</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27" name="Group 126"/>
          <p:cNvGrpSpPr/>
          <p:nvPr/>
        </p:nvGrpSpPr>
        <p:grpSpPr>
          <a:xfrm>
            <a:off x="1626572" y="4368535"/>
            <a:ext cx="5520793" cy="369332"/>
            <a:chOff x="1525735" y="3524088"/>
            <a:chExt cx="5520793" cy="369332"/>
          </a:xfrm>
        </p:grpSpPr>
        <p:cxnSp>
          <p:nvCxnSpPr>
            <p:cNvPr id="128" name="Straight Arrow Connector 127"/>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9" name="TextBox 128"/>
            <p:cNvSpPr txBox="1"/>
            <p:nvPr/>
          </p:nvSpPr>
          <p:spPr>
            <a:xfrm>
              <a:off x="2634847" y="3524088"/>
              <a:ext cx="4376519"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Infrastructure</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30" name="Group 129"/>
          <p:cNvGrpSpPr/>
          <p:nvPr/>
        </p:nvGrpSpPr>
        <p:grpSpPr>
          <a:xfrm>
            <a:off x="1626572" y="5161966"/>
            <a:ext cx="5520793" cy="369332"/>
            <a:chOff x="1525735" y="3524088"/>
            <a:chExt cx="5520793" cy="369332"/>
          </a:xfrm>
        </p:grpSpPr>
        <p:cxnSp>
          <p:nvCxnSpPr>
            <p:cNvPr id="131" name="Straight Arrow Connector 130"/>
            <p:cNvCxnSpPr/>
            <p:nvPr/>
          </p:nvCxnSpPr>
          <p:spPr bwMode="auto">
            <a:xfrm>
              <a:off x="1525735" y="3540873"/>
              <a:ext cx="5520793" cy="0"/>
            </a:xfrm>
            <a:prstGeom prst="straightConnector1">
              <a:avLst/>
            </a:prstGeom>
            <a:solidFill>
              <a:schemeClr val="accent1"/>
            </a:solidFill>
            <a:ln w="38100" cap="flat" cmpd="sng" algn="ctr">
              <a:solidFill>
                <a:srgbClr val="C00000"/>
              </a:solidFill>
              <a:prstDash val="solid"/>
              <a:round/>
              <a:headEnd type="arrow"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TextBox 131"/>
            <p:cNvSpPr txBox="1"/>
            <p:nvPr/>
          </p:nvSpPr>
          <p:spPr>
            <a:xfrm>
              <a:off x="2634847" y="3524088"/>
              <a:ext cx="3124573" cy="369332"/>
            </a:xfrm>
            <a:prstGeom prst="rect">
              <a:avLst/>
            </a:prstGeom>
            <a:solidFill>
              <a:schemeClr val="tx1">
                <a:alpha val="9000"/>
              </a:schemeClr>
            </a:solidFill>
          </p:spPr>
          <p:txBody>
            <a:bodyPr wrap="none" rtlCol="0">
              <a:spAutoFit/>
            </a:bodyPr>
            <a:lstStyle/>
            <a:p>
              <a:r>
                <a:rPr lang="en-US" sz="1800"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Identify Common Data</a:t>
              </a:r>
              <a:endParaRPr lang="en-US" sz="1800"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33" name="Group 132"/>
          <p:cNvGrpSpPr/>
          <p:nvPr/>
        </p:nvGrpSpPr>
        <p:grpSpPr>
          <a:xfrm>
            <a:off x="2984744" y="1906433"/>
            <a:ext cx="2791639" cy="3735238"/>
            <a:chOff x="2984744" y="1906433"/>
            <a:chExt cx="2791639" cy="3735238"/>
          </a:xfrm>
        </p:grpSpPr>
        <p:sp>
          <p:nvSpPr>
            <p:cNvPr id="134" name="Freeform 133"/>
            <p:cNvSpPr/>
            <p:nvPr/>
          </p:nvSpPr>
          <p:spPr bwMode="auto">
            <a:xfrm>
              <a:off x="2984744" y="1906433"/>
              <a:ext cx="2791639" cy="3735238"/>
            </a:xfrm>
            <a:custGeom>
              <a:avLst/>
              <a:gdLst>
                <a:gd name="connsiteX0" fmla="*/ 25879 w 2743200"/>
                <a:gd name="connsiteY0" fmla="*/ 3709359 h 3709359"/>
                <a:gd name="connsiteX1" fmla="*/ 2743200 w 2743200"/>
                <a:gd name="connsiteY1" fmla="*/ 3709359 h 3709359"/>
                <a:gd name="connsiteX2" fmla="*/ 1690777 w 2743200"/>
                <a:gd name="connsiteY2" fmla="*/ 1181819 h 3709359"/>
                <a:gd name="connsiteX3" fmla="*/ 2708694 w 2743200"/>
                <a:gd name="connsiteY3" fmla="*/ 1190446 h 3709359"/>
                <a:gd name="connsiteX4" fmla="*/ 1285336 w 2743200"/>
                <a:gd name="connsiteY4" fmla="*/ 0 h 3709359"/>
                <a:gd name="connsiteX5" fmla="*/ 0 w 2743200"/>
                <a:gd name="connsiteY5" fmla="*/ 1190446 h 3709359"/>
                <a:gd name="connsiteX6" fmla="*/ 1035170 w 2743200"/>
                <a:gd name="connsiteY6" fmla="*/ 1181819 h 3709359"/>
                <a:gd name="connsiteX7" fmla="*/ 25879 w 2743200"/>
                <a:gd name="connsiteY7" fmla="*/ 3709359 h 3709359"/>
                <a:gd name="connsiteX0" fmla="*/ 25879 w 2743200"/>
                <a:gd name="connsiteY0" fmla="*/ 3709359 h 3709359"/>
                <a:gd name="connsiteX1" fmla="*/ 1354347 w 2743200"/>
                <a:gd name="connsiteY1" fmla="*/ 362309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2743200"/>
                <a:gd name="connsiteY0" fmla="*/ 3709359 h 3709359"/>
                <a:gd name="connsiteX1" fmla="*/ 1371600 w 2743200"/>
                <a:gd name="connsiteY1" fmla="*/ 3286665 h 3709359"/>
                <a:gd name="connsiteX2" fmla="*/ 2743200 w 2743200"/>
                <a:gd name="connsiteY2" fmla="*/ 3709359 h 3709359"/>
                <a:gd name="connsiteX3" fmla="*/ 1690777 w 2743200"/>
                <a:gd name="connsiteY3" fmla="*/ 1181819 h 3709359"/>
                <a:gd name="connsiteX4" fmla="*/ 2708694 w 2743200"/>
                <a:gd name="connsiteY4" fmla="*/ 1190446 h 3709359"/>
                <a:gd name="connsiteX5" fmla="*/ 1285336 w 2743200"/>
                <a:gd name="connsiteY5" fmla="*/ 0 h 3709359"/>
                <a:gd name="connsiteX6" fmla="*/ 0 w 2743200"/>
                <a:gd name="connsiteY6" fmla="*/ 1190446 h 3709359"/>
                <a:gd name="connsiteX7" fmla="*/ 1035170 w 2743200"/>
                <a:gd name="connsiteY7" fmla="*/ 1181819 h 3709359"/>
                <a:gd name="connsiteX8" fmla="*/ 25879 w 2743200"/>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1690777 w 3390181"/>
                <a:gd name="connsiteY3" fmla="*/ 1181819 h 3709359"/>
                <a:gd name="connsiteX4" fmla="*/ 3390181 w 3390181"/>
                <a:gd name="connsiteY4" fmla="*/ 828136 h 3709359"/>
                <a:gd name="connsiteX5" fmla="*/ 1285336 w 3390181"/>
                <a:gd name="connsiteY5" fmla="*/ 0 h 3709359"/>
                <a:gd name="connsiteX6" fmla="*/ 0 w 3390181"/>
                <a:gd name="connsiteY6" fmla="*/ 1190446 h 3709359"/>
                <a:gd name="connsiteX7" fmla="*/ 1035170 w 3390181"/>
                <a:gd name="connsiteY7" fmla="*/ 1181819 h 3709359"/>
                <a:gd name="connsiteX8" fmla="*/ 25879 w 3390181"/>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2527539 w 3390181"/>
                <a:gd name="connsiteY3" fmla="*/ 1000664 h 3709359"/>
                <a:gd name="connsiteX4" fmla="*/ 3390181 w 3390181"/>
                <a:gd name="connsiteY4" fmla="*/ 828136 h 3709359"/>
                <a:gd name="connsiteX5" fmla="*/ 1285336 w 3390181"/>
                <a:gd name="connsiteY5" fmla="*/ 0 h 3709359"/>
                <a:gd name="connsiteX6" fmla="*/ 0 w 3390181"/>
                <a:gd name="connsiteY6" fmla="*/ 1190446 h 3709359"/>
                <a:gd name="connsiteX7" fmla="*/ 1035170 w 3390181"/>
                <a:gd name="connsiteY7" fmla="*/ 1181819 h 3709359"/>
                <a:gd name="connsiteX8" fmla="*/ 25879 w 3390181"/>
                <a:gd name="connsiteY8" fmla="*/ 3709359 h 3709359"/>
                <a:gd name="connsiteX0" fmla="*/ 25879 w 3390181"/>
                <a:gd name="connsiteY0" fmla="*/ 3709359 h 3709359"/>
                <a:gd name="connsiteX1" fmla="*/ 1371600 w 3390181"/>
                <a:gd name="connsiteY1" fmla="*/ 3286665 h 3709359"/>
                <a:gd name="connsiteX2" fmla="*/ 2743200 w 3390181"/>
                <a:gd name="connsiteY2" fmla="*/ 3709359 h 3709359"/>
                <a:gd name="connsiteX3" fmla="*/ 2527539 w 3390181"/>
                <a:gd name="connsiteY3" fmla="*/ 1000664 h 3709359"/>
                <a:gd name="connsiteX4" fmla="*/ 3390181 w 3390181"/>
                <a:gd name="connsiteY4" fmla="*/ 828136 h 3709359"/>
                <a:gd name="connsiteX5" fmla="*/ 1285336 w 3390181"/>
                <a:gd name="connsiteY5" fmla="*/ 0 h 3709359"/>
                <a:gd name="connsiteX6" fmla="*/ 0 w 3390181"/>
                <a:gd name="connsiteY6" fmla="*/ 1190446 h 3709359"/>
                <a:gd name="connsiteX7" fmla="*/ 1690778 w 3390181"/>
                <a:gd name="connsiteY7" fmla="*/ 793630 h 3709359"/>
                <a:gd name="connsiteX8" fmla="*/ 25879 w 3390181"/>
                <a:gd name="connsiteY8" fmla="*/ 3709359 h 3709359"/>
                <a:gd name="connsiteX0" fmla="*/ 0 w 3364302"/>
                <a:gd name="connsiteY0" fmla="*/ 3709359 h 3709359"/>
                <a:gd name="connsiteX1" fmla="*/ 1345721 w 3364302"/>
                <a:gd name="connsiteY1" fmla="*/ 3286665 h 3709359"/>
                <a:gd name="connsiteX2" fmla="*/ 2717321 w 3364302"/>
                <a:gd name="connsiteY2" fmla="*/ 3709359 h 3709359"/>
                <a:gd name="connsiteX3" fmla="*/ 2501660 w 3364302"/>
                <a:gd name="connsiteY3" fmla="*/ 1000664 h 3709359"/>
                <a:gd name="connsiteX4" fmla="*/ 3364302 w 3364302"/>
                <a:gd name="connsiteY4" fmla="*/ 828136 h 3709359"/>
                <a:gd name="connsiteX5" fmla="*/ 1259457 w 3364302"/>
                <a:gd name="connsiteY5" fmla="*/ 0 h 3709359"/>
                <a:gd name="connsiteX6" fmla="*/ 1130061 w 3364302"/>
                <a:gd name="connsiteY6" fmla="*/ 923028 h 3709359"/>
                <a:gd name="connsiteX7" fmla="*/ 1664899 w 3364302"/>
                <a:gd name="connsiteY7" fmla="*/ 793630 h 3709359"/>
                <a:gd name="connsiteX8" fmla="*/ 0 w 3364302"/>
                <a:gd name="connsiteY8" fmla="*/ 3709359 h 3709359"/>
                <a:gd name="connsiteX0" fmla="*/ 0 w 3364302"/>
                <a:gd name="connsiteY0" fmla="*/ 3709359 h 3709359"/>
                <a:gd name="connsiteX1" fmla="*/ 1345721 w 3364302"/>
                <a:gd name="connsiteY1" fmla="*/ 3286665 h 3709359"/>
                <a:gd name="connsiteX2" fmla="*/ 2717321 w 3364302"/>
                <a:gd name="connsiteY2" fmla="*/ 3709359 h 3709359"/>
                <a:gd name="connsiteX3" fmla="*/ 2053086 w 3364302"/>
                <a:gd name="connsiteY3" fmla="*/ 715993 h 3709359"/>
                <a:gd name="connsiteX4" fmla="*/ 3364302 w 3364302"/>
                <a:gd name="connsiteY4" fmla="*/ 828136 h 3709359"/>
                <a:gd name="connsiteX5" fmla="*/ 1259457 w 3364302"/>
                <a:gd name="connsiteY5" fmla="*/ 0 h 3709359"/>
                <a:gd name="connsiteX6" fmla="*/ 1130061 w 3364302"/>
                <a:gd name="connsiteY6" fmla="*/ 923028 h 3709359"/>
                <a:gd name="connsiteX7" fmla="*/ 1664899 w 3364302"/>
                <a:gd name="connsiteY7" fmla="*/ 793630 h 3709359"/>
                <a:gd name="connsiteX8" fmla="*/ 0 w 3364302"/>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1492370 w 2717321"/>
                <a:gd name="connsiteY8" fmla="*/ 2242868 h 3709359"/>
                <a:gd name="connsiteX9" fmla="*/ 0 w 2717321"/>
                <a:gd name="connsiteY9"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0 w 2717321"/>
                <a:gd name="connsiteY0" fmla="*/ 3709359 h 3709359"/>
                <a:gd name="connsiteX1" fmla="*/ 1345721 w 2717321"/>
                <a:gd name="connsiteY1" fmla="*/ 3286665 h 3709359"/>
                <a:gd name="connsiteX2" fmla="*/ 2717321 w 2717321"/>
                <a:gd name="connsiteY2" fmla="*/ 3709359 h 3709359"/>
                <a:gd name="connsiteX3" fmla="*/ 2053086 w 2717321"/>
                <a:gd name="connsiteY3" fmla="*/ 715993 h 3709359"/>
                <a:gd name="connsiteX4" fmla="*/ 2717321 w 2717321"/>
                <a:gd name="connsiteY4" fmla="*/ 681487 h 3709359"/>
                <a:gd name="connsiteX5" fmla="*/ 1259457 w 2717321"/>
                <a:gd name="connsiteY5" fmla="*/ 0 h 3709359"/>
                <a:gd name="connsiteX6" fmla="*/ 1130061 w 2717321"/>
                <a:gd name="connsiteY6" fmla="*/ 923028 h 3709359"/>
                <a:gd name="connsiteX7" fmla="*/ 1664899 w 2717321"/>
                <a:gd name="connsiteY7" fmla="*/ 793630 h 3709359"/>
                <a:gd name="connsiteX8" fmla="*/ 0 w 2717321"/>
                <a:gd name="connsiteY8" fmla="*/ 3709359 h 3709359"/>
                <a:gd name="connsiteX0" fmla="*/ 3375 w 2720696"/>
                <a:gd name="connsiteY0" fmla="*/ 3709359 h 3709359"/>
                <a:gd name="connsiteX1" fmla="*/ 1349096 w 2720696"/>
                <a:gd name="connsiteY1" fmla="*/ 3286665 h 3709359"/>
                <a:gd name="connsiteX2" fmla="*/ 2720696 w 2720696"/>
                <a:gd name="connsiteY2" fmla="*/ 3709359 h 3709359"/>
                <a:gd name="connsiteX3" fmla="*/ 2056461 w 2720696"/>
                <a:gd name="connsiteY3" fmla="*/ 715993 h 3709359"/>
                <a:gd name="connsiteX4" fmla="*/ 2720696 w 2720696"/>
                <a:gd name="connsiteY4" fmla="*/ 681487 h 3709359"/>
                <a:gd name="connsiteX5" fmla="*/ 1262832 w 2720696"/>
                <a:gd name="connsiteY5" fmla="*/ 0 h 3709359"/>
                <a:gd name="connsiteX6" fmla="*/ 1133436 w 2720696"/>
                <a:gd name="connsiteY6" fmla="*/ 923028 h 3709359"/>
                <a:gd name="connsiteX7" fmla="*/ 1668274 w 2720696"/>
                <a:gd name="connsiteY7" fmla="*/ 793630 h 3709359"/>
                <a:gd name="connsiteX8" fmla="*/ 986786 w 2720696"/>
                <a:gd name="connsiteY8" fmla="*/ 2242868 h 3709359"/>
                <a:gd name="connsiteX9" fmla="*/ 3375 w 2720696"/>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054999 w 2719234"/>
                <a:gd name="connsiteY3" fmla="*/ 715993 h 3709359"/>
                <a:gd name="connsiteX4" fmla="*/ 2719234 w 2719234"/>
                <a:gd name="connsiteY4" fmla="*/ 681487 h 3709359"/>
                <a:gd name="connsiteX5" fmla="*/ 1261370 w 2719234"/>
                <a:gd name="connsiteY5" fmla="*/ 0 h 3709359"/>
                <a:gd name="connsiteX6" fmla="*/ 1131974 w 2719234"/>
                <a:gd name="connsiteY6" fmla="*/ 923028 h 3709359"/>
                <a:gd name="connsiteX7" fmla="*/ 1666812 w 2719234"/>
                <a:gd name="connsiteY7" fmla="*/ 793630 h 3709359"/>
                <a:gd name="connsiteX8" fmla="*/ 1606426 w 2719234"/>
                <a:gd name="connsiteY8" fmla="*/ 1949570 h 3709359"/>
                <a:gd name="connsiteX9" fmla="*/ 1913 w 2719234"/>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348298 w 2719234"/>
                <a:gd name="connsiteY3" fmla="*/ 2044461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538079 w 2719234"/>
                <a:gd name="connsiteY3" fmla="*/ 1794295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054999 w 2719234"/>
                <a:gd name="connsiteY3" fmla="*/ 715993 h 3709359"/>
                <a:gd name="connsiteX4" fmla="*/ 2719234 w 2719234"/>
                <a:gd name="connsiteY4" fmla="*/ 681487 h 3709359"/>
                <a:gd name="connsiteX5" fmla="*/ 1261370 w 2719234"/>
                <a:gd name="connsiteY5" fmla="*/ 0 h 3709359"/>
                <a:gd name="connsiteX6" fmla="*/ 1131974 w 2719234"/>
                <a:gd name="connsiteY6" fmla="*/ 923028 h 3709359"/>
                <a:gd name="connsiteX7" fmla="*/ 1666812 w 2719234"/>
                <a:gd name="connsiteY7" fmla="*/ 793630 h 3709359"/>
                <a:gd name="connsiteX8" fmla="*/ 1606426 w 2719234"/>
                <a:gd name="connsiteY8" fmla="*/ 1949570 h 3709359"/>
                <a:gd name="connsiteX9" fmla="*/ 1913 w 2719234"/>
                <a:gd name="connsiteY9" fmla="*/ 3709359 h 3709359"/>
                <a:gd name="connsiteX0" fmla="*/ 1913 w 2719234"/>
                <a:gd name="connsiteY0" fmla="*/ 3709359 h 3709359"/>
                <a:gd name="connsiteX1" fmla="*/ 1347634 w 2719234"/>
                <a:gd name="connsiteY1" fmla="*/ 3286665 h 3709359"/>
                <a:gd name="connsiteX2" fmla="*/ 2719234 w 2719234"/>
                <a:gd name="connsiteY2" fmla="*/ 3709359 h 3709359"/>
                <a:gd name="connsiteX3" fmla="*/ 2365551 w 2719234"/>
                <a:gd name="connsiteY3" fmla="*/ 2113472 h 3709359"/>
                <a:gd name="connsiteX4" fmla="*/ 2054999 w 2719234"/>
                <a:gd name="connsiteY4" fmla="*/ 715993 h 3709359"/>
                <a:gd name="connsiteX5" fmla="*/ 2719234 w 2719234"/>
                <a:gd name="connsiteY5" fmla="*/ 681487 h 3709359"/>
                <a:gd name="connsiteX6" fmla="*/ 1261370 w 2719234"/>
                <a:gd name="connsiteY6" fmla="*/ 0 h 3709359"/>
                <a:gd name="connsiteX7" fmla="*/ 1131974 w 2719234"/>
                <a:gd name="connsiteY7" fmla="*/ 923028 h 3709359"/>
                <a:gd name="connsiteX8" fmla="*/ 1666812 w 2719234"/>
                <a:gd name="connsiteY8" fmla="*/ 793630 h 3709359"/>
                <a:gd name="connsiteX9" fmla="*/ 1606426 w 2719234"/>
                <a:gd name="connsiteY9" fmla="*/ 1949570 h 3709359"/>
                <a:gd name="connsiteX10" fmla="*/ 1913 w 2719234"/>
                <a:gd name="connsiteY10" fmla="*/ 3709359 h 3709359"/>
                <a:gd name="connsiteX0" fmla="*/ 1913 w 2753740"/>
                <a:gd name="connsiteY0" fmla="*/ 3709359 h 3709359"/>
                <a:gd name="connsiteX1" fmla="*/ 1347634 w 2753740"/>
                <a:gd name="connsiteY1" fmla="*/ 3286665 h 3709359"/>
                <a:gd name="connsiteX2" fmla="*/ 2719234 w 2753740"/>
                <a:gd name="connsiteY2" fmla="*/ 3709359 h 3709359"/>
                <a:gd name="connsiteX3" fmla="*/ 2753740 w 2753740"/>
                <a:gd name="connsiteY3" fmla="*/ 1871933 h 3709359"/>
                <a:gd name="connsiteX4" fmla="*/ 2054999 w 2753740"/>
                <a:gd name="connsiteY4" fmla="*/ 715993 h 3709359"/>
                <a:gd name="connsiteX5" fmla="*/ 2719234 w 2753740"/>
                <a:gd name="connsiteY5" fmla="*/ 681487 h 3709359"/>
                <a:gd name="connsiteX6" fmla="*/ 1261370 w 2753740"/>
                <a:gd name="connsiteY6" fmla="*/ 0 h 3709359"/>
                <a:gd name="connsiteX7" fmla="*/ 1131974 w 2753740"/>
                <a:gd name="connsiteY7" fmla="*/ 923028 h 3709359"/>
                <a:gd name="connsiteX8" fmla="*/ 1666812 w 2753740"/>
                <a:gd name="connsiteY8" fmla="*/ 793630 h 3709359"/>
                <a:gd name="connsiteX9" fmla="*/ 1606426 w 2753740"/>
                <a:gd name="connsiteY9" fmla="*/ 1949570 h 3709359"/>
                <a:gd name="connsiteX10" fmla="*/ 1913 w 2753740"/>
                <a:gd name="connsiteY10" fmla="*/ 3709359 h 3709359"/>
                <a:gd name="connsiteX0" fmla="*/ 1913 w 2753879"/>
                <a:gd name="connsiteY0" fmla="*/ 3709359 h 3709359"/>
                <a:gd name="connsiteX1" fmla="*/ 1347634 w 2753879"/>
                <a:gd name="connsiteY1" fmla="*/ 3286665 h 3709359"/>
                <a:gd name="connsiteX2" fmla="*/ 2719234 w 2753879"/>
                <a:gd name="connsiteY2" fmla="*/ 3709359 h 3709359"/>
                <a:gd name="connsiteX3" fmla="*/ 2753740 w 2753879"/>
                <a:gd name="connsiteY3" fmla="*/ 1871933 h 3709359"/>
                <a:gd name="connsiteX4" fmla="*/ 2054999 w 2753879"/>
                <a:gd name="connsiteY4" fmla="*/ 715993 h 3709359"/>
                <a:gd name="connsiteX5" fmla="*/ 2719234 w 2753879"/>
                <a:gd name="connsiteY5" fmla="*/ 681487 h 3709359"/>
                <a:gd name="connsiteX6" fmla="*/ 1261370 w 2753879"/>
                <a:gd name="connsiteY6" fmla="*/ 0 h 3709359"/>
                <a:gd name="connsiteX7" fmla="*/ 1131974 w 2753879"/>
                <a:gd name="connsiteY7" fmla="*/ 923028 h 3709359"/>
                <a:gd name="connsiteX8" fmla="*/ 1666812 w 2753879"/>
                <a:gd name="connsiteY8" fmla="*/ 793630 h 3709359"/>
                <a:gd name="connsiteX9" fmla="*/ 1606426 w 2753879"/>
                <a:gd name="connsiteY9" fmla="*/ 1949570 h 3709359"/>
                <a:gd name="connsiteX10" fmla="*/ 1913 w 2753879"/>
                <a:gd name="connsiteY10" fmla="*/ 3709359 h 3709359"/>
                <a:gd name="connsiteX0" fmla="*/ 1913 w 2808067"/>
                <a:gd name="connsiteY0" fmla="*/ 3709359 h 3709359"/>
                <a:gd name="connsiteX1" fmla="*/ 1347634 w 2808067"/>
                <a:gd name="connsiteY1" fmla="*/ 3286665 h 3709359"/>
                <a:gd name="connsiteX2" fmla="*/ 2719234 w 2808067"/>
                <a:gd name="connsiteY2" fmla="*/ 3709359 h 3709359"/>
                <a:gd name="connsiteX3" fmla="*/ 2753740 w 2808067"/>
                <a:gd name="connsiteY3" fmla="*/ 1871933 h 3709359"/>
                <a:gd name="connsiteX4" fmla="*/ 2054999 w 2808067"/>
                <a:gd name="connsiteY4" fmla="*/ 715993 h 3709359"/>
                <a:gd name="connsiteX5" fmla="*/ 2719234 w 2808067"/>
                <a:gd name="connsiteY5" fmla="*/ 681487 h 3709359"/>
                <a:gd name="connsiteX6" fmla="*/ 1261370 w 2808067"/>
                <a:gd name="connsiteY6" fmla="*/ 0 h 3709359"/>
                <a:gd name="connsiteX7" fmla="*/ 1131974 w 2808067"/>
                <a:gd name="connsiteY7" fmla="*/ 923028 h 3709359"/>
                <a:gd name="connsiteX8" fmla="*/ 1666812 w 2808067"/>
                <a:gd name="connsiteY8" fmla="*/ 793630 h 3709359"/>
                <a:gd name="connsiteX9" fmla="*/ 1606426 w 2808067"/>
                <a:gd name="connsiteY9" fmla="*/ 1949570 h 3709359"/>
                <a:gd name="connsiteX10" fmla="*/ 1913 w 2808067"/>
                <a:gd name="connsiteY10" fmla="*/ 3709359 h 3709359"/>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66812 w 2808067"/>
                <a:gd name="connsiteY8" fmla="*/ 819509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808067"/>
                <a:gd name="connsiteY0" fmla="*/ 3735238 h 3735238"/>
                <a:gd name="connsiteX1" fmla="*/ 1347634 w 2808067"/>
                <a:gd name="connsiteY1" fmla="*/ 3312544 h 3735238"/>
                <a:gd name="connsiteX2" fmla="*/ 2719234 w 2808067"/>
                <a:gd name="connsiteY2" fmla="*/ 3735238 h 3735238"/>
                <a:gd name="connsiteX3" fmla="*/ 2753740 w 2808067"/>
                <a:gd name="connsiteY3" fmla="*/ 1897812 h 3735238"/>
                <a:gd name="connsiteX4" fmla="*/ 2054999 w 2808067"/>
                <a:gd name="connsiteY4" fmla="*/ 741872 h 3735238"/>
                <a:gd name="connsiteX5" fmla="*/ 2719234 w 2808067"/>
                <a:gd name="connsiteY5" fmla="*/ 707366 h 3735238"/>
                <a:gd name="connsiteX6" fmla="*/ 1408019 w 2808067"/>
                <a:gd name="connsiteY6" fmla="*/ 0 h 3735238"/>
                <a:gd name="connsiteX7" fmla="*/ 1131974 w 2808067"/>
                <a:gd name="connsiteY7" fmla="*/ 948907 h 3735238"/>
                <a:gd name="connsiteX8" fmla="*/ 1632307 w 2808067"/>
                <a:gd name="connsiteY8" fmla="*/ 862641 h 3735238"/>
                <a:gd name="connsiteX9" fmla="*/ 1606426 w 2808067"/>
                <a:gd name="connsiteY9" fmla="*/ 1975449 h 3735238"/>
                <a:gd name="connsiteX10" fmla="*/ 1913 w 2808067"/>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347634 w 2793552"/>
                <a:gd name="connsiteY1" fmla="*/ 3312544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640932 w 2793552"/>
                <a:gd name="connsiteY1" fmla="*/ 3295291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1913 w 2793552"/>
                <a:gd name="connsiteY0" fmla="*/ 3735238 h 3735238"/>
                <a:gd name="connsiteX1" fmla="*/ 1640932 w 2793552"/>
                <a:gd name="connsiteY1" fmla="*/ 3295291 h 3735238"/>
                <a:gd name="connsiteX2" fmla="*/ 2719234 w 2793552"/>
                <a:gd name="connsiteY2" fmla="*/ 3735238 h 3735238"/>
                <a:gd name="connsiteX3" fmla="*/ 2753740 w 2793552"/>
                <a:gd name="connsiteY3" fmla="*/ 1897812 h 3735238"/>
                <a:gd name="connsiteX4" fmla="*/ 2106757 w 2793552"/>
                <a:gd name="connsiteY4" fmla="*/ 741872 h 3735238"/>
                <a:gd name="connsiteX5" fmla="*/ 2719234 w 2793552"/>
                <a:gd name="connsiteY5" fmla="*/ 707366 h 3735238"/>
                <a:gd name="connsiteX6" fmla="*/ 1408019 w 2793552"/>
                <a:gd name="connsiteY6" fmla="*/ 0 h 3735238"/>
                <a:gd name="connsiteX7" fmla="*/ 1131974 w 2793552"/>
                <a:gd name="connsiteY7" fmla="*/ 948907 h 3735238"/>
                <a:gd name="connsiteX8" fmla="*/ 1632307 w 2793552"/>
                <a:gd name="connsiteY8" fmla="*/ 862641 h 3735238"/>
                <a:gd name="connsiteX9" fmla="*/ 1606426 w 2793552"/>
                <a:gd name="connsiteY9" fmla="*/ 1975449 h 3735238"/>
                <a:gd name="connsiteX10" fmla="*/ 1913 w 2793552"/>
                <a:gd name="connsiteY10" fmla="*/ 3735238 h 3735238"/>
                <a:gd name="connsiteX0" fmla="*/ 0 w 2791639"/>
                <a:gd name="connsiteY0" fmla="*/ 3735238 h 3735238"/>
                <a:gd name="connsiteX1" fmla="*/ 1639019 w 2791639"/>
                <a:gd name="connsiteY1" fmla="*/ 3295291 h 3735238"/>
                <a:gd name="connsiteX2" fmla="*/ 2717321 w 2791639"/>
                <a:gd name="connsiteY2" fmla="*/ 3735238 h 3735238"/>
                <a:gd name="connsiteX3" fmla="*/ 2751827 w 2791639"/>
                <a:gd name="connsiteY3" fmla="*/ 1897812 h 3735238"/>
                <a:gd name="connsiteX4" fmla="*/ 2104844 w 2791639"/>
                <a:gd name="connsiteY4" fmla="*/ 741872 h 3735238"/>
                <a:gd name="connsiteX5" fmla="*/ 2717321 w 2791639"/>
                <a:gd name="connsiteY5" fmla="*/ 707366 h 3735238"/>
                <a:gd name="connsiteX6" fmla="*/ 1406106 w 2791639"/>
                <a:gd name="connsiteY6" fmla="*/ 0 h 3735238"/>
                <a:gd name="connsiteX7" fmla="*/ 1130061 w 2791639"/>
                <a:gd name="connsiteY7" fmla="*/ 948907 h 3735238"/>
                <a:gd name="connsiteX8" fmla="*/ 1630394 w 2791639"/>
                <a:gd name="connsiteY8" fmla="*/ 862641 h 3735238"/>
                <a:gd name="connsiteX9" fmla="*/ 1604513 w 2791639"/>
                <a:gd name="connsiteY9" fmla="*/ 1975449 h 3735238"/>
                <a:gd name="connsiteX10" fmla="*/ 0 w 2791639"/>
                <a:gd name="connsiteY10" fmla="*/ 3735238 h 373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1639" h="3735238">
                  <a:moveTo>
                    <a:pt x="0" y="3735238"/>
                  </a:moveTo>
                  <a:cubicBezTo>
                    <a:pt x="813759" y="3269412"/>
                    <a:pt x="1276709" y="3275162"/>
                    <a:pt x="1639019" y="3295291"/>
                  </a:cubicBezTo>
                  <a:cubicBezTo>
                    <a:pt x="2001329" y="3315420"/>
                    <a:pt x="2355012" y="3370053"/>
                    <a:pt x="2717321" y="3735238"/>
                  </a:cubicBezTo>
                  <a:cubicBezTo>
                    <a:pt x="2728823" y="3122763"/>
                    <a:pt x="2853906" y="2396706"/>
                    <a:pt x="2751827" y="1897812"/>
                  </a:cubicBezTo>
                  <a:cubicBezTo>
                    <a:pt x="2649748" y="1398918"/>
                    <a:pt x="2360761" y="1026544"/>
                    <a:pt x="2104844" y="741872"/>
                  </a:cubicBezTo>
                  <a:lnTo>
                    <a:pt x="2717321" y="707366"/>
                  </a:lnTo>
                  <a:lnTo>
                    <a:pt x="1406106" y="0"/>
                  </a:lnTo>
                  <a:lnTo>
                    <a:pt x="1130061" y="948907"/>
                  </a:lnTo>
                  <a:lnTo>
                    <a:pt x="1630394" y="862641"/>
                  </a:lnTo>
                  <a:cubicBezTo>
                    <a:pt x="1709469" y="1091240"/>
                    <a:pt x="1881996" y="1489494"/>
                    <a:pt x="1604513" y="1975449"/>
                  </a:cubicBezTo>
                  <a:cubicBezTo>
                    <a:pt x="1327030" y="2461404"/>
                    <a:pt x="586596" y="3233468"/>
                    <a:pt x="0" y="3735238"/>
                  </a:cubicBezTo>
                  <a:close/>
                </a:path>
              </a:pathLst>
            </a:custGeom>
            <a:gradFill>
              <a:gsLst>
                <a:gs pos="0">
                  <a:srgbClr val="FF9900"/>
                </a:gs>
                <a:gs pos="50000">
                  <a:srgbClr val="FF9900"/>
                </a:gs>
                <a:gs pos="100000">
                  <a:srgbClr val="F8F8F8"/>
                </a:gs>
              </a:gsLst>
              <a:lin ang="5400000" scaled="0"/>
            </a:gradFill>
            <a:ln w="12700" cap="flat" cmpd="sng" algn="ctr">
              <a:noFill/>
              <a:prstDash val="solid"/>
              <a:round/>
              <a:headEnd type="none" w="med" len="med"/>
              <a:tailEnd type="none" w="med" len="med"/>
            </a:ln>
            <a:effectLst>
              <a:innerShdw blurRad="63500" dist="50800" dir="13500000">
                <a:prstClr val="black">
                  <a:alpha val="50000"/>
                </a:prstClr>
              </a:innerShdw>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35" name="TextBox 134"/>
            <p:cNvSpPr txBox="1"/>
            <p:nvPr/>
          </p:nvSpPr>
          <p:spPr>
            <a:xfrm rot="17344830">
              <a:off x="3424694" y="3918443"/>
              <a:ext cx="2717411" cy="338554"/>
            </a:xfrm>
            <a:prstGeom prst="rect">
              <a:avLst/>
            </a:prstGeom>
            <a:noFill/>
          </p:spPr>
          <p:txBody>
            <a:bodyPr wrap="none" rtlCol="0">
              <a:spAutoFit/>
            </a:bodyPr>
            <a:lstStyle/>
            <a:p>
              <a:r>
                <a:rPr lang="en-US" sz="1600" dirty="0" smtClean="0">
                  <a:effectLst>
                    <a:glow rad="101600">
                      <a:srgbClr val="FFCC66">
                        <a:alpha val="60000"/>
                      </a:srgbClr>
                    </a:glow>
                  </a:effectLst>
                  <a:latin typeface="Verdana" pitchFamily="34" charset="0"/>
                  <a:ea typeface="Verdana" pitchFamily="34" charset="0"/>
                  <a:cs typeface="Verdana" pitchFamily="34" charset="0"/>
                </a:rPr>
                <a:t>Goals Amplify Vision!</a:t>
              </a:r>
              <a:endParaRPr lang="en-US" sz="1600" dirty="0">
                <a:effectLst>
                  <a:glow rad="101600">
                    <a:srgbClr val="FFCC66">
                      <a:alpha val="60000"/>
                    </a:srgbClr>
                  </a:glow>
                </a:effectLst>
                <a:latin typeface="Verdana" pitchFamily="34" charset="0"/>
                <a:ea typeface="Verdana" pitchFamily="34" charset="0"/>
                <a:cs typeface="Verdana" pitchFamily="34" charset="0"/>
              </a:endParaRPr>
            </a:p>
          </p:txBody>
        </p:sp>
      </p:grpSp>
    </p:spTree>
    <p:extLst>
      <p:ext uri="{BB962C8B-B14F-4D97-AF65-F5344CB8AC3E}">
        <p14:creationId xmlns:p14="http://schemas.microsoft.com/office/powerpoint/2010/main" val="10268528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wipe(up)">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arn(outVertic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arn(outVertical)">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barn(outHorizontal)">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barn(outVertical)">
                                      <p:cBhvr>
                                        <p:cTn id="27" dur="500"/>
                                        <p:tgtEl>
                                          <p:spTgt spid="12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24"/>
                                        </p:tgtEl>
                                      </p:cBhvr>
                                    </p:animEffect>
                                    <p:set>
                                      <p:cBhvr>
                                        <p:cTn id="32" dur="1" fill="hold">
                                          <p:stCondLst>
                                            <p:cond delay="499"/>
                                          </p:stCondLst>
                                        </p:cTn>
                                        <p:tgtEl>
                                          <p:spTgt spid="124"/>
                                        </p:tgtEl>
                                        <p:attrNameLst>
                                          <p:attrName>style.visibility</p:attrName>
                                        </p:attrNameLst>
                                      </p:cBhvr>
                                      <p:to>
                                        <p:strVal val="hidden"/>
                                      </p:to>
                                    </p:set>
                                  </p:childTnLst>
                                </p:cTn>
                              </p:par>
                              <p:par>
                                <p:cTn id="33" presetID="16" presetClass="entr" presetSubtype="37" fill="hold" nodeType="withEffect">
                                  <p:stCondLst>
                                    <p:cond delay="0"/>
                                  </p:stCondLst>
                                  <p:childTnLst>
                                    <p:set>
                                      <p:cBhvr>
                                        <p:cTn id="34" dur="1" fill="hold">
                                          <p:stCondLst>
                                            <p:cond delay="0"/>
                                          </p:stCondLst>
                                        </p:cTn>
                                        <p:tgtEl>
                                          <p:spTgt spid="127"/>
                                        </p:tgtEl>
                                        <p:attrNameLst>
                                          <p:attrName>style.visibility</p:attrName>
                                        </p:attrNameLst>
                                      </p:cBhvr>
                                      <p:to>
                                        <p:strVal val="visible"/>
                                      </p:to>
                                    </p:set>
                                    <p:animEffect transition="in" filter="barn(outVertical)">
                                      <p:cBhvr>
                                        <p:cTn id="35" dur="500"/>
                                        <p:tgtEl>
                                          <p:spTgt spid="12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xit" presetSubtype="21" fill="hold" nodeType="clickEffect">
                                  <p:stCondLst>
                                    <p:cond delay="0"/>
                                  </p:stCondLst>
                                  <p:childTnLst>
                                    <p:animEffect transition="out" filter="barn(inVertical)">
                                      <p:cBhvr>
                                        <p:cTn id="39" dur="500"/>
                                        <p:tgtEl>
                                          <p:spTgt spid="127"/>
                                        </p:tgtEl>
                                      </p:cBhvr>
                                    </p:animEffect>
                                    <p:set>
                                      <p:cBhvr>
                                        <p:cTn id="40" dur="1" fill="hold">
                                          <p:stCondLst>
                                            <p:cond delay="499"/>
                                          </p:stCondLst>
                                        </p:cTn>
                                        <p:tgtEl>
                                          <p:spTgt spid="127"/>
                                        </p:tgtEl>
                                        <p:attrNameLst>
                                          <p:attrName>style.visibility</p:attrName>
                                        </p:attrNameLst>
                                      </p:cBhvr>
                                      <p:to>
                                        <p:strVal val="hidden"/>
                                      </p:to>
                                    </p:set>
                                  </p:childTnLst>
                                </p:cTn>
                              </p:par>
                              <p:par>
                                <p:cTn id="41" presetID="16" presetClass="entr" presetSubtype="37" fill="hold" nodeType="withEffect">
                                  <p:stCondLst>
                                    <p:cond delay="0"/>
                                  </p:stCondLst>
                                  <p:childTnLst>
                                    <p:set>
                                      <p:cBhvr>
                                        <p:cTn id="42" dur="1" fill="hold">
                                          <p:stCondLst>
                                            <p:cond delay="0"/>
                                          </p:stCondLst>
                                        </p:cTn>
                                        <p:tgtEl>
                                          <p:spTgt spid="130"/>
                                        </p:tgtEl>
                                        <p:attrNameLst>
                                          <p:attrName>style.visibility</p:attrName>
                                        </p:attrNameLst>
                                      </p:cBhvr>
                                      <p:to>
                                        <p:strVal val="visible"/>
                                      </p:to>
                                    </p:set>
                                    <p:animEffect transition="in" filter="barn(outVertical)">
                                      <p:cBhvr>
                                        <p:cTn id="43" dur="500"/>
                                        <p:tgtEl>
                                          <p:spTgt spid="130"/>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xit" presetSubtype="21" fill="hold" nodeType="clickEffect">
                                  <p:stCondLst>
                                    <p:cond delay="0"/>
                                  </p:stCondLst>
                                  <p:childTnLst>
                                    <p:animEffect transition="out" filter="barn(inVertical)">
                                      <p:cBhvr>
                                        <p:cTn id="47" dur="500"/>
                                        <p:tgtEl>
                                          <p:spTgt spid="130"/>
                                        </p:tgtEl>
                                      </p:cBhvr>
                                    </p:animEffect>
                                    <p:set>
                                      <p:cBhvr>
                                        <p:cTn id="48" dur="1" fill="hold">
                                          <p:stCondLst>
                                            <p:cond delay="499"/>
                                          </p:stCondLst>
                                        </p:cTn>
                                        <p:tgtEl>
                                          <p:spTgt spid="130"/>
                                        </p:tgtEl>
                                        <p:attrNameLst>
                                          <p:attrName>style.visibility</p:attrName>
                                        </p:attrNameLst>
                                      </p:cBhvr>
                                      <p:to>
                                        <p:strVal val="hidden"/>
                                      </p:to>
                                    </p:set>
                                  </p:childTnLst>
                                </p:cTn>
                              </p:par>
                              <p:par>
                                <p:cTn id="49" presetID="22" presetClass="entr" presetSubtype="4" fill="hold" nodeType="withEffect">
                                  <p:stCondLst>
                                    <p:cond delay="0"/>
                                  </p:stCondLst>
                                  <p:childTnLst>
                                    <p:set>
                                      <p:cBhvr>
                                        <p:cTn id="50" dur="1" fill="hold">
                                          <p:stCondLst>
                                            <p:cond delay="0"/>
                                          </p:stCondLst>
                                        </p:cTn>
                                        <p:tgtEl>
                                          <p:spTgt spid="133"/>
                                        </p:tgtEl>
                                        <p:attrNameLst>
                                          <p:attrName>style.visibility</p:attrName>
                                        </p:attrNameLst>
                                      </p:cBhvr>
                                      <p:to>
                                        <p:strVal val="visible"/>
                                      </p:to>
                                    </p:set>
                                    <p:animEffect transition="in" filter="wipe(down)">
                                      <p:cBhvr>
                                        <p:cTn id="51"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424732"/>
          </a:xfrm>
        </p:spPr>
        <p:txBody>
          <a:bodyPr/>
          <a:lstStyle/>
          <a:p>
            <a:r>
              <a:rPr lang="en-US" sz="2400" dirty="0"/>
              <a:t>Connecting Business Needs to IT </a:t>
            </a:r>
            <a:r>
              <a:rPr lang="en-US" sz="2400" dirty="0" smtClean="0"/>
              <a:t>Solutions</a:t>
            </a:r>
            <a:endParaRPr lang="en-US" sz="2400" dirty="0"/>
          </a:p>
        </p:txBody>
      </p:sp>
      <p:pic>
        <p:nvPicPr>
          <p:cNvPr id="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1357533" y="1131643"/>
            <a:ext cx="7293798" cy="1781175"/>
            <a:chOff x="1357533" y="1131643"/>
            <a:chExt cx="7293798" cy="1781175"/>
          </a:xfrm>
        </p:grpSpPr>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8231" y="1131643"/>
              <a:ext cx="5753100" cy="17811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Bent Arrow 7"/>
            <p:cNvSpPr/>
            <p:nvPr/>
          </p:nvSpPr>
          <p:spPr bwMode="auto">
            <a:xfrm>
              <a:off x="1357533" y="1654711"/>
              <a:ext cx="1652954" cy="664698"/>
            </a:xfrm>
            <a:prstGeom prst="bentArrow">
              <a:avLst/>
            </a:prstGeom>
            <a:solidFill>
              <a:srgbClr val="C00000">
                <a:alpha val="44000"/>
              </a:srgb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grpSp>
        <p:nvGrpSpPr>
          <p:cNvPr id="9" name="Group 8"/>
          <p:cNvGrpSpPr/>
          <p:nvPr/>
        </p:nvGrpSpPr>
        <p:grpSpPr>
          <a:xfrm>
            <a:off x="4192930" y="3351626"/>
            <a:ext cx="4803357" cy="2971672"/>
            <a:chOff x="4249202" y="3351626"/>
            <a:chExt cx="4803357" cy="2971672"/>
          </a:xfrm>
        </p:grpSpPr>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9202" y="3733225"/>
              <a:ext cx="2314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392030" y="3351626"/>
              <a:ext cx="2765501" cy="307777"/>
            </a:xfrm>
            <a:prstGeom prst="rect">
              <a:avLst/>
            </a:prstGeom>
            <a:noFill/>
          </p:spPr>
          <p:txBody>
            <a:bodyPr wrap="none" rtlCol="0">
              <a:spAutoFit/>
            </a:bodyPr>
            <a:lstStyle/>
            <a:p>
              <a:r>
                <a:rPr lang="en-US" u="sng"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The Architect’s Viewpoint</a:t>
              </a:r>
              <a:endParaRPr lang="en-US" u="sng"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3" name="Line Callout 1 (Border and Accent Bar) 12"/>
            <p:cNvSpPr/>
            <p:nvPr/>
          </p:nvSpPr>
          <p:spPr bwMode="auto">
            <a:xfrm>
              <a:off x="5071402" y="4568972"/>
              <a:ext cx="3981157" cy="1754326"/>
            </a:xfrm>
            <a:prstGeom prst="accentBorderCallout1">
              <a:avLst>
                <a:gd name="adj1" fmla="val 19838"/>
                <a:gd name="adj2" fmla="val -2670"/>
                <a:gd name="adj3" fmla="val -23025"/>
                <a:gd name="adj4" fmla="val -10452"/>
              </a:avLst>
            </a:prstGeom>
            <a:noFill/>
            <a:ln w="158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r>
                <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rPr>
                <a:t>Recruit and maintain a competent, motivated, adaptive, and safe workforce. Establish participatory, collaborative organization dedicated to learning and process improvement. Ensure institutionalization of retained knowledge. Emphasis professional and leadership development and integrate a well-coordinated leadership team.</a:t>
              </a:r>
            </a:p>
          </p:txBody>
        </p:sp>
      </p:grpSp>
    </p:spTree>
    <p:extLst>
      <p:ext uri="{BB962C8B-B14F-4D97-AF65-F5344CB8AC3E}">
        <p14:creationId xmlns:p14="http://schemas.microsoft.com/office/powerpoint/2010/main" val="36522595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674031"/>
          </a:xfrm>
        </p:spPr>
        <p:txBody>
          <a:bodyPr/>
          <a:lstStyle/>
          <a:p>
            <a:r>
              <a:rPr lang="en-US" sz="2400" dirty="0">
                <a:solidFill>
                  <a:srgbClr val="FFFFFF"/>
                </a:solidFill>
              </a:rPr>
              <a:t>Connecting Business Needs to IT </a:t>
            </a:r>
            <a:r>
              <a:rPr lang="en-US" sz="2400" dirty="0" smtClean="0">
                <a:solidFill>
                  <a:srgbClr val="FFFFFF"/>
                </a:solidFill>
              </a:rPr>
              <a:t>Solutions</a:t>
            </a:r>
            <a:r>
              <a:rPr lang="en-US" sz="2400" dirty="0">
                <a:solidFill>
                  <a:srgbClr val="FFFFFF"/>
                </a:solidFill>
              </a:rPr>
              <a:t/>
            </a:r>
            <a:br>
              <a:rPr lang="en-US" sz="2400" dirty="0">
                <a:solidFill>
                  <a:srgbClr val="FFFFFF"/>
                </a:solidFill>
              </a:rPr>
            </a:br>
            <a:r>
              <a:rPr lang="en-US" sz="1800" dirty="0">
                <a:solidFill>
                  <a:srgbClr val="FFFFFF"/>
                </a:solidFill>
              </a:rPr>
              <a:t>continued…</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1726443"/>
            <a:ext cx="63627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5313305" y="5507868"/>
            <a:ext cx="2746748" cy="1143000"/>
            <a:chOff x="5376611" y="5507868"/>
            <a:chExt cx="2746748" cy="1143000"/>
          </a:xfrm>
        </p:grpSpPr>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5009" y="5507868"/>
              <a:ext cx="20383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bwMode="auto">
            <a:xfrm flipV="1">
              <a:off x="5514535" y="6246055"/>
              <a:ext cx="773723" cy="1"/>
            </a:xfrm>
            <a:prstGeom prst="line">
              <a:avLst/>
            </a:prstGeom>
            <a:solidFill>
              <a:schemeClr val="accent1"/>
            </a:solidFill>
            <a:ln w="22225" cap="flat" cmpd="sng" algn="ctr">
              <a:solidFill>
                <a:srgbClr val="C00000"/>
              </a:solidFill>
              <a:prstDash val="solid"/>
              <a:round/>
              <a:headEnd type="arrow"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5376611" y="5987931"/>
              <a:ext cx="1225015" cy="215444"/>
            </a:xfrm>
            <a:prstGeom prst="rect">
              <a:avLst/>
            </a:prstGeom>
            <a:noFill/>
          </p:spPr>
          <p:txBody>
            <a:bodyPr wrap="none" rtlCol="0">
              <a:spAutoFit/>
            </a:bodyPr>
            <a:lstStyle/>
            <a:p>
              <a:r>
                <a:rPr lang="en-US" sz="800" dirty="0" smtClean="0">
                  <a:solidFill>
                    <a:srgbClr val="C00000"/>
                  </a:solidFill>
                  <a:latin typeface="Verdana" pitchFamily="34" charset="0"/>
                  <a:ea typeface="Verdana" pitchFamily="34" charset="0"/>
                  <a:cs typeface="Verdana" pitchFamily="34" charset="0"/>
                </a:rPr>
                <a:t>&lt;&lt;Depends on&gt;&gt;</a:t>
              </a:r>
              <a:endParaRPr lang="en-US" sz="800" dirty="0">
                <a:solidFill>
                  <a:srgbClr val="C00000"/>
                </a:solidFill>
                <a:latin typeface="Verdana" pitchFamily="34" charset="0"/>
                <a:ea typeface="Verdana" pitchFamily="34" charset="0"/>
                <a:cs typeface="Verdana" pitchFamily="34" charset="0"/>
              </a:endParaRPr>
            </a:p>
          </p:txBody>
        </p:sp>
      </p:grpSp>
      <p:grpSp>
        <p:nvGrpSpPr>
          <p:cNvPr id="6" name="Group 5"/>
          <p:cNvGrpSpPr/>
          <p:nvPr/>
        </p:nvGrpSpPr>
        <p:grpSpPr>
          <a:xfrm>
            <a:off x="407963" y="6092167"/>
            <a:ext cx="3242603" cy="307777"/>
            <a:chOff x="407963" y="6092167"/>
            <a:chExt cx="3242603" cy="307777"/>
          </a:xfrm>
        </p:grpSpPr>
        <p:sp>
          <p:nvSpPr>
            <p:cNvPr id="3" name="TextBox 2"/>
            <p:cNvSpPr txBox="1"/>
            <p:nvPr/>
          </p:nvSpPr>
          <p:spPr>
            <a:xfrm>
              <a:off x="407963" y="6092167"/>
              <a:ext cx="2449710" cy="307777"/>
            </a:xfrm>
            <a:prstGeom prst="rect">
              <a:avLst/>
            </a:prstGeom>
            <a:noFill/>
          </p:spPr>
          <p:txBody>
            <a:bodyPr wrap="none" rtlCol="0">
              <a:spAutoFit/>
            </a:bodyPr>
            <a:lstStyle/>
            <a:p>
              <a:r>
                <a:rPr lang="en-US" dirty="0" smtClean="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Reusable Opportunity!</a:t>
              </a:r>
              <a:endParaRPr lang="en-US" dirty="0">
                <a:solidFill>
                  <a:srgbClr val="C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5" name="Straight Arrow Connector 4"/>
            <p:cNvCxnSpPr>
              <a:stCxn id="3" idx="3"/>
            </p:cNvCxnSpPr>
            <p:nvPr/>
          </p:nvCxnSpPr>
          <p:spPr bwMode="auto">
            <a:xfrm flipV="1">
              <a:off x="2857673" y="6246055"/>
              <a:ext cx="792893" cy="1"/>
            </a:xfrm>
            <a:prstGeom prst="straightConnector1">
              <a:avLst/>
            </a:prstGeom>
            <a:solidFill>
              <a:schemeClr val="accent1"/>
            </a:solidFill>
            <a:ln w="25400" cap="flat" cmpd="sng" algn="ctr">
              <a:solidFill>
                <a:srgbClr val="C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26073060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563" y="231775"/>
            <a:ext cx="8961437" cy="424732"/>
          </a:xfrm>
        </p:spPr>
        <p:txBody>
          <a:bodyPr/>
          <a:lstStyle/>
          <a:p>
            <a:r>
              <a:rPr lang="en-US" sz="2400" dirty="0" smtClean="0"/>
              <a:t>Connecting Business Needs to IT Solutions</a:t>
            </a:r>
            <a:endParaRPr lang="en-US" sz="2400" dirty="0"/>
          </a:p>
        </p:txBody>
      </p:sp>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4305094" y="3210695"/>
            <a:ext cx="4141753" cy="1810637"/>
            <a:chOff x="4305094" y="3210695"/>
            <a:chExt cx="4141753" cy="1810637"/>
          </a:xfrm>
        </p:grpSpPr>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556" y="3567709"/>
              <a:ext cx="2314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05094" y="3210695"/>
              <a:ext cx="2765501" cy="307777"/>
            </a:xfrm>
            <a:prstGeom prst="rect">
              <a:avLst/>
            </a:prstGeom>
            <a:noFill/>
          </p:spPr>
          <p:txBody>
            <a:bodyPr wrap="none" rtlCol="0">
              <a:spAutoFit/>
            </a:bodyPr>
            <a:lstStyle/>
            <a:p>
              <a:r>
                <a:rPr lang="en-US" u="sng"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The Architect’s Viewpoint</a:t>
              </a:r>
              <a:endParaRPr lang="en-US" u="sng"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7" name="Line Callout 1 (Border and Accent Bar) 6"/>
            <p:cNvSpPr/>
            <p:nvPr/>
          </p:nvSpPr>
          <p:spPr bwMode="auto">
            <a:xfrm>
              <a:off x="5341889" y="4375001"/>
              <a:ext cx="3104958" cy="646331"/>
            </a:xfrm>
            <a:prstGeom prst="accentBorderCallout1">
              <a:avLst>
                <a:gd name="adj1" fmla="val 19838"/>
                <a:gd name="adj2" fmla="val -2670"/>
                <a:gd name="adj3" fmla="val -59110"/>
                <a:gd name="adj4" fmla="val -15222"/>
              </a:avLst>
            </a:prstGeom>
            <a:noFill/>
            <a:ln w="15875" cap="flat" cmpd="sng" algn="ctr">
              <a:solidFill>
                <a:srgbClr val="C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spAutoFit/>
            </a:bodyPr>
            <a:lstStyle/>
            <a:p>
              <a:r>
                <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rPr>
                <a:t>Employ innovative operational technology to support timely </a:t>
              </a: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improvements.</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9" name="Group 8"/>
          <p:cNvGrpSpPr/>
          <p:nvPr/>
        </p:nvGrpSpPr>
        <p:grpSpPr>
          <a:xfrm>
            <a:off x="1420837" y="2164593"/>
            <a:ext cx="7421756" cy="891613"/>
            <a:chOff x="1420837" y="2164593"/>
            <a:chExt cx="7421756" cy="891613"/>
          </a:xfrm>
        </p:grpSpPr>
        <p:pic>
          <p:nvPicPr>
            <p:cNvPr id="1034"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4880" y="2164593"/>
              <a:ext cx="5827713" cy="7699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Bent Arrow 7"/>
            <p:cNvSpPr/>
            <p:nvPr/>
          </p:nvSpPr>
          <p:spPr bwMode="auto">
            <a:xfrm>
              <a:off x="1420837" y="2391508"/>
              <a:ext cx="1652954" cy="664698"/>
            </a:xfrm>
            <a:prstGeom prst="bentArrow">
              <a:avLst/>
            </a:prstGeom>
            <a:solidFill>
              <a:srgbClr val="C00000">
                <a:alpha val="44000"/>
              </a:srgb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Tree>
    <p:extLst>
      <p:ext uri="{BB962C8B-B14F-4D97-AF65-F5344CB8AC3E}">
        <p14:creationId xmlns:p14="http://schemas.microsoft.com/office/powerpoint/2010/main" val="246670063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784225"/>
            <a:ext cx="7953375" cy="604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82563" y="62959"/>
            <a:ext cx="8961437" cy="757130"/>
          </a:xfrm>
        </p:spPr>
        <p:txBody>
          <a:bodyPr/>
          <a:lstStyle/>
          <a:p>
            <a:r>
              <a:rPr lang="en-US" dirty="0">
                <a:solidFill>
                  <a:srgbClr val="FFFFFF"/>
                </a:solidFill>
              </a:rPr>
              <a:t>Connecting Business Needs to IT Solutions</a:t>
            </a:r>
            <a:br>
              <a:rPr lang="en-US" dirty="0">
                <a:solidFill>
                  <a:srgbClr val="FFFFFF"/>
                </a:solidFill>
              </a:rPr>
            </a:br>
            <a:r>
              <a:rPr lang="en-US" sz="2000" dirty="0">
                <a:solidFill>
                  <a:srgbClr val="FFFFFF"/>
                </a:solidFill>
              </a:rPr>
              <a:t>continued…</a:t>
            </a:r>
            <a:endParaRPr lang="en-US"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240" y="1913562"/>
            <a:ext cx="5457825"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t="1366" r="3464" b="1649"/>
          <a:stretch>
            <a:fillRect/>
          </a:stretch>
        </p:blipFill>
        <p:spPr bwMode="auto">
          <a:xfrm>
            <a:off x="608683" y="1982788"/>
            <a:ext cx="5398417"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15"/>
          <p:cNvGrpSpPr>
            <a:grpSpLocks/>
          </p:cNvGrpSpPr>
          <p:nvPr/>
        </p:nvGrpSpPr>
        <p:grpSpPr bwMode="auto">
          <a:xfrm>
            <a:off x="112713" y="3202404"/>
            <a:ext cx="1261258" cy="1694515"/>
            <a:chOff x="203908" y="882919"/>
            <a:chExt cx="3957174" cy="5316488"/>
          </a:xfrm>
        </p:grpSpPr>
        <p:pic>
          <p:nvPicPr>
            <p:cNvPr id="10"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908" y="882919"/>
              <a:ext cx="3360737"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6057" y="1848070"/>
              <a:ext cx="3375025"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 name="Group 15"/>
          <p:cNvGrpSpPr/>
          <p:nvPr/>
        </p:nvGrpSpPr>
        <p:grpSpPr>
          <a:xfrm>
            <a:off x="49237" y="2405575"/>
            <a:ext cx="8314006" cy="4325816"/>
            <a:chOff x="49237" y="2405575"/>
            <a:chExt cx="8314006" cy="4325816"/>
          </a:xfrm>
        </p:grpSpPr>
        <p:sp>
          <p:nvSpPr>
            <p:cNvPr id="17" name="Freeform 16"/>
            <p:cNvSpPr/>
            <p:nvPr/>
          </p:nvSpPr>
          <p:spPr bwMode="auto">
            <a:xfrm>
              <a:off x="49237" y="2405575"/>
              <a:ext cx="5957668" cy="4325816"/>
            </a:xfrm>
            <a:custGeom>
              <a:avLst/>
              <a:gdLst>
                <a:gd name="connsiteX0" fmla="*/ 0 w 5957668"/>
                <a:gd name="connsiteY0" fmla="*/ 0 h 4325816"/>
                <a:gd name="connsiteX1" fmla="*/ 5957668 w 5957668"/>
                <a:gd name="connsiteY1" fmla="*/ 0 h 4325816"/>
                <a:gd name="connsiteX2" fmla="*/ 5957668 w 5957668"/>
                <a:gd name="connsiteY2" fmla="*/ 1941342 h 4325816"/>
                <a:gd name="connsiteX3" fmla="*/ 3137095 w 5957668"/>
                <a:gd name="connsiteY3" fmla="*/ 1941342 h 4325816"/>
                <a:gd name="connsiteX4" fmla="*/ 3137095 w 5957668"/>
                <a:gd name="connsiteY4" fmla="*/ 2412610 h 4325816"/>
                <a:gd name="connsiteX5" fmla="*/ 5957668 w 5957668"/>
                <a:gd name="connsiteY5" fmla="*/ 2412610 h 4325816"/>
                <a:gd name="connsiteX6" fmla="*/ 5957668 w 5957668"/>
                <a:gd name="connsiteY6" fmla="*/ 4325816 h 4325816"/>
                <a:gd name="connsiteX7" fmla="*/ 0 w 5957668"/>
                <a:gd name="connsiteY7" fmla="*/ 4325816 h 4325816"/>
                <a:gd name="connsiteX8" fmla="*/ 0 w 5957668"/>
                <a:gd name="connsiteY8" fmla="*/ 0 h 432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57668" h="4325816">
                  <a:moveTo>
                    <a:pt x="0" y="0"/>
                  </a:moveTo>
                  <a:lnTo>
                    <a:pt x="5957668" y="0"/>
                  </a:lnTo>
                  <a:lnTo>
                    <a:pt x="5957668" y="1941342"/>
                  </a:lnTo>
                  <a:lnTo>
                    <a:pt x="3137095" y="1941342"/>
                  </a:lnTo>
                  <a:lnTo>
                    <a:pt x="3137095" y="2412610"/>
                  </a:lnTo>
                  <a:lnTo>
                    <a:pt x="5957668" y="2412610"/>
                  </a:lnTo>
                  <a:lnTo>
                    <a:pt x="5957668" y="4325816"/>
                  </a:lnTo>
                  <a:lnTo>
                    <a:pt x="0" y="4325816"/>
                  </a:lnTo>
                  <a:cubicBezTo>
                    <a:pt x="2345" y="2881533"/>
                    <a:pt x="4689" y="1437250"/>
                    <a:pt x="0" y="0"/>
                  </a:cubicBezTo>
                  <a:close/>
                </a:path>
              </a:pathLst>
            </a:custGeom>
            <a:solidFill>
              <a:srgbClr val="FFFFFF">
                <a:alpha val="76000"/>
              </a:srgbClr>
            </a:solidFill>
            <a:ln w="12700"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8" name="Rectangle 17"/>
            <p:cNvSpPr/>
            <p:nvPr/>
          </p:nvSpPr>
          <p:spPr bwMode="auto">
            <a:xfrm>
              <a:off x="6344529" y="2532185"/>
              <a:ext cx="2018714" cy="1041009"/>
            </a:xfrm>
            <a:prstGeom prst="rect">
              <a:avLst/>
            </a:prstGeom>
            <a:solidFill>
              <a:srgbClr val="FFFFFF">
                <a:alpha val="76000"/>
              </a:srgbClr>
            </a:solidFill>
            <a:ln w="12700"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p:cNvSpPr/>
            <p:nvPr/>
          </p:nvSpPr>
          <p:spPr bwMode="auto">
            <a:xfrm>
              <a:off x="6344529" y="4717367"/>
              <a:ext cx="2018714" cy="1922584"/>
            </a:xfrm>
            <a:prstGeom prst="rect">
              <a:avLst/>
            </a:prstGeom>
            <a:solidFill>
              <a:srgbClr val="FFFFFF">
                <a:alpha val="76000"/>
              </a:srgbClr>
            </a:solidFill>
            <a:ln w="12700" cap="flat" cmpd="sng" algn="ctr">
              <a:no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0" name="Group 19"/>
          <p:cNvGrpSpPr>
            <a:grpSpLocks/>
          </p:cNvGrpSpPr>
          <p:nvPr/>
        </p:nvGrpSpPr>
        <p:grpSpPr bwMode="auto">
          <a:xfrm>
            <a:off x="4973638" y="1800225"/>
            <a:ext cx="1433512" cy="2849563"/>
            <a:chOff x="4972929" y="1800665"/>
            <a:chExt cx="1434905" cy="2848707"/>
          </a:xfrm>
        </p:grpSpPr>
        <p:cxnSp>
          <p:nvCxnSpPr>
            <p:cNvPr id="21" name="Straight Arrow Connector 3"/>
            <p:cNvCxnSpPr>
              <a:cxnSpLocks noChangeShapeType="1"/>
            </p:cNvCxnSpPr>
            <p:nvPr/>
          </p:nvCxnSpPr>
          <p:spPr bwMode="auto">
            <a:xfrm>
              <a:off x="4972929" y="1800665"/>
              <a:ext cx="0" cy="2637692"/>
            </a:xfrm>
            <a:prstGeom prst="straightConnector1">
              <a:avLst/>
            </a:prstGeom>
            <a:noFill/>
            <a:ln w="22225" algn="ctr">
              <a:solidFill>
                <a:srgbClr val="C0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Freeform 13"/>
            <p:cNvSpPr>
              <a:spLocks/>
            </p:cNvSpPr>
            <p:nvPr/>
          </p:nvSpPr>
          <p:spPr bwMode="auto">
            <a:xfrm>
              <a:off x="5409028" y="4445391"/>
              <a:ext cx="998806" cy="203981"/>
            </a:xfrm>
            <a:custGeom>
              <a:avLst/>
              <a:gdLst>
                <a:gd name="T0" fmla="*/ 0 w 998806"/>
                <a:gd name="T1" fmla="*/ 203981 h 203981"/>
                <a:gd name="T2" fmla="*/ 703384 w 998806"/>
                <a:gd name="T3" fmla="*/ 203981 h 203981"/>
                <a:gd name="T4" fmla="*/ 703384 w 998806"/>
                <a:gd name="T5" fmla="*/ 0 h 203981"/>
                <a:gd name="T6" fmla="*/ 998806 w 998806"/>
                <a:gd name="T7" fmla="*/ 0 h 2039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8806" h="203981">
                  <a:moveTo>
                    <a:pt x="0" y="203981"/>
                  </a:moveTo>
                  <a:lnTo>
                    <a:pt x="703384" y="203981"/>
                  </a:lnTo>
                  <a:lnTo>
                    <a:pt x="703384" y="0"/>
                  </a:lnTo>
                  <a:lnTo>
                    <a:pt x="998806" y="0"/>
                  </a:lnTo>
                </a:path>
              </a:pathLst>
            </a:custGeom>
            <a:noFill/>
            <a:ln w="22225" cap="flat" cmpd="sng" algn="ctr">
              <a:solidFill>
                <a:srgbClr val="C00000"/>
              </a:solidFill>
              <a:prstDash val="solid"/>
              <a:round/>
              <a:headEnd type="none" w="med" len="med"/>
              <a:tailEnd type="arrow"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7111041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0-#ppt_w/2"/>
                                          </p:val>
                                        </p:tav>
                                        <p:tav tm="100000">
                                          <p:val>
                                            <p:strVal val="#ppt_x"/>
                                          </p:val>
                                        </p:tav>
                                      </p:tavLst>
                                    </p:anim>
                                    <p:anim calcmode="lin" valueType="num">
                                      <p:cBhvr additive="base">
                                        <p:cTn id="1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out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146932"/>
            <a:ext cx="8961437" cy="476250"/>
          </a:xfrm>
        </p:spPr>
        <p:txBody>
          <a:bodyPr/>
          <a:lstStyle/>
          <a:p>
            <a:r>
              <a:rPr lang="en-US" dirty="0" smtClean="0"/>
              <a:t>Improving Capability Using EA</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735" y="617150"/>
            <a:ext cx="7158038" cy="5649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499" y="615076"/>
            <a:ext cx="7158038" cy="623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2005" y="281858"/>
            <a:ext cx="1667219" cy="1264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7012963" y="1551263"/>
            <a:ext cx="1654620" cy="246221"/>
          </a:xfrm>
          <a:prstGeom prst="rect">
            <a:avLst/>
          </a:prstGeom>
        </p:spPr>
        <p:txBody>
          <a:bodyPr wrap="none">
            <a:spAutoFit/>
          </a:bodyPr>
          <a:lstStyle/>
          <a:p>
            <a:r>
              <a:rPr lang="en-US" sz="1000" i="1" dirty="0">
                <a:latin typeface="Verdana" pitchFamily="34" charset="0"/>
                <a:ea typeface="Verdana" pitchFamily="34" charset="0"/>
                <a:cs typeface="Verdana" pitchFamily="34" charset="0"/>
                <a:hlinkClick r:id="rId5"/>
              </a:rPr>
              <a:t>Expanded Viewpoint</a:t>
            </a:r>
            <a:endParaRPr lang="en-US" sz="1000" i="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2635084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94615"/>
            <a:ext cx="8961437" cy="476250"/>
          </a:xfrm>
        </p:spPr>
        <p:txBody>
          <a:bodyPr/>
          <a:lstStyle/>
          <a:p>
            <a:r>
              <a:rPr lang="en-US" dirty="0" smtClean="0"/>
              <a:t>Identifying Common Process</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09" y="551208"/>
            <a:ext cx="7515225" cy="627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500" y="546545"/>
            <a:ext cx="7515225" cy="627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782325" y="2532124"/>
            <a:ext cx="990977" cy="307777"/>
          </a:xfrm>
          <a:prstGeom prst="rect">
            <a:avLst/>
          </a:prstGeom>
          <a:noFill/>
        </p:spPr>
        <p:txBody>
          <a:bodyPr wrap="none" rtlCol="0">
            <a:spAutoFit/>
          </a:bodyPr>
          <a:lstStyle/>
          <a:p>
            <a:r>
              <a:rPr lang="en-US" dirty="0" smtClean="0">
                <a:solidFill>
                  <a:srgbClr val="C00000"/>
                </a:solidFill>
                <a:effectLst>
                  <a:outerShdw blurRad="38100" dist="38100" dir="2700000" algn="tl">
                    <a:srgbClr val="000000">
                      <a:alpha val="43137"/>
                    </a:srgbClr>
                  </a:outerShdw>
                </a:effectLst>
              </a:rPr>
              <a:t>Use Case</a:t>
            </a:r>
            <a:endParaRPr lang="en-US" dirty="0">
              <a:solidFill>
                <a:srgbClr val="C00000"/>
              </a:solidFill>
              <a:effectLst>
                <a:outerShdw blurRad="38100" dist="38100" dir="2700000" algn="tl">
                  <a:srgbClr val="000000">
                    <a:alpha val="43137"/>
                  </a:srgbClr>
                </a:outerShdw>
              </a:effectLst>
            </a:endParaRPr>
          </a:p>
        </p:txBody>
      </p:sp>
      <p:sp>
        <p:nvSpPr>
          <p:cNvPr id="6" name="TextBox 5"/>
          <p:cNvSpPr txBox="1"/>
          <p:nvPr/>
        </p:nvSpPr>
        <p:spPr>
          <a:xfrm>
            <a:off x="5425441" y="1875691"/>
            <a:ext cx="2397760" cy="646331"/>
          </a:xfrm>
          <a:prstGeom prst="rect">
            <a:avLst/>
          </a:prstGeom>
          <a:noFill/>
        </p:spPr>
        <p:txBody>
          <a:bodyPr wrap="square" rtlCol="0">
            <a:spAutoFit/>
          </a:bodyPr>
          <a:lstStyle/>
          <a:p>
            <a:r>
              <a:rPr lang="en-US" sz="1200" dirty="0" smtClean="0">
                <a:latin typeface="Verdana" pitchFamily="34" charset="0"/>
                <a:ea typeface="Verdana" pitchFamily="34" charset="0"/>
                <a:cs typeface="Verdana" pitchFamily="34" charset="0"/>
              </a:rPr>
              <a:t>Dependency due to the need for meta-data necessary for analysis</a:t>
            </a:r>
            <a:endParaRPr 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427744870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11266"/>
                                        </p:tgtEl>
                                        <p:attrNameLst>
                                          <p:attrName>style.visibility</p:attrName>
                                        </p:attrNameLst>
                                      </p:cBhvr>
                                      <p:to>
                                        <p:strVal val="visible"/>
                                      </p:to>
                                    </p:set>
                                    <p:animEffect transition="in" filter="barn(outVertical)">
                                      <p:cBhvr>
                                        <p:cTn id="15" dur="500"/>
                                        <p:tgtEl>
                                          <p:spTgt spid="1126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IT Strategy</a:t>
            </a:r>
            <a:endParaRPr lang="en-US" dirty="0"/>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50" y="2509838"/>
            <a:ext cx="66389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50" y="2509838"/>
            <a:ext cx="66389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64" y="2509838"/>
            <a:ext cx="76676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 y="2197227"/>
            <a:ext cx="89535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0" y="1282827"/>
            <a:ext cx="8953500"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1823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arn(outVertical)">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out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out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out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Enterprise Architecture</a:t>
            </a:r>
          </a:p>
        </p:txBody>
      </p:sp>
      <p:sp>
        <p:nvSpPr>
          <p:cNvPr id="3" name="Content Placeholder 2"/>
          <p:cNvSpPr>
            <a:spLocks noGrp="1"/>
          </p:cNvSpPr>
          <p:nvPr>
            <p:ph idx="1"/>
          </p:nvPr>
        </p:nvSpPr>
        <p:spPr>
          <a:xfrm>
            <a:off x="585636" y="1912118"/>
            <a:ext cx="7923644" cy="3182410"/>
          </a:xfrm>
        </p:spPr>
        <p:txBody>
          <a:bodyPr/>
          <a:lstStyle/>
          <a:p>
            <a:r>
              <a:rPr lang="en-US" dirty="0" smtClean="0"/>
              <a:t>Ensures business outcomes drive IT solutions</a:t>
            </a:r>
          </a:p>
          <a:p>
            <a:r>
              <a:rPr lang="en-US" dirty="0" smtClean="0"/>
              <a:t>Helps identify important goals and their dependency</a:t>
            </a:r>
          </a:p>
          <a:p>
            <a:r>
              <a:rPr lang="en-US" dirty="0" smtClean="0"/>
              <a:t>Increases team communication and understanding</a:t>
            </a:r>
          </a:p>
          <a:p>
            <a:pPr lvl="1"/>
            <a:r>
              <a:rPr lang="en-US" dirty="0"/>
              <a:t>Reduces implementation </a:t>
            </a:r>
            <a:r>
              <a:rPr lang="en-US" dirty="0" smtClean="0"/>
              <a:t>risk</a:t>
            </a:r>
          </a:p>
          <a:p>
            <a:endParaRPr lang="en-US" dirty="0"/>
          </a:p>
        </p:txBody>
      </p:sp>
      <p:pic>
        <p:nvPicPr>
          <p:cNvPr id="1028" name="Picture 4" descr="http://finance2business.com/wp-content/uploads/2011/09/business-plan.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3204" y="4127609"/>
            <a:ext cx="2858166" cy="21764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0557" y="5552014"/>
            <a:ext cx="4490268" cy="307777"/>
          </a:xfrm>
          <a:prstGeom prst="rect">
            <a:avLst/>
          </a:prstGeom>
          <a:noFill/>
        </p:spPr>
        <p:txBody>
          <a:bodyPr wrap="none" rtlCol="0">
            <a:spAutoFit/>
          </a:bodyPr>
          <a:lstStyle/>
          <a:p>
            <a:r>
              <a:rPr lang="en-US" dirty="0" smtClean="0"/>
              <a:t>Visit </a:t>
            </a:r>
            <a:r>
              <a:rPr lang="en-US" dirty="0" smtClean="0">
                <a:hlinkClick r:id="rId3"/>
              </a:rPr>
              <a:t>http://austinea.org</a:t>
            </a:r>
            <a:r>
              <a:rPr lang="en-US" dirty="0" smtClean="0"/>
              <a:t> to download presentations</a:t>
            </a:r>
            <a:endParaRPr lang="en-US" dirty="0"/>
          </a:p>
        </p:txBody>
      </p:sp>
    </p:spTree>
    <p:extLst>
      <p:ext uri="{BB962C8B-B14F-4D97-AF65-F5344CB8AC3E}">
        <p14:creationId xmlns:p14="http://schemas.microsoft.com/office/powerpoint/2010/main" val="3976968753"/>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Architecture</a:t>
            </a:r>
            <a:endParaRPr lang="en-US" dirty="0"/>
          </a:p>
        </p:txBody>
      </p:sp>
      <p:sp>
        <p:nvSpPr>
          <p:cNvPr id="3" name="Content Placeholder 2"/>
          <p:cNvSpPr>
            <a:spLocks noGrp="1"/>
          </p:cNvSpPr>
          <p:nvPr>
            <p:ph idx="1"/>
          </p:nvPr>
        </p:nvSpPr>
        <p:spPr>
          <a:xfrm>
            <a:off x="484188" y="2218463"/>
            <a:ext cx="8332787" cy="2474524"/>
          </a:xfrm>
        </p:spPr>
        <p:txBody>
          <a:bodyPr/>
          <a:lstStyle/>
          <a:p>
            <a:r>
              <a:rPr lang="en-US" dirty="0"/>
              <a:t>The process of translating business vision and strategy into effective enterprise change by creating, communicating and improving the key requirements, principles and models that describe the enterprise's future state and enable its evolution over time</a:t>
            </a:r>
          </a:p>
          <a:p>
            <a:endParaRPr lang="en-US" dirty="0"/>
          </a:p>
        </p:txBody>
      </p:sp>
      <p:sp>
        <p:nvSpPr>
          <p:cNvPr id="4" name="Rectangle 3"/>
          <p:cNvSpPr/>
          <p:nvPr/>
        </p:nvSpPr>
        <p:spPr bwMode="auto">
          <a:xfrm>
            <a:off x="974035" y="4476191"/>
            <a:ext cx="6997148" cy="954107"/>
          </a:xfrm>
          <a:prstGeom prst="rect">
            <a:avLst/>
          </a:prstGeom>
          <a:gradFill>
            <a:gsLst>
              <a:gs pos="0">
                <a:srgbClr val="FFCC66"/>
              </a:gs>
              <a:gs pos="50000">
                <a:srgbClr val="FFCC66"/>
              </a:gs>
              <a:gs pos="100000">
                <a:srgbClr val="FFFFFF"/>
              </a:gs>
            </a:gsLst>
            <a:lin ang="5400000" scaled="0"/>
          </a:gradFill>
          <a:ln w="38100" cap="flat" cmpd="sng" algn="ctr">
            <a:noFill/>
            <a:prstDash val="solid"/>
            <a:round/>
            <a:headEnd type="none" w="med" len="med"/>
            <a:tailEnd type="none" w="med" len="med"/>
          </a:ln>
          <a:effectLst/>
          <a:scene3d>
            <a:camera prst="orthographicFront"/>
            <a:lightRig rig="threePt" dir="t"/>
          </a:scene3d>
          <a:sp3d>
            <a:bevelT w="38100" prst="angle"/>
          </a:sp3d>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rPr>
              <a:t>A process to deliver critical</a:t>
            </a:r>
            <a:r>
              <a:rPr kumimoji="0" lang="en-US" sz="2800" b="1" i="0" u="none" strike="noStrike" cap="none" normalizeH="0" dirty="0" smtClean="0">
                <a:ln>
                  <a:noFill/>
                </a:ln>
                <a:solidFill>
                  <a:srgbClr val="C00000"/>
                </a:solidFill>
                <a:effectLst>
                  <a:outerShdw blurRad="38100" dist="38100" dir="2700000" algn="tl">
                    <a:srgbClr val="000000">
                      <a:alpha val="43137"/>
                    </a:srgbClr>
                  </a:outerShdw>
                </a:effectLst>
                <a:latin typeface="Arial" charset="0"/>
                <a:cs typeface="Arial" charset="0"/>
              </a:rPr>
              <a:t> mass of understanding to the enterprise!</a:t>
            </a:r>
            <a:endParaRPr kumimoji="0" lang="en-US" sz="28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charset="0"/>
              <a:cs typeface="Arial" charset="0"/>
            </a:endParaRPr>
          </a:p>
        </p:txBody>
      </p:sp>
      <p:sp>
        <p:nvSpPr>
          <p:cNvPr id="5" name="TextBox 4"/>
          <p:cNvSpPr txBox="1"/>
          <p:nvPr/>
        </p:nvSpPr>
        <p:spPr>
          <a:xfrm>
            <a:off x="4902714" y="5777878"/>
            <a:ext cx="3068469" cy="338554"/>
          </a:xfrm>
          <a:prstGeom prst="rect">
            <a:avLst/>
          </a:prstGeom>
          <a:noFill/>
        </p:spPr>
        <p:txBody>
          <a:bodyPr wrap="none" rtlCol="0">
            <a:spAutoFit/>
          </a:bodyPr>
          <a:lstStyle/>
          <a:p>
            <a:r>
              <a:rPr lang="en-US" sz="1600" i="1" dirty="0" smtClean="0">
                <a:latin typeface="Times New Roman" pitchFamily="18" charset="0"/>
                <a:cs typeface="Times New Roman" pitchFamily="18" charset="0"/>
                <a:hlinkClick r:id="rId2"/>
              </a:rPr>
              <a:t>Critical Mass of Understanding…</a:t>
            </a:r>
            <a:endParaRPr lang="en-US" sz="1600" i="1" dirty="0">
              <a:latin typeface="Times New Roman" pitchFamily="18" charset="0"/>
              <a:cs typeface="Times New Roman" pitchFamily="18" charset="0"/>
            </a:endParaRPr>
          </a:p>
        </p:txBody>
      </p:sp>
    </p:spTree>
    <p:extLst>
      <p:ext uri="{BB962C8B-B14F-4D97-AF65-F5344CB8AC3E}">
        <p14:creationId xmlns:p14="http://schemas.microsoft.com/office/powerpoint/2010/main" val="266220904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out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Critical Mass of Understanding</a:t>
            </a:r>
            <a:endParaRPr lang="en-US" dirty="0"/>
          </a:p>
        </p:txBody>
      </p:sp>
      <p:sp>
        <p:nvSpPr>
          <p:cNvPr id="2" name="TextBox 1"/>
          <p:cNvSpPr txBox="1"/>
          <p:nvPr/>
        </p:nvSpPr>
        <p:spPr>
          <a:xfrm>
            <a:off x="1103296" y="5651255"/>
            <a:ext cx="4443845" cy="400110"/>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momentum = mass x velocity</a:t>
            </a:r>
            <a:endParaRPr lang="en-US" sz="20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3" name="TextBox 2"/>
          <p:cNvSpPr txBox="1"/>
          <p:nvPr/>
        </p:nvSpPr>
        <p:spPr>
          <a:xfrm>
            <a:off x="2451672" y="5349551"/>
            <a:ext cx="2281394" cy="1015663"/>
          </a:xfrm>
          <a:prstGeom prst="rect">
            <a:avLst/>
          </a:prstGeom>
          <a:noFill/>
        </p:spPr>
        <p:txBody>
          <a:bodyPr wrap="none" rtlCol="0">
            <a:spAutoFit/>
          </a:bodyPr>
          <a:lstStyle/>
          <a:p>
            <a:pPr algn="ct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critical</a:t>
            </a:r>
            <a:b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r>
            <a:b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b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understanding</a:t>
            </a:r>
            <a:endParaRPr lang="en-US" sz="2000"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7" name="TextBox 6"/>
          <p:cNvSpPr txBox="1"/>
          <p:nvPr/>
        </p:nvSpPr>
        <p:spPr>
          <a:xfrm>
            <a:off x="5389810" y="5648702"/>
            <a:ext cx="2959465" cy="400110"/>
          </a:xfrm>
          <a:prstGeom prst="rect">
            <a:avLst/>
          </a:prstGeom>
          <a:noFill/>
        </p:spPr>
        <p:txBody>
          <a:bodyPr wrap="none" rtlCol="0">
            <a:spAutoFit/>
          </a:bodyPr>
          <a:lstStyle/>
          <a:p>
            <a:pPr algn="ctr"/>
            <a:r>
              <a:rPr lang="en-US" sz="2000" dirty="0" smtClean="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in a given direction</a:t>
            </a:r>
            <a:endParaRPr lang="en-US" sz="2000" dirty="0">
              <a:solidFill>
                <a:srgbClr val="FF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nvGrpSpPr>
          <p:cNvPr id="6" name="Group 5"/>
          <p:cNvGrpSpPr/>
          <p:nvPr/>
        </p:nvGrpSpPr>
        <p:grpSpPr>
          <a:xfrm>
            <a:off x="335131" y="1109542"/>
            <a:ext cx="4297971" cy="3963115"/>
            <a:chOff x="335131" y="1109542"/>
            <a:chExt cx="4297971" cy="396311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72" y="1468397"/>
              <a:ext cx="4044315" cy="36042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35131" y="1109542"/>
              <a:ext cx="4297971" cy="307777"/>
            </a:xfrm>
            <a:prstGeom prst="rect">
              <a:avLst/>
            </a:prstGeom>
            <a:noFill/>
          </p:spPr>
          <p:txBody>
            <a:bodyPr wrap="none" rtlCol="0">
              <a:spAutoFit/>
            </a:bodyPr>
            <a:lstStyle/>
            <a:p>
              <a:r>
                <a:rPr lang="en-US" dirty="0">
                  <a:solidFill>
                    <a:srgbClr val="FFFFFF"/>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No Blueprint = Disjointed Understanding</a:t>
              </a:r>
            </a:p>
          </p:txBody>
        </p:sp>
      </p:grpSp>
      <p:grpSp>
        <p:nvGrpSpPr>
          <p:cNvPr id="9" name="Group 8"/>
          <p:cNvGrpSpPr/>
          <p:nvPr/>
        </p:nvGrpSpPr>
        <p:grpSpPr>
          <a:xfrm>
            <a:off x="4853830" y="1109541"/>
            <a:ext cx="3735229" cy="3989310"/>
            <a:chOff x="4853830" y="1109541"/>
            <a:chExt cx="3735229" cy="398931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830" y="1468397"/>
              <a:ext cx="3735229" cy="36304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909089" y="1109541"/>
              <a:ext cx="3624710" cy="307777"/>
            </a:xfrm>
            <a:prstGeom prst="rect">
              <a:avLst/>
            </a:prstGeom>
            <a:noFill/>
          </p:spPr>
          <p:txBody>
            <a:bodyPr wrap="none" rtlCol="0">
              <a:spAutoFit/>
            </a:bodyPr>
            <a:lstStyle/>
            <a:p>
              <a:r>
                <a:rPr lang="en-US" dirty="0">
                  <a:solidFill>
                    <a:srgbClr val="FFFFFF"/>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Blueprint = Mutual Understanding</a:t>
              </a:r>
            </a:p>
          </p:txBody>
        </p:sp>
      </p:grpSp>
    </p:spTree>
    <p:extLst>
      <p:ext uri="{BB962C8B-B14F-4D97-AF65-F5344CB8AC3E}">
        <p14:creationId xmlns:p14="http://schemas.microsoft.com/office/powerpoint/2010/main" val="197984559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anim calcmode="lin" valueType="num">
                                      <p:cBhvr>
                                        <p:cTn id="13" dur="2000" fill="hold"/>
                                        <p:tgtEl>
                                          <p:spTgt spid="9"/>
                                        </p:tgtEl>
                                        <p:attrNameLst>
                                          <p:attrName>ppt_w</p:attrName>
                                        </p:attrNameLst>
                                      </p:cBhvr>
                                      <p:tavLst>
                                        <p:tav tm="0" fmla="#ppt_w*sin(2.5*pi*$)">
                                          <p:val>
                                            <p:fltVal val="0"/>
                                          </p:val>
                                        </p:tav>
                                        <p:tav tm="100000">
                                          <p:val>
                                            <p:fltVal val="1"/>
                                          </p:val>
                                        </p:tav>
                                      </p:tavLst>
                                    </p:anim>
                                    <p:anim calcmode="lin" valueType="num">
                                      <p:cBhvr>
                                        <p:cTn id="14"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outVertic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1+#ppt_w/2"/>
                                          </p:val>
                                        </p:tav>
                                        <p:tav tm="100000">
                                          <p:val>
                                            <p:strVal val="#ppt_x"/>
                                          </p:val>
                                        </p:tav>
                                      </p:tavLst>
                                    </p:anim>
                                    <p:anim calcmode="lin" valueType="num">
                                      <p:cBhvr additive="base">
                                        <p:cTn id="3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Comparative Investment</a:t>
            </a:r>
            <a:endParaRPr lang="en-US" dirty="0"/>
          </a:p>
        </p:txBody>
      </p:sp>
      <p:grpSp>
        <p:nvGrpSpPr>
          <p:cNvPr id="18" name="Group 17"/>
          <p:cNvGrpSpPr/>
          <p:nvPr/>
        </p:nvGrpSpPr>
        <p:grpSpPr>
          <a:xfrm>
            <a:off x="709689" y="2297401"/>
            <a:ext cx="7315034" cy="1822042"/>
            <a:chOff x="709689" y="2297401"/>
            <a:chExt cx="7315034" cy="1822042"/>
          </a:xfrm>
        </p:grpSpPr>
        <p:grpSp>
          <p:nvGrpSpPr>
            <p:cNvPr id="17" name="Group 16"/>
            <p:cNvGrpSpPr/>
            <p:nvPr/>
          </p:nvGrpSpPr>
          <p:grpSpPr>
            <a:xfrm>
              <a:off x="709689" y="2297401"/>
              <a:ext cx="7315034" cy="1822042"/>
              <a:chOff x="709689" y="2297401"/>
              <a:chExt cx="7315034" cy="1822042"/>
            </a:xfrm>
          </p:grpSpPr>
          <p:sp>
            <p:nvSpPr>
              <p:cNvPr id="3" name="Rectangle 2"/>
              <p:cNvSpPr/>
              <p:nvPr/>
            </p:nvSpPr>
            <p:spPr bwMode="auto">
              <a:xfrm rot="5400000">
                <a:off x="4215991" y="6299"/>
                <a:ext cx="458198" cy="6326819"/>
              </a:xfrm>
              <a:prstGeom prst="rect">
                <a:avLst/>
              </a:prstGeom>
              <a:solidFill>
                <a:srgbClr val="FF9900"/>
              </a:solidFill>
              <a:ln w="12700" cap="flat" cmpd="sng" algn="ctr">
                <a:noFill/>
                <a:prstDash val="solid"/>
                <a:round/>
                <a:headEnd type="none" w="med" len="med"/>
                <a:tailEnd type="none" w="med" len="med"/>
              </a:ln>
              <a:effectLst>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cxnSp>
            <p:nvCxnSpPr>
              <p:cNvPr id="6" name="Straight Arrow Connector 5"/>
              <p:cNvCxnSpPr/>
              <p:nvPr/>
            </p:nvCxnSpPr>
            <p:spPr bwMode="auto">
              <a:xfrm>
                <a:off x="1281680" y="2622430"/>
                <a:ext cx="6326820" cy="0"/>
              </a:xfrm>
              <a:prstGeom prst="straightConnector1">
                <a:avLst/>
              </a:prstGeom>
              <a:solidFill>
                <a:schemeClr val="accent1"/>
              </a:solidFill>
              <a:ln w="38100" cap="flat" cmpd="sng" algn="ctr">
                <a:solidFill>
                  <a:srgbClr val="00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1160916" y="2336387"/>
                <a:ext cx="502061" cy="307777"/>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$ 0</a:t>
                </a:r>
                <a:endParaRPr lang="en-US"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8" name="TextBox 7"/>
              <p:cNvSpPr txBox="1"/>
              <p:nvPr/>
            </p:nvSpPr>
            <p:spPr>
              <a:xfrm>
                <a:off x="6865431" y="2297401"/>
                <a:ext cx="1159292" cy="307777"/>
              </a:xfrm>
              <a:prstGeom prst="rect">
                <a:avLst/>
              </a:prstGeom>
              <a:noFill/>
            </p:spPr>
            <p:txBody>
              <a:bodyPr wrap="none" rtlCol="0">
                <a:spAutoFit/>
              </a:bodyPr>
              <a:lstStyle/>
              <a:p>
                <a:r>
                  <a:rPr lang="en-US" dirty="0">
                    <a:effectLst>
                      <a:outerShdw blurRad="38100" dist="38100" dir="2700000" algn="tl">
                        <a:srgbClr val="000000">
                          <a:alpha val="43137"/>
                        </a:srgbClr>
                      </a:outerShdw>
                    </a:effectLst>
                    <a:latin typeface="Verdana" pitchFamily="34" charset="0"/>
                    <a:ea typeface="Verdana" pitchFamily="34" charset="0"/>
                    <a:cs typeface="Verdana" pitchFamily="34" charset="0"/>
                  </a:rPr>
                  <a:t>$ </a:t>
                </a:r>
                <a:r>
                  <a:rPr lang="en-US" dirty="0" err="1" smtClean="0">
                    <a:effectLst>
                      <a:outerShdw blurRad="38100" dist="38100" dir="2700000" algn="tl">
                        <a:srgbClr val="000000">
                          <a:alpha val="43137"/>
                        </a:srgbClr>
                      </a:outerShdw>
                    </a:effectLst>
                    <a:latin typeface="Verdana" pitchFamily="34" charset="0"/>
                    <a:ea typeface="Verdana" pitchFamily="34" charset="0"/>
                    <a:cs typeface="Verdana" pitchFamily="34" charset="0"/>
                  </a:rPr>
                  <a:t>xxx,xxx</a:t>
                </a:r>
                <a:endParaRPr lang="en-US"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9" name="TextBox 8"/>
              <p:cNvSpPr txBox="1"/>
              <p:nvPr/>
            </p:nvSpPr>
            <p:spPr>
              <a:xfrm>
                <a:off x="709689" y="3657778"/>
                <a:ext cx="2404826" cy="461665"/>
              </a:xfrm>
              <a:prstGeom prst="rect">
                <a:avLst/>
              </a:prstGeom>
              <a:noFill/>
            </p:spPr>
            <p:txBody>
              <a:bodyPr wrap="none" rtlCol="0">
                <a:spAutoFit/>
              </a:bodyPr>
              <a:lstStyle/>
              <a:p>
                <a:pPr algn="ct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Architecture Expenditure</a:t>
                </a:r>
              </a:p>
              <a:p>
                <a:pPr algn="ct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8 – 15% of Total Cost</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1" name="Left Brace 10"/>
              <p:cNvSpPr/>
              <p:nvPr/>
            </p:nvSpPr>
            <p:spPr bwMode="auto">
              <a:xfrm rot="16200000">
                <a:off x="1559555" y="3155438"/>
                <a:ext cx="293298" cy="814541"/>
              </a:xfrm>
              <a:prstGeom prst="leftBrace">
                <a:avLst>
                  <a:gd name="adj1" fmla="val 40687"/>
                  <a:gd name="adj2" fmla="val 52118"/>
                </a:avLst>
              </a:prstGeom>
              <a:noFill/>
              <a:ln w="38100" cap="flat" cmpd="sng" algn="ctr">
                <a:solidFill>
                  <a:srgbClr val="0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grpSp>
        <p:sp>
          <p:nvSpPr>
            <p:cNvPr id="4" name="TextBox 3"/>
            <p:cNvSpPr txBox="1"/>
            <p:nvPr/>
          </p:nvSpPr>
          <p:spPr>
            <a:xfrm>
              <a:off x="2644862" y="3026872"/>
              <a:ext cx="3393878" cy="307777"/>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Major Construction Project Cost</a:t>
              </a:r>
              <a:endParaRPr lang="en-US"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grpSp>
        <p:nvGrpSpPr>
          <p:cNvPr id="19" name="Group 18"/>
          <p:cNvGrpSpPr/>
          <p:nvPr/>
        </p:nvGrpSpPr>
        <p:grpSpPr>
          <a:xfrm>
            <a:off x="709689" y="4256470"/>
            <a:ext cx="6898811" cy="1047090"/>
            <a:chOff x="709689" y="4256470"/>
            <a:chExt cx="6898811" cy="1047090"/>
          </a:xfrm>
        </p:grpSpPr>
        <p:sp>
          <p:nvSpPr>
            <p:cNvPr id="12" name="Rectangle 11"/>
            <p:cNvSpPr/>
            <p:nvPr/>
          </p:nvSpPr>
          <p:spPr bwMode="auto">
            <a:xfrm rot="5400000">
              <a:off x="4235349" y="1302801"/>
              <a:ext cx="419481" cy="6326820"/>
            </a:xfrm>
            <a:prstGeom prst="rect">
              <a:avLst/>
            </a:prstGeom>
            <a:solidFill>
              <a:schemeClr val="accent5">
                <a:lumMod val="75000"/>
              </a:schemeClr>
            </a:solidFill>
            <a:ln w="12700" cap="flat" cmpd="sng" algn="ctr">
              <a:noFill/>
              <a:prstDash val="solid"/>
              <a:round/>
              <a:headEnd type="none" w="med" len="med"/>
              <a:tailEnd type="none" w="med" len="med"/>
            </a:ln>
            <a:effectLst>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3" name="TextBox 12"/>
            <p:cNvSpPr txBox="1"/>
            <p:nvPr/>
          </p:nvSpPr>
          <p:spPr>
            <a:xfrm>
              <a:off x="3170036" y="4325043"/>
              <a:ext cx="2326278" cy="307777"/>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Major IT Project Cost</a:t>
              </a:r>
              <a:endParaRPr lang="en-US"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14" name="TextBox 13"/>
            <p:cNvSpPr txBox="1"/>
            <p:nvPr/>
          </p:nvSpPr>
          <p:spPr>
            <a:xfrm>
              <a:off x="709689" y="4841895"/>
              <a:ext cx="2595583" cy="461665"/>
            </a:xfrm>
            <a:prstGeom prst="rect">
              <a:avLst/>
            </a:prstGeom>
            <a:noFill/>
          </p:spPr>
          <p:txBody>
            <a:bodyPr wrap="none" rtlCol="0">
              <a:spAutoFit/>
            </a:bodyPr>
            <a:lstStyle/>
            <a:p>
              <a:pPr algn="ct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IT Architecture Expenditure</a:t>
              </a:r>
            </a:p>
            <a:p>
              <a:pPr algn="ctr"/>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 0.25 % of Total Cost</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16" name="Straight Connector 15"/>
            <p:cNvCxnSpPr/>
            <p:nvPr/>
          </p:nvCxnSpPr>
          <p:spPr bwMode="auto">
            <a:xfrm flipH="1">
              <a:off x="1307558" y="4273287"/>
              <a:ext cx="8627" cy="592013"/>
            </a:xfrm>
            <a:prstGeom prst="line">
              <a:avLst/>
            </a:prstGeom>
            <a:solidFill>
              <a:schemeClr val="accent1"/>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853184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EA Terms</a:t>
            </a:r>
          </a:p>
        </p:txBody>
      </p:sp>
      <p:sp>
        <p:nvSpPr>
          <p:cNvPr id="3" name="Content Placeholder 2"/>
          <p:cNvSpPr>
            <a:spLocks noGrp="1"/>
          </p:cNvSpPr>
          <p:nvPr>
            <p:ph idx="1"/>
          </p:nvPr>
        </p:nvSpPr>
        <p:spPr>
          <a:xfrm>
            <a:off x="484188" y="1537812"/>
            <a:ext cx="8332787" cy="5299912"/>
          </a:xfrm>
        </p:spPr>
        <p:txBody>
          <a:bodyPr/>
          <a:lstStyle/>
          <a:p>
            <a:r>
              <a:rPr lang="en-US" dirty="0" smtClean="0">
                <a:solidFill>
                  <a:srgbClr val="0000FF"/>
                </a:solidFill>
              </a:rPr>
              <a:t>Vision:</a:t>
            </a:r>
            <a:r>
              <a:rPr lang="en-US" dirty="0" smtClean="0"/>
              <a:t> Outlines </a:t>
            </a:r>
            <a:r>
              <a:rPr lang="en-US" dirty="0"/>
              <a:t>what the organization wants to be, or how it wants the world in which it operates to be (an "idealized" view of the world). It is a long-term view and concentrates on a description of the </a:t>
            </a:r>
            <a:r>
              <a:rPr lang="en-US" dirty="0">
                <a:solidFill>
                  <a:srgbClr val="C00000"/>
                </a:solidFill>
              </a:rPr>
              <a:t>future state</a:t>
            </a:r>
            <a:r>
              <a:rPr lang="en-US" dirty="0"/>
              <a:t>. It can be emotive and is a source of inspiration</a:t>
            </a:r>
            <a:r>
              <a:rPr lang="en-US" dirty="0" smtClean="0"/>
              <a:t>.</a:t>
            </a:r>
          </a:p>
          <a:p>
            <a:r>
              <a:rPr lang="en-US" dirty="0" smtClean="0">
                <a:solidFill>
                  <a:srgbClr val="0000FF"/>
                </a:solidFill>
              </a:rPr>
              <a:t>Mission:</a:t>
            </a:r>
            <a:r>
              <a:rPr lang="en-US" dirty="0" smtClean="0"/>
              <a:t> Defines </a:t>
            </a:r>
            <a:r>
              <a:rPr lang="en-US" dirty="0"/>
              <a:t>the fundamental purpose of an organization or an enterprise, succinctly describing why it exists and </a:t>
            </a:r>
            <a:r>
              <a:rPr lang="en-US" dirty="0">
                <a:solidFill>
                  <a:srgbClr val="C00000"/>
                </a:solidFill>
              </a:rPr>
              <a:t>what it does to achieve its vision</a:t>
            </a:r>
            <a:r>
              <a:rPr lang="en-US" dirty="0"/>
              <a:t>. A high-level action or </a:t>
            </a:r>
            <a:r>
              <a:rPr lang="en-US" dirty="0">
                <a:solidFill>
                  <a:srgbClr val="C00000"/>
                </a:solidFill>
              </a:rPr>
              <a:t>process description</a:t>
            </a:r>
            <a:r>
              <a:rPr lang="en-US" dirty="0"/>
              <a:t> of an organization, spells out its overall goal, provides a path, and guides decision-making. A formal short written statement of an organization's value proposition.</a:t>
            </a:r>
          </a:p>
        </p:txBody>
      </p:sp>
    </p:spTree>
    <p:extLst>
      <p:ext uri="{BB962C8B-B14F-4D97-AF65-F5344CB8AC3E}">
        <p14:creationId xmlns:p14="http://schemas.microsoft.com/office/powerpoint/2010/main" val="3528683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EA Terms</a:t>
            </a:r>
            <a:endParaRPr lang="en-US" dirty="0"/>
          </a:p>
        </p:txBody>
      </p:sp>
      <p:sp>
        <p:nvSpPr>
          <p:cNvPr id="3" name="Content Placeholder 2"/>
          <p:cNvSpPr>
            <a:spLocks noGrp="1"/>
          </p:cNvSpPr>
          <p:nvPr>
            <p:ph idx="1"/>
          </p:nvPr>
        </p:nvSpPr>
        <p:spPr>
          <a:xfrm>
            <a:off x="484188" y="1589088"/>
            <a:ext cx="8332787" cy="4856714"/>
          </a:xfrm>
        </p:spPr>
        <p:txBody>
          <a:bodyPr/>
          <a:lstStyle/>
          <a:p>
            <a:r>
              <a:rPr lang="en-US" dirty="0">
                <a:solidFill>
                  <a:srgbClr val="0000FF"/>
                </a:solidFill>
              </a:rPr>
              <a:t>Capability:</a:t>
            </a:r>
            <a:r>
              <a:rPr lang="en-US" dirty="0"/>
              <a:t> </a:t>
            </a:r>
            <a:r>
              <a:rPr lang="en-US" dirty="0">
                <a:solidFill>
                  <a:srgbClr val="C00000"/>
                </a:solidFill>
              </a:rPr>
              <a:t>People, processes and systems delivering value</a:t>
            </a:r>
            <a:r>
              <a:rPr lang="en-US" dirty="0"/>
              <a:t> for a specific purpose. The quality of being capable; to have the capacity or ability to do something, achieve specific effects or declared goals and </a:t>
            </a:r>
            <a:r>
              <a:rPr lang="en-US" dirty="0" smtClean="0"/>
              <a:t>objectives</a:t>
            </a:r>
          </a:p>
          <a:p>
            <a:r>
              <a:rPr lang="en-US" dirty="0">
                <a:solidFill>
                  <a:srgbClr val="0000FF"/>
                </a:solidFill>
              </a:rPr>
              <a:t>Goal:</a:t>
            </a:r>
            <a:r>
              <a:rPr lang="en-US" dirty="0"/>
              <a:t> </a:t>
            </a:r>
            <a:r>
              <a:rPr lang="en-US" dirty="0" smtClean="0"/>
              <a:t>A </a:t>
            </a:r>
            <a:r>
              <a:rPr lang="en-US" dirty="0">
                <a:solidFill>
                  <a:srgbClr val="C00000"/>
                </a:solidFill>
              </a:rPr>
              <a:t>desired result</a:t>
            </a:r>
            <a:r>
              <a:rPr lang="en-US" dirty="0"/>
              <a:t> a person or a system envisions, plans and commits to </a:t>
            </a:r>
            <a:r>
              <a:rPr lang="en-US" dirty="0" smtClean="0"/>
              <a:t>achieve. A desired </a:t>
            </a:r>
            <a:r>
              <a:rPr lang="en-US" dirty="0"/>
              <a:t>end-point in some sort of assumed development. Many people endeavor to reach goals within a finite time by setting </a:t>
            </a:r>
            <a:r>
              <a:rPr lang="en-US" dirty="0" smtClean="0"/>
              <a:t>deadlines (</a:t>
            </a:r>
            <a:r>
              <a:rPr lang="en-US" dirty="0" smtClean="0">
                <a:solidFill>
                  <a:srgbClr val="C00000"/>
                </a:solidFill>
              </a:rPr>
              <a:t>a milestone</a:t>
            </a:r>
            <a:r>
              <a:rPr lang="en-US" dirty="0" smtClean="0"/>
              <a:t>). Goals amplify and quantify the organization’s </a:t>
            </a:r>
            <a:r>
              <a:rPr lang="en-US" dirty="0" smtClean="0">
                <a:solidFill>
                  <a:srgbClr val="0000FF"/>
                </a:solidFill>
              </a:rPr>
              <a:t>Vision</a:t>
            </a:r>
          </a:p>
          <a:p>
            <a:r>
              <a:rPr lang="en-US" dirty="0" smtClean="0">
                <a:solidFill>
                  <a:srgbClr val="0000FF"/>
                </a:solidFill>
              </a:rPr>
              <a:t>Objective:</a:t>
            </a:r>
            <a:r>
              <a:rPr lang="en-US" dirty="0" smtClean="0"/>
              <a:t> Quantifies a Goal – a performance measure of behavior</a:t>
            </a:r>
            <a:endParaRPr lang="en-US" dirty="0"/>
          </a:p>
        </p:txBody>
      </p:sp>
    </p:spTree>
    <p:extLst>
      <p:ext uri="{BB962C8B-B14F-4D97-AF65-F5344CB8AC3E}">
        <p14:creationId xmlns:p14="http://schemas.microsoft.com/office/powerpoint/2010/main" val="4146320988"/>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3" y="231775"/>
            <a:ext cx="8961437" cy="867930"/>
          </a:xfrm>
        </p:spPr>
        <p:txBody>
          <a:bodyPr/>
          <a:lstStyle/>
          <a:p>
            <a:r>
              <a:rPr lang="en-US" dirty="0" smtClean="0"/>
              <a:t>Trick to Remember Difference Between</a:t>
            </a:r>
            <a:br>
              <a:rPr lang="en-US" dirty="0" smtClean="0"/>
            </a:br>
            <a:r>
              <a:rPr lang="en-US" dirty="0" smtClean="0"/>
              <a:t>Goal and Objective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21" y="1994055"/>
            <a:ext cx="8189140" cy="4688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p:cNvGrpSpPr/>
          <p:nvPr/>
        </p:nvGrpSpPr>
        <p:grpSpPr>
          <a:xfrm>
            <a:off x="735548" y="2837624"/>
            <a:ext cx="2382709" cy="3001143"/>
            <a:chOff x="735548" y="2837624"/>
            <a:chExt cx="2382709" cy="3001143"/>
          </a:xfrm>
        </p:grpSpPr>
        <p:sp>
          <p:nvSpPr>
            <p:cNvPr id="4" name="TextBox 3"/>
            <p:cNvSpPr txBox="1"/>
            <p:nvPr/>
          </p:nvSpPr>
          <p:spPr>
            <a:xfrm rot="16200000">
              <a:off x="-472636" y="4045808"/>
              <a:ext cx="30011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r>
                <a:rPr lang="en-US" sz="32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Touchdown!</a:t>
              </a:r>
              <a:endParaRPr lang="en-US" sz="32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
          <p:nvSpPr>
            <p:cNvPr id="5" name="TextBox 4"/>
            <p:cNvSpPr txBox="1"/>
            <p:nvPr/>
          </p:nvSpPr>
          <p:spPr>
            <a:xfrm>
              <a:off x="2031100" y="3147801"/>
              <a:ext cx="1087157" cy="523220"/>
            </a:xfrm>
            <a:prstGeom prst="rect">
              <a:avLst/>
            </a:prstGeom>
            <a:noFill/>
          </p:spPr>
          <p:txBody>
            <a:bodyPr wrap="none" rtlCol="0">
              <a:spAutoFit/>
            </a:bodyPr>
            <a:lstStyle/>
            <a:p>
              <a:r>
                <a:rPr lang="en-US" sz="28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Goal</a:t>
              </a:r>
              <a:endParaRPr lang="en-US" sz="28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7" name="Straight Arrow Connector 6"/>
            <p:cNvCxnSpPr/>
            <p:nvPr/>
          </p:nvCxnSpPr>
          <p:spPr bwMode="auto">
            <a:xfrm flipH="1">
              <a:off x="1246173" y="3409411"/>
              <a:ext cx="784928" cy="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TextBox 8"/>
          <p:cNvSpPr txBox="1"/>
          <p:nvPr/>
        </p:nvSpPr>
        <p:spPr>
          <a:xfrm>
            <a:off x="2574678" y="1514970"/>
            <a:ext cx="3804247" cy="400110"/>
          </a:xfrm>
          <a:prstGeom prst="rect">
            <a:avLst/>
          </a:prstGeom>
          <a:noFill/>
        </p:spPr>
        <p:txBody>
          <a:bodyPr wrap="none" rtlCol="0">
            <a:spAutoFit/>
          </a:bodyPr>
          <a:lstStyle/>
          <a:p>
            <a:r>
              <a:rPr lang="en-US" sz="20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Think of a football field…</a:t>
            </a:r>
            <a:endParaRPr lang="en-US" sz="20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nvGrpSpPr>
          <p:cNvPr id="15" name="Group 14"/>
          <p:cNvGrpSpPr/>
          <p:nvPr/>
        </p:nvGrpSpPr>
        <p:grpSpPr>
          <a:xfrm>
            <a:off x="4381212" y="4076585"/>
            <a:ext cx="3260829" cy="1163908"/>
            <a:chOff x="4381212" y="4076585"/>
            <a:chExt cx="3260829" cy="1163908"/>
          </a:xfrm>
        </p:grpSpPr>
        <p:sp>
          <p:nvSpPr>
            <p:cNvPr id="10" name="TextBox 9"/>
            <p:cNvSpPr txBox="1"/>
            <p:nvPr/>
          </p:nvSpPr>
          <p:spPr>
            <a:xfrm>
              <a:off x="4878148" y="4076585"/>
              <a:ext cx="2095445" cy="523220"/>
            </a:xfrm>
            <a:prstGeom prst="rect">
              <a:avLst/>
            </a:prstGeom>
            <a:noFill/>
          </p:spPr>
          <p:txBody>
            <a:bodyPr wrap="none" rtlCol="0">
              <a:spAutoFit/>
            </a:bodyPr>
            <a:lstStyle/>
            <a:p>
              <a:r>
                <a:rPr lang="en-US" sz="28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Objective</a:t>
              </a:r>
              <a:endParaRPr lang="en-US" sz="28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cxnSp>
          <p:nvCxnSpPr>
            <p:cNvPr id="12" name="Straight Arrow Connector 11"/>
            <p:cNvCxnSpPr/>
            <p:nvPr/>
          </p:nvCxnSpPr>
          <p:spPr bwMode="auto">
            <a:xfrm flipH="1">
              <a:off x="5533406" y="4775616"/>
              <a:ext cx="657001" cy="0"/>
            </a:xfrm>
            <a:prstGeom prst="straightConnector1">
              <a:avLst/>
            </a:prstGeom>
            <a:solidFill>
              <a:schemeClr val="accent1"/>
            </a:solidFill>
            <a:ln w="38100" cap="flat" cmpd="sng" algn="ctr">
              <a:solidFill>
                <a:schemeClr val="tx1"/>
              </a:solidFill>
              <a:prstDash val="solid"/>
              <a:round/>
              <a:headEnd type="arrow"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Box 13"/>
            <p:cNvSpPr txBox="1"/>
            <p:nvPr/>
          </p:nvSpPr>
          <p:spPr>
            <a:xfrm>
              <a:off x="4381212" y="4901939"/>
              <a:ext cx="3260829" cy="338554"/>
            </a:xfrm>
            <a:prstGeom prst="rect">
              <a:avLst/>
            </a:prstGeom>
            <a:noFill/>
          </p:spPr>
          <p:txBody>
            <a:bodyPr wrap="none" rtlCol="0">
              <a:spAutoFit/>
            </a:bodyPr>
            <a:lstStyle/>
            <a:p>
              <a:r>
                <a:rPr lang="en-US" sz="1600" dirty="0" smtClean="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10 yards every three plays</a:t>
              </a:r>
              <a:endParaRPr lang="en-US" sz="1600" dirty="0">
                <a:solidFill>
                  <a:schemeClr val="tx1"/>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sp>
        <p:nvSpPr>
          <p:cNvPr id="3" name="TextBox 2"/>
          <p:cNvSpPr txBox="1"/>
          <p:nvPr/>
        </p:nvSpPr>
        <p:spPr>
          <a:xfrm>
            <a:off x="2387824" y="5374257"/>
            <a:ext cx="4384534" cy="707886"/>
          </a:xfrm>
          <a:prstGeom prst="rect">
            <a:avLst/>
          </a:prstGeom>
          <a:gradFill>
            <a:gsLst>
              <a:gs pos="0">
                <a:srgbClr val="FF9900"/>
              </a:gs>
              <a:gs pos="50000">
                <a:srgbClr val="FF9900"/>
              </a:gs>
              <a:gs pos="100000">
                <a:srgbClr val="F8F8F8"/>
              </a:gs>
            </a:gsLst>
            <a:lin ang="5400000" scaled="0"/>
          </a:gradFill>
          <a:scene3d>
            <a:camera prst="orthographicFront"/>
            <a:lightRig rig="threePt" dir="t"/>
          </a:scene3d>
          <a:sp3d>
            <a:bevelT/>
          </a:sp3d>
        </p:spPr>
        <p:txBody>
          <a:bodyPr wrap="none" rtlCol="0">
            <a:spAutoFit/>
          </a:bodyPr>
          <a:lstStyle/>
          <a:p>
            <a:r>
              <a:rPr lang="en-US" sz="2000" dirty="0" smtClean="0">
                <a:solidFill>
                  <a:srgbClr val="0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Goals identify end state</a:t>
            </a:r>
          </a:p>
          <a:p>
            <a:r>
              <a:rPr lang="en-US" sz="2000" dirty="0" smtClean="0">
                <a:solidFill>
                  <a:srgbClr val="000000"/>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Objectives measure behavior</a:t>
            </a:r>
            <a:endParaRPr lang="en-US" sz="2000" dirty="0">
              <a:solidFill>
                <a:srgbClr val="000000"/>
              </a:solidFill>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21645339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1135632" y="2270700"/>
            <a:ext cx="6245929" cy="1731432"/>
            <a:chOff x="1135632" y="2270700"/>
            <a:chExt cx="6245929" cy="1731432"/>
          </a:xfrm>
        </p:grpSpPr>
        <p:pic>
          <p:nvPicPr>
            <p:cNvPr id="4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145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3618"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63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1" name="Straight Connector 50"/>
            <p:cNvCxnSpPr>
              <a:stCxn id="54" idx="0"/>
            </p:cNvCxnSpPr>
            <p:nvPr/>
          </p:nvCxnSpPr>
          <p:spPr bwMode="auto">
            <a:xfrm flipV="1">
              <a:off x="1710062" y="2837638"/>
              <a:ext cx="61388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a:endCxn id="69" idx="0"/>
            </p:cNvCxnSpPr>
            <p:nvPr/>
          </p:nvCxnSpPr>
          <p:spPr bwMode="auto">
            <a:xfrm>
              <a:off x="2128897" y="2315119"/>
              <a:ext cx="177759"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p:cNvCxnSpPr>
              <a:endCxn id="49" idx="0"/>
            </p:cNvCxnSpPr>
            <p:nvPr/>
          </p:nvCxnSpPr>
          <p:spPr bwMode="auto">
            <a:xfrm flipH="1">
              <a:off x="1818670" y="2315119"/>
              <a:ext cx="250738"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5010"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723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1679"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8348"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2794"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902"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5017"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7243"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0571"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3472"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548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750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951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1531"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6125"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160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9589"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9456" y="3668294"/>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3546"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560"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7574" y="3207035"/>
              <a:ext cx="390103" cy="3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5" name="Straight Connector 74"/>
            <p:cNvCxnSpPr>
              <a:endCxn id="71" idx="0"/>
            </p:cNvCxnSpPr>
            <p:nvPr/>
          </p:nvCxnSpPr>
          <p:spPr bwMode="auto">
            <a:xfrm>
              <a:off x="2369571" y="2837637"/>
              <a:ext cx="364937"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75"/>
            <p:cNvCxnSpPr>
              <a:endCxn id="74" idx="0"/>
            </p:cNvCxnSpPr>
            <p:nvPr/>
          </p:nvCxnSpPr>
          <p:spPr bwMode="auto">
            <a:xfrm flipH="1">
              <a:off x="3282626" y="2315120"/>
              <a:ext cx="364681"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76"/>
            <p:cNvCxnSpPr>
              <a:endCxn id="73" idx="0"/>
            </p:cNvCxnSpPr>
            <p:nvPr/>
          </p:nvCxnSpPr>
          <p:spPr bwMode="auto">
            <a:xfrm>
              <a:off x="3647915" y="2315120"/>
              <a:ext cx="122697"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Straight Connector 77"/>
            <p:cNvCxnSpPr>
              <a:endCxn id="50" idx="0"/>
            </p:cNvCxnSpPr>
            <p:nvPr/>
          </p:nvCxnSpPr>
          <p:spPr bwMode="auto">
            <a:xfrm flipH="1">
              <a:off x="1330684" y="2315119"/>
              <a:ext cx="67195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a:endCxn id="55" idx="0"/>
            </p:cNvCxnSpPr>
            <p:nvPr/>
          </p:nvCxnSpPr>
          <p:spPr bwMode="auto">
            <a:xfrm flipH="1">
              <a:off x="2222285" y="2837637"/>
              <a:ext cx="101665" cy="830657"/>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a:stCxn id="70" idx="0"/>
            </p:cNvCxnSpPr>
            <p:nvPr/>
          </p:nvCxnSpPr>
          <p:spPr bwMode="auto">
            <a:xfrm flipV="1">
              <a:off x="2794641" y="2315120"/>
              <a:ext cx="80956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Straight Connector 80"/>
            <p:cNvCxnSpPr>
              <a:endCxn id="59" idx="0"/>
            </p:cNvCxnSpPr>
            <p:nvPr/>
          </p:nvCxnSpPr>
          <p:spPr bwMode="auto">
            <a:xfrm>
              <a:off x="3701310" y="2837638"/>
              <a:ext cx="57644"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Straight Connector 81"/>
            <p:cNvCxnSpPr/>
            <p:nvPr/>
          </p:nvCxnSpPr>
          <p:spPr bwMode="auto">
            <a:xfrm flipH="1" flipV="1">
              <a:off x="6646937" y="2837637"/>
              <a:ext cx="35452" cy="36688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Straight Connector 82"/>
            <p:cNvCxnSpPr>
              <a:endCxn id="67" idx="0"/>
            </p:cNvCxnSpPr>
            <p:nvPr/>
          </p:nvCxnSpPr>
          <p:spPr bwMode="auto">
            <a:xfrm flipH="1">
              <a:off x="4746583" y="2315119"/>
              <a:ext cx="237515" cy="89191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Straight Connector 83"/>
            <p:cNvCxnSpPr>
              <a:endCxn id="64" idx="0"/>
            </p:cNvCxnSpPr>
            <p:nvPr/>
          </p:nvCxnSpPr>
          <p:spPr bwMode="auto">
            <a:xfrm flipH="1">
              <a:off x="6210538" y="2315120"/>
              <a:ext cx="347654"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Connector 84"/>
            <p:cNvCxnSpPr>
              <a:endCxn id="65" idx="0"/>
            </p:cNvCxnSpPr>
            <p:nvPr/>
          </p:nvCxnSpPr>
          <p:spPr bwMode="auto">
            <a:xfrm flipH="1">
              <a:off x="5722553" y="2310527"/>
              <a:ext cx="800187"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Connector 85"/>
            <p:cNvCxnSpPr>
              <a:endCxn id="58" idx="0"/>
            </p:cNvCxnSpPr>
            <p:nvPr/>
          </p:nvCxnSpPr>
          <p:spPr bwMode="auto">
            <a:xfrm>
              <a:off x="5234568" y="2837639"/>
              <a:ext cx="573278"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a:endCxn id="61" idx="0"/>
            </p:cNvCxnSpPr>
            <p:nvPr/>
          </p:nvCxnSpPr>
          <p:spPr bwMode="auto">
            <a:xfrm>
              <a:off x="6619018" y="2837639"/>
              <a:ext cx="213277"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a:endCxn id="48" idx="0"/>
            </p:cNvCxnSpPr>
            <p:nvPr/>
          </p:nvCxnSpPr>
          <p:spPr bwMode="auto">
            <a:xfrm>
              <a:off x="6503472" y="2315120"/>
              <a:ext cx="683038" cy="89191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88"/>
            <p:cNvCxnSpPr>
              <a:endCxn id="60" idx="0"/>
            </p:cNvCxnSpPr>
            <p:nvPr/>
          </p:nvCxnSpPr>
          <p:spPr bwMode="auto">
            <a:xfrm flipH="1">
              <a:off x="6320069" y="2837639"/>
              <a:ext cx="298950" cy="830655"/>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89"/>
            <p:cNvCxnSpPr>
              <a:stCxn id="72" idx="0"/>
            </p:cNvCxnSpPr>
            <p:nvPr/>
          </p:nvCxnSpPr>
          <p:spPr bwMode="auto">
            <a:xfrm flipV="1">
              <a:off x="4258598" y="2310527"/>
              <a:ext cx="725500" cy="896508"/>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90"/>
            <p:cNvCxnSpPr>
              <a:stCxn id="56" idx="0"/>
            </p:cNvCxnSpPr>
            <p:nvPr/>
          </p:nvCxnSpPr>
          <p:spPr bwMode="auto">
            <a:xfrm flipV="1">
              <a:off x="3246731" y="2837638"/>
              <a:ext cx="40057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91"/>
            <p:cNvCxnSpPr>
              <a:stCxn id="68" idx="0"/>
            </p:cNvCxnSpPr>
            <p:nvPr/>
          </p:nvCxnSpPr>
          <p:spPr bwMode="auto">
            <a:xfrm flipH="1" flipV="1">
              <a:off x="3772140" y="2837638"/>
              <a:ext cx="499037" cy="83065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Straight Connector 92"/>
            <p:cNvCxnSpPr>
              <a:stCxn id="66" idx="0"/>
            </p:cNvCxnSpPr>
            <p:nvPr/>
          </p:nvCxnSpPr>
          <p:spPr bwMode="auto">
            <a:xfrm flipH="1" flipV="1">
              <a:off x="5202274" y="2837639"/>
              <a:ext cx="32294" cy="369396"/>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Straight Connector 93"/>
            <p:cNvCxnSpPr>
              <a:stCxn id="62" idx="0"/>
            </p:cNvCxnSpPr>
            <p:nvPr/>
          </p:nvCxnSpPr>
          <p:spPr bwMode="auto">
            <a:xfrm flipH="1" flipV="1">
              <a:off x="5202274" y="2837640"/>
              <a:ext cx="93349" cy="83065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Straight Connector 94"/>
            <p:cNvCxnSpPr>
              <a:stCxn id="57" idx="0"/>
            </p:cNvCxnSpPr>
            <p:nvPr/>
          </p:nvCxnSpPr>
          <p:spPr bwMode="auto">
            <a:xfrm flipV="1">
              <a:off x="4783400" y="2270700"/>
              <a:ext cx="200698" cy="1397594"/>
            </a:xfrm>
            <a:prstGeom prst="line">
              <a:avLst/>
            </a:prstGeom>
            <a:solidFill>
              <a:schemeClr val="accent1"/>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Title 1"/>
          <p:cNvSpPr>
            <a:spLocks noGrp="1"/>
          </p:cNvSpPr>
          <p:nvPr>
            <p:ph type="title"/>
          </p:nvPr>
        </p:nvSpPr>
        <p:spPr/>
        <p:txBody>
          <a:bodyPr/>
          <a:lstStyle/>
          <a:p>
            <a:r>
              <a:rPr lang="en-US" dirty="0"/>
              <a:t>Dealing With Complexity</a:t>
            </a:r>
          </a:p>
        </p:txBody>
      </p:sp>
      <p:grpSp>
        <p:nvGrpSpPr>
          <p:cNvPr id="32" name="Group 31"/>
          <p:cNvGrpSpPr/>
          <p:nvPr/>
        </p:nvGrpSpPr>
        <p:grpSpPr>
          <a:xfrm>
            <a:off x="1155488" y="5566786"/>
            <a:ext cx="7144304" cy="854773"/>
            <a:chOff x="1155488" y="5566786"/>
            <a:chExt cx="7144304" cy="854773"/>
          </a:xfrm>
        </p:grpSpPr>
        <p:sp>
          <p:nvSpPr>
            <p:cNvPr id="3" name="TextBox 2"/>
            <p:cNvSpPr txBox="1"/>
            <p:nvPr/>
          </p:nvSpPr>
          <p:spPr>
            <a:xfrm>
              <a:off x="1155488" y="6059922"/>
              <a:ext cx="14991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Optimize Operations</a:t>
              </a:r>
              <a:endParaRPr lang="en-US" sz="1050" b="1" dirty="0">
                <a:latin typeface="+mn-lt"/>
              </a:endParaRPr>
            </a:p>
          </p:txBody>
        </p:sp>
        <p:sp>
          <p:nvSpPr>
            <p:cNvPr id="5" name="TextBox 4"/>
            <p:cNvSpPr txBox="1"/>
            <p:nvPr/>
          </p:nvSpPr>
          <p:spPr>
            <a:xfrm>
              <a:off x="4114786" y="6059922"/>
              <a:ext cx="2032929"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Respond to Customer Needs</a:t>
              </a:r>
              <a:endParaRPr lang="en-US" sz="1050" b="1" dirty="0">
                <a:latin typeface="+mn-lt"/>
              </a:endParaRPr>
            </a:p>
          </p:txBody>
        </p:sp>
        <p:sp>
          <p:nvSpPr>
            <p:cNvPr id="6" name="TextBox 5"/>
            <p:cNvSpPr txBox="1"/>
            <p:nvPr/>
          </p:nvSpPr>
          <p:spPr>
            <a:xfrm>
              <a:off x="6189919" y="6059922"/>
              <a:ext cx="2109873"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Define Mobile User Processes</a:t>
              </a:r>
              <a:endParaRPr lang="en-US" sz="1050" b="1" dirty="0">
                <a:latin typeface="+mn-lt"/>
              </a:endParaRPr>
            </a:p>
          </p:txBody>
        </p:sp>
        <p:sp>
          <p:nvSpPr>
            <p:cNvPr id="7" name="TextBox 6"/>
            <p:cNvSpPr txBox="1"/>
            <p:nvPr/>
          </p:nvSpPr>
          <p:spPr>
            <a:xfrm>
              <a:off x="6281361" y="5566786"/>
              <a:ext cx="152958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Sustain Environment</a:t>
              </a:r>
              <a:endParaRPr lang="en-US" sz="1050" b="1" dirty="0">
                <a:latin typeface="+mn-lt"/>
              </a:endParaRPr>
            </a:p>
          </p:txBody>
        </p:sp>
        <p:sp>
          <p:nvSpPr>
            <p:cNvPr id="8" name="TextBox 7"/>
            <p:cNvSpPr txBox="1"/>
            <p:nvPr/>
          </p:nvSpPr>
          <p:spPr>
            <a:xfrm>
              <a:off x="3548650" y="5566786"/>
              <a:ext cx="265649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Integrate Case and Asset Management</a:t>
              </a:r>
              <a:endParaRPr lang="en-US" sz="1050" b="1" dirty="0">
                <a:latin typeface="+mn-lt"/>
              </a:endParaRPr>
            </a:p>
          </p:txBody>
        </p:sp>
        <p:sp>
          <p:nvSpPr>
            <p:cNvPr id="4" name="TextBox 3"/>
            <p:cNvSpPr txBox="1"/>
            <p:nvPr/>
          </p:nvSpPr>
          <p:spPr>
            <a:xfrm>
              <a:off x="2706155" y="6059922"/>
              <a:ext cx="1332416"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Increase Revenue</a:t>
              </a:r>
              <a:endParaRPr lang="en-US" sz="1050" b="1" dirty="0">
                <a:latin typeface="+mn-lt"/>
              </a:endParaRPr>
            </a:p>
          </p:txBody>
        </p:sp>
        <p:sp>
          <p:nvSpPr>
            <p:cNvPr id="9" name="TextBox 8"/>
            <p:cNvSpPr txBox="1"/>
            <p:nvPr/>
          </p:nvSpPr>
          <p:spPr>
            <a:xfrm>
              <a:off x="1264916" y="5566786"/>
              <a:ext cx="1939955" cy="361637"/>
            </a:xfrm>
            <a:prstGeom prst="rect">
              <a:avLst/>
            </a:prstGeom>
            <a:solidFill>
              <a:srgbClr val="FFCC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smtClean="0"/>
                <a:t>&lt;&lt;goal&gt;&gt;</a:t>
              </a:r>
              <a:endParaRPr lang="en-US" dirty="0"/>
            </a:p>
            <a:p>
              <a:r>
                <a:rPr lang="en-US" sz="1050" b="1" dirty="0" smtClean="0">
                  <a:latin typeface="+mn-lt"/>
                </a:rPr>
                <a:t>Conserve Water Resources</a:t>
              </a:r>
              <a:endParaRPr lang="en-US" sz="1050" b="1" dirty="0">
                <a:latin typeface="+mn-lt"/>
              </a:endParaRPr>
            </a:p>
          </p:txBody>
        </p:sp>
      </p:grpSp>
      <p:grpSp>
        <p:nvGrpSpPr>
          <p:cNvPr id="10" name="Group 9"/>
          <p:cNvGrpSpPr/>
          <p:nvPr/>
        </p:nvGrpSpPr>
        <p:grpSpPr>
          <a:xfrm>
            <a:off x="1366732" y="1703757"/>
            <a:ext cx="5963970" cy="1314699"/>
            <a:chOff x="1366732" y="1703757"/>
            <a:chExt cx="5963970" cy="1314699"/>
          </a:xfrm>
        </p:grpSpPr>
        <p:cxnSp>
          <p:nvCxnSpPr>
            <p:cNvPr id="11" name="Straight Connector 10"/>
            <p:cNvCxnSpPr/>
            <p:nvPr/>
          </p:nvCxnSpPr>
          <p:spPr bwMode="auto">
            <a:xfrm flipV="1">
              <a:off x="2369571" y="1703758"/>
              <a:ext cx="2019588" cy="1133879"/>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flipV="1">
              <a:off x="2225310" y="1703757"/>
              <a:ext cx="2097201" cy="60677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flipV="1">
              <a:off x="3604205" y="1703758"/>
              <a:ext cx="784954"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flipH="1" flipV="1">
              <a:off x="4389159" y="1703759"/>
              <a:ext cx="687849" cy="61136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flipH="1" flipV="1">
              <a:off x="4445942" y="1703758"/>
              <a:ext cx="2043297" cy="611361"/>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4445942" y="1703759"/>
              <a:ext cx="788626"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p:cNvCxnSpPr/>
            <p:nvPr/>
          </p:nvCxnSpPr>
          <p:spPr bwMode="auto">
            <a:xfrm>
              <a:off x="4389159" y="1703757"/>
              <a:ext cx="2248084" cy="1133880"/>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17"/>
            <p:cNvCxnSpPr/>
            <p:nvPr/>
          </p:nvCxnSpPr>
          <p:spPr bwMode="auto">
            <a:xfrm flipH="1">
              <a:off x="3721224" y="1703759"/>
              <a:ext cx="667935" cy="1133878"/>
            </a:xfrm>
            <a:prstGeom prst="line">
              <a:avLst/>
            </a:prstGeom>
            <a:solidFill>
              <a:schemeClr val="accent1"/>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1914960" y="2656819"/>
              <a:ext cx="909223"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Safe Public</a:t>
              </a:r>
              <a:endParaRPr lang="en-US" sz="1050" dirty="0">
                <a:effectLst>
                  <a:outerShdw blurRad="38100" dist="38100" dir="2700000" algn="tl">
                    <a:srgbClr val="000000">
                      <a:alpha val="43137"/>
                    </a:srgbClr>
                  </a:outerShdw>
                </a:effectLst>
              </a:endParaRPr>
            </a:p>
          </p:txBody>
        </p:sp>
        <p:sp>
          <p:nvSpPr>
            <p:cNvPr id="20" name="TextBox 19"/>
            <p:cNvSpPr txBox="1"/>
            <p:nvPr/>
          </p:nvSpPr>
          <p:spPr>
            <a:xfrm>
              <a:off x="1366732" y="2129710"/>
              <a:ext cx="16001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Manage Infrastructure</a:t>
              </a:r>
              <a:endParaRPr lang="en-US" sz="1050" dirty="0">
                <a:effectLst>
                  <a:outerShdw blurRad="38100" dist="38100" dir="2700000" algn="tl">
                    <a:srgbClr val="000000">
                      <a:alpha val="43137"/>
                    </a:srgbClr>
                  </a:outerShdw>
                </a:effectLst>
              </a:endParaRPr>
            </a:p>
          </p:txBody>
        </p:sp>
        <p:sp>
          <p:nvSpPr>
            <p:cNvPr id="21" name="TextBox 20"/>
            <p:cNvSpPr txBox="1"/>
            <p:nvPr/>
          </p:nvSpPr>
          <p:spPr>
            <a:xfrm>
              <a:off x="3128998" y="2129709"/>
              <a:ext cx="96372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&lt;&lt;capability&gt;&gt;</a:t>
              </a:r>
            </a:p>
            <a:p>
              <a:r>
                <a:rPr lang="en-US" sz="1050" b="1" dirty="0">
                  <a:latin typeface="Arial" charset="0"/>
                  <a:ea typeface="+mn-ea"/>
                  <a:cs typeface="Arial" charset="0"/>
                </a:rPr>
                <a:t>Clean Water</a:t>
              </a:r>
            </a:p>
          </p:txBody>
        </p:sp>
        <p:sp>
          <p:nvSpPr>
            <p:cNvPr id="22" name="TextBox 21"/>
            <p:cNvSpPr txBox="1"/>
            <p:nvPr/>
          </p:nvSpPr>
          <p:spPr>
            <a:xfrm>
              <a:off x="4250564" y="2129710"/>
              <a:ext cx="1467069"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Equal Opportunities</a:t>
              </a:r>
              <a:endParaRPr lang="en-US" sz="1050" dirty="0">
                <a:effectLst>
                  <a:outerShdw blurRad="38100" dist="38100" dir="2700000" algn="tl">
                    <a:srgbClr val="000000">
                      <a:alpha val="43137"/>
                    </a:srgbClr>
                  </a:outerShdw>
                </a:effectLst>
              </a:endParaRPr>
            </a:p>
          </p:txBody>
        </p:sp>
        <p:sp>
          <p:nvSpPr>
            <p:cNvPr id="23" name="TextBox 22"/>
            <p:cNvSpPr txBox="1"/>
            <p:nvPr/>
          </p:nvSpPr>
          <p:spPr>
            <a:xfrm>
              <a:off x="4637289" y="2656819"/>
              <a:ext cx="119455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Reliable Energy</a:t>
              </a:r>
              <a:endParaRPr lang="en-US" sz="1050" dirty="0">
                <a:effectLst>
                  <a:outerShdw blurRad="38100" dist="38100" dir="2700000" algn="tl">
                    <a:srgbClr val="000000">
                      <a:alpha val="43137"/>
                    </a:srgbClr>
                  </a:outerShdw>
                </a:effectLst>
              </a:endParaRPr>
            </a:p>
          </p:txBody>
        </p:sp>
        <p:sp>
          <p:nvSpPr>
            <p:cNvPr id="24" name="TextBox 23"/>
            <p:cNvSpPr txBox="1"/>
            <p:nvPr/>
          </p:nvSpPr>
          <p:spPr>
            <a:xfrm>
              <a:off x="2996506" y="2656819"/>
              <a:ext cx="1449436"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Community</a:t>
              </a:r>
              <a:endParaRPr lang="en-US" sz="1050" dirty="0">
                <a:effectLst>
                  <a:outerShdw blurRad="38100" dist="38100" dir="2700000" algn="tl">
                    <a:srgbClr val="000000">
                      <a:alpha val="43137"/>
                    </a:srgbClr>
                  </a:outerShdw>
                </a:effectLst>
              </a:endParaRPr>
            </a:p>
          </p:txBody>
        </p:sp>
        <p:sp>
          <p:nvSpPr>
            <p:cNvPr id="25" name="TextBox 24"/>
            <p:cNvSpPr txBox="1"/>
            <p:nvPr/>
          </p:nvSpPr>
          <p:spPr>
            <a:xfrm>
              <a:off x="5831847" y="2134301"/>
              <a:ext cx="1314784"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Healthy Economy</a:t>
              </a:r>
              <a:endParaRPr lang="en-US" sz="1050" dirty="0">
                <a:effectLst>
                  <a:outerShdw blurRad="38100" dist="38100" dir="2700000" algn="tl">
                    <a:srgbClr val="000000">
                      <a:alpha val="43137"/>
                    </a:srgbClr>
                  </a:outerShdw>
                </a:effectLst>
              </a:endParaRPr>
            </a:p>
          </p:txBody>
        </p:sp>
        <p:sp>
          <p:nvSpPr>
            <p:cNvPr id="26" name="TextBox 25"/>
            <p:cNvSpPr txBox="1"/>
            <p:nvPr/>
          </p:nvSpPr>
          <p:spPr>
            <a:xfrm>
              <a:off x="5943784" y="2656819"/>
              <a:ext cx="1386918" cy="361637"/>
            </a:xfrm>
            <a:prstGeom prst="rect">
              <a:avLst/>
            </a:prstGeom>
            <a:solidFill>
              <a:schemeClr val="accent1">
                <a:lumMod val="40000"/>
                <a:lumOff val="60000"/>
              </a:schemeClr>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p>
              <a:pPr algn="ctr"/>
              <a:r>
                <a:rPr lang="en-US" sz="700" b="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&lt;&lt;capability&gt;&gt;</a:t>
              </a:r>
            </a:p>
            <a:p>
              <a:pPr algn="ctr"/>
              <a:r>
                <a:rPr lang="en-US" sz="1050" dirty="0" smtClean="0">
                  <a:effectLst>
                    <a:outerShdw blurRad="38100" dist="38100" dir="2700000" algn="tl">
                      <a:srgbClr val="000000">
                        <a:alpha val="43137"/>
                      </a:srgbClr>
                    </a:outerShdw>
                  </a:effectLst>
                </a:rPr>
                <a:t>Mobile Community</a:t>
              </a:r>
              <a:endParaRPr lang="en-US" sz="1050" dirty="0">
                <a:effectLst>
                  <a:outerShdw blurRad="38100" dist="38100" dir="2700000" algn="tl">
                    <a:srgbClr val="000000">
                      <a:alpha val="43137"/>
                    </a:srgbClr>
                  </a:outerShdw>
                </a:effectLst>
              </a:endParaRPr>
            </a:p>
          </p:txBody>
        </p:sp>
      </p:grpSp>
      <p:grpSp>
        <p:nvGrpSpPr>
          <p:cNvPr id="33" name="Group 32"/>
          <p:cNvGrpSpPr/>
          <p:nvPr/>
        </p:nvGrpSpPr>
        <p:grpSpPr>
          <a:xfrm>
            <a:off x="3334263" y="3066756"/>
            <a:ext cx="2030797" cy="2478928"/>
            <a:chOff x="3334263" y="3066756"/>
            <a:chExt cx="2030797" cy="2478928"/>
          </a:xfrm>
        </p:grpSpPr>
        <p:sp>
          <p:nvSpPr>
            <p:cNvPr id="27" name="Down Arrow 26"/>
            <p:cNvSpPr/>
            <p:nvPr/>
          </p:nvSpPr>
          <p:spPr bwMode="auto">
            <a:xfrm>
              <a:off x="3334263" y="3066756"/>
              <a:ext cx="2030797" cy="2478928"/>
            </a:xfrm>
            <a:prstGeom prst="downArrow">
              <a:avLst/>
            </a:prstGeom>
            <a:gradFill>
              <a:gsLst>
                <a:gs pos="0">
                  <a:srgbClr val="FF9900"/>
                </a:gs>
                <a:gs pos="50000">
                  <a:srgbClr val="FF9900"/>
                </a:gs>
                <a:gs pos="100000">
                  <a:srgbClr val="F8F8F8"/>
                </a:gs>
              </a:gsLst>
              <a:lin ang="5400000" scaled="0"/>
            </a:gradFill>
            <a:ln w="12700" cap="flat" cmpd="sng" algn="ctr">
              <a:noFill/>
              <a:prstDash val="solid"/>
              <a:round/>
              <a:headEnd type="none" w="med" len="med"/>
              <a:tailEnd type="none" w="med" len="med"/>
            </a:ln>
            <a:effectLst>
              <a:innerShdw blurRad="63500" dist="50800" dir="13500000">
                <a:prstClr val="black">
                  <a:alpha val="50000"/>
                </a:prstClr>
              </a:innerShdw>
            </a:effectLst>
            <a:extLst/>
          </p:spPr>
          <p:txBody>
            <a:bodyPr vert="horz" wrap="none" lIns="91440" tIns="45720" rIns="91440" bIns="45720" numCol="1" rtlCol="0" anchor="ctr" anchorCtr="0" compatLnSpc="1">
              <a:prstTxWarp prst="textNoShape">
                <a:avLst/>
              </a:prstTxWarp>
            </a:bodyPr>
            <a:lstStyle/>
            <a:p>
              <a:pPr algn="ctr"/>
              <a:endParaRPr lang="en-US"/>
            </a:p>
          </p:txBody>
        </p:sp>
        <p:sp>
          <p:nvSpPr>
            <p:cNvPr id="31" name="TextBox 30"/>
            <p:cNvSpPr txBox="1"/>
            <p:nvPr/>
          </p:nvSpPr>
          <p:spPr>
            <a:xfrm rot="16200000">
              <a:off x="3380486" y="4041984"/>
              <a:ext cx="1938351" cy="338554"/>
            </a:xfrm>
            <a:prstGeom prst="rect">
              <a:avLst/>
            </a:prstGeom>
            <a:noFill/>
          </p:spPr>
          <p:txBody>
            <a:bodyPr wrap="none" rtlCol="0">
              <a:spAutoFit/>
            </a:bodyPr>
            <a:lstStyle/>
            <a:p>
              <a:r>
                <a:rPr lang="en-US" sz="1600" dirty="0" smtClean="0">
                  <a:effectLst>
                    <a:glow rad="101600">
                      <a:srgbClr val="FFCC66">
                        <a:alpha val="60000"/>
                      </a:srgbClr>
                    </a:glow>
                  </a:effectLst>
                  <a:latin typeface="Verdana" pitchFamily="34" charset="0"/>
                  <a:ea typeface="Verdana" pitchFamily="34" charset="0"/>
                  <a:cs typeface="Verdana" pitchFamily="34" charset="0"/>
                </a:rPr>
                <a:t>Establish Goals</a:t>
              </a:r>
              <a:endParaRPr lang="en-US" sz="1600" dirty="0">
                <a:effectLst>
                  <a:glow rad="101600">
                    <a:srgbClr val="FFCC66">
                      <a:alpha val="60000"/>
                    </a:srgbClr>
                  </a:glow>
                </a:effectLst>
                <a:latin typeface="Verdana" pitchFamily="34" charset="0"/>
                <a:ea typeface="Verdana" pitchFamily="34" charset="0"/>
                <a:cs typeface="Verdana" pitchFamily="34" charset="0"/>
              </a:endParaRPr>
            </a:p>
          </p:txBody>
        </p:sp>
      </p:grpSp>
      <p:sp>
        <p:nvSpPr>
          <p:cNvPr id="34" name="TextBox 33"/>
          <p:cNvSpPr txBox="1"/>
          <p:nvPr/>
        </p:nvSpPr>
        <p:spPr>
          <a:xfrm>
            <a:off x="3694097" y="1522939"/>
            <a:ext cx="1390125" cy="361637"/>
          </a:xfrm>
          <a:prstGeom prst="rect">
            <a:avLst/>
          </a:prstGeom>
          <a:solidFill>
            <a:srgbClr val="FFFF66"/>
          </a:solidFill>
          <a:ln>
            <a:solidFill>
              <a:schemeClr val="accent6">
                <a:lumMod val="75000"/>
              </a:schemeClr>
            </a:solidFill>
          </a:ln>
          <a:effectLst>
            <a:innerShdw blurRad="63500" dist="50800" dir="13500000">
              <a:prstClr val="black">
                <a:alpha val="50000"/>
              </a:prstClr>
            </a:innerShdw>
          </a:effectLst>
        </p:spPr>
        <p:txBody>
          <a:bodyPr wrap="none" rtlCol="0">
            <a:spAutoFit/>
          </a:bodyPr>
          <a:lstStyle>
            <a:defPPr>
              <a:defRPr lang="en-US"/>
            </a:defPPr>
            <a:lvl1pPr algn="ctr">
              <a:defRPr sz="700" b="0">
                <a:effectLst>
                  <a:outerShdw blurRad="38100" dist="38100" dir="2700000" algn="tl">
                    <a:srgbClr val="000000">
                      <a:alpha val="43137"/>
                    </a:srgbClr>
                  </a:outerShdw>
                </a:effectLst>
                <a:latin typeface="Verdana" pitchFamily="34" charset="0"/>
                <a:ea typeface="Verdana" pitchFamily="34" charset="0"/>
                <a:cs typeface="Verdana" pitchFamily="34" charset="0"/>
              </a:defRPr>
            </a:lvl1pPr>
          </a:lstStyle>
          <a:p>
            <a:r>
              <a:rPr lang="en-US" dirty="0"/>
              <a:t>&lt;&lt;vision&gt;&gt;</a:t>
            </a:r>
          </a:p>
          <a:p>
            <a:r>
              <a:rPr lang="en-US" sz="1050" b="1" dirty="0">
                <a:latin typeface="+mn-lt"/>
              </a:rPr>
              <a:t>Best </a:t>
            </a:r>
            <a:r>
              <a:rPr lang="en-US" sz="1050" b="1" dirty="0" smtClean="0">
                <a:latin typeface="+mn-lt"/>
              </a:rPr>
              <a:t>Managed City</a:t>
            </a:r>
            <a:endParaRPr lang="en-US" sz="1050" b="1" dirty="0">
              <a:latin typeface="+mn-lt"/>
            </a:endParaRPr>
          </a:p>
        </p:txBody>
      </p:sp>
    </p:spTree>
    <p:extLst>
      <p:ext uri="{BB962C8B-B14F-4D97-AF65-F5344CB8AC3E}">
        <p14:creationId xmlns:p14="http://schemas.microsoft.com/office/powerpoint/2010/main" val="33308958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up)">
                                      <p:cBhvr>
                                        <p:cTn id="12" dur="500"/>
                                        <p:tgtEl>
                                          <p:spTgt spid="33"/>
                                        </p:tgtEl>
                                      </p:cBhvr>
                                    </p:animEffect>
                                  </p:childTnLst>
                                </p:cTn>
                              </p:par>
                              <p:par>
                                <p:cTn id="13" presetID="22" presetClass="entr" presetSubtype="1"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up)">
                                      <p:cBhvr>
                                        <p:cTn id="20" dur="500"/>
                                        <p:tgtEl>
                                          <p:spTgt spid="47"/>
                                        </p:tgtEl>
                                      </p:cBhvr>
                                    </p:animEffect>
                                  </p:childTnLst>
                                </p:cTn>
                              </p:par>
                              <p:par>
                                <p:cTn id="21" presetID="1" presetClass="exit" presetSubtype="0" fill="hold" nodeType="withEffect">
                                  <p:stCondLst>
                                    <p:cond delay="0"/>
                                  </p:stCondLst>
                                  <p:childTnLst>
                                    <p:set>
                                      <p:cBhvr>
                                        <p:cTn id="22"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Complexity</a:t>
            </a:r>
          </a:p>
        </p:txBody>
      </p:sp>
      <p:grpSp>
        <p:nvGrpSpPr>
          <p:cNvPr id="3" name="Group 2"/>
          <p:cNvGrpSpPr/>
          <p:nvPr/>
        </p:nvGrpSpPr>
        <p:grpSpPr>
          <a:xfrm>
            <a:off x="935501" y="1505242"/>
            <a:ext cx="6808763" cy="4937760"/>
            <a:chOff x="935501" y="1533378"/>
            <a:chExt cx="6808763" cy="4937760"/>
          </a:xfrm>
        </p:grpSpPr>
        <p:sp>
          <p:nvSpPr>
            <p:cNvPr id="4" name="Rectangle 3"/>
            <p:cNvSpPr/>
            <p:nvPr/>
          </p:nvSpPr>
          <p:spPr bwMode="auto">
            <a:xfrm>
              <a:off x="935501" y="1533378"/>
              <a:ext cx="6808763" cy="4937760"/>
            </a:xfrm>
            <a:prstGeom prst="rect">
              <a:avLst/>
            </a:prstGeom>
            <a:solidFill>
              <a:schemeClr val="tx1"/>
            </a:solidFill>
            <a:ln w="127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176"/>
            <a:stretch/>
          </p:blipFill>
          <p:spPr bwMode="auto">
            <a:xfrm>
              <a:off x="3537242" y="3456437"/>
              <a:ext cx="3049447" cy="277697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1461" y="2315229"/>
              <a:ext cx="2199957" cy="29915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812" y="3387123"/>
              <a:ext cx="120967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522"/>
            <a:stretch/>
          </p:blipFill>
          <p:spPr bwMode="auto">
            <a:xfrm>
              <a:off x="2988609" y="1663504"/>
              <a:ext cx="2616751" cy="255055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Equal 8"/>
            <p:cNvSpPr/>
            <p:nvPr/>
          </p:nvSpPr>
          <p:spPr bwMode="auto">
            <a:xfrm>
              <a:off x="2117188" y="3387123"/>
              <a:ext cx="717452" cy="750585"/>
            </a:xfrm>
            <a:prstGeom prst="mathEqual">
              <a:avLst>
                <a:gd name="adj1" fmla="val 14149"/>
                <a:gd name="adj2" fmla="val 11760"/>
              </a:avLst>
            </a:prstGeom>
            <a:solidFill>
              <a:srgbClr val="92D050"/>
            </a:solidFill>
            <a:ln w="12700" cap="flat" cmpd="sng" algn="ctr">
              <a:solidFill>
                <a:srgbClr val="00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bg1"/>
                </a:solidFill>
                <a:effectLst/>
                <a:latin typeface="Arial" charset="0"/>
                <a:cs typeface="Arial" charset="0"/>
              </a:endParaRPr>
            </a:p>
          </p:txBody>
        </p:sp>
        <p:sp>
          <p:nvSpPr>
            <p:cNvPr id="10" name="TextBox 9"/>
            <p:cNvSpPr txBox="1"/>
            <p:nvPr/>
          </p:nvSpPr>
          <p:spPr>
            <a:xfrm>
              <a:off x="1148659" y="3080546"/>
              <a:ext cx="854721" cy="276999"/>
            </a:xfrm>
            <a:prstGeom prst="rect">
              <a:avLst/>
            </a:prstGeom>
            <a:noFill/>
          </p:spPr>
          <p:txBody>
            <a:bodyPr wrap="none" rtlCol="0">
              <a:spAutoFit/>
            </a:bodyPr>
            <a:lstStyle/>
            <a:p>
              <a:r>
                <a:rPr lang="en-US" sz="12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Process</a:t>
              </a:r>
              <a:endParaRPr lang="en-US" sz="12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grpSp>
      <p:sp>
        <p:nvSpPr>
          <p:cNvPr id="12" name="TextBox 11"/>
          <p:cNvSpPr txBox="1"/>
          <p:nvPr/>
        </p:nvSpPr>
        <p:spPr>
          <a:xfrm>
            <a:off x="6947207" y="6557257"/>
            <a:ext cx="1697901" cy="230832"/>
          </a:xfrm>
          <a:prstGeom prst="rect">
            <a:avLst/>
          </a:prstGeom>
          <a:noFill/>
        </p:spPr>
        <p:txBody>
          <a:bodyPr wrap="none" rtlCol="0">
            <a:spAutoFit/>
          </a:bodyPr>
          <a:lstStyle/>
          <a:p>
            <a:r>
              <a:rPr lang="en-US" sz="900" i="1" dirty="0" smtClean="0">
                <a:latin typeface="Verdana" pitchFamily="34" charset="0"/>
                <a:ea typeface="Verdana" pitchFamily="34" charset="0"/>
                <a:cs typeface="Verdana" pitchFamily="34" charset="0"/>
                <a:hlinkClick r:id="rId6"/>
              </a:rPr>
              <a:t>Sample use case model</a:t>
            </a:r>
            <a:endParaRPr lang="en-US" sz="900" i="1" dirty="0">
              <a:latin typeface="Verdana" pitchFamily="34" charset="0"/>
              <a:ea typeface="Verdana" pitchFamily="34" charset="0"/>
              <a:cs typeface="Verdana" pitchFamily="34" charset="0"/>
            </a:endParaRPr>
          </a:p>
        </p:txBody>
      </p:sp>
      <p:sp>
        <p:nvSpPr>
          <p:cNvPr id="11" name="TextBox 10"/>
          <p:cNvSpPr txBox="1"/>
          <p:nvPr/>
        </p:nvSpPr>
        <p:spPr>
          <a:xfrm>
            <a:off x="525293" y="5278607"/>
            <a:ext cx="4275529" cy="461665"/>
          </a:xfrm>
          <a:prstGeom prst="rect">
            <a:avLst/>
          </a:prstGeom>
          <a:noFill/>
        </p:spPr>
        <p:txBody>
          <a:bodyPr wrap="none" rtlCol="0">
            <a:spAutoFit/>
          </a:bodyPr>
          <a:lstStyle/>
          <a:p>
            <a:r>
              <a:rPr lang="en-US" sz="2400" dirty="0" smtClean="0">
                <a:effectLst>
                  <a:outerShdw blurRad="38100" dist="38100" dir="2700000" algn="tl">
                    <a:srgbClr val="000000">
                      <a:alpha val="43137"/>
                    </a:srgbClr>
                  </a:outerShdw>
                </a:effectLst>
                <a:latin typeface="Verdana" pitchFamily="34" charset="0"/>
                <a:ea typeface="Verdana" pitchFamily="34" charset="0"/>
                <a:cs typeface="Verdana" pitchFamily="34" charset="0"/>
              </a:rPr>
              <a:t>Stakeholder developed!</a:t>
            </a:r>
            <a:endParaRPr lang="en-US" sz="2400" dirty="0">
              <a:effectLst>
                <a:outerShdw blurRad="38100" dist="38100" dir="2700000" algn="tl">
                  <a:srgbClr val="000000">
                    <a:alpha val="43137"/>
                  </a:srgbClr>
                </a:outerShdw>
              </a:effectLst>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17650020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ppt_x"/>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PresentationTemplate_White">
  <a:themeElements>
    <a:clrScheme name="Custom 1">
      <a:dk1>
        <a:srgbClr val="B2B2B2"/>
      </a:dk1>
      <a:lt1>
        <a:srgbClr val="FFFFFF"/>
      </a:lt1>
      <a:dk2>
        <a:srgbClr val="000000"/>
      </a:dk2>
      <a:lt2>
        <a:srgbClr val="000000"/>
      </a:lt2>
      <a:accent1>
        <a:srgbClr val="0099CC"/>
      </a:accent1>
      <a:accent2>
        <a:srgbClr val="736D94"/>
      </a:accent2>
      <a:accent3>
        <a:srgbClr val="AAAAAA"/>
      </a:accent3>
      <a:accent4>
        <a:srgbClr val="DADADA"/>
      </a:accent4>
      <a:accent5>
        <a:srgbClr val="AACAE2"/>
      </a:accent5>
      <a:accent6>
        <a:srgbClr val="686286"/>
      </a:accent6>
      <a:hlink>
        <a:srgbClr val="0000FF"/>
      </a:hlink>
      <a:folHlink>
        <a:srgbClr val="71879A"/>
      </a:folHlink>
    </a:clrScheme>
    <a:fontScheme name="PresentationTemplate_Whi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000000"/>
          </a:solidFill>
          <a:prstDash val="solid"/>
          <a:round/>
          <a:headEnd type="none" w="med" len="med"/>
          <a:tailEnd type="none" w="med" len="med"/>
        </a:ln>
        <a:effectLs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1"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Template_Whit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18096</TotalTime>
  <Words>737</Words>
  <Application>Microsoft Office PowerPoint</Application>
  <PresentationFormat>On-screen Show (4:3)</PresentationFormat>
  <Paragraphs>135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Times New Roman</vt:lpstr>
      <vt:lpstr>Verdana</vt:lpstr>
      <vt:lpstr>Wingdings</vt:lpstr>
      <vt:lpstr>Wingdings 3</vt:lpstr>
      <vt:lpstr>PresentationTemplate_White</vt:lpstr>
      <vt:lpstr>Introduction to Enterprise Architecture</vt:lpstr>
      <vt:lpstr>Enterprise Architecture</vt:lpstr>
      <vt:lpstr>Critical Mass of Understanding</vt:lpstr>
      <vt:lpstr>Comparative Investment</vt:lpstr>
      <vt:lpstr>Important EA Terms</vt:lpstr>
      <vt:lpstr>Important EA Terms</vt:lpstr>
      <vt:lpstr>Trick to Remember Difference Between Goal and Objective</vt:lpstr>
      <vt:lpstr>Dealing With Complexity</vt:lpstr>
      <vt:lpstr>Dealing With Complexity</vt:lpstr>
      <vt:lpstr>Dealing With Complexity</vt:lpstr>
      <vt:lpstr>Connecting Business Needs to IT Solutions</vt:lpstr>
      <vt:lpstr>Connecting Business Needs to IT Solutions continued…</vt:lpstr>
      <vt:lpstr>Connecting Business Needs to IT Solutions</vt:lpstr>
      <vt:lpstr>Connecting Business Needs to IT Solutions continued…</vt:lpstr>
      <vt:lpstr>Improving Capability Using EA</vt:lpstr>
      <vt:lpstr>Identifying Common Process</vt:lpstr>
      <vt:lpstr>Developing IT Strategy</vt:lpstr>
      <vt:lpstr>The Value of Enterprise Architecture</vt:lpstr>
    </vt:vector>
  </TitlesOfParts>
  <Company>SI International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System Engineering and Enterprise Architectures</dc:title>
  <dc:creator>Rob Byrd</dc:creator>
  <cp:lastModifiedBy>Brown, Aaron - EA</cp:lastModifiedBy>
  <cp:revision>865</cp:revision>
  <dcterms:created xsi:type="dcterms:W3CDTF">2002-08-23T15:26:08Z</dcterms:created>
  <dcterms:modified xsi:type="dcterms:W3CDTF">2017-06-12T15:13:23Z</dcterms:modified>
</cp:coreProperties>
</file>