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0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9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8130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3335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B9FC-B667-449E-AEBC-F68548A46AD0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940A664-7FAF-474E-950B-0882092047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207753"/>
            <a:ext cx="9021537" cy="127279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163934"/>
            <a:ext cx="9021537" cy="10048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480541"/>
            <a:ext cx="9021537" cy="9211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254942"/>
            <a:ext cx="8229600" cy="122502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B9FC-B667-449E-AEBC-F68548A46AD0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A664-7FAF-474E-950B-088209204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1168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867"/>
            <a:ext cx="55626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B9FC-B667-449E-AEBC-F68548A46AD0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A664-7FAF-474E-950B-088209204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B9FC-B667-449E-AEBC-F68548A46AD0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A664-7FAF-474E-950B-0882092047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777240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8130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3750"/>
            <a:ext cx="7772400" cy="1135063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23282"/>
            <a:ext cx="7772400" cy="1115218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B9FC-B667-449E-AEBC-F68548A46AD0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5143500"/>
            <a:ext cx="40005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980692"/>
            <a:ext cx="9013515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951230"/>
            <a:ext cx="9013781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2057400"/>
            <a:ext cx="9014621" cy="381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F940A664-7FAF-474E-950B-088209204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B9FC-B667-449E-AEBC-F68548A46AD0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A664-7FAF-474E-950B-0882092047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B9FC-B667-449E-AEBC-F68548A46AD0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A664-7FAF-474E-950B-0882092047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B9FC-B667-449E-AEBC-F68548A46AD0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A664-7FAF-474E-950B-088209204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B9FC-B667-449E-AEBC-F68548A46AD0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A664-7FAF-474E-950B-088209204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333500"/>
            <a:ext cx="1905000" cy="37465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B9FC-B667-449E-AEBC-F68548A46AD0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A664-7FAF-474E-950B-0882092047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333500"/>
            <a:ext cx="5715000" cy="3746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83792"/>
            <a:ext cx="7315200" cy="435240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538188"/>
            <a:ext cx="7315200" cy="5715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B9FC-B667-449E-AEBC-F68548A46AD0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143500"/>
            <a:ext cx="38862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F940A664-7FAF-474E-950B-0882092047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902963"/>
            <a:ext cx="9006840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875396"/>
            <a:ext cx="9006639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977687"/>
            <a:ext cx="9006637" cy="40673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5563"/>
            <a:ext cx="9001873" cy="381793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9525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5159375"/>
            <a:ext cx="2476500" cy="396875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64B9FC-B667-449E-AEBC-F68548A46AD0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940A664-7FAF-474E-950B-088209204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714756"/>
            <a:ext cx="6400800" cy="13335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Prepared by:</a:t>
            </a:r>
          </a:p>
          <a:p>
            <a:r>
              <a:rPr lang="en-US" b="1" dirty="0" smtClean="0"/>
              <a:t>Mrs. Beverly B. Cervantes</a:t>
            </a:r>
          </a:p>
          <a:p>
            <a:r>
              <a:rPr lang="en-US" i="1" dirty="0" smtClean="0"/>
              <a:t>(Math Teacher)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4" y="1254942"/>
            <a:ext cx="8858312" cy="1225021"/>
          </a:xfrm>
        </p:spPr>
        <p:txBody>
          <a:bodyPr>
            <a:noAutofit/>
          </a:bodyPr>
          <a:lstStyle/>
          <a:p>
            <a:r>
              <a:rPr sz="3600" b="1" smtClean="0"/>
              <a:t>FACTORING QUADRATIC TRINOMIALS (a &gt; 1)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6"/>
            <a:ext cx="85011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Other Solution for Example 3: </a:t>
            </a:r>
            <a:r>
              <a:rPr lang="en-US" b="1" dirty="0" smtClean="0">
                <a:latin typeface="+mj-lt"/>
              </a:rPr>
              <a:t>Factor   </a:t>
            </a:r>
            <a:r>
              <a:rPr lang="en-US" b="1" i="1" dirty="0" smtClean="0">
                <a:latin typeface="+mj-lt"/>
              </a:rPr>
              <a:t>6x² - 17x + 12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US" b="1" u="sng" dirty="0" smtClean="0">
                <a:latin typeface="+mj-lt"/>
              </a:rPr>
              <a:t>STEP 1: </a:t>
            </a:r>
            <a:r>
              <a:rPr lang="en-US" b="1" dirty="0" smtClean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Find the possible factors of the first term and the last term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		         Possible Factors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First term: </a:t>
            </a:r>
            <a:r>
              <a:rPr lang="en-US" b="1" i="1" dirty="0" smtClean="0">
                <a:latin typeface="+mj-lt"/>
              </a:rPr>
              <a:t>6x²</a:t>
            </a:r>
            <a:r>
              <a:rPr lang="en-US" dirty="0" smtClean="0">
                <a:latin typeface="+mj-lt"/>
              </a:rPr>
              <a:t> 	=	</a:t>
            </a:r>
            <a:r>
              <a:rPr lang="en-US" i="1" dirty="0" smtClean="0">
                <a:latin typeface="+mj-lt"/>
              </a:rPr>
              <a:t>3x   ●   2x</a:t>
            </a:r>
          </a:p>
          <a:p>
            <a:r>
              <a:rPr lang="en-US" dirty="0" smtClean="0">
                <a:latin typeface="+mj-lt"/>
              </a:rPr>
              <a:t>Last </a:t>
            </a:r>
            <a:r>
              <a:rPr lang="en-US" dirty="0" smtClean="0">
                <a:latin typeface="+mj-lt"/>
              </a:rPr>
              <a:t>term: </a:t>
            </a:r>
            <a:r>
              <a:rPr lang="en-US" b="1" i="1" dirty="0" smtClean="0">
                <a:latin typeface="+mj-lt"/>
              </a:rPr>
              <a:t>12</a:t>
            </a:r>
            <a:r>
              <a:rPr lang="en-US" dirty="0" smtClean="0">
                <a:latin typeface="+mj-lt"/>
              </a:rPr>
              <a:t>	=	 </a:t>
            </a:r>
            <a:r>
              <a:rPr lang="en-US" i="1" dirty="0" smtClean="0">
                <a:latin typeface="+mj-lt"/>
              </a:rPr>
              <a:t>-4   </a:t>
            </a:r>
            <a:r>
              <a:rPr lang="en-US" i="1" dirty="0" smtClean="0">
                <a:latin typeface="+mj-lt"/>
              </a:rPr>
              <a:t>●   </a:t>
            </a:r>
            <a:r>
              <a:rPr lang="en-US" i="1" dirty="0" smtClean="0">
                <a:latin typeface="+mj-lt"/>
              </a:rPr>
              <a:t>-3</a:t>
            </a:r>
          </a:p>
          <a:p>
            <a:endParaRPr lang="en-US" i="1" dirty="0" smtClean="0">
              <a:latin typeface="+mj-lt"/>
            </a:endParaRPr>
          </a:p>
          <a:p>
            <a:r>
              <a:rPr lang="en-US" b="1" u="sng" dirty="0" smtClean="0">
                <a:latin typeface="+mj-lt"/>
              </a:rPr>
              <a:t>STEP 2: </a:t>
            </a:r>
            <a:r>
              <a:rPr lang="en-US" b="1" dirty="0" smtClean="0">
                <a:latin typeface="+mj-lt"/>
              </a:rPr>
              <a:t>   </a:t>
            </a:r>
            <a:r>
              <a:rPr lang="en-US" dirty="0" smtClean="0">
                <a:latin typeface="+mj-lt"/>
              </a:rPr>
              <a:t>Write the factors of the first and last terms diagonally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428728" y="2786062"/>
            <a:ext cx="2786082" cy="1857388"/>
            <a:chOff x="1428728" y="2786062"/>
            <a:chExt cx="2786082" cy="1857388"/>
          </a:xfrm>
        </p:grpSpPr>
        <p:grpSp>
          <p:nvGrpSpPr>
            <p:cNvPr id="4" name="Group 7"/>
            <p:cNvGrpSpPr/>
            <p:nvPr/>
          </p:nvGrpSpPr>
          <p:grpSpPr>
            <a:xfrm>
              <a:off x="1428728" y="2786062"/>
              <a:ext cx="2786082" cy="1857388"/>
              <a:chOff x="1000100" y="2643186"/>
              <a:chExt cx="2786082" cy="185738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000100" y="3143252"/>
                <a:ext cx="2786082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>
                <a:off x="2071670" y="3571086"/>
                <a:ext cx="18573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571604" y="2928938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6x²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4612" y="2928938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12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71604" y="352896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3x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1604" y="417190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2x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4154" y="3528960"/>
              <a:ext cx="394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-4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4612" y="4214822"/>
              <a:ext cx="394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-3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6"/>
            <a:ext cx="85011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Other Solution for Example 3: </a:t>
            </a:r>
            <a:r>
              <a:rPr lang="en-US" b="1" dirty="0" smtClean="0">
                <a:latin typeface="+mj-lt"/>
              </a:rPr>
              <a:t>Factor   </a:t>
            </a:r>
            <a:r>
              <a:rPr lang="en-US" b="1" i="1" dirty="0" smtClean="0">
                <a:latin typeface="+mj-lt"/>
              </a:rPr>
              <a:t>6x² - 17x + 12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US" b="1" u="sng" dirty="0" smtClean="0">
                <a:latin typeface="+mj-lt"/>
              </a:rPr>
              <a:t>STEP 3: </a:t>
            </a:r>
            <a:r>
              <a:rPr lang="en-US" b="1" dirty="0" smtClean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Multiply the factors diagonally and write each product in the </a:t>
            </a:r>
            <a:r>
              <a:rPr lang="en-US" dirty="0" smtClean="0">
                <a:latin typeface="+mj-lt"/>
              </a:rPr>
              <a:t>last </a:t>
            </a:r>
            <a:r>
              <a:rPr lang="en-US" dirty="0" smtClean="0">
                <a:latin typeface="+mj-lt"/>
              </a:rPr>
              <a:t>column.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lvl="0"/>
            <a:r>
              <a:rPr lang="en-US" b="1" u="sng" dirty="0" smtClean="0">
                <a:latin typeface="+mj-lt"/>
              </a:rPr>
              <a:t>STEP 4: </a:t>
            </a:r>
            <a:r>
              <a:rPr lang="en-US" b="1" dirty="0" smtClean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Add the terms in the last column and check if the sum is the </a:t>
            </a:r>
            <a:r>
              <a:rPr lang="en-US" dirty="0" smtClean="0">
                <a:latin typeface="+mj-lt"/>
              </a:rPr>
              <a:t>same </a:t>
            </a:r>
            <a:r>
              <a:rPr lang="en-US" dirty="0" smtClean="0">
                <a:latin typeface="+mj-lt"/>
              </a:rPr>
              <a:t>as the </a:t>
            </a:r>
            <a:r>
              <a:rPr lang="en-US" dirty="0" smtClean="0">
                <a:latin typeface="+mj-lt"/>
              </a:rPr>
              <a:t>	middle </a:t>
            </a:r>
            <a:r>
              <a:rPr lang="en-US" dirty="0" smtClean="0">
                <a:latin typeface="+mj-lt"/>
              </a:rPr>
              <a:t>term of the trinomial. If not, try other </a:t>
            </a:r>
            <a:r>
              <a:rPr lang="en-US" dirty="0" smtClean="0">
                <a:latin typeface="+mj-lt"/>
              </a:rPr>
              <a:t>possible </a:t>
            </a:r>
            <a:r>
              <a:rPr lang="en-US" dirty="0" smtClean="0">
                <a:latin typeface="+mj-lt"/>
              </a:rPr>
              <a:t>factors and repeat the </a:t>
            </a:r>
            <a:r>
              <a:rPr lang="en-US" dirty="0" smtClean="0">
                <a:latin typeface="+mj-lt"/>
              </a:rPr>
              <a:t>	procedure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1643042" y="1000112"/>
            <a:ext cx="2786082" cy="1857388"/>
            <a:chOff x="1643042" y="1357302"/>
            <a:chExt cx="2786082" cy="1857388"/>
          </a:xfrm>
        </p:grpSpPr>
        <p:grpSp>
          <p:nvGrpSpPr>
            <p:cNvPr id="4" name="Group 14"/>
            <p:cNvGrpSpPr/>
            <p:nvPr/>
          </p:nvGrpSpPr>
          <p:grpSpPr>
            <a:xfrm>
              <a:off x="1643042" y="1357302"/>
              <a:ext cx="2786082" cy="1857388"/>
              <a:chOff x="1428728" y="2786062"/>
              <a:chExt cx="2786082" cy="1857388"/>
            </a:xfrm>
          </p:grpSpPr>
          <p:grpSp>
            <p:nvGrpSpPr>
              <p:cNvPr id="6" name="Group 7"/>
              <p:cNvGrpSpPr/>
              <p:nvPr/>
            </p:nvGrpSpPr>
            <p:grpSpPr>
              <a:xfrm>
                <a:off x="1428728" y="2786062"/>
                <a:ext cx="2786082" cy="1857388"/>
                <a:chOff x="1000100" y="2643186"/>
                <a:chExt cx="2786082" cy="1857388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1000100" y="3143252"/>
                  <a:ext cx="2786082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rot="5400000">
                  <a:off x="2071670" y="3571086"/>
                  <a:ext cx="18573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1571604" y="2928938"/>
                <a:ext cx="489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6x²</a:t>
                </a:r>
                <a:endParaRPr lang="en-US" sz="2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714612" y="2928938"/>
                <a:ext cx="418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12</a:t>
                </a:r>
                <a:endParaRPr lang="en-US" sz="2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571604" y="3528960"/>
                <a:ext cx="409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3x</a:t>
                </a:r>
                <a:endParaRPr lang="en-US" sz="2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71604" y="4171902"/>
                <a:ext cx="409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2x</a:t>
                </a:r>
                <a:endParaRPr lang="en-US" sz="2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734154" y="3528960"/>
                <a:ext cx="39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-4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714612" y="4214822"/>
                <a:ext cx="39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-3</a:t>
                </a:r>
                <a:endParaRPr lang="en-US" sz="2000" dirty="0"/>
              </a:p>
            </p:txBody>
          </p:sp>
        </p:grpSp>
        <p:cxnSp>
          <p:nvCxnSpPr>
            <p:cNvPr id="16" name="Straight Arrow Connector 15"/>
            <p:cNvCxnSpPr>
              <a:endCxn id="14" idx="1"/>
            </p:cNvCxnSpPr>
            <p:nvPr/>
          </p:nvCxnSpPr>
          <p:spPr>
            <a:xfrm rot="16200000" flipH="1">
              <a:off x="2257394" y="2314585"/>
              <a:ext cx="70012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13" idx="1"/>
            </p:cNvCxnSpPr>
            <p:nvPr/>
          </p:nvCxnSpPr>
          <p:spPr>
            <a:xfrm flipV="1">
              <a:off x="2195004" y="2300255"/>
              <a:ext cx="753464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86182" y="213097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  -8x</a:t>
              </a:r>
              <a:endParaRPr lang="en-US" i="1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9670" y="2773920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-9x</a:t>
              </a:r>
              <a:endParaRPr lang="en-US" i="1" dirty="0">
                <a:latin typeface="+mj-lt"/>
              </a:endParaRPr>
            </a:p>
          </p:txBody>
        </p:sp>
      </p:grpSp>
      <p:grpSp>
        <p:nvGrpSpPr>
          <p:cNvPr id="8" name="Group 40"/>
          <p:cNvGrpSpPr/>
          <p:nvPr/>
        </p:nvGrpSpPr>
        <p:grpSpPr>
          <a:xfrm>
            <a:off x="857224" y="3714756"/>
            <a:ext cx="2296955" cy="1714512"/>
            <a:chOff x="857224" y="3714756"/>
            <a:chExt cx="2296955" cy="1714512"/>
          </a:xfrm>
        </p:grpSpPr>
        <p:grpSp>
          <p:nvGrpSpPr>
            <p:cNvPr id="15" name="Group 21"/>
            <p:cNvGrpSpPr/>
            <p:nvPr/>
          </p:nvGrpSpPr>
          <p:grpSpPr>
            <a:xfrm>
              <a:off x="857224" y="3714756"/>
              <a:ext cx="2296955" cy="1714512"/>
              <a:chOff x="1643042" y="1357302"/>
              <a:chExt cx="2889717" cy="2228866"/>
            </a:xfrm>
          </p:grpSpPr>
          <p:grpSp>
            <p:nvGrpSpPr>
              <p:cNvPr id="17" name="Group 14"/>
              <p:cNvGrpSpPr/>
              <p:nvPr/>
            </p:nvGrpSpPr>
            <p:grpSpPr>
              <a:xfrm>
                <a:off x="1643042" y="1357302"/>
                <a:ext cx="2786082" cy="2228866"/>
                <a:chOff x="1428728" y="2786062"/>
                <a:chExt cx="2786082" cy="2228866"/>
              </a:xfrm>
            </p:grpSpPr>
            <p:grpSp>
              <p:nvGrpSpPr>
                <p:cNvPr id="21" name="Group 27"/>
                <p:cNvGrpSpPr/>
                <p:nvPr/>
              </p:nvGrpSpPr>
              <p:grpSpPr>
                <a:xfrm>
                  <a:off x="1428728" y="2786062"/>
                  <a:ext cx="2786082" cy="2228866"/>
                  <a:chOff x="1000100" y="2643186"/>
                  <a:chExt cx="2786082" cy="2228866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1000100" y="3143252"/>
                    <a:ext cx="2786082" cy="158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rot="5400000">
                    <a:off x="1874806" y="3745700"/>
                    <a:ext cx="2228866" cy="238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1571604" y="2850299"/>
                  <a:ext cx="615490" cy="520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6x²</a:t>
                  </a:r>
                  <a:endParaRPr lang="en-US" sz="20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714612" y="2850299"/>
                  <a:ext cx="526757" cy="520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12</a:t>
                  </a:r>
                  <a:endParaRPr lang="en-US" sz="20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571604" y="3343279"/>
                  <a:ext cx="514657" cy="520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3x</a:t>
                  </a:r>
                  <a:endParaRPr lang="en-US" sz="20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608475" y="3900495"/>
                  <a:ext cx="514657" cy="520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2x</a:t>
                  </a:r>
                  <a:endParaRPr lang="en-US" sz="20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734154" y="3343279"/>
                  <a:ext cx="496508" cy="520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-4</a:t>
                  </a:r>
                  <a:endParaRPr lang="en-US" sz="20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714612" y="3993364"/>
                  <a:ext cx="496508" cy="520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-3</a:t>
                  </a:r>
                  <a:endParaRPr lang="en-US" sz="2000" dirty="0"/>
                </a:p>
              </p:txBody>
            </p:sp>
          </p:grpSp>
          <p:cxnSp>
            <p:nvCxnSpPr>
              <p:cNvPr id="24" name="Straight Arrow Connector 23"/>
              <p:cNvCxnSpPr>
                <a:endCxn id="34" idx="1"/>
              </p:cNvCxnSpPr>
              <p:nvPr/>
            </p:nvCxnSpPr>
            <p:spPr>
              <a:xfrm>
                <a:off x="2272160" y="2193129"/>
                <a:ext cx="656766" cy="6315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32" idx="3"/>
                <a:endCxn id="33" idx="1"/>
              </p:cNvCxnSpPr>
              <p:nvPr/>
            </p:nvCxnSpPr>
            <p:spPr>
              <a:xfrm flipV="1">
                <a:off x="2337446" y="2174590"/>
                <a:ext cx="611022" cy="5572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786183" y="1914519"/>
                <a:ext cx="746576" cy="480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+mj-lt"/>
                  </a:rPr>
                  <a:t>  -8x</a:t>
                </a:r>
                <a:endParaRPr lang="en-US" i="1" dirty="0">
                  <a:latin typeface="+mj-lt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917622" y="2566749"/>
                <a:ext cx="601375" cy="480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+mj-lt"/>
                  </a:rPr>
                  <a:t>-9x</a:t>
                </a:r>
                <a:endParaRPr lang="en-US" i="1" dirty="0">
                  <a:latin typeface="+mj-lt"/>
                </a:endParaRPr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928662" y="5000640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76058" y="44291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36" y="5000640"/>
            <a:ext cx="581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+mj-lt"/>
              </a:rPr>
              <a:t>-17x  =  -17x 	</a:t>
            </a:r>
            <a:r>
              <a:rPr lang="en-US" dirty="0" smtClean="0">
                <a:latin typeface="+mj-lt"/>
              </a:rPr>
              <a:t>(the middle term of the given trinomial)</a:t>
            </a:r>
            <a:endParaRPr lang="en-US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3929057" y="4000508"/>
            <a:ext cx="4786347" cy="677108"/>
          </a:xfrm>
          <a:prstGeom prst="rect">
            <a:avLst/>
          </a:prstGeom>
          <a:solidFill>
            <a:srgbClr val="92D050"/>
          </a:solidFill>
          <a:ln w="19050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* Since they are equal (</a:t>
            </a:r>
            <a:r>
              <a:rPr lang="en-US" i="1" dirty="0" smtClean="0">
                <a:latin typeface="+mj-lt"/>
              </a:rPr>
              <a:t>-17x  </a:t>
            </a:r>
            <a:r>
              <a:rPr lang="en-US" i="1" dirty="0" smtClean="0">
                <a:latin typeface="+mj-lt"/>
              </a:rPr>
              <a:t>=  </a:t>
            </a:r>
            <a:r>
              <a:rPr lang="en-US" i="1" dirty="0" smtClean="0">
                <a:latin typeface="+mj-lt"/>
              </a:rPr>
              <a:t>-17x), thus:</a:t>
            </a:r>
          </a:p>
          <a:p>
            <a:r>
              <a:rPr lang="en-US" b="1" i="1" dirty="0" smtClean="0">
                <a:latin typeface="+mj-lt"/>
              </a:rPr>
              <a:t> 	</a:t>
            </a:r>
            <a:r>
              <a:rPr lang="en-US" sz="2000" b="1" i="1" dirty="0" smtClean="0">
                <a:latin typeface="+mj-lt"/>
              </a:rPr>
              <a:t>6x² - 17x + 12  = (3x - 4)(2x - 3)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000244"/>
            <a:ext cx="8001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i="1" dirty="0" smtClean="0">
                <a:solidFill>
                  <a:schemeClr val="accent1"/>
                </a:solidFill>
                <a:latin typeface="+mj-lt"/>
              </a:rPr>
              <a:t>Thank You!</a:t>
            </a:r>
            <a:endParaRPr lang="en-US" sz="8000" b="1" i="1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571484"/>
            <a:ext cx="84296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	You have learned from our previous lesson how to factor General Trinomials in a form </a:t>
            </a:r>
            <a:r>
              <a:rPr lang="en-US" sz="2400" i="1" dirty="0" smtClean="0">
                <a:solidFill>
                  <a:srgbClr val="0070C0"/>
                </a:solidFill>
                <a:latin typeface="+mj-lt"/>
              </a:rPr>
              <a:t>x² + </a:t>
            </a:r>
            <a:r>
              <a:rPr lang="en-US" sz="2400" i="1" dirty="0" err="1" smtClean="0">
                <a:solidFill>
                  <a:srgbClr val="0070C0"/>
                </a:solidFill>
                <a:latin typeface="+mj-lt"/>
              </a:rPr>
              <a:t>bx</a:t>
            </a:r>
            <a:r>
              <a:rPr lang="en-US" sz="2400" i="1" dirty="0" smtClean="0">
                <a:solidFill>
                  <a:srgbClr val="0070C0"/>
                </a:solidFill>
                <a:latin typeface="+mj-lt"/>
              </a:rPr>
              <a:t> + c</a:t>
            </a:r>
            <a:r>
              <a:rPr lang="en-US" sz="2400" dirty="0" smtClean="0">
                <a:latin typeface="+mj-lt"/>
              </a:rPr>
              <a:t>, where </a:t>
            </a:r>
            <a:r>
              <a:rPr lang="en-US" sz="2400" i="1" dirty="0" smtClean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i="1" dirty="0" smtClean="0">
                <a:solidFill>
                  <a:srgbClr val="0070C0"/>
                </a:solidFill>
                <a:latin typeface="+mj-lt"/>
              </a:rPr>
              <a:t>b</a:t>
            </a:r>
            <a:r>
              <a:rPr lang="en-US" sz="2400" dirty="0" smtClean="0">
                <a:latin typeface="+mj-lt"/>
              </a:rPr>
              <a:t>, and </a:t>
            </a:r>
            <a:r>
              <a:rPr lang="en-US" sz="2400" i="1" dirty="0" smtClean="0">
                <a:solidFill>
                  <a:srgbClr val="0070C0"/>
                </a:solidFill>
                <a:latin typeface="+mj-lt"/>
              </a:rPr>
              <a:t>c</a:t>
            </a:r>
            <a:r>
              <a:rPr lang="en-US" sz="2400" dirty="0" smtClean="0">
                <a:latin typeface="+mj-lt"/>
              </a:rPr>
              <a:t> are integers; and  </a:t>
            </a:r>
            <a:r>
              <a:rPr lang="en-US" sz="2400" i="1" dirty="0" smtClean="0">
                <a:solidFill>
                  <a:srgbClr val="0070C0"/>
                </a:solidFill>
                <a:latin typeface="+mj-lt"/>
              </a:rPr>
              <a:t>a = 1</a:t>
            </a:r>
            <a:r>
              <a:rPr lang="en-US" sz="2400" dirty="0" smtClean="0">
                <a:latin typeface="+mj-lt"/>
              </a:rPr>
              <a:t>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	This time, we will be dealing with the other one. </a:t>
            </a:r>
          </a:p>
          <a:p>
            <a:r>
              <a:rPr lang="en-US" sz="2400" dirty="0">
                <a:latin typeface="+mj-lt"/>
              </a:rPr>
              <a:t>	</a:t>
            </a:r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We are about to factor </a:t>
            </a:r>
            <a:r>
              <a:rPr lang="en-US" sz="2400" u="sng" dirty="0" smtClean="0">
                <a:latin typeface="+mj-lt"/>
              </a:rPr>
              <a:t>Quadratic Trinomials </a:t>
            </a:r>
            <a:r>
              <a:rPr lang="en-US" sz="2400" dirty="0" smtClean="0">
                <a:latin typeface="+mj-lt"/>
              </a:rPr>
              <a:t>in a form 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ax² + </a:t>
            </a:r>
            <a:r>
              <a:rPr lang="en-US" sz="2400" i="1" dirty="0" err="1" smtClean="0">
                <a:solidFill>
                  <a:srgbClr val="FF0000"/>
                </a:solidFill>
                <a:latin typeface="+mj-lt"/>
              </a:rPr>
              <a:t>bx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 + c</a:t>
            </a:r>
            <a:r>
              <a:rPr lang="en-US" sz="2400" dirty="0" smtClean="0">
                <a:latin typeface="+mj-lt"/>
              </a:rPr>
              <a:t>, where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b</a:t>
            </a:r>
            <a:r>
              <a:rPr lang="en-US" sz="2400" dirty="0" smtClean="0">
                <a:latin typeface="+mj-lt"/>
              </a:rPr>
              <a:t>, and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c</a:t>
            </a:r>
            <a:r>
              <a:rPr lang="en-US" sz="2400" dirty="0" smtClean="0">
                <a:latin typeface="+mj-lt"/>
              </a:rPr>
              <a:t> are integers; and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a &gt; 1</a:t>
            </a:r>
            <a:r>
              <a:rPr lang="en-US" sz="2400" dirty="0" smtClean="0">
                <a:latin typeface="+mj-lt"/>
              </a:rPr>
              <a:t>.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	</a:t>
            </a:r>
          </a:p>
          <a:p>
            <a:r>
              <a:rPr lang="en-US" sz="2400" dirty="0" smtClean="0">
                <a:latin typeface="+mj-lt"/>
              </a:rPr>
              <a:t>  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357170"/>
            <a:ext cx="7643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To factor the General Trinomial of the form </a:t>
            </a:r>
            <a:r>
              <a:rPr lang="en-US" sz="2400" b="1" i="1" u="sng" dirty="0" smtClean="0">
                <a:solidFill>
                  <a:srgbClr val="FF0000"/>
                </a:solidFill>
                <a:latin typeface="+mj-lt"/>
              </a:rPr>
              <a:t>ax² + </a:t>
            </a:r>
            <a:r>
              <a:rPr lang="en-US" sz="2400" b="1" i="1" u="sng" dirty="0" err="1" smtClean="0">
                <a:solidFill>
                  <a:srgbClr val="FF0000"/>
                </a:solidFill>
                <a:latin typeface="+mj-lt"/>
              </a:rPr>
              <a:t>bx</a:t>
            </a:r>
            <a:r>
              <a:rPr lang="en-US" sz="2400" b="1" i="1" u="sng" dirty="0" smtClean="0">
                <a:solidFill>
                  <a:srgbClr val="FF0000"/>
                </a:solidFill>
                <a:latin typeface="+mj-lt"/>
              </a:rPr>
              <a:t> + c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u="sng" dirty="0" smtClean="0">
                <a:latin typeface="+mj-lt"/>
              </a:rPr>
              <a:t>STEP 1: </a:t>
            </a:r>
            <a:r>
              <a:rPr lang="en-US" sz="2000" b="1" dirty="0" smtClean="0">
                <a:latin typeface="+mj-lt"/>
              </a:rPr>
              <a:t>  </a:t>
            </a:r>
            <a:r>
              <a:rPr lang="en-US" sz="2000" dirty="0" smtClean="0">
                <a:latin typeface="+mj-lt"/>
              </a:rPr>
              <a:t>Find the possible factors of the first term and the last term.</a:t>
            </a:r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b="1" u="sng" dirty="0" smtClean="0">
                <a:latin typeface="+mj-lt"/>
              </a:rPr>
              <a:t>STEP 2: </a:t>
            </a:r>
            <a:r>
              <a:rPr lang="en-US" sz="2000" b="1" dirty="0" smtClean="0">
                <a:latin typeface="+mj-lt"/>
              </a:rPr>
              <a:t>   </a:t>
            </a:r>
            <a:r>
              <a:rPr lang="en-US" sz="2000" dirty="0" smtClean="0">
                <a:latin typeface="+mj-lt"/>
              </a:rPr>
              <a:t>Write the factors of the first and last terms diagonally.</a:t>
            </a:r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b="1" u="sng" dirty="0" smtClean="0">
                <a:latin typeface="+mj-lt"/>
              </a:rPr>
              <a:t>STEP 3: </a:t>
            </a:r>
            <a:r>
              <a:rPr lang="en-US" sz="2000" b="1" dirty="0" smtClean="0">
                <a:latin typeface="+mj-lt"/>
              </a:rPr>
              <a:t>  </a:t>
            </a:r>
            <a:r>
              <a:rPr lang="en-US" sz="2000" dirty="0" smtClean="0">
                <a:latin typeface="+mj-lt"/>
              </a:rPr>
              <a:t>Multiply the factors diagonally and write each product in the 	last column.</a:t>
            </a:r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lvl="0"/>
            <a:r>
              <a:rPr lang="en-US" sz="2000" b="1" u="sng" dirty="0" smtClean="0">
                <a:latin typeface="+mj-lt"/>
              </a:rPr>
              <a:t>STEP 4: </a:t>
            </a:r>
            <a:r>
              <a:rPr lang="en-US" sz="2000" b="1" dirty="0" smtClean="0">
                <a:latin typeface="+mj-lt"/>
              </a:rPr>
              <a:t>  </a:t>
            </a:r>
            <a:r>
              <a:rPr lang="en-US" sz="2000" dirty="0" smtClean="0">
                <a:latin typeface="+mj-lt"/>
              </a:rPr>
              <a:t>Add the terms in the last column and check if the sum is the </a:t>
            </a:r>
            <a:r>
              <a:rPr lang="en-US" sz="2000" dirty="0" smtClean="0">
                <a:latin typeface="+mj-lt"/>
              </a:rPr>
              <a:t>	same </a:t>
            </a:r>
            <a:r>
              <a:rPr lang="en-US" sz="2000" dirty="0" smtClean="0">
                <a:latin typeface="+mj-lt"/>
              </a:rPr>
              <a:t>as the middle term of the trinomial. If not, try other </a:t>
            </a:r>
            <a:r>
              <a:rPr lang="en-US" sz="2000" dirty="0" smtClean="0">
                <a:latin typeface="+mj-lt"/>
              </a:rPr>
              <a:t>	possible </a:t>
            </a:r>
            <a:r>
              <a:rPr lang="en-US" sz="2000" dirty="0" smtClean="0">
                <a:latin typeface="+mj-lt"/>
              </a:rPr>
              <a:t>factors and repeat the procedure</a:t>
            </a:r>
            <a:r>
              <a:rPr lang="en-US" sz="2000" dirty="0" smtClean="0">
                <a:latin typeface="+mj-lt"/>
              </a:rPr>
              <a:t>.</a:t>
            </a:r>
          </a:p>
          <a:p>
            <a:pPr lvl="0"/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* </a:t>
            </a:r>
            <a:r>
              <a:rPr lang="en-US" sz="2000" dirty="0" smtClean="0">
                <a:latin typeface="+mj-lt"/>
              </a:rPr>
              <a:t>If the trinomial cannot be factored, then it is prime.</a:t>
            </a:r>
          </a:p>
          <a:p>
            <a:pPr lvl="0"/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6"/>
            <a:ext cx="85011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EXAMPLE 1: </a:t>
            </a:r>
            <a:r>
              <a:rPr lang="en-US" b="1" dirty="0" smtClean="0">
                <a:latin typeface="+mj-lt"/>
              </a:rPr>
              <a:t>Factor </a:t>
            </a:r>
            <a:r>
              <a:rPr lang="en-US" b="1" i="1" dirty="0" smtClean="0">
                <a:latin typeface="+mj-lt"/>
              </a:rPr>
              <a:t>3x² + 8x + 4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US" b="1" u="sng" dirty="0" smtClean="0">
                <a:latin typeface="+mj-lt"/>
              </a:rPr>
              <a:t>STEP 1: </a:t>
            </a:r>
            <a:r>
              <a:rPr lang="en-US" b="1" dirty="0" smtClean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Find the possible factors of the first term and the last term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		         Possible Factors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First term: </a:t>
            </a:r>
            <a:r>
              <a:rPr lang="en-US" b="1" i="1" dirty="0" smtClean="0">
                <a:latin typeface="+mj-lt"/>
              </a:rPr>
              <a:t>3x²</a:t>
            </a:r>
            <a:r>
              <a:rPr lang="en-US" dirty="0" smtClean="0">
                <a:latin typeface="+mj-lt"/>
              </a:rPr>
              <a:t> 	=	</a:t>
            </a:r>
            <a:r>
              <a:rPr lang="en-US" i="1" dirty="0" smtClean="0">
                <a:latin typeface="+mj-lt"/>
              </a:rPr>
              <a:t>3x   ●   x</a:t>
            </a:r>
          </a:p>
          <a:p>
            <a:r>
              <a:rPr lang="en-US" dirty="0" smtClean="0">
                <a:latin typeface="+mj-lt"/>
              </a:rPr>
              <a:t>Last </a:t>
            </a:r>
            <a:r>
              <a:rPr lang="en-US" dirty="0" smtClean="0">
                <a:latin typeface="+mj-lt"/>
              </a:rPr>
              <a:t>term: </a:t>
            </a:r>
            <a:r>
              <a:rPr lang="en-US" b="1" i="1" dirty="0" smtClean="0">
                <a:latin typeface="+mj-lt"/>
              </a:rPr>
              <a:t>4</a:t>
            </a:r>
            <a:r>
              <a:rPr lang="en-US" dirty="0" smtClean="0">
                <a:latin typeface="+mj-lt"/>
              </a:rPr>
              <a:t> 	=	  </a:t>
            </a:r>
            <a:r>
              <a:rPr lang="en-US" i="1" dirty="0" smtClean="0">
                <a:latin typeface="+mj-lt"/>
              </a:rPr>
              <a:t>2   </a:t>
            </a:r>
            <a:r>
              <a:rPr lang="en-US" i="1" dirty="0" smtClean="0">
                <a:latin typeface="+mj-lt"/>
              </a:rPr>
              <a:t>●   </a:t>
            </a:r>
            <a:r>
              <a:rPr lang="en-US" i="1" dirty="0" smtClean="0">
                <a:latin typeface="+mj-lt"/>
              </a:rPr>
              <a:t>2</a:t>
            </a:r>
          </a:p>
          <a:p>
            <a:endParaRPr lang="en-US" i="1" dirty="0" smtClean="0">
              <a:latin typeface="+mj-lt"/>
            </a:endParaRPr>
          </a:p>
          <a:p>
            <a:r>
              <a:rPr lang="en-US" b="1" u="sng" dirty="0" smtClean="0">
                <a:latin typeface="+mj-lt"/>
              </a:rPr>
              <a:t>STEP 2: </a:t>
            </a:r>
            <a:r>
              <a:rPr lang="en-US" b="1" dirty="0" smtClean="0">
                <a:latin typeface="+mj-lt"/>
              </a:rPr>
              <a:t>   </a:t>
            </a:r>
            <a:r>
              <a:rPr lang="en-US" dirty="0" smtClean="0">
                <a:latin typeface="+mj-lt"/>
              </a:rPr>
              <a:t>Write the factors of the first and last terms diagonally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428728" y="2786062"/>
            <a:ext cx="2786082" cy="1857388"/>
            <a:chOff x="1428728" y="2786062"/>
            <a:chExt cx="2786082" cy="1857388"/>
          </a:xfrm>
        </p:grpSpPr>
        <p:grpSp>
          <p:nvGrpSpPr>
            <p:cNvPr id="8" name="Group 7"/>
            <p:cNvGrpSpPr/>
            <p:nvPr/>
          </p:nvGrpSpPr>
          <p:grpSpPr>
            <a:xfrm>
              <a:off x="1428728" y="2786062"/>
              <a:ext cx="2786082" cy="1857388"/>
              <a:chOff x="1000100" y="2643186"/>
              <a:chExt cx="2786082" cy="185738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000100" y="3143252"/>
                <a:ext cx="2786082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>
                <a:off x="2071670" y="3571086"/>
                <a:ext cx="18573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571604" y="2928938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3x²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4612" y="2928938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4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71604" y="352896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3x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08164" y="4171902"/>
              <a:ext cx="292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x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4154" y="3528960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2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4612" y="4214822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2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6"/>
            <a:ext cx="85011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EXAMPLE 1: </a:t>
            </a:r>
            <a:r>
              <a:rPr lang="en-US" b="1" dirty="0" smtClean="0">
                <a:latin typeface="+mj-lt"/>
              </a:rPr>
              <a:t>Factor </a:t>
            </a:r>
            <a:r>
              <a:rPr lang="en-US" b="1" i="1" dirty="0" smtClean="0">
                <a:latin typeface="+mj-lt"/>
              </a:rPr>
              <a:t>3x² + 8x + 4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US" b="1" u="sng" dirty="0" smtClean="0">
                <a:latin typeface="+mj-lt"/>
              </a:rPr>
              <a:t>STEP 3: </a:t>
            </a:r>
            <a:r>
              <a:rPr lang="en-US" b="1" dirty="0" smtClean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Multiply the factors diagonally and write each product in the </a:t>
            </a:r>
            <a:r>
              <a:rPr lang="en-US" dirty="0" smtClean="0">
                <a:latin typeface="+mj-lt"/>
              </a:rPr>
              <a:t>last </a:t>
            </a:r>
            <a:r>
              <a:rPr lang="en-US" dirty="0" smtClean="0">
                <a:latin typeface="+mj-lt"/>
              </a:rPr>
              <a:t>column.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lvl="0"/>
            <a:r>
              <a:rPr lang="en-US" b="1" u="sng" dirty="0" smtClean="0">
                <a:latin typeface="+mj-lt"/>
              </a:rPr>
              <a:t>STEP 4: </a:t>
            </a:r>
            <a:r>
              <a:rPr lang="en-US" b="1" dirty="0" smtClean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Add the terms in the last column and check if the sum is the </a:t>
            </a:r>
            <a:r>
              <a:rPr lang="en-US" dirty="0" smtClean="0">
                <a:latin typeface="+mj-lt"/>
              </a:rPr>
              <a:t>same </a:t>
            </a:r>
            <a:r>
              <a:rPr lang="en-US" dirty="0" smtClean="0">
                <a:latin typeface="+mj-lt"/>
              </a:rPr>
              <a:t>as the </a:t>
            </a:r>
            <a:r>
              <a:rPr lang="en-US" dirty="0" smtClean="0">
                <a:latin typeface="+mj-lt"/>
              </a:rPr>
              <a:t>	middle </a:t>
            </a:r>
            <a:r>
              <a:rPr lang="en-US" dirty="0" smtClean="0">
                <a:latin typeface="+mj-lt"/>
              </a:rPr>
              <a:t>term of the trinomial. If not, try other </a:t>
            </a:r>
            <a:r>
              <a:rPr lang="en-US" dirty="0" smtClean="0">
                <a:latin typeface="+mj-lt"/>
              </a:rPr>
              <a:t>possible </a:t>
            </a:r>
            <a:r>
              <a:rPr lang="en-US" dirty="0" smtClean="0">
                <a:latin typeface="+mj-lt"/>
              </a:rPr>
              <a:t>factors and repeat the </a:t>
            </a:r>
            <a:r>
              <a:rPr lang="en-US" dirty="0" smtClean="0">
                <a:latin typeface="+mj-lt"/>
              </a:rPr>
              <a:t>	procedure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3042" y="1000112"/>
            <a:ext cx="2786082" cy="1857388"/>
            <a:chOff x="1643042" y="1357302"/>
            <a:chExt cx="2786082" cy="1857388"/>
          </a:xfrm>
        </p:grpSpPr>
        <p:grpSp>
          <p:nvGrpSpPr>
            <p:cNvPr id="3" name="Group 14"/>
            <p:cNvGrpSpPr/>
            <p:nvPr/>
          </p:nvGrpSpPr>
          <p:grpSpPr>
            <a:xfrm>
              <a:off x="1643042" y="1357302"/>
              <a:ext cx="2786082" cy="1857388"/>
              <a:chOff x="1428728" y="2786062"/>
              <a:chExt cx="2786082" cy="1857388"/>
            </a:xfrm>
          </p:grpSpPr>
          <p:grpSp>
            <p:nvGrpSpPr>
              <p:cNvPr id="4" name="Group 7"/>
              <p:cNvGrpSpPr/>
              <p:nvPr/>
            </p:nvGrpSpPr>
            <p:grpSpPr>
              <a:xfrm>
                <a:off x="1428728" y="2786062"/>
                <a:ext cx="2786082" cy="1857388"/>
                <a:chOff x="1000100" y="2643186"/>
                <a:chExt cx="2786082" cy="1857388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1000100" y="3143252"/>
                  <a:ext cx="2786082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rot="5400000">
                  <a:off x="2071670" y="3571086"/>
                  <a:ext cx="18573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1571604" y="2928938"/>
                <a:ext cx="489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3x²</a:t>
                </a:r>
                <a:endParaRPr lang="en-US" sz="2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714612" y="2928938"/>
                <a:ext cx="3016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4</a:t>
                </a:r>
                <a:endParaRPr lang="en-US" sz="2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571604" y="3528960"/>
                <a:ext cx="409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3x</a:t>
                </a:r>
                <a:endParaRPr lang="en-US" sz="2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708164" y="4171902"/>
                <a:ext cx="292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x</a:t>
                </a:r>
                <a:endParaRPr lang="en-US" sz="2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734154" y="3528960"/>
                <a:ext cx="3016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2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714612" y="4214822"/>
                <a:ext cx="3016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2</a:t>
                </a:r>
                <a:endParaRPr lang="en-US" sz="2000" dirty="0"/>
              </a:p>
            </p:txBody>
          </p:sp>
        </p:grpSp>
        <p:cxnSp>
          <p:nvCxnSpPr>
            <p:cNvPr id="16" name="Straight Arrow Connector 15"/>
            <p:cNvCxnSpPr>
              <a:endCxn id="14" idx="1"/>
            </p:cNvCxnSpPr>
            <p:nvPr/>
          </p:nvCxnSpPr>
          <p:spPr>
            <a:xfrm rot="16200000" flipH="1">
              <a:off x="2257395" y="2314585"/>
              <a:ext cx="700121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13" idx="1"/>
            </p:cNvCxnSpPr>
            <p:nvPr/>
          </p:nvCxnSpPr>
          <p:spPr>
            <a:xfrm flipV="1">
              <a:off x="2214546" y="2300255"/>
              <a:ext cx="73392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86182" y="213097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2x</a:t>
              </a:r>
              <a:endParaRPr lang="en-US" i="1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86182" y="2773920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6x</a:t>
              </a:r>
              <a:endParaRPr lang="en-US" i="1" dirty="0">
                <a:latin typeface="+mj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57224" y="3714756"/>
            <a:ext cx="2214578" cy="1714512"/>
            <a:chOff x="857224" y="3714756"/>
            <a:chExt cx="2214578" cy="1714512"/>
          </a:xfrm>
        </p:grpSpPr>
        <p:grpSp>
          <p:nvGrpSpPr>
            <p:cNvPr id="22" name="Group 21"/>
            <p:cNvGrpSpPr/>
            <p:nvPr/>
          </p:nvGrpSpPr>
          <p:grpSpPr>
            <a:xfrm>
              <a:off x="857224" y="3714756"/>
              <a:ext cx="2214578" cy="1714512"/>
              <a:chOff x="1643042" y="1357302"/>
              <a:chExt cx="2786082" cy="2228866"/>
            </a:xfrm>
          </p:grpSpPr>
          <p:grpSp>
            <p:nvGrpSpPr>
              <p:cNvPr id="23" name="Group 14"/>
              <p:cNvGrpSpPr/>
              <p:nvPr/>
            </p:nvGrpSpPr>
            <p:grpSpPr>
              <a:xfrm>
                <a:off x="1643042" y="1357302"/>
                <a:ext cx="2786082" cy="2228866"/>
                <a:chOff x="1428728" y="2786062"/>
                <a:chExt cx="2786082" cy="2228866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1428728" y="2786062"/>
                  <a:ext cx="2786082" cy="2228866"/>
                  <a:chOff x="1000100" y="2643186"/>
                  <a:chExt cx="2786082" cy="2228866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1000100" y="3143252"/>
                    <a:ext cx="2786082" cy="158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rot="5400000">
                    <a:off x="1874806" y="3745700"/>
                    <a:ext cx="2228866" cy="238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1571604" y="2850299"/>
                  <a:ext cx="48923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3x²</a:t>
                  </a:r>
                  <a:endParaRPr lang="en-US" sz="20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714612" y="2850299"/>
                  <a:ext cx="3016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4</a:t>
                  </a:r>
                  <a:endParaRPr lang="en-US" sz="20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571604" y="3343278"/>
                  <a:ext cx="4090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3x</a:t>
                  </a:r>
                  <a:endParaRPr lang="en-US" sz="20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08164" y="3900495"/>
                  <a:ext cx="2920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x</a:t>
                  </a:r>
                  <a:endParaRPr lang="en-US" sz="20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734154" y="3343278"/>
                  <a:ext cx="3016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2</a:t>
                  </a:r>
                  <a:endParaRPr lang="en-US" sz="20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714612" y="3993364"/>
                  <a:ext cx="3016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2</a:t>
                  </a:r>
                  <a:endParaRPr lang="en-US" sz="2000" dirty="0"/>
                </a:p>
              </p:txBody>
            </p:sp>
          </p:grpSp>
          <p:cxnSp>
            <p:nvCxnSpPr>
              <p:cNvPr id="24" name="Straight Arrow Connector 23"/>
              <p:cNvCxnSpPr>
                <a:endCxn id="34" idx="1"/>
              </p:cNvCxnSpPr>
              <p:nvPr/>
            </p:nvCxnSpPr>
            <p:spPr>
              <a:xfrm>
                <a:off x="2272160" y="2193129"/>
                <a:ext cx="656766" cy="571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32" idx="3"/>
                <a:endCxn id="33" idx="1"/>
              </p:cNvCxnSpPr>
              <p:nvPr/>
            </p:nvCxnSpPr>
            <p:spPr>
              <a:xfrm flipV="1">
                <a:off x="2214547" y="2114574"/>
                <a:ext cx="733921" cy="5572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786183" y="1914518"/>
                <a:ext cx="421910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+mj-lt"/>
                  </a:rPr>
                  <a:t>2x</a:t>
                </a:r>
                <a:endParaRPr lang="en-US" i="1" dirty="0">
                  <a:latin typeface="+mj-lt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786183" y="2566749"/>
                <a:ext cx="421910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+mj-lt"/>
                  </a:rPr>
                  <a:t>6x</a:t>
                </a:r>
                <a:endParaRPr lang="en-US" i="1" dirty="0">
                  <a:latin typeface="+mj-lt"/>
                </a:endParaRPr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928662" y="5000640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76058" y="44291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36" y="5000640"/>
            <a:ext cx="490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+mj-lt"/>
              </a:rPr>
              <a:t>8x  =  8x 	</a:t>
            </a:r>
            <a:r>
              <a:rPr lang="en-US" dirty="0" smtClean="0">
                <a:latin typeface="+mj-lt"/>
              </a:rPr>
              <a:t>(the middle term of the given trinomial)</a:t>
            </a:r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3929057" y="4000508"/>
            <a:ext cx="4786347" cy="677108"/>
          </a:xfrm>
          <a:prstGeom prst="rect">
            <a:avLst/>
          </a:prstGeom>
          <a:solidFill>
            <a:srgbClr val="92D050"/>
          </a:solidFill>
          <a:ln w="19050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* Since they are equal (</a:t>
            </a:r>
            <a:r>
              <a:rPr lang="en-US" i="1" dirty="0" smtClean="0">
                <a:latin typeface="+mj-lt"/>
              </a:rPr>
              <a:t>8x  =  </a:t>
            </a:r>
            <a:r>
              <a:rPr lang="en-US" i="1" dirty="0" smtClean="0">
                <a:latin typeface="+mj-lt"/>
              </a:rPr>
              <a:t>8x), thus:</a:t>
            </a:r>
          </a:p>
          <a:p>
            <a:r>
              <a:rPr lang="en-US" b="1" i="1" dirty="0" smtClean="0">
                <a:latin typeface="+mj-lt"/>
              </a:rPr>
              <a:t> 	</a:t>
            </a:r>
            <a:r>
              <a:rPr lang="en-US" sz="2000" b="1" i="1" dirty="0" smtClean="0">
                <a:latin typeface="+mj-lt"/>
              </a:rPr>
              <a:t>3x² </a:t>
            </a:r>
            <a:r>
              <a:rPr lang="en-US" sz="2000" b="1" i="1" dirty="0" smtClean="0">
                <a:latin typeface="+mj-lt"/>
              </a:rPr>
              <a:t>+ 8x + </a:t>
            </a:r>
            <a:r>
              <a:rPr lang="en-US" sz="2000" b="1" i="1" dirty="0" smtClean="0">
                <a:latin typeface="+mj-lt"/>
              </a:rPr>
              <a:t>4  = (3x + 2)(x + 2)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6"/>
            <a:ext cx="85011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EXAMPLE 2: </a:t>
            </a:r>
            <a:r>
              <a:rPr lang="en-US" b="1" dirty="0" smtClean="0">
                <a:latin typeface="+mj-lt"/>
              </a:rPr>
              <a:t>Factor   </a:t>
            </a:r>
            <a:r>
              <a:rPr lang="en-US" b="1" i="1" dirty="0" smtClean="0">
                <a:latin typeface="+mj-lt"/>
              </a:rPr>
              <a:t>2x² - 5x - 3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US" b="1" u="sng" dirty="0" smtClean="0">
                <a:latin typeface="+mj-lt"/>
              </a:rPr>
              <a:t>STEP 1: </a:t>
            </a:r>
            <a:r>
              <a:rPr lang="en-US" b="1" dirty="0" smtClean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Find the possible factors of the first term and the last term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		         Possible Factors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First term: </a:t>
            </a:r>
            <a:r>
              <a:rPr lang="en-US" b="1" i="1" dirty="0" smtClean="0">
                <a:latin typeface="+mj-lt"/>
              </a:rPr>
              <a:t>2x²</a:t>
            </a:r>
            <a:r>
              <a:rPr lang="en-US" dirty="0" smtClean="0">
                <a:latin typeface="+mj-lt"/>
              </a:rPr>
              <a:t> 	=	</a:t>
            </a:r>
            <a:r>
              <a:rPr lang="en-US" i="1" dirty="0" smtClean="0">
                <a:latin typeface="+mj-lt"/>
              </a:rPr>
              <a:t>2x   ●   x</a:t>
            </a:r>
          </a:p>
          <a:p>
            <a:r>
              <a:rPr lang="en-US" dirty="0" smtClean="0">
                <a:latin typeface="+mj-lt"/>
              </a:rPr>
              <a:t>Last </a:t>
            </a:r>
            <a:r>
              <a:rPr lang="en-US" dirty="0" smtClean="0">
                <a:latin typeface="+mj-lt"/>
              </a:rPr>
              <a:t>term: </a:t>
            </a:r>
            <a:r>
              <a:rPr lang="en-US" b="1" i="1" dirty="0" smtClean="0">
                <a:latin typeface="+mj-lt"/>
              </a:rPr>
              <a:t>-3</a:t>
            </a:r>
            <a:r>
              <a:rPr lang="en-US" dirty="0" smtClean="0">
                <a:latin typeface="+mj-lt"/>
              </a:rPr>
              <a:t> 	=	  </a:t>
            </a:r>
            <a:r>
              <a:rPr lang="en-US" i="1" dirty="0" smtClean="0">
                <a:latin typeface="+mj-lt"/>
              </a:rPr>
              <a:t>1   </a:t>
            </a:r>
            <a:r>
              <a:rPr lang="en-US" i="1" dirty="0" smtClean="0">
                <a:latin typeface="+mj-lt"/>
              </a:rPr>
              <a:t>●   </a:t>
            </a:r>
            <a:r>
              <a:rPr lang="en-US" i="1" dirty="0" smtClean="0">
                <a:latin typeface="+mj-lt"/>
              </a:rPr>
              <a:t>-3</a:t>
            </a:r>
          </a:p>
          <a:p>
            <a:endParaRPr lang="en-US" i="1" dirty="0" smtClean="0">
              <a:latin typeface="+mj-lt"/>
            </a:endParaRPr>
          </a:p>
          <a:p>
            <a:r>
              <a:rPr lang="en-US" b="1" u="sng" dirty="0" smtClean="0">
                <a:latin typeface="+mj-lt"/>
              </a:rPr>
              <a:t>STEP 2: </a:t>
            </a:r>
            <a:r>
              <a:rPr lang="en-US" b="1" dirty="0" smtClean="0">
                <a:latin typeface="+mj-lt"/>
              </a:rPr>
              <a:t>   </a:t>
            </a:r>
            <a:r>
              <a:rPr lang="en-US" dirty="0" smtClean="0">
                <a:latin typeface="+mj-lt"/>
              </a:rPr>
              <a:t>Write the factors of the first and last terms diagonally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428728" y="2786062"/>
            <a:ext cx="2786082" cy="1857388"/>
            <a:chOff x="1428728" y="2786062"/>
            <a:chExt cx="2786082" cy="1857388"/>
          </a:xfrm>
        </p:grpSpPr>
        <p:grpSp>
          <p:nvGrpSpPr>
            <p:cNvPr id="4" name="Group 7"/>
            <p:cNvGrpSpPr/>
            <p:nvPr/>
          </p:nvGrpSpPr>
          <p:grpSpPr>
            <a:xfrm>
              <a:off x="1428728" y="2786062"/>
              <a:ext cx="2786082" cy="1857388"/>
              <a:chOff x="1000100" y="2643186"/>
              <a:chExt cx="2786082" cy="185738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000100" y="3143252"/>
                <a:ext cx="2786082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>
                <a:off x="2071670" y="3571086"/>
                <a:ext cx="18573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571604" y="2928938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2x²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4612" y="2928938"/>
              <a:ext cx="394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-3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71604" y="352896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2x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08164" y="4171902"/>
              <a:ext cx="292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x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4154" y="3528960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1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4612" y="4214822"/>
              <a:ext cx="394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-3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6"/>
            <a:ext cx="85011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EXAMPLE 2: </a:t>
            </a:r>
            <a:r>
              <a:rPr lang="en-US" b="1" dirty="0" smtClean="0">
                <a:latin typeface="+mj-lt"/>
              </a:rPr>
              <a:t>Factor  </a:t>
            </a:r>
            <a:r>
              <a:rPr lang="en-US" b="1" i="1" dirty="0" smtClean="0">
                <a:latin typeface="+mj-lt"/>
              </a:rPr>
              <a:t>2x² </a:t>
            </a:r>
            <a:r>
              <a:rPr lang="en-US" b="1" i="1" dirty="0" smtClean="0">
                <a:latin typeface="+mj-lt"/>
              </a:rPr>
              <a:t>- 5x - 3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US" b="1" u="sng" dirty="0" smtClean="0">
                <a:latin typeface="+mj-lt"/>
              </a:rPr>
              <a:t>STEP 3: </a:t>
            </a:r>
            <a:r>
              <a:rPr lang="en-US" b="1" dirty="0" smtClean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Multiply the factors diagonally and write each product in the </a:t>
            </a:r>
            <a:r>
              <a:rPr lang="en-US" dirty="0" smtClean="0">
                <a:latin typeface="+mj-lt"/>
              </a:rPr>
              <a:t>last </a:t>
            </a:r>
            <a:r>
              <a:rPr lang="en-US" dirty="0" smtClean="0">
                <a:latin typeface="+mj-lt"/>
              </a:rPr>
              <a:t>column.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lvl="0"/>
            <a:r>
              <a:rPr lang="en-US" b="1" u="sng" dirty="0" smtClean="0">
                <a:latin typeface="+mj-lt"/>
              </a:rPr>
              <a:t>STEP 4: </a:t>
            </a:r>
            <a:r>
              <a:rPr lang="en-US" b="1" dirty="0" smtClean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Add the terms in the last column and check if the sum is the </a:t>
            </a:r>
            <a:r>
              <a:rPr lang="en-US" dirty="0" smtClean="0">
                <a:latin typeface="+mj-lt"/>
              </a:rPr>
              <a:t>same </a:t>
            </a:r>
            <a:r>
              <a:rPr lang="en-US" dirty="0" smtClean="0">
                <a:latin typeface="+mj-lt"/>
              </a:rPr>
              <a:t>as the </a:t>
            </a:r>
            <a:r>
              <a:rPr lang="en-US" dirty="0" smtClean="0">
                <a:latin typeface="+mj-lt"/>
              </a:rPr>
              <a:t>	middle </a:t>
            </a:r>
            <a:r>
              <a:rPr lang="en-US" dirty="0" smtClean="0">
                <a:latin typeface="+mj-lt"/>
              </a:rPr>
              <a:t>term of the trinomial. If not, try other </a:t>
            </a:r>
            <a:r>
              <a:rPr lang="en-US" dirty="0" smtClean="0">
                <a:latin typeface="+mj-lt"/>
              </a:rPr>
              <a:t>possible </a:t>
            </a:r>
            <a:r>
              <a:rPr lang="en-US" dirty="0" smtClean="0">
                <a:latin typeface="+mj-lt"/>
              </a:rPr>
              <a:t>factors and repeat the </a:t>
            </a:r>
            <a:r>
              <a:rPr lang="en-US" dirty="0" smtClean="0">
                <a:latin typeface="+mj-lt"/>
              </a:rPr>
              <a:t>	procedure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1643042" y="1000112"/>
            <a:ext cx="2786082" cy="1857388"/>
            <a:chOff x="1643042" y="1357302"/>
            <a:chExt cx="2786082" cy="1857388"/>
          </a:xfrm>
        </p:grpSpPr>
        <p:grpSp>
          <p:nvGrpSpPr>
            <p:cNvPr id="4" name="Group 14"/>
            <p:cNvGrpSpPr/>
            <p:nvPr/>
          </p:nvGrpSpPr>
          <p:grpSpPr>
            <a:xfrm>
              <a:off x="1643042" y="1357302"/>
              <a:ext cx="2786082" cy="1857388"/>
              <a:chOff x="1428728" y="2786062"/>
              <a:chExt cx="2786082" cy="1857388"/>
            </a:xfrm>
          </p:grpSpPr>
          <p:grpSp>
            <p:nvGrpSpPr>
              <p:cNvPr id="6" name="Group 7"/>
              <p:cNvGrpSpPr/>
              <p:nvPr/>
            </p:nvGrpSpPr>
            <p:grpSpPr>
              <a:xfrm>
                <a:off x="1428728" y="2786062"/>
                <a:ext cx="2786082" cy="1857388"/>
                <a:chOff x="1000100" y="2643186"/>
                <a:chExt cx="2786082" cy="1857388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1000100" y="3143252"/>
                  <a:ext cx="2786082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rot="5400000">
                  <a:off x="2071670" y="3571086"/>
                  <a:ext cx="18573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1571604" y="2928938"/>
                <a:ext cx="489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2x²</a:t>
                </a:r>
                <a:endParaRPr lang="en-US" sz="2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714612" y="2928938"/>
                <a:ext cx="39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-3</a:t>
                </a:r>
                <a:endParaRPr lang="en-US" sz="2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571604" y="3528960"/>
                <a:ext cx="409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2x</a:t>
                </a:r>
                <a:endParaRPr lang="en-US" sz="2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708164" y="4171902"/>
                <a:ext cx="292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x</a:t>
                </a:r>
                <a:endParaRPr lang="en-US" sz="2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734154" y="3528960"/>
                <a:ext cx="3016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1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714612" y="4214822"/>
                <a:ext cx="39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-3</a:t>
                </a:r>
                <a:endParaRPr lang="en-US" sz="2000" dirty="0"/>
              </a:p>
            </p:txBody>
          </p:sp>
        </p:grpSp>
        <p:cxnSp>
          <p:nvCxnSpPr>
            <p:cNvPr id="16" name="Straight Arrow Connector 15"/>
            <p:cNvCxnSpPr>
              <a:endCxn id="14" idx="1"/>
            </p:cNvCxnSpPr>
            <p:nvPr/>
          </p:nvCxnSpPr>
          <p:spPr>
            <a:xfrm rot="16200000" flipH="1">
              <a:off x="2257394" y="2314585"/>
              <a:ext cx="70012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13" idx="1"/>
            </p:cNvCxnSpPr>
            <p:nvPr/>
          </p:nvCxnSpPr>
          <p:spPr>
            <a:xfrm flipV="1">
              <a:off x="2214546" y="2300255"/>
              <a:ext cx="73392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86182" y="2130978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  x</a:t>
              </a:r>
              <a:endParaRPr lang="en-US" i="1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86182" y="2773920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-6x</a:t>
              </a:r>
              <a:endParaRPr lang="en-US" i="1" dirty="0">
                <a:latin typeface="+mj-lt"/>
              </a:endParaRPr>
            </a:p>
          </p:txBody>
        </p:sp>
      </p:grpSp>
      <p:grpSp>
        <p:nvGrpSpPr>
          <p:cNvPr id="8" name="Group 40"/>
          <p:cNvGrpSpPr/>
          <p:nvPr/>
        </p:nvGrpSpPr>
        <p:grpSpPr>
          <a:xfrm>
            <a:off x="857224" y="3714756"/>
            <a:ext cx="2214578" cy="1714512"/>
            <a:chOff x="857224" y="3714756"/>
            <a:chExt cx="2214578" cy="1714512"/>
          </a:xfrm>
        </p:grpSpPr>
        <p:grpSp>
          <p:nvGrpSpPr>
            <p:cNvPr id="15" name="Group 21"/>
            <p:cNvGrpSpPr/>
            <p:nvPr/>
          </p:nvGrpSpPr>
          <p:grpSpPr>
            <a:xfrm>
              <a:off x="857224" y="3714756"/>
              <a:ext cx="2214578" cy="1714512"/>
              <a:chOff x="1643042" y="1357302"/>
              <a:chExt cx="2786082" cy="2228866"/>
            </a:xfrm>
          </p:grpSpPr>
          <p:grpSp>
            <p:nvGrpSpPr>
              <p:cNvPr id="17" name="Group 14"/>
              <p:cNvGrpSpPr/>
              <p:nvPr/>
            </p:nvGrpSpPr>
            <p:grpSpPr>
              <a:xfrm>
                <a:off x="1643042" y="1357302"/>
                <a:ext cx="2786082" cy="2228866"/>
                <a:chOff x="1428728" y="2786062"/>
                <a:chExt cx="2786082" cy="2228866"/>
              </a:xfrm>
            </p:grpSpPr>
            <p:grpSp>
              <p:nvGrpSpPr>
                <p:cNvPr id="21" name="Group 27"/>
                <p:cNvGrpSpPr/>
                <p:nvPr/>
              </p:nvGrpSpPr>
              <p:grpSpPr>
                <a:xfrm>
                  <a:off x="1428728" y="2786062"/>
                  <a:ext cx="2786082" cy="2228866"/>
                  <a:chOff x="1000100" y="2643186"/>
                  <a:chExt cx="2786082" cy="2228866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1000100" y="3143252"/>
                    <a:ext cx="2786082" cy="158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rot="5400000">
                    <a:off x="1874806" y="3745700"/>
                    <a:ext cx="2228866" cy="238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1571604" y="2850299"/>
                  <a:ext cx="615490" cy="520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2x²</a:t>
                  </a:r>
                  <a:endParaRPr lang="en-US" sz="20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714612" y="2850299"/>
                  <a:ext cx="496508" cy="520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-3</a:t>
                  </a:r>
                  <a:endParaRPr lang="en-US" sz="20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571604" y="3343279"/>
                  <a:ext cx="514657" cy="520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2x</a:t>
                  </a:r>
                  <a:endParaRPr lang="en-US" sz="20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08164" y="3900495"/>
                  <a:ext cx="2920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x</a:t>
                  </a:r>
                  <a:endParaRPr lang="en-US" sz="20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734154" y="3343279"/>
                  <a:ext cx="379540" cy="520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1</a:t>
                  </a:r>
                  <a:endParaRPr lang="en-US" sz="20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714612" y="3993364"/>
                  <a:ext cx="496508" cy="520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-3</a:t>
                  </a:r>
                  <a:endParaRPr lang="en-US" sz="2000" dirty="0"/>
                </a:p>
              </p:txBody>
            </p:sp>
          </p:grpSp>
          <p:cxnSp>
            <p:nvCxnSpPr>
              <p:cNvPr id="24" name="Straight Arrow Connector 23"/>
              <p:cNvCxnSpPr>
                <a:endCxn id="34" idx="1"/>
              </p:cNvCxnSpPr>
              <p:nvPr/>
            </p:nvCxnSpPr>
            <p:spPr>
              <a:xfrm>
                <a:off x="2272160" y="2193129"/>
                <a:ext cx="656766" cy="6315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32" idx="3"/>
                <a:endCxn id="33" idx="1"/>
              </p:cNvCxnSpPr>
              <p:nvPr/>
            </p:nvCxnSpPr>
            <p:spPr>
              <a:xfrm flipV="1">
                <a:off x="2214547" y="2174590"/>
                <a:ext cx="733921" cy="4972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786183" y="1914519"/>
                <a:ext cx="504574" cy="480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+mj-lt"/>
                  </a:rPr>
                  <a:t>  x</a:t>
                </a:r>
                <a:endParaRPr lang="en-US" i="1" dirty="0">
                  <a:latin typeface="+mj-lt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786183" y="2566749"/>
                <a:ext cx="601375" cy="480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+mj-lt"/>
                  </a:rPr>
                  <a:t>-6x</a:t>
                </a:r>
                <a:endParaRPr lang="en-US" i="1" dirty="0">
                  <a:latin typeface="+mj-lt"/>
                </a:endParaRPr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928662" y="5000640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76058" y="44291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36" y="5000640"/>
            <a:ext cx="581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+mj-lt"/>
              </a:rPr>
              <a:t>-5x  =  -5x 	</a:t>
            </a:r>
            <a:r>
              <a:rPr lang="en-US" dirty="0" smtClean="0">
                <a:latin typeface="+mj-lt"/>
              </a:rPr>
              <a:t>(the middle term of the given trinomial)</a:t>
            </a:r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3929057" y="4000508"/>
            <a:ext cx="4786347" cy="677108"/>
          </a:xfrm>
          <a:prstGeom prst="rect">
            <a:avLst/>
          </a:prstGeom>
          <a:solidFill>
            <a:srgbClr val="92D050"/>
          </a:solidFill>
          <a:ln w="19050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* Since they are equal (</a:t>
            </a:r>
            <a:r>
              <a:rPr lang="en-US" i="1" dirty="0" smtClean="0">
                <a:latin typeface="+mj-lt"/>
              </a:rPr>
              <a:t>-5x  </a:t>
            </a:r>
            <a:r>
              <a:rPr lang="en-US" i="1" dirty="0" smtClean="0">
                <a:latin typeface="+mj-lt"/>
              </a:rPr>
              <a:t>=  </a:t>
            </a:r>
            <a:r>
              <a:rPr lang="en-US" i="1" dirty="0" smtClean="0">
                <a:latin typeface="+mj-lt"/>
              </a:rPr>
              <a:t>-5x), thus:</a:t>
            </a:r>
          </a:p>
          <a:p>
            <a:r>
              <a:rPr lang="en-US" b="1" i="1" dirty="0" smtClean="0">
                <a:latin typeface="+mj-lt"/>
              </a:rPr>
              <a:t> 	</a:t>
            </a:r>
            <a:r>
              <a:rPr lang="en-US" sz="2000" b="1" i="1" dirty="0" smtClean="0">
                <a:latin typeface="+mj-lt"/>
              </a:rPr>
              <a:t>2x² - 5x - 3  = (2x + 1)(x - 3)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6"/>
            <a:ext cx="85011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EXAMPLE 3: </a:t>
            </a:r>
            <a:r>
              <a:rPr lang="en-US" b="1" dirty="0" smtClean="0">
                <a:latin typeface="+mj-lt"/>
              </a:rPr>
              <a:t>Factor   </a:t>
            </a:r>
            <a:r>
              <a:rPr lang="en-US" b="1" i="1" dirty="0" smtClean="0">
                <a:latin typeface="+mj-lt"/>
              </a:rPr>
              <a:t>6x² - 17x + 12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US" b="1" u="sng" dirty="0" smtClean="0">
                <a:latin typeface="+mj-lt"/>
              </a:rPr>
              <a:t>STEP 1: </a:t>
            </a:r>
            <a:r>
              <a:rPr lang="en-US" b="1" dirty="0" smtClean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Find the possible factors of the first term and the last term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		         Possible Factors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First term: </a:t>
            </a:r>
            <a:r>
              <a:rPr lang="en-US" b="1" i="1" dirty="0" smtClean="0">
                <a:latin typeface="+mj-lt"/>
              </a:rPr>
              <a:t>6x²</a:t>
            </a:r>
            <a:r>
              <a:rPr lang="en-US" dirty="0" smtClean="0">
                <a:latin typeface="+mj-lt"/>
              </a:rPr>
              <a:t> 	=	</a:t>
            </a:r>
            <a:r>
              <a:rPr lang="en-US" i="1" dirty="0" smtClean="0">
                <a:latin typeface="+mj-lt"/>
              </a:rPr>
              <a:t>3x   ●   2x</a:t>
            </a:r>
          </a:p>
          <a:p>
            <a:r>
              <a:rPr lang="en-US" dirty="0" smtClean="0">
                <a:latin typeface="+mj-lt"/>
              </a:rPr>
              <a:t>Last </a:t>
            </a:r>
            <a:r>
              <a:rPr lang="en-US" dirty="0" smtClean="0">
                <a:latin typeface="+mj-lt"/>
              </a:rPr>
              <a:t>term: </a:t>
            </a:r>
            <a:r>
              <a:rPr lang="en-US" b="1" i="1" dirty="0" smtClean="0">
                <a:latin typeface="+mj-lt"/>
              </a:rPr>
              <a:t>12</a:t>
            </a:r>
            <a:r>
              <a:rPr lang="en-US" dirty="0" smtClean="0">
                <a:latin typeface="+mj-lt"/>
              </a:rPr>
              <a:t>	=	 </a:t>
            </a:r>
            <a:r>
              <a:rPr lang="en-US" i="1" dirty="0" smtClean="0">
                <a:latin typeface="+mj-lt"/>
              </a:rPr>
              <a:t>-2   </a:t>
            </a:r>
            <a:r>
              <a:rPr lang="en-US" i="1" dirty="0" smtClean="0">
                <a:latin typeface="+mj-lt"/>
              </a:rPr>
              <a:t>●   </a:t>
            </a:r>
            <a:r>
              <a:rPr lang="en-US" i="1" dirty="0" smtClean="0">
                <a:latin typeface="+mj-lt"/>
              </a:rPr>
              <a:t>-6</a:t>
            </a:r>
          </a:p>
          <a:p>
            <a:endParaRPr lang="en-US" i="1" dirty="0" smtClean="0">
              <a:latin typeface="+mj-lt"/>
            </a:endParaRPr>
          </a:p>
          <a:p>
            <a:r>
              <a:rPr lang="en-US" b="1" u="sng" dirty="0" smtClean="0">
                <a:latin typeface="+mj-lt"/>
              </a:rPr>
              <a:t>STEP 2: </a:t>
            </a:r>
            <a:r>
              <a:rPr lang="en-US" b="1" dirty="0" smtClean="0">
                <a:latin typeface="+mj-lt"/>
              </a:rPr>
              <a:t>   </a:t>
            </a:r>
            <a:r>
              <a:rPr lang="en-US" dirty="0" smtClean="0">
                <a:latin typeface="+mj-lt"/>
              </a:rPr>
              <a:t>Write the factors of the first and last terms diagonally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428728" y="2786062"/>
            <a:ext cx="2786082" cy="1857388"/>
            <a:chOff x="1428728" y="2786062"/>
            <a:chExt cx="2786082" cy="1857388"/>
          </a:xfrm>
        </p:grpSpPr>
        <p:grpSp>
          <p:nvGrpSpPr>
            <p:cNvPr id="4" name="Group 7"/>
            <p:cNvGrpSpPr/>
            <p:nvPr/>
          </p:nvGrpSpPr>
          <p:grpSpPr>
            <a:xfrm>
              <a:off x="1428728" y="2786062"/>
              <a:ext cx="2786082" cy="1857388"/>
              <a:chOff x="1000100" y="2643186"/>
              <a:chExt cx="2786082" cy="185738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000100" y="3143252"/>
                <a:ext cx="2786082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>
                <a:off x="2071670" y="3571086"/>
                <a:ext cx="18573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571604" y="2928938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6x²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4612" y="2928938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12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71604" y="352896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3x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1604" y="417190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2x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4154" y="3528960"/>
              <a:ext cx="394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-2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4612" y="4214822"/>
              <a:ext cx="394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-6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6"/>
            <a:ext cx="85011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EXAMPLE 2: </a:t>
            </a:r>
            <a:r>
              <a:rPr lang="en-US" b="1" dirty="0" smtClean="0">
                <a:latin typeface="+mj-lt"/>
              </a:rPr>
              <a:t>Factor   </a:t>
            </a:r>
            <a:r>
              <a:rPr lang="en-US" b="1" i="1" dirty="0" smtClean="0">
                <a:latin typeface="+mj-lt"/>
              </a:rPr>
              <a:t>6x² - 17x + </a:t>
            </a:r>
            <a:r>
              <a:rPr lang="en-US" b="1" i="1" dirty="0" smtClean="0">
                <a:latin typeface="+mj-lt"/>
              </a:rPr>
              <a:t>12</a:t>
            </a:r>
            <a:r>
              <a:rPr lang="en-US" b="1" i="1" dirty="0" smtClean="0"/>
              <a:t>.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b="1" u="sng" dirty="0" smtClean="0">
                <a:latin typeface="+mj-lt"/>
              </a:rPr>
              <a:t>STEP 3: </a:t>
            </a:r>
            <a:r>
              <a:rPr lang="en-US" b="1" dirty="0" smtClean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Multiply the factors diagonally and write each product in the </a:t>
            </a:r>
            <a:r>
              <a:rPr lang="en-US" dirty="0" smtClean="0">
                <a:latin typeface="+mj-lt"/>
              </a:rPr>
              <a:t>last </a:t>
            </a:r>
            <a:r>
              <a:rPr lang="en-US" dirty="0" smtClean="0">
                <a:latin typeface="+mj-lt"/>
              </a:rPr>
              <a:t>column.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lvl="0"/>
            <a:r>
              <a:rPr lang="en-US" b="1" u="sng" dirty="0" smtClean="0">
                <a:latin typeface="+mj-lt"/>
              </a:rPr>
              <a:t>STEP 4: </a:t>
            </a:r>
            <a:r>
              <a:rPr lang="en-US" b="1" dirty="0" smtClean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Add the terms in the last column and check if the sum is the </a:t>
            </a:r>
            <a:r>
              <a:rPr lang="en-US" dirty="0" smtClean="0">
                <a:latin typeface="+mj-lt"/>
              </a:rPr>
              <a:t>same </a:t>
            </a:r>
            <a:r>
              <a:rPr lang="en-US" dirty="0" smtClean="0">
                <a:latin typeface="+mj-lt"/>
              </a:rPr>
              <a:t>as the </a:t>
            </a:r>
            <a:r>
              <a:rPr lang="en-US" dirty="0" smtClean="0">
                <a:latin typeface="+mj-lt"/>
              </a:rPr>
              <a:t>	middle </a:t>
            </a:r>
            <a:r>
              <a:rPr lang="en-US" dirty="0" smtClean="0">
                <a:latin typeface="+mj-lt"/>
              </a:rPr>
              <a:t>term of the trinomial. If not, try other </a:t>
            </a:r>
            <a:r>
              <a:rPr lang="en-US" dirty="0" smtClean="0">
                <a:latin typeface="+mj-lt"/>
              </a:rPr>
              <a:t>possible </a:t>
            </a:r>
            <a:r>
              <a:rPr lang="en-US" dirty="0" smtClean="0">
                <a:latin typeface="+mj-lt"/>
              </a:rPr>
              <a:t>factors and repeat the </a:t>
            </a:r>
            <a:r>
              <a:rPr lang="en-US" dirty="0" smtClean="0">
                <a:latin typeface="+mj-lt"/>
              </a:rPr>
              <a:t>	procedure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1643042" y="1000112"/>
            <a:ext cx="2786082" cy="1857388"/>
            <a:chOff x="1643042" y="1357302"/>
            <a:chExt cx="2786082" cy="1857388"/>
          </a:xfrm>
        </p:grpSpPr>
        <p:grpSp>
          <p:nvGrpSpPr>
            <p:cNvPr id="4" name="Group 14"/>
            <p:cNvGrpSpPr/>
            <p:nvPr/>
          </p:nvGrpSpPr>
          <p:grpSpPr>
            <a:xfrm>
              <a:off x="1643042" y="1357302"/>
              <a:ext cx="2786082" cy="1857388"/>
              <a:chOff x="1428728" y="2786062"/>
              <a:chExt cx="2786082" cy="1857388"/>
            </a:xfrm>
          </p:grpSpPr>
          <p:grpSp>
            <p:nvGrpSpPr>
              <p:cNvPr id="6" name="Group 7"/>
              <p:cNvGrpSpPr/>
              <p:nvPr/>
            </p:nvGrpSpPr>
            <p:grpSpPr>
              <a:xfrm>
                <a:off x="1428728" y="2786062"/>
                <a:ext cx="2786082" cy="1857388"/>
                <a:chOff x="1000100" y="2643186"/>
                <a:chExt cx="2786082" cy="1857388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1000100" y="3143252"/>
                  <a:ext cx="2786082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rot="5400000">
                  <a:off x="2071670" y="3571086"/>
                  <a:ext cx="18573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1571604" y="2928938"/>
                <a:ext cx="489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6x²</a:t>
                </a:r>
                <a:endParaRPr lang="en-US" sz="2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714612" y="2928938"/>
                <a:ext cx="418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12</a:t>
                </a:r>
                <a:endParaRPr lang="en-US" sz="2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571604" y="3528960"/>
                <a:ext cx="409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3x</a:t>
                </a:r>
                <a:endParaRPr lang="en-US" sz="2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71604" y="4171902"/>
                <a:ext cx="409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2x</a:t>
                </a:r>
                <a:endParaRPr lang="en-US" sz="2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734154" y="3528960"/>
                <a:ext cx="39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-2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714612" y="4214822"/>
                <a:ext cx="39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-6</a:t>
                </a:r>
                <a:endParaRPr lang="en-US" sz="2000" dirty="0"/>
              </a:p>
            </p:txBody>
          </p:sp>
        </p:grpSp>
        <p:cxnSp>
          <p:nvCxnSpPr>
            <p:cNvPr id="16" name="Straight Arrow Connector 15"/>
            <p:cNvCxnSpPr>
              <a:endCxn id="14" idx="1"/>
            </p:cNvCxnSpPr>
            <p:nvPr/>
          </p:nvCxnSpPr>
          <p:spPr>
            <a:xfrm rot="16200000" flipH="1">
              <a:off x="2257394" y="2314585"/>
              <a:ext cx="70012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13" idx="1"/>
            </p:cNvCxnSpPr>
            <p:nvPr/>
          </p:nvCxnSpPr>
          <p:spPr>
            <a:xfrm flipV="1">
              <a:off x="2195004" y="2300255"/>
              <a:ext cx="753464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86182" y="213097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  -4x</a:t>
              </a:r>
              <a:endParaRPr lang="en-US" i="1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86182" y="2773920"/>
              <a:ext cx="608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-18x</a:t>
              </a:r>
              <a:endParaRPr lang="en-US" i="1" dirty="0">
                <a:latin typeface="+mj-lt"/>
              </a:endParaRPr>
            </a:p>
          </p:txBody>
        </p:sp>
      </p:grpSp>
      <p:grpSp>
        <p:nvGrpSpPr>
          <p:cNvPr id="8" name="Group 40"/>
          <p:cNvGrpSpPr/>
          <p:nvPr/>
        </p:nvGrpSpPr>
        <p:grpSpPr>
          <a:xfrm>
            <a:off x="857224" y="3714756"/>
            <a:ext cx="2312471" cy="1714512"/>
            <a:chOff x="857224" y="3714756"/>
            <a:chExt cx="2312471" cy="1714512"/>
          </a:xfrm>
        </p:grpSpPr>
        <p:grpSp>
          <p:nvGrpSpPr>
            <p:cNvPr id="15" name="Group 21"/>
            <p:cNvGrpSpPr/>
            <p:nvPr/>
          </p:nvGrpSpPr>
          <p:grpSpPr>
            <a:xfrm>
              <a:off x="857224" y="3714756"/>
              <a:ext cx="2312471" cy="1714512"/>
              <a:chOff x="1643042" y="1357302"/>
              <a:chExt cx="2909237" cy="2228866"/>
            </a:xfrm>
          </p:grpSpPr>
          <p:grpSp>
            <p:nvGrpSpPr>
              <p:cNvPr id="17" name="Group 14"/>
              <p:cNvGrpSpPr/>
              <p:nvPr/>
            </p:nvGrpSpPr>
            <p:grpSpPr>
              <a:xfrm>
                <a:off x="1643042" y="1357302"/>
                <a:ext cx="2786082" cy="2228866"/>
                <a:chOff x="1428728" y="2786062"/>
                <a:chExt cx="2786082" cy="2228866"/>
              </a:xfrm>
            </p:grpSpPr>
            <p:grpSp>
              <p:nvGrpSpPr>
                <p:cNvPr id="21" name="Group 27"/>
                <p:cNvGrpSpPr/>
                <p:nvPr/>
              </p:nvGrpSpPr>
              <p:grpSpPr>
                <a:xfrm>
                  <a:off x="1428728" y="2786062"/>
                  <a:ext cx="2786082" cy="2228866"/>
                  <a:chOff x="1000100" y="2643186"/>
                  <a:chExt cx="2786082" cy="2228866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1000100" y="3143252"/>
                    <a:ext cx="2786082" cy="158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rot="5400000">
                    <a:off x="1874806" y="3745700"/>
                    <a:ext cx="2228866" cy="238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1571604" y="2850299"/>
                  <a:ext cx="615490" cy="520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6x²</a:t>
                  </a:r>
                  <a:endParaRPr lang="en-US" sz="20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714612" y="2850299"/>
                  <a:ext cx="526757" cy="520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12</a:t>
                  </a:r>
                  <a:endParaRPr lang="en-US" sz="20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571604" y="3343279"/>
                  <a:ext cx="514657" cy="520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3x</a:t>
                  </a:r>
                  <a:endParaRPr lang="en-US" sz="20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608475" y="3900495"/>
                  <a:ext cx="514657" cy="520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2x</a:t>
                  </a:r>
                  <a:endParaRPr lang="en-US" sz="20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734154" y="3343279"/>
                  <a:ext cx="496508" cy="520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-2</a:t>
                  </a:r>
                  <a:endParaRPr lang="en-US" sz="20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714612" y="3993364"/>
                  <a:ext cx="496508" cy="520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/>
                    <a:t>-6</a:t>
                  </a:r>
                  <a:endParaRPr lang="en-US" sz="2000" dirty="0"/>
                </a:p>
              </p:txBody>
            </p:sp>
          </p:grpSp>
          <p:cxnSp>
            <p:nvCxnSpPr>
              <p:cNvPr id="24" name="Straight Arrow Connector 23"/>
              <p:cNvCxnSpPr>
                <a:endCxn id="34" idx="1"/>
              </p:cNvCxnSpPr>
              <p:nvPr/>
            </p:nvCxnSpPr>
            <p:spPr>
              <a:xfrm>
                <a:off x="2272160" y="2193129"/>
                <a:ext cx="656766" cy="6315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32" idx="3"/>
                <a:endCxn id="33" idx="1"/>
              </p:cNvCxnSpPr>
              <p:nvPr/>
            </p:nvCxnSpPr>
            <p:spPr>
              <a:xfrm flipV="1">
                <a:off x="2337446" y="2174590"/>
                <a:ext cx="611022" cy="5572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786183" y="1914519"/>
                <a:ext cx="746576" cy="480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+mj-lt"/>
                  </a:rPr>
                  <a:t>  -4x</a:t>
                </a:r>
                <a:endParaRPr lang="en-US" i="1" dirty="0">
                  <a:latin typeface="+mj-lt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786182" y="2566749"/>
                <a:ext cx="766097" cy="480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+mj-lt"/>
                  </a:rPr>
                  <a:t>-18x</a:t>
                </a:r>
                <a:endParaRPr lang="en-US" i="1" dirty="0">
                  <a:latin typeface="+mj-lt"/>
                </a:endParaRPr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928662" y="5000640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76058" y="44291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1736" y="5000640"/>
            <a:ext cx="581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+mj-lt"/>
              </a:rPr>
              <a:t>-22x  ≠  -17x 	</a:t>
            </a:r>
            <a:r>
              <a:rPr lang="en-US" dirty="0" smtClean="0">
                <a:latin typeface="+mj-lt"/>
              </a:rPr>
              <a:t>(the middle term of the given trinomial)</a:t>
            </a:r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3929057" y="4000508"/>
            <a:ext cx="4786347" cy="984885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* Since they are not equal (</a:t>
            </a:r>
            <a:r>
              <a:rPr lang="en-US" i="1" dirty="0" smtClean="0">
                <a:latin typeface="+mj-lt"/>
              </a:rPr>
              <a:t>-22x  ≠  -17x </a:t>
            </a:r>
            <a:r>
              <a:rPr lang="en-US" i="1" dirty="0" smtClean="0">
                <a:latin typeface="+mj-lt"/>
              </a:rPr>
              <a:t>), thus:</a:t>
            </a:r>
          </a:p>
          <a:p>
            <a:r>
              <a:rPr lang="en-US" sz="2000" b="1" i="1" dirty="0" smtClean="0">
                <a:latin typeface="+mj-lt"/>
              </a:rPr>
              <a:t>try other possible factors and repeat the procedure.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171</TotalTime>
  <Words>583</Words>
  <Application>Microsoft Office PowerPoint</Application>
  <PresentationFormat>On-screen Show (16:10)</PresentationFormat>
  <Paragraphs>272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FACTORING QUADRATIC TRINOMIALS (a &gt; 1)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FACTORING QUADRATIC TRINOMIALS (a &gt; 1)</dc:title>
  <dc:creator>Beverly C. Borbe</dc:creator>
  <cp:lastModifiedBy>Beverly C. Borbe</cp:lastModifiedBy>
  <cp:revision>61</cp:revision>
  <dcterms:created xsi:type="dcterms:W3CDTF">2020-10-02T03:49:50Z</dcterms:created>
  <dcterms:modified xsi:type="dcterms:W3CDTF">2020-10-02T08:53:45Z</dcterms:modified>
</cp:coreProperties>
</file>