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57" r:id="rId5"/>
    <p:sldId id="271" r:id="rId6"/>
    <p:sldId id="272" r:id="rId7"/>
    <p:sldId id="274" r:id="rId8"/>
    <p:sldId id="275" r:id="rId9"/>
    <p:sldId id="273"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C5C23D-23E0-488E-B35D-0DA27926BC59}"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232778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5C23D-23E0-488E-B35D-0DA27926BC59}"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231389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5C23D-23E0-488E-B35D-0DA27926BC59}"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15051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5C23D-23E0-488E-B35D-0DA27926BC59}"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140206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5C23D-23E0-488E-B35D-0DA27926BC59}"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380290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C5C23D-23E0-488E-B35D-0DA27926BC59}"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113940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C5C23D-23E0-488E-B35D-0DA27926BC59}"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134749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C5C23D-23E0-488E-B35D-0DA27926BC59}"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219138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5C23D-23E0-488E-B35D-0DA27926BC59}"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345656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C5C23D-23E0-488E-B35D-0DA27926BC59}"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123312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C5C23D-23E0-488E-B35D-0DA27926BC59}"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C982C-240C-4A7A-81A3-4BE93972729E}" type="slidenum">
              <a:rPr lang="en-US" smtClean="0"/>
              <a:t>‹#›</a:t>
            </a:fld>
            <a:endParaRPr lang="en-US"/>
          </a:p>
        </p:txBody>
      </p:sp>
    </p:spTree>
    <p:extLst>
      <p:ext uri="{BB962C8B-B14F-4D97-AF65-F5344CB8AC3E}">
        <p14:creationId xmlns:p14="http://schemas.microsoft.com/office/powerpoint/2010/main" val="6078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5C23D-23E0-488E-B35D-0DA27926BC59}" type="datetimeFigureOut">
              <a:rPr lang="en-US" smtClean="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C982C-240C-4A7A-81A3-4BE93972729E}" type="slidenum">
              <a:rPr lang="en-US" smtClean="0"/>
              <a:t>‹#›</a:t>
            </a:fld>
            <a:endParaRPr lang="en-US"/>
          </a:p>
        </p:txBody>
      </p:sp>
    </p:spTree>
    <p:extLst>
      <p:ext uri="{BB962C8B-B14F-4D97-AF65-F5344CB8AC3E}">
        <p14:creationId xmlns:p14="http://schemas.microsoft.com/office/powerpoint/2010/main" val="117460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2" name="Title 1"/>
          <p:cNvSpPr>
            <a:spLocks noGrp="1"/>
          </p:cNvSpPr>
          <p:nvPr>
            <p:ph type="ctrTitle"/>
          </p:nvPr>
        </p:nvSpPr>
        <p:spPr>
          <a:xfrm>
            <a:off x="772732" y="2229946"/>
            <a:ext cx="10522040" cy="2387600"/>
          </a:xfrm>
        </p:spPr>
        <p:txBody>
          <a:bodyPr>
            <a:noAutofit/>
          </a:bodyPr>
          <a:lstStyle/>
          <a:p>
            <a:r>
              <a:rPr lang="en-US" sz="6600" dirty="0" smtClean="0">
                <a:solidFill>
                  <a:srgbClr val="FFFF00"/>
                </a:solidFill>
                <a:latin typeface="AR DELANEY" panose="02000000000000000000" pitchFamily="2" charset="0"/>
              </a:rPr>
              <a:t>SOLVING PROBLEMS INVOLVING FACTORING OF POLYNOMIALS</a:t>
            </a:r>
            <a:endParaRPr lang="en-US" sz="6600" dirty="0">
              <a:solidFill>
                <a:srgbClr val="FFFF00"/>
              </a:solidFill>
              <a:latin typeface="AR DELANEY" panose="02000000000000000000" pitchFamily="2" charset="0"/>
            </a:endParaRPr>
          </a:p>
        </p:txBody>
      </p:sp>
    </p:spTree>
    <p:extLst>
      <p:ext uri="{BB962C8B-B14F-4D97-AF65-F5344CB8AC3E}">
        <p14:creationId xmlns:p14="http://schemas.microsoft.com/office/powerpoint/2010/main" val="351592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6" name="Rectangle 5"/>
          <p:cNvSpPr/>
          <p:nvPr/>
        </p:nvSpPr>
        <p:spPr>
          <a:xfrm>
            <a:off x="695460" y="1081825"/>
            <a:ext cx="11011436" cy="3970318"/>
          </a:xfrm>
          <a:prstGeom prst="rect">
            <a:avLst/>
          </a:prstGeom>
        </p:spPr>
        <p:txBody>
          <a:bodyPr wrap="square">
            <a:spAutoFit/>
          </a:bodyPr>
          <a:lstStyle/>
          <a:p>
            <a:r>
              <a:rPr lang="en-US" sz="2800" dirty="0">
                <a:solidFill>
                  <a:schemeClr val="bg1"/>
                </a:solidFill>
              </a:rPr>
              <a:t>Now, there are two values of the unknown −𝟏𝟖 𝒐𝒓 𝟏𝟎. Since you are looking for the values of the dimensions: length and width, you have to consider the positive value which is 10 and discard -18 since there is no negative dimension. Therefore, the dimensions are: </a:t>
            </a:r>
            <a:endParaRPr lang="en-US" sz="2800" dirty="0" smtClean="0">
              <a:solidFill>
                <a:schemeClr val="bg1"/>
              </a:solidFill>
            </a:endParaRPr>
          </a:p>
          <a:p>
            <a:r>
              <a:rPr lang="en-US" sz="2800" dirty="0" smtClean="0">
                <a:solidFill>
                  <a:schemeClr val="bg1"/>
                </a:solidFill>
              </a:rPr>
              <a:t>𝑾𝒊𝒅𝒕𝒉 </a:t>
            </a:r>
            <a:r>
              <a:rPr lang="en-US" sz="2800" dirty="0">
                <a:solidFill>
                  <a:schemeClr val="bg1"/>
                </a:solidFill>
              </a:rPr>
              <a:t>(𝒘) = 𝟏𝟎 </a:t>
            </a:r>
            <a:endParaRPr lang="en-US" sz="2800" dirty="0" smtClean="0">
              <a:solidFill>
                <a:schemeClr val="bg1"/>
              </a:solidFill>
            </a:endParaRPr>
          </a:p>
          <a:p>
            <a:r>
              <a:rPr lang="en-US" sz="2800" dirty="0" smtClean="0">
                <a:solidFill>
                  <a:schemeClr val="bg1"/>
                </a:solidFill>
              </a:rPr>
              <a:t>𝑳𝒆𝒏𝒈𝒕𝒉 </a:t>
            </a:r>
            <a:r>
              <a:rPr lang="en-US" sz="2800" dirty="0">
                <a:solidFill>
                  <a:schemeClr val="bg1"/>
                </a:solidFill>
              </a:rPr>
              <a:t>(𝒘 + 𝟖) = 𝟏𝟎 + 𝟖 = 𝟏𝟖 </a:t>
            </a:r>
            <a:endParaRPr lang="en-US" sz="2800" dirty="0" smtClean="0">
              <a:solidFill>
                <a:schemeClr val="bg1"/>
              </a:solidFill>
            </a:endParaRPr>
          </a:p>
          <a:p>
            <a:pPr algn="ctr"/>
            <a:endParaRPr lang="en-US" sz="2800" dirty="0">
              <a:solidFill>
                <a:schemeClr val="bg1"/>
              </a:solidFill>
            </a:endParaRPr>
          </a:p>
          <a:p>
            <a:pPr algn="ctr"/>
            <a:r>
              <a:rPr lang="en-US" sz="2800" b="1" dirty="0" smtClean="0">
                <a:solidFill>
                  <a:srgbClr val="FFFF00"/>
                </a:solidFill>
              </a:rPr>
              <a:t>In </a:t>
            </a:r>
            <a:r>
              <a:rPr lang="en-US" sz="2800" b="1" dirty="0">
                <a:solidFill>
                  <a:srgbClr val="FFFF00"/>
                </a:solidFill>
              </a:rPr>
              <a:t>conclusion, the width of the table is 𝟖 𝒎𝒆𝒕𝒆𝒓𝒔 while its length is </a:t>
            </a:r>
            <a:endParaRPr lang="en-US" sz="2800" b="1" dirty="0" smtClean="0">
              <a:solidFill>
                <a:srgbClr val="FFFF00"/>
              </a:solidFill>
            </a:endParaRPr>
          </a:p>
          <a:p>
            <a:pPr algn="ctr"/>
            <a:r>
              <a:rPr lang="en-US" sz="2800" b="1" dirty="0" smtClean="0">
                <a:solidFill>
                  <a:srgbClr val="FFFF00"/>
                </a:solidFill>
              </a:rPr>
              <a:t>𝟏𝟖 </a:t>
            </a:r>
            <a:r>
              <a:rPr lang="en-US" sz="2800" b="1" dirty="0">
                <a:solidFill>
                  <a:srgbClr val="FFFF00"/>
                </a:solidFill>
              </a:rPr>
              <a:t>𝒎𝒆𝒕𝒆𝒓𝒔.</a:t>
            </a:r>
          </a:p>
        </p:txBody>
      </p:sp>
    </p:spTree>
    <p:extLst>
      <p:ext uri="{BB962C8B-B14F-4D97-AF65-F5344CB8AC3E}">
        <p14:creationId xmlns:p14="http://schemas.microsoft.com/office/powerpoint/2010/main" val="85037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6" name="Rectangle 5"/>
          <p:cNvSpPr/>
          <p:nvPr/>
        </p:nvSpPr>
        <p:spPr>
          <a:xfrm>
            <a:off x="618186" y="785611"/>
            <a:ext cx="10882648" cy="5232202"/>
          </a:xfrm>
          <a:prstGeom prst="rect">
            <a:avLst/>
          </a:prstGeom>
        </p:spPr>
        <p:txBody>
          <a:bodyPr wrap="square">
            <a:spAutoFit/>
          </a:bodyPr>
          <a:lstStyle/>
          <a:p>
            <a:r>
              <a:rPr lang="en-US" sz="2200" dirty="0">
                <a:solidFill>
                  <a:schemeClr val="bg1"/>
                </a:solidFill>
              </a:rPr>
              <a:t>Problem 6: The product of two consecutive integers is 110. Find the value of the integers. </a:t>
            </a:r>
          </a:p>
          <a:p>
            <a:r>
              <a:rPr lang="en-US" sz="2200" dirty="0" smtClean="0">
                <a:solidFill>
                  <a:schemeClr val="bg1"/>
                </a:solidFill>
              </a:rPr>
              <a:t>Solution</a:t>
            </a:r>
            <a:r>
              <a:rPr lang="en-US" sz="2200" dirty="0">
                <a:solidFill>
                  <a:schemeClr val="bg1"/>
                </a:solidFill>
              </a:rPr>
              <a:t>: </a:t>
            </a:r>
            <a:endParaRPr lang="en-US" sz="2200" dirty="0" smtClean="0">
              <a:solidFill>
                <a:schemeClr val="bg1"/>
              </a:solidFill>
            </a:endParaRPr>
          </a:p>
          <a:p>
            <a:r>
              <a:rPr lang="en-US" sz="2200" dirty="0" smtClean="0">
                <a:solidFill>
                  <a:schemeClr val="bg1"/>
                </a:solidFill>
              </a:rPr>
              <a:t>Step </a:t>
            </a:r>
            <a:r>
              <a:rPr lang="en-US" sz="2200" dirty="0">
                <a:solidFill>
                  <a:schemeClr val="bg1"/>
                </a:solidFill>
              </a:rPr>
              <a:t>1: Define the integers based on the given problem. </a:t>
            </a:r>
            <a:endParaRPr lang="en-US" sz="2200" dirty="0" smtClean="0">
              <a:solidFill>
                <a:schemeClr val="bg1"/>
              </a:solidFill>
            </a:endParaRPr>
          </a:p>
          <a:p>
            <a:r>
              <a:rPr lang="en-US" sz="2200" dirty="0" smtClean="0">
                <a:solidFill>
                  <a:schemeClr val="bg1"/>
                </a:solidFill>
              </a:rPr>
              <a:t>Let </a:t>
            </a:r>
            <a:r>
              <a:rPr lang="en-US" sz="2200" dirty="0">
                <a:solidFill>
                  <a:schemeClr val="bg1"/>
                </a:solidFill>
              </a:rPr>
              <a:t>𝒙 be the first integer </a:t>
            </a:r>
            <a:endParaRPr lang="en-US" sz="2200" dirty="0" smtClean="0">
              <a:solidFill>
                <a:schemeClr val="bg1"/>
              </a:solidFill>
            </a:endParaRPr>
          </a:p>
          <a:p>
            <a:r>
              <a:rPr lang="en-US" sz="2200" dirty="0" smtClean="0">
                <a:solidFill>
                  <a:schemeClr val="bg1"/>
                </a:solidFill>
              </a:rPr>
              <a:t>𝒙 </a:t>
            </a:r>
            <a:r>
              <a:rPr lang="en-US" sz="2200" dirty="0">
                <a:solidFill>
                  <a:schemeClr val="bg1"/>
                </a:solidFill>
              </a:rPr>
              <a:t>+ 𝟏 be the second integer </a:t>
            </a:r>
            <a:r>
              <a:rPr lang="en-US" sz="2200" dirty="0" smtClean="0">
                <a:solidFill>
                  <a:schemeClr val="bg1"/>
                </a:solidFill>
              </a:rPr>
              <a:t>since </a:t>
            </a:r>
            <a:r>
              <a:rPr lang="en-US" sz="2200" dirty="0">
                <a:solidFill>
                  <a:schemeClr val="bg1"/>
                </a:solidFill>
              </a:rPr>
              <a:t>the two numbers are consecutive </a:t>
            </a:r>
            <a:endParaRPr lang="en-US" sz="2200" dirty="0" smtClean="0">
              <a:solidFill>
                <a:schemeClr val="bg1"/>
              </a:solidFill>
            </a:endParaRPr>
          </a:p>
          <a:p>
            <a:r>
              <a:rPr lang="en-US" sz="2200" dirty="0" smtClean="0">
                <a:solidFill>
                  <a:schemeClr val="bg1"/>
                </a:solidFill>
              </a:rPr>
              <a:t>Step </a:t>
            </a:r>
            <a:r>
              <a:rPr lang="en-US" sz="2200" dirty="0">
                <a:solidFill>
                  <a:schemeClr val="bg1"/>
                </a:solidFill>
              </a:rPr>
              <a:t>2: Analyze what operation to be used. Product means to multiply. </a:t>
            </a:r>
            <a:endParaRPr lang="en-US" sz="2200" dirty="0" smtClean="0">
              <a:solidFill>
                <a:schemeClr val="bg1"/>
              </a:solidFill>
            </a:endParaRPr>
          </a:p>
          <a:p>
            <a:r>
              <a:rPr lang="en-US" sz="2200" dirty="0" smtClean="0">
                <a:solidFill>
                  <a:schemeClr val="bg1"/>
                </a:solidFill>
              </a:rPr>
              <a:t>(</a:t>
            </a:r>
            <a:r>
              <a:rPr lang="en-US" sz="2200" dirty="0">
                <a:solidFill>
                  <a:schemeClr val="bg1"/>
                </a:solidFill>
              </a:rPr>
              <a:t>𝐹𝑖𝑟𝑠𝑡 𝑖𝑛𝑡𝑒𝑔𝑒𝑟) 𝑡𝑖𝑚𝑒𝑠 </a:t>
            </a:r>
            <a:endParaRPr lang="en-US" sz="2200" dirty="0" smtClean="0">
              <a:solidFill>
                <a:schemeClr val="bg1"/>
              </a:solidFill>
            </a:endParaRPr>
          </a:p>
          <a:p>
            <a:r>
              <a:rPr lang="en-US" sz="2200" dirty="0" smtClean="0">
                <a:solidFill>
                  <a:schemeClr val="bg1"/>
                </a:solidFill>
              </a:rPr>
              <a:t>(</a:t>
            </a:r>
            <a:r>
              <a:rPr lang="en-US" sz="2200" dirty="0">
                <a:solidFill>
                  <a:schemeClr val="bg1"/>
                </a:solidFill>
              </a:rPr>
              <a:t>𝑆𝑒𝑐𝑜𝑛𝑑 𝐼𝑛𝑡𝑒𝑔𝑒𝑟) = 110, or </a:t>
            </a:r>
            <a:r>
              <a:rPr lang="en-US" sz="2200" dirty="0" smtClean="0">
                <a:solidFill>
                  <a:schemeClr val="bg1"/>
                </a:solidFill>
              </a:rPr>
              <a:t>( </a:t>
            </a:r>
            <a:r>
              <a:rPr lang="en-US" sz="2200" dirty="0">
                <a:solidFill>
                  <a:schemeClr val="bg1"/>
                </a:solidFill>
              </a:rPr>
              <a:t>𝑥 ) ( 𝑥 + 1 ) = </a:t>
            </a:r>
            <a:r>
              <a:rPr lang="en-US" sz="2200" dirty="0" smtClean="0">
                <a:solidFill>
                  <a:schemeClr val="bg1"/>
                </a:solidFill>
              </a:rPr>
              <a:t>110</a:t>
            </a:r>
          </a:p>
          <a:p>
            <a:r>
              <a:rPr lang="en-US" sz="2200" dirty="0" smtClean="0">
                <a:solidFill>
                  <a:schemeClr val="bg1"/>
                </a:solidFill>
              </a:rPr>
              <a:t>Step </a:t>
            </a:r>
            <a:r>
              <a:rPr lang="en-US" sz="2200" dirty="0">
                <a:solidFill>
                  <a:schemeClr val="bg1"/>
                </a:solidFill>
              </a:rPr>
              <a:t>3: Simplify the expression and equate it to zero. </a:t>
            </a:r>
            <a:endParaRPr lang="en-US" sz="2200" dirty="0" smtClean="0">
              <a:solidFill>
                <a:schemeClr val="bg1"/>
              </a:solidFill>
            </a:endParaRPr>
          </a:p>
          <a:p>
            <a:r>
              <a:rPr lang="en-US" sz="2200" dirty="0" smtClean="0">
                <a:solidFill>
                  <a:schemeClr val="bg1"/>
                </a:solidFill>
              </a:rPr>
              <a:t>		𝑥</a:t>
            </a:r>
            <a:r>
              <a:rPr lang="en-US" sz="2400" dirty="0" smtClean="0">
                <a:solidFill>
                  <a:schemeClr val="bg1"/>
                </a:solidFill>
              </a:rPr>
              <a:t>² </a:t>
            </a:r>
            <a:r>
              <a:rPr lang="en-US" sz="2200" dirty="0" smtClean="0">
                <a:solidFill>
                  <a:schemeClr val="bg1"/>
                </a:solidFill>
              </a:rPr>
              <a:t>+ </a:t>
            </a:r>
            <a:r>
              <a:rPr lang="en-US" sz="2200" dirty="0">
                <a:solidFill>
                  <a:schemeClr val="bg1"/>
                </a:solidFill>
              </a:rPr>
              <a:t>𝑥 – 110 = 110 – 110 </a:t>
            </a:r>
            <a:r>
              <a:rPr lang="en-US" sz="2200" dirty="0" smtClean="0">
                <a:solidFill>
                  <a:schemeClr val="bg1"/>
                </a:solidFill>
              </a:rPr>
              <a:t>	                           Additive </a:t>
            </a:r>
            <a:r>
              <a:rPr lang="en-US" sz="2200" dirty="0">
                <a:solidFill>
                  <a:schemeClr val="bg1"/>
                </a:solidFill>
              </a:rPr>
              <a:t>Inverse Property </a:t>
            </a:r>
            <a:endParaRPr lang="en-US" sz="2200" dirty="0" smtClean="0">
              <a:solidFill>
                <a:schemeClr val="bg1"/>
              </a:solidFill>
            </a:endParaRPr>
          </a:p>
          <a:p>
            <a:pPr lvl="4"/>
            <a:r>
              <a:rPr lang="en-US" sz="2200" dirty="0" smtClean="0">
                <a:solidFill>
                  <a:schemeClr val="bg1"/>
                </a:solidFill>
              </a:rPr>
              <a:t>𝑥</a:t>
            </a:r>
            <a:r>
              <a:rPr lang="en-US" sz="2400" dirty="0" smtClean="0">
                <a:solidFill>
                  <a:schemeClr val="bg1"/>
                </a:solidFill>
              </a:rPr>
              <a:t>²</a:t>
            </a:r>
            <a:r>
              <a:rPr lang="en-US" sz="2200" dirty="0" smtClean="0">
                <a:solidFill>
                  <a:schemeClr val="bg1"/>
                </a:solidFill>
              </a:rPr>
              <a:t> </a:t>
            </a:r>
            <a:r>
              <a:rPr lang="en-US" sz="2200" dirty="0">
                <a:solidFill>
                  <a:schemeClr val="bg1"/>
                </a:solidFill>
              </a:rPr>
              <a:t>+ 𝑥 – 110 = 0 </a:t>
            </a:r>
            <a:r>
              <a:rPr lang="en-US" sz="2200" dirty="0" smtClean="0">
                <a:solidFill>
                  <a:schemeClr val="bg1"/>
                </a:solidFill>
              </a:rPr>
              <a:t>		                           Resulting </a:t>
            </a:r>
            <a:r>
              <a:rPr lang="en-US" sz="2200" dirty="0">
                <a:solidFill>
                  <a:schemeClr val="bg1"/>
                </a:solidFill>
              </a:rPr>
              <a:t>Equation </a:t>
            </a:r>
            <a:endParaRPr lang="en-US" sz="2200" dirty="0" smtClean="0">
              <a:solidFill>
                <a:schemeClr val="bg1"/>
              </a:solidFill>
            </a:endParaRPr>
          </a:p>
          <a:p>
            <a:r>
              <a:rPr lang="en-US" sz="2200" dirty="0" smtClean="0">
                <a:solidFill>
                  <a:schemeClr val="bg1"/>
                </a:solidFill>
              </a:rPr>
              <a:t>		(</a:t>
            </a:r>
            <a:r>
              <a:rPr lang="en-US" sz="2200" dirty="0">
                <a:solidFill>
                  <a:schemeClr val="bg1"/>
                </a:solidFill>
              </a:rPr>
              <a:t>𝑥 + 11)(𝑥 − 10) = 0 </a:t>
            </a:r>
            <a:r>
              <a:rPr lang="en-US" sz="2200" dirty="0" smtClean="0">
                <a:solidFill>
                  <a:schemeClr val="bg1"/>
                </a:solidFill>
              </a:rPr>
              <a:t>		                           Factoring </a:t>
            </a:r>
          </a:p>
          <a:p>
            <a:r>
              <a:rPr lang="en-US" sz="2200" dirty="0" smtClean="0">
                <a:solidFill>
                  <a:schemeClr val="bg1"/>
                </a:solidFill>
              </a:rPr>
              <a:t>		(</a:t>
            </a:r>
            <a:r>
              <a:rPr lang="en-US" sz="2200" dirty="0">
                <a:solidFill>
                  <a:schemeClr val="bg1"/>
                </a:solidFill>
              </a:rPr>
              <a:t>𝑥 + 11) = 0 𝑜𝑟 (𝑥 – 10) = 0 </a:t>
            </a:r>
            <a:r>
              <a:rPr lang="en-US" sz="2200" dirty="0" smtClean="0">
                <a:solidFill>
                  <a:schemeClr val="bg1"/>
                </a:solidFill>
              </a:rPr>
              <a:t>	                           Zero </a:t>
            </a:r>
            <a:r>
              <a:rPr lang="en-US" sz="2200" dirty="0">
                <a:solidFill>
                  <a:schemeClr val="bg1"/>
                </a:solidFill>
              </a:rPr>
              <a:t>Product Property </a:t>
            </a:r>
            <a:endParaRPr lang="en-US" sz="2200" dirty="0" smtClean="0">
              <a:solidFill>
                <a:schemeClr val="bg1"/>
              </a:solidFill>
            </a:endParaRPr>
          </a:p>
          <a:p>
            <a:r>
              <a:rPr lang="en-US" sz="2200" dirty="0" smtClean="0">
                <a:solidFill>
                  <a:schemeClr val="bg1"/>
                </a:solidFill>
              </a:rPr>
              <a:t>		𝑥 </a:t>
            </a:r>
            <a:r>
              <a:rPr lang="en-US" sz="2200" dirty="0">
                <a:solidFill>
                  <a:schemeClr val="bg1"/>
                </a:solidFill>
              </a:rPr>
              <a:t>+ 11 − 11 = 0 − 11 𝑜𝑟 𝑥 – 10 + 10 = 0 + </a:t>
            </a:r>
            <a:r>
              <a:rPr lang="en-US" sz="2200" dirty="0" smtClean="0">
                <a:solidFill>
                  <a:schemeClr val="bg1"/>
                </a:solidFill>
              </a:rPr>
              <a:t>10         </a:t>
            </a:r>
            <a:r>
              <a:rPr lang="en-US" sz="2200" dirty="0">
                <a:solidFill>
                  <a:schemeClr val="bg1"/>
                </a:solidFill>
              </a:rPr>
              <a:t>Additive Inverse Property </a:t>
            </a:r>
            <a:endParaRPr lang="en-US" sz="2200" dirty="0" smtClean="0">
              <a:solidFill>
                <a:schemeClr val="bg1"/>
              </a:solidFill>
            </a:endParaRPr>
          </a:p>
          <a:p>
            <a:r>
              <a:rPr lang="en-US" sz="2200" dirty="0" smtClean="0">
                <a:solidFill>
                  <a:schemeClr val="bg1"/>
                </a:solidFill>
              </a:rPr>
              <a:t>		𝑥 </a:t>
            </a:r>
            <a:r>
              <a:rPr lang="en-US" sz="2200" dirty="0">
                <a:solidFill>
                  <a:schemeClr val="bg1"/>
                </a:solidFill>
              </a:rPr>
              <a:t>= −11 𝑜𝑟 𝑥 = </a:t>
            </a:r>
            <a:r>
              <a:rPr lang="en-US" sz="2200" dirty="0" smtClean="0">
                <a:solidFill>
                  <a:schemeClr val="bg1"/>
                </a:solidFill>
              </a:rPr>
              <a:t>10                                                      </a:t>
            </a:r>
            <a:r>
              <a:rPr lang="en-US" sz="2200" dirty="0">
                <a:solidFill>
                  <a:schemeClr val="bg1"/>
                </a:solidFill>
              </a:rPr>
              <a:t>Additive Identity Property</a:t>
            </a:r>
          </a:p>
        </p:txBody>
      </p:sp>
    </p:spTree>
    <p:extLst>
      <p:ext uri="{BB962C8B-B14F-4D97-AF65-F5344CB8AC3E}">
        <p14:creationId xmlns:p14="http://schemas.microsoft.com/office/powerpoint/2010/main" val="31305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6" name="Rectangle 5"/>
          <p:cNvSpPr/>
          <p:nvPr/>
        </p:nvSpPr>
        <p:spPr>
          <a:xfrm>
            <a:off x="553791" y="656823"/>
            <a:ext cx="10869769" cy="5401479"/>
          </a:xfrm>
          <a:prstGeom prst="rect">
            <a:avLst/>
          </a:prstGeom>
        </p:spPr>
        <p:txBody>
          <a:bodyPr wrap="square">
            <a:spAutoFit/>
          </a:bodyPr>
          <a:lstStyle/>
          <a:p>
            <a:r>
              <a:rPr lang="en-US" sz="2300" dirty="0">
                <a:solidFill>
                  <a:schemeClr val="bg1"/>
                </a:solidFill>
              </a:rPr>
              <a:t>Since there are two values of 𝑥, then there could be two pairs of consecutive integers. That is: </a:t>
            </a:r>
            <a:endParaRPr lang="en-US" sz="2300" dirty="0" smtClean="0">
              <a:solidFill>
                <a:schemeClr val="bg1"/>
              </a:solidFill>
            </a:endParaRPr>
          </a:p>
          <a:p>
            <a:r>
              <a:rPr lang="en-US" sz="2300" dirty="0" smtClean="0">
                <a:solidFill>
                  <a:schemeClr val="bg1"/>
                </a:solidFill>
              </a:rPr>
              <a:t>                               If </a:t>
            </a:r>
            <a:r>
              <a:rPr lang="en-US" sz="2300" dirty="0">
                <a:solidFill>
                  <a:schemeClr val="bg1"/>
                </a:solidFill>
              </a:rPr>
              <a:t>the first integer is 𝑥 = −11, then the second integer </a:t>
            </a:r>
            <a:endParaRPr lang="en-US" sz="2300" dirty="0" smtClean="0">
              <a:solidFill>
                <a:schemeClr val="bg1"/>
              </a:solidFill>
            </a:endParaRPr>
          </a:p>
          <a:p>
            <a:r>
              <a:rPr lang="en-US" sz="2300" dirty="0" smtClean="0">
                <a:solidFill>
                  <a:schemeClr val="bg1"/>
                </a:solidFill>
              </a:rPr>
              <a:t>                               𝑥 </a:t>
            </a:r>
            <a:r>
              <a:rPr lang="en-US" sz="2300" dirty="0">
                <a:solidFill>
                  <a:schemeClr val="bg1"/>
                </a:solidFill>
              </a:rPr>
              <a:t>+ 1 = −11 + 1 = −10. </a:t>
            </a:r>
            <a:endParaRPr lang="en-US" sz="2300" dirty="0" smtClean="0">
              <a:solidFill>
                <a:schemeClr val="bg1"/>
              </a:solidFill>
            </a:endParaRPr>
          </a:p>
          <a:p>
            <a:r>
              <a:rPr lang="en-US" sz="2300" b="1" dirty="0">
                <a:solidFill>
                  <a:srgbClr val="FFFF00"/>
                </a:solidFill>
              </a:rPr>
              <a:t> </a:t>
            </a:r>
            <a:r>
              <a:rPr lang="en-US" sz="2300" b="1" dirty="0" smtClean="0">
                <a:solidFill>
                  <a:srgbClr val="FFFF00"/>
                </a:solidFill>
              </a:rPr>
              <a:t>                              The </a:t>
            </a:r>
            <a:r>
              <a:rPr lang="en-US" sz="2300" b="1" dirty="0">
                <a:solidFill>
                  <a:srgbClr val="FFFF00"/>
                </a:solidFill>
              </a:rPr>
              <a:t>first pair of consecutive integers are −𝟏𝟏 and −𝟏𝟎. </a:t>
            </a:r>
            <a:endParaRPr lang="en-US" sz="2300" b="1" dirty="0" smtClean="0">
              <a:solidFill>
                <a:srgbClr val="FFFF00"/>
              </a:solidFill>
            </a:endParaRPr>
          </a:p>
          <a:p>
            <a:endParaRPr lang="en-US" sz="2300" dirty="0">
              <a:solidFill>
                <a:schemeClr val="bg1"/>
              </a:solidFill>
            </a:endParaRPr>
          </a:p>
          <a:p>
            <a:r>
              <a:rPr lang="en-US" sz="2300" dirty="0" smtClean="0">
                <a:solidFill>
                  <a:schemeClr val="bg1"/>
                </a:solidFill>
              </a:rPr>
              <a:t>                                If </a:t>
            </a:r>
            <a:r>
              <a:rPr lang="en-US" sz="2300" dirty="0">
                <a:solidFill>
                  <a:schemeClr val="bg1"/>
                </a:solidFill>
              </a:rPr>
              <a:t>the first integer is 𝑥 = 10, then the second integer 𝑥 + 1 = 10 + 1 = 11. </a:t>
            </a:r>
            <a:r>
              <a:rPr lang="en-US" sz="2300" dirty="0" smtClean="0">
                <a:solidFill>
                  <a:schemeClr val="bg1"/>
                </a:solidFill>
              </a:rPr>
              <a:t>                                                                     </a:t>
            </a:r>
          </a:p>
          <a:p>
            <a:r>
              <a:rPr lang="en-US" sz="2300" dirty="0">
                <a:solidFill>
                  <a:schemeClr val="bg1"/>
                </a:solidFill>
              </a:rPr>
              <a:t> </a:t>
            </a:r>
            <a:r>
              <a:rPr lang="en-US" sz="2300" dirty="0" smtClean="0">
                <a:solidFill>
                  <a:schemeClr val="bg1"/>
                </a:solidFill>
              </a:rPr>
              <a:t>                               </a:t>
            </a:r>
            <a:r>
              <a:rPr lang="en-US" sz="2300" b="1" dirty="0" smtClean="0">
                <a:solidFill>
                  <a:srgbClr val="FFFF00"/>
                </a:solidFill>
              </a:rPr>
              <a:t>The </a:t>
            </a:r>
            <a:r>
              <a:rPr lang="en-US" sz="2300" b="1" dirty="0">
                <a:solidFill>
                  <a:srgbClr val="FFFF00"/>
                </a:solidFill>
              </a:rPr>
              <a:t>second pair of consecutive integers are 𝟏𝟎 and 𝟏𝟏. </a:t>
            </a:r>
            <a:endParaRPr lang="en-US" sz="2300" b="1" dirty="0" smtClean="0">
              <a:solidFill>
                <a:srgbClr val="FFFF00"/>
              </a:solidFill>
            </a:endParaRPr>
          </a:p>
          <a:p>
            <a:endParaRPr lang="en-US" sz="2300" dirty="0">
              <a:solidFill>
                <a:schemeClr val="bg1"/>
              </a:solidFill>
            </a:endParaRPr>
          </a:p>
          <a:p>
            <a:endParaRPr lang="en-US" sz="2300" dirty="0" smtClean="0">
              <a:solidFill>
                <a:schemeClr val="bg1"/>
              </a:solidFill>
            </a:endParaRPr>
          </a:p>
          <a:p>
            <a:r>
              <a:rPr lang="en-US" sz="2300" b="1" dirty="0" smtClean="0">
                <a:solidFill>
                  <a:schemeClr val="bg1"/>
                </a:solidFill>
              </a:rPr>
              <a:t>Going </a:t>
            </a:r>
            <a:r>
              <a:rPr lang="en-US" sz="2300" b="1" dirty="0">
                <a:solidFill>
                  <a:schemeClr val="bg1"/>
                </a:solidFill>
              </a:rPr>
              <a:t>Back </a:t>
            </a:r>
            <a:endParaRPr lang="en-US" sz="2300" b="1" dirty="0" smtClean="0">
              <a:solidFill>
                <a:schemeClr val="bg1"/>
              </a:solidFill>
            </a:endParaRPr>
          </a:p>
          <a:p>
            <a:endParaRPr lang="en-US" sz="2300" dirty="0">
              <a:solidFill>
                <a:schemeClr val="bg1"/>
              </a:solidFill>
            </a:endParaRPr>
          </a:p>
          <a:p>
            <a:r>
              <a:rPr lang="en-US" sz="2300" dirty="0" smtClean="0">
                <a:solidFill>
                  <a:schemeClr val="bg1"/>
                </a:solidFill>
              </a:rPr>
              <a:t>Now</a:t>
            </a:r>
            <a:r>
              <a:rPr lang="en-US" sz="2300" dirty="0">
                <a:solidFill>
                  <a:schemeClr val="bg1"/>
                </a:solidFill>
              </a:rPr>
              <a:t>, if you are going back to answer the problem regarding the rectangular-shaped garden, can you now surely cite the dimensions of the garden? Well, if your answers are 6 feet and 14 feet, respectively, for the width and the length, then you got it correct!</a:t>
            </a:r>
          </a:p>
        </p:txBody>
      </p:sp>
    </p:spTree>
    <p:extLst>
      <p:ext uri="{BB962C8B-B14F-4D97-AF65-F5344CB8AC3E}">
        <p14:creationId xmlns:p14="http://schemas.microsoft.com/office/powerpoint/2010/main" val="150096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2" name="Title 1"/>
          <p:cNvSpPr>
            <a:spLocks noGrp="1"/>
          </p:cNvSpPr>
          <p:nvPr>
            <p:ph type="ctrTitle"/>
          </p:nvPr>
        </p:nvSpPr>
        <p:spPr>
          <a:xfrm>
            <a:off x="1388770" y="650148"/>
            <a:ext cx="4786648" cy="947067"/>
          </a:xfrm>
        </p:spPr>
        <p:txBody>
          <a:bodyPr/>
          <a:lstStyle/>
          <a:p>
            <a:r>
              <a:rPr lang="en-US" b="1" i="1" dirty="0" smtClean="0">
                <a:solidFill>
                  <a:srgbClr val="FFFF00"/>
                </a:solidFill>
                <a:latin typeface="Arial" panose="020B0604020202020204" pitchFamily="34" charset="0"/>
                <a:cs typeface="Arial" panose="020B0604020202020204" pitchFamily="34" charset="0"/>
              </a:rPr>
              <a:t>What is It</a:t>
            </a:r>
            <a:endParaRPr lang="en-US" b="1" i="1" dirty="0">
              <a:solidFill>
                <a:srgbClr val="FFFF00"/>
              </a:solidFill>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476519" y="1620534"/>
            <a:ext cx="11178861" cy="4707696"/>
          </a:xfrm>
        </p:spPr>
        <p:txBody>
          <a:bodyPr>
            <a:normAutofit/>
          </a:bodyPr>
          <a:lstStyle/>
          <a:p>
            <a:r>
              <a:rPr lang="en-US" dirty="0" smtClean="0">
                <a:solidFill>
                  <a:schemeClr val="bg1"/>
                </a:solidFill>
              </a:rPr>
              <a:t>These are some </a:t>
            </a:r>
            <a:r>
              <a:rPr lang="en-US" dirty="0">
                <a:solidFill>
                  <a:schemeClr val="bg1"/>
                </a:solidFill>
              </a:rPr>
              <a:t>helpful tips will guide you on how to successfully come up with the correct </a:t>
            </a:r>
            <a:r>
              <a:rPr lang="en-US" dirty="0" smtClean="0">
                <a:solidFill>
                  <a:schemeClr val="bg1"/>
                </a:solidFill>
              </a:rPr>
              <a:t>solution</a:t>
            </a:r>
            <a:r>
              <a:rPr lang="en-US" dirty="0">
                <a:solidFill>
                  <a:schemeClr val="bg1"/>
                </a:solidFill>
              </a:rPr>
              <a:t> </a:t>
            </a:r>
            <a:r>
              <a:rPr lang="en-US" dirty="0" smtClean="0">
                <a:solidFill>
                  <a:schemeClr val="bg1"/>
                </a:solidFill>
              </a:rPr>
              <a:t>on how to used factoring in solving real-life situations.</a:t>
            </a:r>
          </a:p>
          <a:p>
            <a:pPr marL="457200" indent="-457200">
              <a:buAutoNum type="arabicPeriod"/>
            </a:pPr>
            <a:r>
              <a:rPr lang="en-US" dirty="0" smtClean="0">
                <a:solidFill>
                  <a:schemeClr val="bg1"/>
                </a:solidFill>
              </a:rPr>
              <a:t>Write </a:t>
            </a:r>
            <a:r>
              <a:rPr lang="en-US" dirty="0">
                <a:solidFill>
                  <a:schemeClr val="bg1"/>
                </a:solidFill>
              </a:rPr>
              <a:t>an equation that represents the given information. To help you figure it out, draw a picture or a diagram. </a:t>
            </a:r>
          </a:p>
          <a:p>
            <a:pPr marL="457200" indent="-457200">
              <a:buAutoNum type="arabicPeriod"/>
            </a:pPr>
            <a:r>
              <a:rPr lang="en-US" dirty="0" smtClean="0">
                <a:solidFill>
                  <a:schemeClr val="bg1"/>
                </a:solidFill>
              </a:rPr>
              <a:t> </a:t>
            </a:r>
            <a:r>
              <a:rPr lang="en-US" dirty="0">
                <a:solidFill>
                  <a:schemeClr val="bg1"/>
                </a:solidFill>
              </a:rPr>
              <a:t>Follow the rules of polynomial equation by factoring. This means that you need to place all polynomials on one side of the equation and set it equal to zero, following the Zero Product Property. The Zero Product Property simply states that if </a:t>
            </a:r>
            <a:r>
              <a:rPr lang="en-US" dirty="0" err="1">
                <a:solidFill>
                  <a:schemeClr val="bg1"/>
                </a:solidFill>
              </a:rPr>
              <a:t>ab</a:t>
            </a:r>
            <a:r>
              <a:rPr lang="en-US" dirty="0">
                <a:solidFill>
                  <a:schemeClr val="bg1"/>
                </a:solidFill>
              </a:rPr>
              <a:t> = 0, then either a = 0 or b = 0 (or both). </a:t>
            </a:r>
            <a:endParaRPr lang="en-US" dirty="0" smtClean="0">
              <a:solidFill>
                <a:schemeClr val="bg1"/>
              </a:solidFill>
            </a:endParaRPr>
          </a:p>
          <a:p>
            <a:r>
              <a:rPr lang="en-US" dirty="0" smtClean="0">
                <a:solidFill>
                  <a:schemeClr val="bg1"/>
                </a:solidFill>
              </a:rPr>
              <a:t>3</a:t>
            </a:r>
            <a:r>
              <a:rPr lang="en-US" dirty="0">
                <a:solidFill>
                  <a:schemeClr val="bg1"/>
                </a:solidFill>
              </a:rPr>
              <a:t>. Check the reasonableness of answers. This means that you have to discard solutions that do not make sense; say for example, time and distance cannot be negative. </a:t>
            </a:r>
            <a:endParaRPr lang="en-US" dirty="0" smtClean="0">
              <a:solidFill>
                <a:schemeClr val="bg1"/>
              </a:solidFill>
            </a:endParaRPr>
          </a:p>
          <a:p>
            <a:r>
              <a:rPr lang="en-US" dirty="0" smtClean="0">
                <a:solidFill>
                  <a:schemeClr val="bg1"/>
                </a:solidFill>
              </a:rPr>
              <a:t>  4</a:t>
            </a:r>
            <a:r>
              <a:rPr lang="en-US" dirty="0">
                <a:solidFill>
                  <a:schemeClr val="bg1"/>
                </a:solidFill>
              </a:rPr>
              <a:t>. Further, let us add up in our list of things to remember the following properties which will help you justify in the manipulation of your solutions.</a:t>
            </a:r>
            <a:r>
              <a:rPr lang="en-US" dirty="0" smtClean="0">
                <a:solidFill>
                  <a:schemeClr val="bg1"/>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endParaRPr lang="en-US" sz="3600" dirty="0">
              <a:solidFill>
                <a:schemeClr val="bg1"/>
              </a:solidFill>
              <a:latin typeface="Arial" panose="020B0604020202020204" pitchFamily="34" charset="0"/>
              <a:cs typeface="Arial" panose="020B0604020202020204" pitchFamily="34" charset="0"/>
            </a:endParaRPr>
          </a:p>
        </p:txBody>
      </p:sp>
      <p:pic>
        <p:nvPicPr>
          <p:cNvPr id="7" name="image23.jpeg" descr="C:\Users\DEPED\Desktop\ADM specs\ADM cover and icons\ADM Icons\suriin.jpg"/>
          <p:cNvPicPr/>
          <p:nvPr/>
        </p:nvPicPr>
        <p:blipFill>
          <a:blip r:embed="rId3" cstate="print"/>
          <a:stretch>
            <a:fillRect/>
          </a:stretch>
        </p:blipFill>
        <p:spPr>
          <a:xfrm>
            <a:off x="938237" y="673148"/>
            <a:ext cx="901065" cy="901065"/>
          </a:xfrm>
          <a:prstGeom prst="rect">
            <a:avLst/>
          </a:prstGeom>
        </p:spPr>
      </p:pic>
    </p:spTree>
    <p:extLst>
      <p:ext uri="{BB962C8B-B14F-4D97-AF65-F5344CB8AC3E}">
        <p14:creationId xmlns:p14="http://schemas.microsoft.com/office/powerpoint/2010/main" val="183293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22" y="204862"/>
            <a:ext cx="12816718" cy="7351447"/>
          </a:xfrm>
        </p:spPr>
      </p:pic>
      <p:sp>
        <p:nvSpPr>
          <p:cNvPr id="5" name="Rectangle 4"/>
          <p:cNvSpPr/>
          <p:nvPr/>
        </p:nvSpPr>
        <p:spPr>
          <a:xfrm>
            <a:off x="556590" y="869317"/>
            <a:ext cx="11025809" cy="5186035"/>
          </a:xfrm>
          <a:prstGeom prst="rect">
            <a:avLst/>
          </a:prstGeom>
        </p:spPr>
        <p:txBody>
          <a:bodyPr wrap="square">
            <a:spAutoFit/>
          </a:bodyPr>
          <a:lstStyle/>
          <a:p>
            <a:r>
              <a:rPr lang="en-US" sz="2400" b="1" u="sng" dirty="0">
                <a:solidFill>
                  <a:schemeClr val="bg1"/>
                </a:solidFill>
              </a:rPr>
              <a:t>Additive Inverse </a:t>
            </a:r>
            <a:r>
              <a:rPr lang="en-US" sz="2400" b="1" u="sng" dirty="0" smtClean="0">
                <a:solidFill>
                  <a:schemeClr val="bg1"/>
                </a:solidFill>
              </a:rPr>
              <a:t>Property </a:t>
            </a:r>
            <a:r>
              <a:rPr lang="en-US" sz="2400" dirty="0">
                <a:solidFill>
                  <a:schemeClr val="bg1"/>
                </a:solidFill>
              </a:rPr>
              <a:t>The additive inverse (or the opposite sign or the negative) of a number 𝒂 is the number that, when added to 𝒂, yields zero. In symbol, 𝒂 + (−𝒂) = 𝟎. </a:t>
            </a:r>
            <a:endParaRPr lang="en-US" sz="500" dirty="0" smtClean="0">
              <a:solidFill>
                <a:schemeClr val="bg1"/>
              </a:solidFill>
            </a:endParaRPr>
          </a:p>
          <a:p>
            <a:endParaRPr lang="en-US" sz="400" dirty="0" smtClean="0">
              <a:solidFill>
                <a:schemeClr val="bg1"/>
              </a:solidFill>
            </a:endParaRPr>
          </a:p>
          <a:p>
            <a:r>
              <a:rPr lang="en-US" sz="2400" b="1" u="sng" dirty="0" smtClean="0">
                <a:solidFill>
                  <a:schemeClr val="bg1"/>
                </a:solidFill>
              </a:rPr>
              <a:t>Additive </a:t>
            </a:r>
            <a:r>
              <a:rPr lang="en-US" sz="2400" b="1" u="sng" dirty="0">
                <a:solidFill>
                  <a:schemeClr val="bg1"/>
                </a:solidFill>
              </a:rPr>
              <a:t>Identity Property </a:t>
            </a:r>
            <a:r>
              <a:rPr lang="en-US" sz="2400" dirty="0">
                <a:solidFill>
                  <a:schemeClr val="bg1"/>
                </a:solidFill>
              </a:rPr>
              <a:t>states that the sum of any number and 0 is the given number. Zero, “0” is the additive identity. In symbol, 𝑎 + 𝟎 = 𝒂 </a:t>
            </a:r>
            <a:endParaRPr lang="en-US" sz="2400" dirty="0" smtClean="0">
              <a:solidFill>
                <a:schemeClr val="bg1"/>
              </a:solidFill>
            </a:endParaRPr>
          </a:p>
          <a:p>
            <a:r>
              <a:rPr lang="en-US" sz="2400" b="1" u="sng" dirty="0" smtClean="0">
                <a:solidFill>
                  <a:schemeClr val="bg1"/>
                </a:solidFill>
              </a:rPr>
              <a:t>Multiplicative </a:t>
            </a:r>
            <a:r>
              <a:rPr lang="en-US" sz="2400" b="1" u="sng" dirty="0">
                <a:solidFill>
                  <a:schemeClr val="bg1"/>
                </a:solidFill>
              </a:rPr>
              <a:t>Inverse Property </a:t>
            </a:r>
            <a:r>
              <a:rPr lang="en-US" sz="2400" dirty="0">
                <a:solidFill>
                  <a:schemeClr val="bg1"/>
                </a:solidFill>
              </a:rPr>
              <a:t>The multiplicative inverse (or the reciprocal) of a number 𝒂 is 𝟏 𝒂 that, when multiplied to 𝒂, the product is one. In symbol, a · 𝟏 𝒂 = 1. </a:t>
            </a:r>
            <a:endParaRPr lang="en-US" sz="500" dirty="0" smtClean="0">
              <a:solidFill>
                <a:schemeClr val="bg1"/>
              </a:solidFill>
            </a:endParaRPr>
          </a:p>
          <a:p>
            <a:endParaRPr lang="en-US" sz="500" dirty="0" smtClean="0">
              <a:solidFill>
                <a:schemeClr val="bg1"/>
              </a:solidFill>
            </a:endParaRPr>
          </a:p>
          <a:p>
            <a:r>
              <a:rPr lang="en-US" sz="2400" b="1" u="sng" dirty="0" smtClean="0">
                <a:solidFill>
                  <a:schemeClr val="bg1"/>
                </a:solidFill>
              </a:rPr>
              <a:t>Multiplicative </a:t>
            </a:r>
            <a:r>
              <a:rPr lang="en-US" sz="2400" b="1" u="sng" dirty="0">
                <a:solidFill>
                  <a:schemeClr val="bg1"/>
                </a:solidFill>
              </a:rPr>
              <a:t>Identity Property </a:t>
            </a:r>
            <a:r>
              <a:rPr lang="en-US" sz="2400" dirty="0">
                <a:solidFill>
                  <a:schemeClr val="bg1"/>
                </a:solidFill>
              </a:rPr>
              <a:t>states that the product of any number and 1 is the given number, 𝑎 • 1 = 𝑎. One, “1” is the multiplicative identity. </a:t>
            </a:r>
            <a:endParaRPr lang="en-US" sz="2400" dirty="0" smtClean="0">
              <a:solidFill>
                <a:schemeClr val="bg1"/>
              </a:solidFill>
            </a:endParaRPr>
          </a:p>
          <a:p>
            <a:endParaRPr lang="en-US" sz="500" dirty="0" smtClean="0">
              <a:solidFill>
                <a:schemeClr val="bg1"/>
              </a:solidFill>
            </a:endParaRPr>
          </a:p>
          <a:p>
            <a:r>
              <a:rPr lang="en-US" sz="2400" b="1" u="sng" dirty="0" smtClean="0">
                <a:solidFill>
                  <a:schemeClr val="bg1"/>
                </a:solidFill>
              </a:rPr>
              <a:t>Commutative </a:t>
            </a:r>
            <a:r>
              <a:rPr lang="en-US" sz="2400" b="1" u="sng" dirty="0">
                <a:solidFill>
                  <a:schemeClr val="bg1"/>
                </a:solidFill>
              </a:rPr>
              <a:t>Property of </a:t>
            </a:r>
            <a:r>
              <a:rPr lang="en-US" sz="2400" b="1" u="sng" dirty="0" smtClean="0">
                <a:solidFill>
                  <a:schemeClr val="bg1"/>
                </a:solidFill>
              </a:rPr>
              <a:t>Addition</a:t>
            </a:r>
            <a:r>
              <a:rPr lang="en-US" sz="2400" u="sng" dirty="0" smtClean="0">
                <a:solidFill>
                  <a:schemeClr val="bg1"/>
                </a:solidFill>
              </a:rPr>
              <a:t> </a:t>
            </a:r>
            <a:r>
              <a:rPr lang="en-US" sz="2400" dirty="0">
                <a:solidFill>
                  <a:schemeClr val="bg1"/>
                </a:solidFill>
              </a:rPr>
              <a:t>The order of the addends does not affect the sum. In symbol, 𝑎 + 𝑏 = 𝑏 + 𝑎. </a:t>
            </a:r>
            <a:endParaRPr lang="en-US" sz="2400" dirty="0" smtClean="0">
              <a:solidFill>
                <a:schemeClr val="bg1"/>
              </a:solidFill>
            </a:endParaRPr>
          </a:p>
          <a:p>
            <a:endParaRPr lang="en-US" sz="500" dirty="0" smtClean="0">
              <a:solidFill>
                <a:schemeClr val="bg1"/>
              </a:solidFill>
            </a:endParaRPr>
          </a:p>
          <a:p>
            <a:r>
              <a:rPr lang="en-US" sz="2400" b="1" u="sng" dirty="0" smtClean="0">
                <a:solidFill>
                  <a:schemeClr val="bg1"/>
                </a:solidFill>
              </a:rPr>
              <a:t>Distributive </a:t>
            </a:r>
            <a:r>
              <a:rPr lang="en-US" sz="2400" b="1" u="sng" dirty="0">
                <a:solidFill>
                  <a:schemeClr val="bg1"/>
                </a:solidFill>
              </a:rPr>
              <a:t>Property of </a:t>
            </a:r>
            <a:r>
              <a:rPr lang="en-US" sz="2400" b="1" u="sng" dirty="0" smtClean="0">
                <a:solidFill>
                  <a:schemeClr val="bg1"/>
                </a:solidFill>
              </a:rPr>
              <a:t>Multiplication </a:t>
            </a:r>
            <a:r>
              <a:rPr lang="en-US" sz="2400" dirty="0" smtClean="0">
                <a:solidFill>
                  <a:schemeClr val="bg1"/>
                </a:solidFill>
              </a:rPr>
              <a:t>states </a:t>
            </a:r>
            <a:r>
              <a:rPr lang="en-US" sz="2400" dirty="0">
                <a:solidFill>
                  <a:schemeClr val="bg1"/>
                </a:solidFill>
              </a:rPr>
              <a:t>that when a number is multiplied by the sum of two numbers, the first number can be distributed to both of those numbers and multiplied by each of them separately. In symbol, a(b + c) = </a:t>
            </a:r>
            <a:r>
              <a:rPr lang="en-US" sz="2400" dirty="0" err="1">
                <a:solidFill>
                  <a:schemeClr val="bg1"/>
                </a:solidFill>
              </a:rPr>
              <a:t>ab</a:t>
            </a:r>
            <a:r>
              <a:rPr lang="en-US" sz="2400" dirty="0">
                <a:solidFill>
                  <a:schemeClr val="bg1"/>
                </a:solidFill>
              </a:rPr>
              <a:t> + ac.</a:t>
            </a:r>
          </a:p>
        </p:txBody>
      </p:sp>
    </p:spTree>
    <p:extLst>
      <p:ext uri="{BB962C8B-B14F-4D97-AF65-F5344CB8AC3E}">
        <p14:creationId xmlns:p14="http://schemas.microsoft.com/office/powerpoint/2010/main" val="103790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3" name="Subtitle 2"/>
          <p:cNvSpPr>
            <a:spLocks noGrp="1"/>
          </p:cNvSpPr>
          <p:nvPr>
            <p:ph type="subTitle" idx="1"/>
          </p:nvPr>
        </p:nvSpPr>
        <p:spPr>
          <a:xfrm>
            <a:off x="373488" y="614138"/>
            <a:ext cx="11410681" cy="4395743"/>
          </a:xfrm>
        </p:spPr>
        <p:txBody>
          <a:bodyPr>
            <a:noAutofit/>
          </a:bodyPr>
          <a:lstStyle/>
          <a:p>
            <a:r>
              <a:rPr lang="en-US" sz="1800" b="1" dirty="0">
                <a:solidFill>
                  <a:schemeClr val="bg1"/>
                </a:solidFill>
              </a:rPr>
              <a:t>Consider the following examples: </a:t>
            </a:r>
            <a:endParaRPr lang="en-US" sz="1800" b="1" dirty="0" smtClean="0">
              <a:solidFill>
                <a:schemeClr val="bg1"/>
              </a:solidFill>
            </a:endParaRPr>
          </a:p>
          <a:p>
            <a:r>
              <a:rPr lang="en-US" sz="1800" dirty="0" smtClean="0">
                <a:solidFill>
                  <a:schemeClr val="bg1"/>
                </a:solidFill>
              </a:rPr>
              <a:t>Problem </a:t>
            </a:r>
            <a:r>
              <a:rPr lang="en-US" sz="1800" dirty="0">
                <a:solidFill>
                  <a:schemeClr val="bg1"/>
                </a:solidFill>
              </a:rPr>
              <a:t>1: The area of a square is numerically equal to fifty times its perimeter. Find the length of a side of the square. Solution: </a:t>
            </a:r>
            <a:endParaRPr lang="en-US" sz="1800" dirty="0" smtClean="0">
              <a:solidFill>
                <a:schemeClr val="bg1"/>
              </a:solidFill>
            </a:endParaRPr>
          </a:p>
          <a:p>
            <a:r>
              <a:rPr lang="en-US" sz="1800" dirty="0" smtClean="0">
                <a:solidFill>
                  <a:schemeClr val="bg1"/>
                </a:solidFill>
              </a:rPr>
              <a:t>Step </a:t>
            </a:r>
            <a:r>
              <a:rPr lang="en-US" sz="1800" dirty="0">
                <a:solidFill>
                  <a:schemeClr val="bg1"/>
                </a:solidFill>
              </a:rPr>
              <a:t>1: Choose a variable to represent what is unknown. Let 𝒔 be the length of the side of a square </a:t>
            </a:r>
            <a:endParaRPr lang="en-US" sz="1800" dirty="0" smtClean="0">
              <a:solidFill>
                <a:schemeClr val="bg1"/>
              </a:solidFill>
            </a:endParaRPr>
          </a:p>
          <a:p>
            <a:r>
              <a:rPr lang="en-US" sz="1800" dirty="0" smtClean="0">
                <a:solidFill>
                  <a:schemeClr val="bg1"/>
                </a:solidFill>
              </a:rPr>
              <a:t>Step </a:t>
            </a:r>
            <a:r>
              <a:rPr lang="en-US" sz="1800" dirty="0">
                <a:solidFill>
                  <a:schemeClr val="bg1"/>
                </a:solidFill>
              </a:rPr>
              <a:t>2: Translate what you are seeing in words into Mathematical expressions. Meaning, write the equation based on the given information. Note that area of a square with side s is A = </a:t>
            </a:r>
            <a:r>
              <a:rPr lang="en-US" sz="1800" dirty="0" smtClean="0">
                <a:solidFill>
                  <a:schemeClr val="bg1"/>
                </a:solidFill>
              </a:rPr>
              <a:t>𝑠² and </a:t>
            </a:r>
            <a:r>
              <a:rPr lang="en-US" sz="1800" dirty="0">
                <a:solidFill>
                  <a:schemeClr val="bg1"/>
                </a:solidFill>
              </a:rPr>
              <a:t>its perimeter is 𝑃 = 4𝑠. Hence, </a:t>
            </a:r>
            <a:r>
              <a:rPr lang="en-US" sz="1800" dirty="0" smtClean="0">
                <a:solidFill>
                  <a:schemeClr val="bg1"/>
                </a:solidFill>
              </a:rPr>
              <a:t>𝒔² = </a:t>
            </a:r>
            <a:r>
              <a:rPr lang="en-US" sz="1800" dirty="0">
                <a:solidFill>
                  <a:schemeClr val="bg1"/>
                </a:solidFill>
              </a:rPr>
              <a:t>𝟓𝟎(𝟒𝒔) </a:t>
            </a:r>
            <a:endParaRPr lang="en-US" sz="1800" dirty="0" smtClean="0">
              <a:solidFill>
                <a:schemeClr val="bg1"/>
              </a:solidFill>
            </a:endParaRPr>
          </a:p>
          <a:p>
            <a:r>
              <a:rPr lang="en-US" sz="1800" dirty="0" smtClean="0">
                <a:solidFill>
                  <a:schemeClr val="bg1"/>
                </a:solidFill>
              </a:rPr>
              <a:t>Step </a:t>
            </a:r>
            <a:r>
              <a:rPr lang="en-US" sz="1800" dirty="0">
                <a:solidFill>
                  <a:schemeClr val="bg1"/>
                </a:solidFill>
              </a:rPr>
              <a:t>3: Simplify the expression and solve for the unknown. </a:t>
            </a:r>
            <a:endParaRPr lang="en-US" sz="1800" dirty="0" smtClean="0">
              <a:solidFill>
                <a:schemeClr val="bg1"/>
              </a:solidFill>
            </a:endParaRPr>
          </a:p>
          <a:p>
            <a:r>
              <a:rPr lang="en-US" sz="1800" dirty="0" smtClean="0">
                <a:solidFill>
                  <a:schemeClr val="bg1"/>
                </a:solidFill>
              </a:rPr>
              <a:t>𝑠² = </a:t>
            </a:r>
            <a:r>
              <a:rPr lang="en-US" sz="1800" dirty="0">
                <a:solidFill>
                  <a:schemeClr val="bg1"/>
                </a:solidFill>
              </a:rPr>
              <a:t>50(4𝑠) Equation obtained in Step 2 </a:t>
            </a:r>
            <a:endParaRPr lang="en-US" sz="1800" dirty="0" smtClean="0">
              <a:solidFill>
                <a:schemeClr val="bg1"/>
              </a:solidFill>
            </a:endParaRPr>
          </a:p>
          <a:p>
            <a:pPr algn="l"/>
            <a:r>
              <a:rPr lang="en-US" sz="1800" dirty="0" smtClean="0">
                <a:solidFill>
                  <a:schemeClr val="bg1"/>
                </a:solidFill>
              </a:rPr>
              <a:t>                        𝑠²</a:t>
            </a:r>
            <a:r>
              <a:rPr lang="en-US" sz="1800" dirty="0" smtClean="0"/>
              <a:t> </a:t>
            </a:r>
            <a:r>
              <a:rPr lang="en-US" sz="1800" dirty="0" smtClean="0">
                <a:solidFill>
                  <a:schemeClr val="bg1"/>
                </a:solidFill>
              </a:rPr>
              <a:t>= </a:t>
            </a:r>
            <a:r>
              <a:rPr lang="en-US" sz="1800" dirty="0">
                <a:solidFill>
                  <a:schemeClr val="bg1"/>
                </a:solidFill>
              </a:rPr>
              <a:t>200𝑠 </a:t>
            </a:r>
            <a:r>
              <a:rPr lang="en-US" sz="1800" dirty="0" smtClean="0">
                <a:solidFill>
                  <a:schemeClr val="bg1"/>
                </a:solidFill>
              </a:rPr>
              <a:t>                                                  Simplify </a:t>
            </a:r>
          </a:p>
          <a:p>
            <a:pPr algn="l"/>
            <a:r>
              <a:rPr lang="en-US" sz="1800" dirty="0" smtClean="0">
                <a:solidFill>
                  <a:schemeClr val="bg1"/>
                </a:solidFill>
              </a:rPr>
              <a:t>                       𝑠² − </a:t>
            </a:r>
            <a:r>
              <a:rPr lang="en-US" sz="1800" dirty="0">
                <a:solidFill>
                  <a:schemeClr val="bg1"/>
                </a:solidFill>
              </a:rPr>
              <a:t>200𝑠 = 0 </a:t>
            </a:r>
            <a:r>
              <a:rPr lang="en-US" sz="1800" dirty="0" smtClean="0">
                <a:solidFill>
                  <a:schemeClr val="bg1"/>
                </a:solidFill>
              </a:rPr>
              <a:t>                                            Place </a:t>
            </a:r>
            <a:r>
              <a:rPr lang="en-US" sz="1800" dirty="0">
                <a:solidFill>
                  <a:schemeClr val="bg1"/>
                </a:solidFill>
              </a:rPr>
              <a:t>all polynomials on one side of the equation and set to 0 </a:t>
            </a:r>
            <a:endParaRPr lang="en-US" sz="1800" dirty="0" smtClean="0">
              <a:solidFill>
                <a:schemeClr val="bg1"/>
              </a:solidFill>
            </a:endParaRPr>
          </a:p>
          <a:p>
            <a:pPr algn="l"/>
            <a:r>
              <a:rPr lang="en-US" sz="1800" dirty="0" smtClean="0">
                <a:solidFill>
                  <a:schemeClr val="bg1"/>
                </a:solidFill>
              </a:rPr>
              <a:t>                      𝑠</a:t>
            </a:r>
            <a:r>
              <a:rPr lang="en-US" sz="1800" dirty="0">
                <a:solidFill>
                  <a:schemeClr val="bg1"/>
                </a:solidFill>
              </a:rPr>
              <a:t>(𝑠 − 200) = 0 </a:t>
            </a:r>
            <a:r>
              <a:rPr lang="en-US" sz="1800" dirty="0" smtClean="0">
                <a:solidFill>
                  <a:schemeClr val="bg1"/>
                </a:solidFill>
              </a:rPr>
              <a:t>                                              Factor </a:t>
            </a:r>
            <a:r>
              <a:rPr lang="en-US" sz="1800" dirty="0">
                <a:solidFill>
                  <a:schemeClr val="bg1"/>
                </a:solidFill>
              </a:rPr>
              <a:t>the polynomials </a:t>
            </a:r>
            <a:endParaRPr lang="en-US" sz="1800" dirty="0" smtClean="0">
              <a:solidFill>
                <a:schemeClr val="bg1"/>
              </a:solidFill>
            </a:endParaRPr>
          </a:p>
          <a:p>
            <a:pPr algn="l"/>
            <a:r>
              <a:rPr lang="en-US" sz="1800" dirty="0" smtClean="0">
                <a:solidFill>
                  <a:schemeClr val="bg1"/>
                </a:solidFill>
              </a:rPr>
              <a:t>                      𝑠 </a:t>
            </a:r>
            <a:r>
              <a:rPr lang="en-US" sz="1800" dirty="0">
                <a:solidFill>
                  <a:schemeClr val="bg1"/>
                </a:solidFill>
              </a:rPr>
              <a:t>= 0 𝑜𝑟 𝑠 − 200 = 0 </a:t>
            </a:r>
            <a:r>
              <a:rPr lang="en-US" sz="1800" dirty="0" smtClean="0">
                <a:solidFill>
                  <a:schemeClr val="bg1"/>
                </a:solidFill>
              </a:rPr>
              <a:t>                                    Zero </a:t>
            </a:r>
            <a:r>
              <a:rPr lang="en-US" sz="1800" dirty="0">
                <a:solidFill>
                  <a:schemeClr val="bg1"/>
                </a:solidFill>
              </a:rPr>
              <a:t>Product Property </a:t>
            </a:r>
            <a:endParaRPr lang="en-US" sz="1800" dirty="0" smtClean="0">
              <a:solidFill>
                <a:schemeClr val="bg1"/>
              </a:solidFill>
            </a:endParaRPr>
          </a:p>
          <a:p>
            <a:pPr algn="l"/>
            <a:r>
              <a:rPr lang="en-US" sz="1800" dirty="0" smtClean="0">
                <a:solidFill>
                  <a:schemeClr val="bg1"/>
                </a:solidFill>
              </a:rPr>
              <a:t>                     𝑠 </a:t>
            </a:r>
            <a:r>
              <a:rPr lang="en-US" sz="1800" dirty="0">
                <a:solidFill>
                  <a:schemeClr val="bg1"/>
                </a:solidFill>
              </a:rPr>
              <a:t>= 0 𝑜𝑟 𝑠 − 200 + 200 = 0 + 200 </a:t>
            </a:r>
            <a:r>
              <a:rPr lang="en-US" sz="1800" dirty="0" smtClean="0">
                <a:solidFill>
                  <a:schemeClr val="bg1"/>
                </a:solidFill>
              </a:rPr>
              <a:t>               Additive </a:t>
            </a:r>
            <a:r>
              <a:rPr lang="en-US" sz="1800" dirty="0">
                <a:solidFill>
                  <a:schemeClr val="bg1"/>
                </a:solidFill>
              </a:rPr>
              <a:t>Inverse Property </a:t>
            </a:r>
            <a:endParaRPr lang="en-US" sz="1800" dirty="0" smtClean="0">
              <a:solidFill>
                <a:schemeClr val="bg1"/>
              </a:solidFill>
            </a:endParaRPr>
          </a:p>
          <a:p>
            <a:pPr algn="l"/>
            <a:r>
              <a:rPr lang="en-US" sz="1800" dirty="0" smtClean="0">
                <a:solidFill>
                  <a:schemeClr val="bg1"/>
                </a:solidFill>
              </a:rPr>
              <a:t>                     𝑠 </a:t>
            </a:r>
            <a:r>
              <a:rPr lang="en-US" sz="1800" dirty="0">
                <a:solidFill>
                  <a:schemeClr val="bg1"/>
                </a:solidFill>
              </a:rPr>
              <a:t>= 0 𝑜𝑟 𝑠 = 200 </a:t>
            </a:r>
            <a:r>
              <a:rPr lang="en-US" sz="1800" dirty="0" smtClean="0">
                <a:solidFill>
                  <a:schemeClr val="bg1"/>
                </a:solidFill>
              </a:rPr>
              <a:t>                                           Resulting </a:t>
            </a:r>
            <a:r>
              <a:rPr lang="en-US" sz="1800" dirty="0">
                <a:solidFill>
                  <a:schemeClr val="bg1"/>
                </a:solidFill>
              </a:rPr>
              <a:t>Equations </a:t>
            </a:r>
            <a:endParaRPr lang="en-US" sz="1800" dirty="0" smtClean="0">
              <a:solidFill>
                <a:schemeClr val="bg1"/>
              </a:solidFill>
            </a:endParaRPr>
          </a:p>
          <a:p>
            <a:r>
              <a:rPr lang="en-US" sz="1800" b="1" dirty="0" smtClean="0">
                <a:solidFill>
                  <a:srgbClr val="FFFF00"/>
                </a:solidFill>
              </a:rPr>
              <a:t>Since </a:t>
            </a:r>
            <a:r>
              <a:rPr lang="en-US" sz="1800" b="1" dirty="0">
                <a:solidFill>
                  <a:srgbClr val="FFFF00"/>
                </a:solidFill>
              </a:rPr>
              <a:t>the length of a square could not be zero hence, the length of the side of the square is 200 units. </a:t>
            </a:r>
            <a:endParaRPr lang="en-US" sz="1800" b="1" dirty="0">
              <a:solidFill>
                <a:srgbClr val="FFFF00"/>
              </a:solidFill>
            </a:endParaRPr>
          </a:p>
        </p:txBody>
      </p:sp>
    </p:spTree>
    <p:extLst>
      <p:ext uri="{BB962C8B-B14F-4D97-AF65-F5344CB8AC3E}">
        <p14:creationId xmlns:p14="http://schemas.microsoft.com/office/powerpoint/2010/main" val="246129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5" name="Rectangle 4"/>
          <p:cNvSpPr/>
          <p:nvPr/>
        </p:nvSpPr>
        <p:spPr>
          <a:xfrm>
            <a:off x="463639" y="387773"/>
            <a:ext cx="11024315" cy="6370975"/>
          </a:xfrm>
          <a:prstGeom prst="rect">
            <a:avLst/>
          </a:prstGeom>
        </p:spPr>
        <p:txBody>
          <a:bodyPr wrap="square">
            <a:spAutoFit/>
          </a:bodyPr>
          <a:lstStyle/>
          <a:p>
            <a:r>
              <a:rPr lang="en-US" sz="2400" dirty="0">
                <a:solidFill>
                  <a:schemeClr val="bg1"/>
                </a:solidFill>
              </a:rPr>
              <a:t>Problem 2: Suppose that six times the cube of a number equals 54 times the number. Find the number. </a:t>
            </a:r>
            <a:endParaRPr lang="en-US" sz="2400" dirty="0" smtClean="0">
              <a:solidFill>
                <a:schemeClr val="bg1"/>
              </a:solidFill>
            </a:endParaRPr>
          </a:p>
          <a:p>
            <a:r>
              <a:rPr lang="en-US" sz="2400" dirty="0" smtClean="0">
                <a:solidFill>
                  <a:schemeClr val="bg1"/>
                </a:solidFill>
              </a:rPr>
              <a:t>Solution</a:t>
            </a:r>
            <a:r>
              <a:rPr lang="en-US" sz="2400" dirty="0">
                <a:solidFill>
                  <a:schemeClr val="bg1"/>
                </a:solidFill>
              </a:rPr>
              <a:t>: Step 1: Choose a variable to represent what is unknown. </a:t>
            </a:r>
            <a:endParaRPr lang="en-US" sz="2400" dirty="0" smtClean="0">
              <a:solidFill>
                <a:schemeClr val="bg1"/>
              </a:solidFill>
            </a:endParaRPr>
          </a:p>
          <a:p>
            <a:r>
              <a:rPr lang="en-US" sz="2400" dirty="0" smtClean="0">
                <a:solidFill>
                  <a:schemeClr val="bg1"/>
                </a:solidFill>
              </a:rPr>
              <a:t>Let </a:t>
            </a:r>
            <a:r>
              <a:rPr lang="en-US" sz="2400" dirty="0">
                <a:solidFill>
                  <a:schemeClr val="bg1"/>
                </a:solidFill>
              </a:rPr>
              <a:t>𝒙 be the number </a:t>
            </a:r>
            <a:endParaRPr lang="en-US" sz="2400" dirty="0" smtClean="0">
              <a:solidFill>
                <a:schemeClr val="bg1"/>
              </a:solidFill>
            </a:endParaRPr>
          </a:p>
          <a:p>
            <a:r>
              <a:rPr lang="en-US" sz="2400" dirty="0" smtClean="0">
                <a:solidFill>
                  <a:schemeClr val="bg1"/>
                </a:solidFill>
              </a:rPr>
              <a:t>Step </a:t>
            </a:r>
            <a:r>
              <a:rPr lang="en-US" sz="2400" dirty="0">
                <a:solidFill>
                  <a:schemeClr val="bg1"/>
                </a:solidFill>
              </a:rPr>
              <a:t>2: Translate what you are seeing in words into Mathematical expressions. </a:t>
            </a:r>
            <a:endParaRPr lang="en-US" sz="2400" dirty="0" smtClean="0">
              <a:solidFill>
                <a:schemeClr val="bg1"/>
              </a:solidFill>
            </a:endParaRPr>
          </a:p>
          <a:p>
            <a:r>
              <a:rPr lang="en-US" sz="2400" dirty="0" smtClean="0">
                <a:solidFill>
                  <a:schemeClr val="bg1"/>
                </a:solidFill>
              </a:rPr>
              <a:t>Meaning</a:t>
            </a:r>
            <a:r>
              <a:rPr lang="en-US" sz="2400" dirty="0">
                <a:solidFill>
                  <a:schemeClr val="bg1"/>
                </a:solidFill>
              </a:rPr>
              <a:t>, write the equation based on the given information. </a:t>
            </a:r>
            <a:endParaRPr lang="en-US" sz="2400" dirty="0" smtClean="0">
              <a:solidFill>
                <a:schemeClr val="bg1"/>
              </a:solidFill>
            </a:endParaRPr>
          </a:p>
          <a:p>
            <a:pPr algn="ctr"/>
            <a:r>
              <a:rPr lang="en-US" sz="2400" dirty="0" smtClean="0">
                <a:solidFill>
                  <a:schemeClr val="bg1"/>
                </a:solidFill>
              </a:rPr>
              <a:t>𝟔𝒙³ = </a:t>
            </a:r>
            <a:r>
              <a:rPr lang="en-US" sz="2400" dirty="0">
                <a:solidFill>
                  <a:schemeClr val="bg1"/>
                </a:solidFill>
              </a:rPr>
              <a:t>𝟓𝟒𝒙 </a:t>
            </a:r>
            <a:endParaRPr lang="en-US" sz="2400" dirty="0" smtClean="0">
              <a:solidFill>
                <a:schemeClr val="bg1"/>
              </a:solidFill>
            </a:endParaRPr>
          </a:p>
          <a:p>
            <a:r>
              <a:rPr lang="en-US" sz="2400" dirty="0" smtClean="0">
                <a:solidFill>
                  <a:schemeClr val="bg1"/>
                </a:solidFill>
              </a:rPr>
              <a:t>Step </a:t>
            </a:r>
            <a:r>
              <a:rPr lang="en-US" sz="2400" dirty="0">
                <a:solidFill>
                  <a:schemeClr val="bg1"/>
                </a:solidFill>
              </a:rPr>
              <a:t>3: Simplify the expression and solve for the unknown. </a:t>
            </a:r>
            <a:endParaRPr lang="en-US" sz="2400" dirty="0" smtClean="0">
              <a:solidFill>
                <a:schemeClr val="bg1"/>
              </a:solidFill>
            </a:endParaRPr>
          </a:p>
          <a:p>
            <a:pPr algn="ctr"/>
            <a:r>
              <a:rPr lang="en-US" sz="2400" dirty="0" smtClean="0">
                <a:solidFill>
                  <a:schemeClr val="bg1"/>
                </a:solidFill>
              </a:rPr>
              <a:t>6𝑥³ = </a:t>
            </a:r>
            <a:r>
              <a:rPr lang="en-US" sz="2400" dirty="0">
                <a:solidFill>
                  <a:schemeClr val="bg1"/>
                </a:solidFill>
              </a:rPr>
              <a:t>54𝑥 Equation obtained in Step 2 </a:t>
            </a:r>
            <a:endParaRPr lang="en-US" sz="2400" dirty="0" smtClean="0">
              <a:solidFill>
                <a:schemeClr val="bg1"/>
              </a:solidFill>
            </a:endParaRPr>
          </a:p>
          <a:p>
            <a:pPr algn="ctr"/>
            <a:r>
              <a:rPr lang="en-US" sz="2400" dirty="0" smtClean="0">
                <a:solidFill>
                  <a:schemeClr val="bg1"/>
                </a:solidFill>
              </a:rPr>
              <a:t>6𝑥³ − </a:t>
            </a:r>
            <a:r>
              <a:rPr lang="en-US" sz="2400" dirty="0">
                <a:solidFill>
                  <a:schemeClr val="bg1"/>
                </a:solidFill>
              </a:rPr>
              <a:t>54𝑥 = 0 Place all polynomials on one side of the equation and set to 0 </a:t>
            </a:r>
            <a:endParaRPr lang="en-US" sz="2400" dirty="0" smtClean="0">
              <a:solidFill>
                <a:schemeClr val="bg1"/>
              </a:solidFill>
            </a:endParaRPr>
          </a:p>
          <a:p>
            <a:pPr algn="ctr"/>
            <a:r>
              <a:rPr lang="en-US" sz="2400" dirty="0" smtClean="0">
                <a:solidFill>
                  <a:schemeClr val="bg1"/>
                </a:solidFill>
              </a:rPr>
              <a:t>6</a:t>
            </a:r>
            <a:r>
              <a:rPr lang="en-US" sz="2400" dirty="0">
                <a:solidFill>
                  <a:schemeClr val="bg1"/>
                </a:solidFill>
              </a:rPr>
              <a:t>𝑥(𝑥 2 − 9) = 0 </a:t>
            </a:r>
            <a:r>
              <a:rPr lang="en-US" sz="2400" dirty="0" smtClean="0">
                <a:solidFill>
                  <a:schemeClr val="bg1"/>
                </a:solidFill>
              </a:rPr>
              <a:t>                                                      Factor </a:t>
            </a:r>
            <a:r>
              <a:rPr lang="en-US" sz="2400" dirty="0">
                <a:solidFill>
                  <a:schemeClr val="bg1"/>
                </a:solidFill>
              </a:rPr>
              <a:t>the polynomials </a:t>
            </a:r>
            <a:endParaRPr lang="en-US" sz="2400" dirty="0" smtClean="0">
              <a:solidFill>
                <a:schemeClr val="bg1"/>
              </a:solidFill>
            </a:endParaRPr>
          </a:p>
          <a:p>
            <a:pPr algn="ctr"/>
            <a:r>
              <a:rPr lang="en-US" sz="2400" dirty="0" smtClean="0">
                <a:solidFill>
                  <a:schemeClr val="bg1"/>
                </a:solidFill>
              </a:rPr>
              <a:t>6</a:t>
            </a:r>
            <a:r>
              <a:rPr lang="en-US" sz="2400" dirty="0">
                <a:solidFill>
                  <a:schemeClr val="bg1"/>
                </a:solidFill>
              </a:rPr>
              <a:t>𝑥 = 0 𝑜𝑟 𝑥 2 − 9 = 0 </a:t>
            </a:r>
            <a:r>
              <a:rPr lang="en-US" sz="2400" dirty="0" smtClean="0">
                <a:solidFill>
                  <a:schemeClr val="bg1"/>
                </a:solidFill>
              </a:rPr>
              <a:t>                                            Zero </a:t>
            </a:r>
            <a:r>
              <a:rPr lang="en-US" sz="2400" dirty="0">
                <a:solidFill>
                  <a:schemeClr val="bg1"/>
                </a:solidFill>
              </a:rPr>
              <a:t>Product Property </a:t>
            </a:r>
            <a:endParaRPr lang="en-US" sz="2400" dirty="0" smtClean="0">
              <a:solidFill>
                <a:schemeClr val="bg1"/>
              </a:solidFill>
            </a:endParaRPr>
          </a:p>
          <a:p>
            <a:pPr algn="ctr"/>
            <a:r>
              <a:rPr lang="en-US" sz="2400" dirty="0" smtClean="0">
                <a:solidFill>
                  <a:schemeClr val="bg1"/>
                </a:solidFill>
              </a:rPr>
              <a:t>𝑥 </a:t>
            </a:r>
            <a:r>
              <a:rPr lang="en-US" sz="2400" dirty="0">
                <a:solidFill>
                  <a:schemeClr val="bg1"/>
                </a:solidFill>
              </a:rPr>
              <a:t>= 0 𝑜𝑟 𝑥 2 − 9 = 0 </a:t>
            </a:r>
            <a:r>
              <a:rPr lang="en-US" sz="2400" dirty="0" smtClean="0">
                <a:solidFill>
                  <a:schemeClr val="bg1"/>
                </a:solidFill>
              </a:rPr>
              <a:t>                                              Factor </a:t>
            </a:r>
            <a:r>
              <a:rPr lang="en-US" sz="2400" dirty="0">
                <a:solidFill>
                  <a:schemeClr val="bg1"/>
                </a:solidFill>
              </a:rPr>
              <a:t>the </a:t>
            </a:r>
            <a:r>
              <a:rPr lang="en-US" sz="2400" dirty="0" smtClean="0">
                <a:solidFill>
                  <a:schemeClr val="bg1"/>
                </a:solidFill>
              </a:rPr>
              <a:t>polynomial</a:t>
            </a:r>
          </a:p>
          <a:p>
            <a:pPr algn="ctr"/>
            <a:r>
              <a:rPr lang="en-US" sz="2400" dirty="0" smtClean="0">
                <a:solidFill>
                  <a:schemeClr val="bg1"/>
                </a:solidFill>
              </a:rPr>
              <a:t> </a:t>
            </a:r>
            <a:r>
              <a:rPr lang="en-US" sz="2400" dirty="0">
                <a:solidFill>
                  <a:schemeClr val="bg1"/>
                </a:solidFill>
              </a:rPr>
              <a:t>(𝑥 − 3)(𝑥 + 3) = 0 𝑥 – 3 = 0 𝑥 + 3 = 0 </a:t>
            </a:r>
            <a:r>
              <a:rPr lang="en-US" sz="2400" dirty="0" smtClean="0">
                <a:solidFill>
                  <a:schemeClr val="bg1"/>
                </a:solidFill>
              </a:rPr>
              <a:t>                  Zero </a:t>
            </a:r>
            <a:r>
              <a:rPr lang="en-US" sz="2400" dirty="0">
                <a:solidFill>
                  <a:schemeClr val="bg1"/>
                </a:solidFill>
              </a:rPr>
              <a:t>Product Property </a:t>
            </a:r>
            <a:endParaRPr lang="en-US" sz="2400" dirty="0" smtClean="0">
              <a:solidFill>
                <a:schemeClr val="bg1"/>
              </a:solidFill>
            </a:endParaRPr>
          </a:p>
          <a:p>
            <a:pPr algn="ctr"/>
            <a:r>
              <a:rPr lang="en-US" sz="2400" dirty="0" smtClean="0">
                <a:solidFill>
                  <a:schemeClr val="bg1"/>
                </a:solidFill>
              </a:rPr>
              <a:t>𝑥 </a:t>
            </a:r>
            <a:r>
              <a:rPr lang="en-US" sz="2400" dirty="0">
                <a:solidFill>
                  <a:schemeClr val="bg1"/>
                </a:solidFill>
              </a:rPr>
              <a:t>− 3 + 3 = 0 + 3 𝑜𝑟 𝑥 + 3 − 3 = 0 − 3 </a:t>
            </a:r>
            <a:r>
              <a:rPr lang="en-US" sz="2400" dirty="0" smtClean="0">
                <a:solidFill>
                  <a:schemeClr val="bg1"/>
                </a:solidFill>
              </a:rPr>
              <a:t>                        Additive </a:t>
            </a:r>
            <a:r>
              <a:rPr lang="en-US" sz="2400" dirty="0">
                <a:solidFill>
                  <a:schemeClr val="bg1"/>
                </a:solidFill>
              </a:rPr>
              <a:t>Inverse Property </a:t>
            </a:r>
            <a:endParaRPr lang="en-US" sz="2400" dirty="0" smtClean="0">
              <a:solidFill>
                <a:schemeClr val="bg1"/>
              </a:solidFill>
            </a:endParaRPr>
          </a:p>
          <a:p>
            <a:pPr algn="ctr"/>
            <a:r>
              <a:rPr lang="en-US" sz="2400" dirty="0" smtClean="0">
                <a:solidFill>
                  <a:schemeClr val="bg1"/>
                </a:solidFill>
              </a:rPr>
              <a:t>𝑥 </a:t>
            </a:r>
            <a:r>
              <a:rPr lang="en-US" sz="2400" dirty="0">
                <a:solidFill>
                  <a:schemeClr val="bg1"/>
                </a:solidFill>
              </a:rPr>
              <a:t>= 3 𝑜𝑟 𝑥 = −3 Resulting Equations </a:t>
            </a:r>
            <a:endParaRPr lang="en-US" sz="2400" dirty="0" smtClean="0">
              <a:solidFill>
                <a:schemeClr val="bg1"/>
              </a:solidFill>
            </a:endParaRPr>
          </a:p>
          <a:p>
            <a:pPr algn="ctr"/>
            <a:r>
              <a:rPr lang="en-US" sz="2400" b="1" dirty="0" smtClean="0">
                <a:solidFill>
                  <a:srgbClr val="FFFF00"/>
                </a:solidFill>
              </a:rPr>
              <a:t>Therefore</a:t>
            </a:r>
            <a:r>
              <a:rPr lang="en-US" sz="2400" b="1" dirty="0">
                <a:solidFill>
                  <a:srgbClr val="FFFF00"/>
                </a:solidFill>
              </a:rPr>
              <a:t>, the numbers are -3 or 0 or 3.</a:t>
            </a:r>
          </a:p>
        </p:txBody>
      </p:sp>
    </p:spTree>
    <p:extLst>
      <p:ext uri="{BB962C8B-B14F-4D97-AF65-F5344CB8AC3E}">
        <p14:creationId xmlns:p14="http://schemas.microsoft.com/office/powerpoint/2010/main" val="193987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79549" y="622762"/>
                <a:ext cx="11024315" cy="6203301"/>
              </a:xfrm>
              <a:prstGeom prst="rect">
                <a:avLst/>
              </a:prstGeom>
            </p:spPr>
            <p:txBody>
              <a:bodyPr wrap="square">
                <a:spAutoFit/>
              </a:bodyPr>
              <a:lstStyle/>
              <a:p>
                <a:r>
                  <a:rPr lang="en-US" sz="2000" dirty="0" smtClean="0">
                    <a:solidFill>
                      <a:schemeClr val="bg1"/>
                    </a:solidFill>
                  </a:rPr>
                  <a:t>Problem 3: The area of a square is 25𝑦² − </a:t>
                </a:r>
                <a:r>
                  <a:rPr lang="en-US" sz="2000" dirty="0">
                    <a:solidFill>
                      <a:schemeClr val="bg1"/>
                    </a:solidFill>
                  </a:rPr>
                  <a:t>100𝑦 + 100 square units. What is the length of the side? Solution: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1: Choose a variable to represent what is unknown. </a:t>
                </a:r>
                <a:endParaRPr lang="en-US" sz="2000" dirty="0" smtClean="0">
                  <a:solidFill>
                    <a:schemeClr val="bg1"/>
                  </a:solidFill>
                </a:endParaRPr>
              </a:p>
              <a:p>
                <a:r>
                  <a:rPr lang="en-US" sz="2000" dirty="0" smtClean="0">
                    <a:solidFill>
                      <a:schemeClr val="bg1"/>
                    </a:solidFill>
                  </a:rPr>
                  <a:t>Let </a:t>
                </a:r>
                <a:r>
                  <a:rPr lang="en-US" sz="2000" dirty="0">
                    <a:solidFill>
                      <a:schemeClr val="bg1"/>
                    </a:solidFill>
                  </a:rPr>
                  <a:t>𝒚 be the length of side of the square.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2: Translate what you are seeing in words into Mathematical expressions. </a:t>
                </a:r>
                <a:endParaRPr lang="en-US" sz="2000" dirty="0" smtClean="0">
                  <a:solidFill>
                    <a:schemeClr val="bg1"/>
                  </a:solidFill>
                </a:endParaRPr>
              </a:p>
              <a:p>
                <a:r>
                  <a:rPr lang="en-US" sz="2000" dirty="0" smtClean="0">
                    <a:solidFill>
                      <a:schemeClr val="bg1"/>
                    </a:solidFill>
                  </a:rPr>
                  <a:t>Meaning</a:t>
                </a:r>
                <a:r>
                  <a:rPr lang="en-US" sz="2000" dirty="0">
                    <a:solidFill>
                      <a:schemeClr val="bg1"/>
                    </a:solidFill>
                  </a:rPr>
                  <a:t>, write the equation based on the given information. </a:t>
                </a:r>
                <a:endParaRPr lang="en-US" sz="2000" dirty="0" smtClean="0">
                  <a:solidFill>
                    <a:schemeClr val="bg1"/>
                  </a:solidFill>
                </a:endParaRPr>
              </a:p>
              <a:p>
                <a:r>
                  <a:rPr lang="en-US" sz="2000" dirty="0" smtClean="0">
                    <a:solidFill>
                      <a:schemeClr val="bg1"/>
                    </a:solidFill>
                  </a:rPr>
                  <a:t>25𝑦² </a:t>
                </a:r>
                <a:r>
                  <a:rPr lang="en-US" sz="2000" dirty="0">
                    <a:solidFill>
                      <a:schemeClr val="bg1"/>
                    </a:solidFill>
                  </a:rPr>
                  <a:t>− 100𝑦 + 100 = 0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3: Simplify the expression and solve for the unknown. </a:t>
                </a:r>
                <a:endParaRPr lang="en-US" sz="2000" dirty="0" smtClean="0">
                  <a:solidFill>
                    <a:schemeClr val="bg1"/>
                  </a:solidFill>
                </a:endParaRPr>
              </a:p>
              <a:p>
                <a:r>
                  <a:rPr lang="en-US" sz="2000" dirty="0" smtClean="0">
                    <a:solidFill>
                      <a:schemeClr val="bg1"/>
                    </a:solidFill>
                  </a:rPr>
                  <a:t>		25𝑦² </a:t>
                </a:r>
                <a:r>
                  <a:rPr lang="en-US" sz="2000" dirty="0">
                    <a:solidFill>
                      <a:schemeClr val="bg1"/>
                    </a:solidFill>
                  </a:rPr>
                  <a:t>− 100𝑦 + 100 = 0 </a:t>
                </a:r>
                <a:r>
                  <a:rPr lang="en-US" sz="2000" dirty="0" smtClean="0">
                    <a:solidFill>
                      <a:schemeClr val="bg1"/>
                    </a:solidFill>
                  </a:rPr>
                  <a:t>				Equation </a:t>
                </a:r>
                <a:r>
                  <a:rPr lang="en-US" sz="2000" dirty="0">
                    <a:solidFill>
                      <a:schemeClr val="bg1"/>
                    </a:solidFill>
                  </a:rPr>
                  <a:t>obtained in Step 2 </a:t>
                </a:r>
                <a:endParaRPr lang="en-US" sz="2000" dirty="0" smtClean="0">
                  <a:solidFill>
                    <a:schemeClr val="bg1"/>
                  </a:solidFill>
                </a:endParaRPr>
              </a:p>
              <a:p>
                <a:r>
                  <a:rPr lang="en-US" sz="2000" dirty="0" smtClean="0">
                    <a:solidFill>
                      <a:schemeClr val="bg1"/>
                    </a:solidFill>
                  </a:rPr>
                  <a:t>		(</a:t>
                </a:r>
                <a:r>
                  <a:rPr lang="en-US" sz="2000" dirty="0">
                    <a:solidFill>
                      <a:schemeClr val="bg1"/>
                    </a:solidFill>
                  </a:rPr>
                  <a:t>5𝑦 – 10)(5𝑦 – 10) = 0 </a:t>
                </a:r>
                <a:r>
                  <a:rPr lang="en-US" sz="2000" dirty="0" smtClean="0">
                    <a:solidFill>
                      <a:schemeClr val="bg1"/>
                    </a:solidFill>
                  </a:rPr>
                  <a:t>				Factor </a:t>
                </a:r>
                <a:r>
                  <a:rPr lang="en-US" sz="2000" dirty="0">
                    <a:solidFill>
                      <a:schemeClr val="bg1"/>
                    </a:solidFill>
                  </a:rPr>
                  <a:t>the polynomials </a:t>
                </a:r>
                <a:endParaRPr lang="en-US" sz="2000" dirty="0" smtClean="0">
                  <a:solidFill>
                    <a:schemeClr val="bg1"/>
                  </a:solidFill>
                </a:endParaRPr>
              </a:p>
              <a:p>
                <a:r>
                  <a:rPr lang="en-US" sz="2000" dirty="0" smtClean="0">
                    <a:solidFill>
                      <a:schemeClr val="bg1"/>
                    </a:solidFill>
                  </a:rPr>
                  <a:t>		5</a:t>
                </a:r>
                <a:r>
                  <a:rPr lang="en-US" sz="2000" dirty="0">
                    <a:solidFill>
                      <a:schemeClr val="bg1"/>
                    </a:solidFill>
                  </a:rPr>
                  <a:t>𝑦 – 10 = 0 𝑜𝑟 5𝑦 – 10 = 0 </a:t>
                </a:r>
                <a:r>
                  <a:rPr lang="en-US" sz="2000" dirty="0" smtClean="0">
                    <a:solidFill>
                      <a:schemeClr val="bg1"/>
                    </a:solidFill>
                  </a:rPr>
                  <a:t>				Zero </a:t>
                </a:r>
                <a:r>
                  <a:rPr lang="en-US" sz="2000" dirty="0">
                    <a:solidFill>
                      <a:schemeClr val="bg1"/>
                    </a:solidFill>
                  </a:rPr>
                  <a:t>Product Property </a:t>
                </a:r>
                <a:endParaRPr lang="en-US" sz="2000" dirty="0" smtClean="0">
                  <a:solidFill>
                    <a:schemeClr val="bg1"/>
                  </a:solidFill>
                </a:endParaRPr>
              </a:p>
              <a:p>
                <a:r>
                  <a:rPr lang="en-US" sz="2000" dirty="0" smtClean="0">
                    <a:solidFill>
                      <a:schemeClr val="bg1"/>
                    </a:solidFill>
                  </a:rPr>
                  <a:t>		5</a:t>
                </a:r>
                <a:r>
                  <a:rPr lang="en-US" sz="2000" dirty="0">
                    <a:solidFill>
                      <a:schemeClr val="bg1"/>
                    </a:solidFill>
                  </a:rPr>
                  <a:t>𝑦 – 10 + 10 = 0 + 10 𝑜𝑟 5𝑦 – 10 + 10 = 0 + 10 </a:t>
                </a:r>
                <a:r>
                  <a:rPr lang="en-US" sz="2000" dirty="0" smtClean="0">
                    <a:solidFill>
                      <a:schemeClr val="bg1"/>
                    </a:solidFill>
                  </a:rPr>
                  <a:t>	Additive </a:t>
                </a:r>
                <a:r>
                  <a:rPr lang="en-US" sz="2000" dirty="0">
                    <a:solidFill>
                      <a:schemeClr val="bg1"/>
                    </a:solidFill>
                  </a:rPr>
                  <a:t>Inverse Property </a:t>
                </a:r>
                <a:endParaRPr lang="en-US" sz="2000" dirty="0" smtClean="0">
                  <a:solidFill>
                    <a:schemeClr val="bg1"/>
                  </a:solidFill>
                </a:endParaRPr>
              </a:p>
              <a:p>
                <a:r>
                  <a:rPr lang="en-US" sz="2000" dirty="0" smtClean="0">
                    <a:solidFill>
                      <a:schemeClr val="bg1"/>
                    </a:solidFill>
                  </a:rPr>
                  <a:t>		5</a:t>
                </a:r>
                <a:r>
                  <a:rPr lang="en-US" sz="2000" dirty="0">
                    <a:solidFill>
                      <a:schemeClr val="bg1"/>
                    </a:solidFill>
                  </a:rPr>
                  <a:t>𝑦 = 10 </a:t>
                </a:r>
                <a:r>
                  <a:rPr lang="en-US" sz="2000" dirty="0" smtClean="0">
                    <a:solidFill>
                      <a:schemeClr val="bg1"/>
                    </a:solidFill>
                  </a:rPr>
                  <a:t>		5</a:t>
                </a:r>
                <a:r>
                  <a:rPr lang="en-US" sz="2000" dirty="0">
                    <a:solidFill>
                      <a:schemeClr val="bg1"/>
                    </a:solidFill>
                  </a:rPr>
                  <a:t>𝑦 = 10 </a:t>
                </a:r>
                <a:r>
                  <a:rPr lang="en-US" sz="2000" dirty="0" smtClean="0">
                    <a:solidFill>
                      <a:schemeClr val="bg1"/>
                    </a:solidFill>
                  </a:rPr>
                  <a:t>				Resulting </a:t>
                </a:r>
                <a:r>
                  <a:rPr lang="en-US" sz="2000" dirty="0">
                    <a:solidFill>
                      <a:schemeClr val="bg1"/>
                    </a:solidFill>
                  </a:rPr>
                  <a:t>Equations </a:t>
                </a:r>
                <a:endParaRPr lang="en-US" sz="2000" dirty="0" smtClean="0">
                  <a:solidFill>
                    <a:schemeClr val="bg1"/>
                  </a:solidFill>
                </a:endParaRPr>
              </a:p>
              <a:p>
                <a:r>
                  <a:rPr lang="en-US" sz="2000" dirty="0" smtClean="0">
                    <a:solidFill>
                      <a:schemeClr val="bg1"/>
                    </a:solidFill>
                  </a:rPr>
                  <a:t>		</a:t>
                </a:r>
                <a14:m>
                  <m:oMath xmlns:m="http://schemas.openxmlformats.org/officeDocument/2006/math">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r>
                          <a:rPr lang="en-US" sz="2000" b="0" i="1" smtClean="0">
                            <a:solidFill>
                              <a:schemeClr val="bg1"/>
                            </a:solidFill>
                            <a:latin typeface="Cambria Math" panose="02040503050406030204" pitchFamily="18" charset="0"/>
                          </a:rPr>
                          <m:t>𝑦</m:t>
                        </m:r>
                      </m:num>
                      <m:den>
                        <m:r>
                          <a:rPr lang="en-US" sz="2000" b="0" i="1" smtClean="0">
                            <a:solidFill>
                              <a:schemeClr val="bg1"/>
                            </a:solidFill>
                            <a:latin typeface="Cambria Math" panose="02040503050406030204" pitchFamily="18" charset="0"/>
                          </a:rPr>
                          <m:t>5</m:t>
                        </m:r>
                      </m:den>
                    </m:f>
                  </m:oMath>
                </a14:m>
                <a:r>
                  <a:rPr lang="en-US" sz="2000" dirty="0" smtClean="0">
                    <a:solidFill>
                      <a:schemeClr val="bg1"/>
                    </a:solidFill>
                  </a:rPr>
                  <a:t> = </a:t>
                </a:r>
                <a14:m>
                  <m:oMath xmlns:m="http://schemas.openxmlformats.org/officeDocument/2006/math">
                    <m:f>
                      <m:fPr>
                        <m:ctrlPr>
                          <a:rPr lang="en-US" sz="2000" i="1">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10</m:t>
                        </m:r>
                      </m:num>
                      <m:den>
                        <m:r>
                          <a:rPr lang="en-US" sz="2000" b="0" i="1" smtClean="0">
                            <a:solidFill>
                              <a:schemeClr val="bg1"/>
                            </a:solidFill>
                            <a:latin typeface="Cambria Math" panose="02040503050406030204" pitchFamily="18" charset="0"/>
                          </a:rPr>
                          <m:t>5</m:t>
                        </m:r>
                      </m:den>
                    </m:f>
                  </m:oMath>
                </a14:m>
                <a:r>
                  <a:rPr lang="en-US" sz="2000" dirty="0" smtClean="0">
                    <a:solidFill>
                      <a:schemeClr val="bg1"/>
                    </a:solidFill>
                  </a:rPr>
                  <a:t>	                </a:t>
                </a:r>
                <a14:m>
                  <m:oMath xmlns:m="http://schemas.openxmlformats.org/officeDocument/2006/math">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5</m:t>
                        </m:r>
                        <m:r>
                          <a:rPr lang="en-US" sz="2000" i="1">
                            <a:solidFill>
                              <a:schemeClr val="bg1"/>
                            </a:solidFill>
                            <a:latin typeface="Cambria Math" panose="02040503050406030204" pitchFamily="18" charset="0"/>
                          </a:rPr>
                          <m:t>𝑦</m:t>
                        </m:r>
                      </m:num>
                      <m:den>
                        <m:r>
                          <a:rPr lang="en-US" sz="2000" i="1">
                            <a:solidFill>
                              <a:schemeClr val="bg1"/>
                            </a:solidFill>
                            <a:latin typeface="Cambria Math" panose="02040503050406030204" pitchFamily="18" charset="0"/>
                          </a:rPr>
                          <m:t>5</m:t>
                        </m:r>
                      </m:den>
                    </m:f>
                  </m:oMath>
                </a14:m>
                <a:r>
                  <a:rPr lang="en-US" sz="2000" dirty="0">
                    <a:solidFill>
                      <a:schemeClr val="bg1"/>
                    </a:solidFill>
                  </a:rPr>
                  <a:t> = </a:t>
                </a:r>
                <a14:m>
                  <m:oMath xmlns:m="http://schemas.openxmlformats.org/officeDocument/2006/math">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10</m:t>
                        </m:r>
                      </m:num>
                      <m:den>
                        <m:r>
                          <a:rPr lang="en-US" sz="2000" b="0" i="1" smtClean="0">
                            <a:solidFill>
                              <a:schemeClr val="bg1"/>
                            </a:solidFill>
                            <a:latin typeface="Cambria Math" panose="02040503050406030204" pitchFamily="18" charset="0"/>
                          </a:rPr>
                          <m:t>5</m:t>
                        </m:r>
                      </m:den>
                    </m:f>
                  </m:oMath>
                </a14:m>
                <a:r>
                  <a:rPr lang="en-US" sz="2000" dirty="0">
                    <a:solidFill>
                      <a:schemeClr val="bg1"/>
                    </a:solidFill>
                  </a:rPr>
                  <a:t>	</a:t>
                </a:r>
                <a:r>
                  <a:rPr lang="en-US" sz="2000" dirty="0" smtClean="0">
                    <a:solidFill>
                      <a:schemeClr val="bg1"/>
                    </a:solidFill>
                  </a:rPr>
                  <a:t>			Multiply </a:t>
                </a:r>
                <a:r>
                  <a:rPr lang="en-US" sz="2000" dirty="0">
                    <a:solidFill>
                      <a:schemeClr val="bg1"/>
                    </a:solidFill>
                  </a:rPr>
                  <a:t>both sides of the </a:t>
                </a:r>
                <a:r>
                  <a:rPr lang="en-US" sz="2000" dirty="0" smtClean="0">
                    <a:solidFill>
                      <a:schemeClr val="bg1"/>
                    </a:solidFill>
                  </a:rPr>
                  <a:t>									equation </a:t>
                </a:r>
                <a:r>
                  <a:rPr lang="en-US" sz="2000" dirty="0">
                    <a:solidFill>
                      <a:schemeClr val="bg1"/>
                    </a:solidFill>
                  </a:rPr>
                  <a:t>by </a:t>
                </a:r>
                <a14:m>
                  <m:oMath xmlns:m="http://schemas.openxmlformats.org/officeDocument/2006/math">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1</m:t>
                        </m:r>
                      </m:num>
                      <m:den>
                        <m:r>
                          <a:rPr lang="en-US" sz="2000" i="1">
                            <a:solidFill>
                              <a:schemeClr val="bg1"/>
                            </a:solidFill>
                            <a:latin typeface="Cambria Math" panose="02040503050406030204" pitchFamily="18" charset="0"/>
                          </a:rPr>
                          <m:t>5</m:t>
                        </m:r>
                      </m:den>
                    </m:f>
                  </m:oMath>
                </a14:m>
                <a:r>
                  <a:rPr lang="en-US" sz="2000" dirty="0" smtClean="0">
                    <a:solidFill>
                      <a:schemeClr val="bg1"/>
                    </a:solidFill>
                  </a:rPr>
                  <a:t>										(</a:t>
                </a:r>
                <a:r>
                  <a:rPr lang="en-US" sz="2000" dirty="0">
                    <a:solidFill>
                      <a:schemeClr val="bg1"/>
                    </a:solidFill>
                  </a:rPr>
                  <a:t>Multiplicative Inverse Property) </a:t>
                </a:r>
                <a:endParaRPr lang="en-US" sz="2000" dirty="0" smtClean="0">
                  <a:solidFill>
                    <a:schemeClr val="bg1"/>
                  </a:solidFill>
                </a:endParaRPr>
              </a:p>
              <a:p>
                <a:r>
                  <a:rPr lang="en-US" sz="2000" dirty="0" smtClean="0">
                    <a:solidFill>
                      <a:schemeClr val="bg1"/>
                    </a:solidFill>
                  </a:rPr>
                  <a:t>		   𝑦 </a:t>
                </a:r>
                <a:r>
                  <a:rPr lang="en-US" sz="2000" dirty="0">
                    <a:solidFill>
                      <a:schemeClr val="bg1"/>
                    </a:solidFill>
                  </a:rPr>
                  <a:t>= 2 </a:t>
                </a:r>
                <a:r>
                  <a:rPr lang="en-US" sz="2000" dirty="0" smtClean="0">
                    <a:solidFill>
                      <a:schemeClr val="bg1"/>
                    </a:solidFill>
                  </a:rPr>
                  <a:t>                     𝑦 </a:t>
                </a:r>
                <a:r>
                  <a:rPr lang="en-US" sz="2000" dirty="0">
                    <a:solidFill>
                      <a:schemeClr val="bg1"/>
                    </a:solidFill>
                  </a:rPr>
                  <a:t>= 2 Resulting Equations </a:t>
                </a:r>
                <a:endParaRPr lang="en-US" sz="2000" dirty="0" smtClean="0">
                  <a:solidFill>
                    <a:schemeClr val="bg1"/>
                  </a:solidFill>
                </a:endParaRPr>
              </a:p>
              <a:p>
                <a:pPr algn="ctr"/>
                <a:r>
                  <a:rPr lang="en-US" sz="2000" b="1" dirty="0" smtClean="0">
                    <a:solidFill>
                      <a:srgbClr val="FFFF00"/>
                    </a:solidFill>
                  </a:rPr>
                  <a:t>Observe </a:t>
                </a:r>
                <a:r>
                  <a:rPr lang="en-US" sz="2000" b="1" dirty="0">
                    <a:solidFill>
                      <a:srgbClr val="FFFF00"/>
                    </a:solidFill>
                  </a:rPr>
                  <a:t>that the value of the unknown is the same, y = 2. Therefore, the length of the side of the square is 2 units.</a:t>
                </a:r>
              </a:p>
            </p:txBody>
          </p:sp>
        </mc:Choice>
        <mc:Fallback>
          <p:sp>
            <p:nvSpPr>
              <p:cNvPr id="5" name="Rectangle 4"/>
              <p:cNvSpPr>
                <a:spLocks noRot="1" noChangeAspect="1" noMove="1" noResize="1" noEditPoints="1" noAdjustHandles="1" noChangeArrowheads="1" noChangeShapeType="1" noTextEdit="1"/>
              </p:cNvSpPr>
              <p:nvPr/>
            </p:nvSpPr>
            <p:spPr>
              <a:xfrm>
                <a:off x="579549" y="622762"/>
                <a:ext cx="11024315" cy="6203301"/>
              </a:xfrm>
              <a:prstGeom prst="rect">
                <a:avLst/>
              </a:prstGeom>
              <a:blipFill rotWithShape="0">
                <a:blip r:embed="rId3"/>
                <a:stretch>
                  <a:fillRect l="-553" t="-688" b="-786"/>
                </a:stretch>
              </a:blipFill>
            </p:spPr>
            <p:txBody>
              <a:bodyPr/>
              <a:lstStyle/>
              <a:p>
                <a:r>
                  <a:rPr lang="en-US">
                    <a:noFill/>
                  </a:rPr>
                  <a:t> </a:t>
                </a:r>
              </a:p>
            </p:txBody>
          </p:sp>
        </mc:Fallback>
      </mc:AlternateContent>
    </p:spTree>
    <p:extLst>
      <p:ext uri="{BB962C8B-B14F-4D97-AF65-F5344CB8AC3E}">
        <p14:creationId xmlns:p14="http://schemas.microsoft.com/office/powerpoint/2010/main" val="151073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5" name="Rectangle 4"/>
          <p:cNvSpPr/>
          <p:nvPr/>
        </p:nvSpPr>
        <p:spPr>
          <a:xfrm>
            <a:off x="515155" y="618185"/>
            <a:ext cx="11140225" cy="5601533"/>
          </a:xfrm>
          <a:prstGeom prst="rect">
            <a:avLst/>
          </a:prstGeom>
        </p:spPr>
        <p:txBody>
          <a:bodyPr wrap="square">
            <a:spAutoFit/>
          </a:bodyPr>
          <a:lstStyle/>
          <a:p>
            <a:r>
              <a:rPr lang="en-US" sz="2000" dirty="0">
                <a:solidFill>
                  <a:schemeClr val="bg1"/>
                </a:solidFill>
              </a:rPr>
              <a:t>Problem 4: The square of a number is 20 more than 8 times the number. Find the number. </a:t>
            </a:r>
            <a:endParaRPr lang="en-US" sz="2000" dirty="0" smtClean="0">
              <a:solidFill>
                <a:schemeClr val="bg1"/>
              </a:solidFill>
            </a:endParaRPr>
          </a:p>
          <a:p>
            <a:r>
              <a:rPr lang="en-US" sz="2000" dirty="0" smtClean="0">
                <a:solidFill>
                  <a:schemeClr val="bg1"/>
                </a:solidFill>
              </a:rPr>
              <a:t>Solution</a:t>
            </a:r>
            <a:r>
              <a:rPr lang="en-US" sz="2000" dirty="0">
                <a:solidFill>
                  <a:schemeClr val="bg1"/>
                </a:solidFill>
              </a:rPr>
              <a:t>: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1: Choose a variable to represent what is unknown. </a:t>
            </a:r>
            <a:endParaRPr lang="en-US" sz="2000" dirty="0" smtClean="0">
              <a:solidFill>
                <a:schemeClr val="bg1"/>
              </a:solidFill>
            </a:endParaRPr>
          </a:p>
          <a:p>
            <a:r>
              <a:rPr lang="en-US" sz="2000" dirty="0" smtClean="0">
                <a:solidFill>
                  <a:schemeClr val="bg1"/>
                </a:solidFill>
              </a:rPr>
              <a:t>Let </a:t>
            </a:r>
            <a:r>
              <a:rPr lang="en-US" sz="2000" dirty="0">
                <a:solidFill>
                  <a:schemeClr val="bg1"/>
                </a:solidFill>
              </a:rPr>
              <a:t>𝒛 be the number.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2: Translate what you are seeing in words into Mathematical expressions. </a:t>
            </a:r>
            <a:endParaRPr lang="en-US" sz="2000" dirty="0" smtClean="0">
              <a:solidFill>
                <a:schemeClr val="bg1"/>
              </a:solidFill>
            </a:endParaRPr>
          </a:p>
          <a:p>
            <a:r>
              <a:rPr lang="en-US" sz="2000" dirty="0" smtClean="0">
                <a:solidFill>
                  <a:schemeClr val="bg1"/>
                </a:solidFill>
              </a:rPr>
              <a:t>Meaning</a:t>
            </a:r>
            <a:r>
              <a:rPr lang="en-US" sz="2000" dirty="0">
                <a:solidFill>
                  <a:schemeClr val="bg1"/>
                </a:solidFill>
              </a:rPr>
              <a:t>, write the equation based on the given information. </a:t>
            </a:r>
            <a:endParaRPr lang="en-US" sz="2000" dirty="0" smtClean="0">
              <a:solidFill>
                <a:schemeClr val="bg1"/>
              </a:solidFill>
            </a:endParaRPr>
          </a:p>
          <a:p>
            <a:r>
              <a:rPr lang="en-US" sz="2000" dirty="0" smtClean="0">
                <a:solidFill>
                  <a:schemeClr val="bg1"/>
                </a:solidFill>
              </a:rPr>
              <a:t>𝒛</a:t>
            </a:r>
            <a:r>
              <a:rPr lang="en-US" sz="2000" b="1" dirty="0" smtClean="0">
                <a:solidFill>
                  <a:schemeClr val="bg1"/>
                </a:solidFill>
              </a:rPr>
              <a:t>²</a:t>
            </a:r>
            <a:r>
              <a:rPr lang="en-US" sz="2000" dirty="0" smtClean="0">
                <a:solidFill>
                  <a:schemeClr val="bg1"/>
                </a:solidFill>
              </a:rPr>
              <a:t> = </a:t>
            </a:r>
            <a:r>
              <a:rPr lang="en-US" sz="2000" dirty="0">
                <a:solidFill>
                  <a:schemeClr val="bg1"/>
                </a:solidFill>
              </a:rPr>
              <a:t>𝟖𝒛 + 𝟐𝟎 </a:t>
            </a:r>
            <a:endParaRPr lang="en-US" sz="2000" dirty="0" smtClean="0">
              <a:solidFill>
                <a:schemeClr val="bg1"/>
              </a:solidFill>
            </a:endParaRPr>
          </a:p>
          <a:p>
            <a:r>
              <a:rPr lang="en-US" sz="2000" dirty="0" smtClean="0">
                <a:solidFill>
                  <a:schemeClr val="bg1"/>
                </a:solidFill>
              </a:rPr>
              <a:t>Step </a:t>
            </a:r>
            <a:r>
              <a:rPr lang="en-US" sz="2000" dirty="0">
                <a:solidFill>
                  <a:schemeClr val="bg1"/>
                </a:solidFill>
              </a:rPr>
              <a:t>3: Simplify the expression and solve for the unknown. </a:t>
            </a:r>
            <a:endParaRPr lang="en-US" sz="2000" dirty="0" smtClean="0">
              <a:solidFill>
                <a:schemeClr val="bg1"/>
              </a:solidFill>
            </a:endParaRPr>
          </a:p>
          <a:p>
            <a:r>
              <a:rPr lang="en-US" sz="2000" dirty="0" smtClean="0">
                <a:solidFill>
                  <a:schemeClr val="bg1"/>
                </a:solidFill>
              </a:rPr>
              <a:t>		𝑧² </a:t>
            </a:r>
            <a:r>
              <a:rPr lang="en-US" sz="2000" dirty="0">
                <a:solidFill>
                  <a:schemeClr val="bg1"/>
                </a:solidFill>
              </a:rPr>
              <a:t>= 8𝑧 + 20 </a:t>
            </a:r>
            <a:r>
              <a:rPr lang="en-US" sz="2000" dirty="0" smtClean="0">
                <a:solidFill>
                  <a:schemeClr val="bg1"/>
                </a:solidFill>
              </a:rPr>
              <a:t>		            Equation </a:t>
            </a:r>
            <a:r>
              <a:rPr lang="en-US" sz="2000" dirty="0">
                <a:solidFill>
                  <a:schemeClr val="bg1"/>
                </a:solidFill>
              </a:rPr>
              <a:t>obtained in Step </a:t>
            </a:r>
            <a:r>
              <a:rPr lang="en-US" sz="2000" dirty="0" smtClean="0">
                <a:solidFill>
                  <a:schemeClr val="bg1"/>
                </a:solidFill>
              </a:rPr>
              <a:t>2</a:t>
            </a:r>
          </a:p>
          <a:p>
            <a:r>
              <a:rPr lang="en-US" sz="2000" dirty="0" smtClean="0">
                <a:solidFill>
                  <a:schemeClr val="bg1"/>
                </a:solidFill>
              </a:rPr>
              <a:t> 		𝑧² </a:t>
            </a:r>
            <a:r>
              <a:rPr lang="en-US" sz="2000" dirty="0">
                <a:solidFill>
                  <a:schemeClr val="bg1"/>
                </a:solidFill>
              </a:rPr>
              <a:t>− 8𝑧 − 20 = 0 </a:t>
            </a:r>
            <a:r>
              <a:rPr lang="en-US" sz="2000" dirty="0" smtClean="0">
                <a:solidFill>
                  <a:schemeClr val="bg1"/>
                </a:solidFill>
              </a:rPr>
              <a:t>		            Place </a:t>
            </a:r>
            <a:r>
              <a:rPr lang="en-US" sz="2000" dirty="0">
                <a:solidFill>
                  <a:schemeClr val="bg1"/>
                </a:solidFill>
              </a:rPr>
              <a:t>all polynomials on one side of the equation and set to 0 </a:t>
            </a:r>
            <a:endParaRPr lang="en-US" sz="2000" dirty="0" smtClean="0">
              <a:solidFill>
                <a:schemeClr val="bg1"/>
              </a:solidFill>
            </a:endParaRPr>
          </a:p>
          <a:p>
            <a:r>
              <a:rPr lang="en-US" sz="2000" dirty="0" smtClean="0">
                <a:solidFill>
                  <a:schemeClr val="bg1"/>
                </a:solidFill>
              </a:rPr>
              <a:t>		𝑧² </a:t>
            </a:r>
            <a:r>
              <a:rPr lang="en-US" sz="2000" dirty="0">
                <a:solidFill>
                  <a:schemeClr val="bg1"/>
                </a:solidFill>
              </a:rPr>
              <a:t>− 8𝑧 − 20 = 8𝑧 − 8𝑧 + 20 − 20 </a:t>
            </a:r>
            <a:r>
              <a:rPr lang="en-US" sz="2000" dirty="0" smtClean="0">
                <a:solidFill>
                  <a:schemeClr val="bg1"/>
                </a:solidFill>
              </a:rPr>
              <a:t>       Additive </a:t>
            </a:r>
            <a:r>
              <a:rPr lang="en-US" sz="2000" dirty="0">
                <a:solidFill>
                  <a:schemeClr val="bg1"/>
                </a:solidFill>
              </a:rPr>
              <a:t>Inverse </a:t>
            </a:r>
            <a:r>
              <a:rPr lang="en-US" sz="2000" dirty="0" smtClean="0">
                <a:solidFill>
                  <a:schemeClr val="bg1"/>
                </a:solidFill>
              </a:rPr>
              <a:t>Property</a:t>
            </a:r>
          </a:p>
          <a:p>
            <a:r>
              <a:rPr lang="en-US" sz="2000" dirty="0" smtClean="0">
                <a:solidFill>
                  <a:schemeClr val="bg1"/>
                </a:solidFill>
              </a:rPr>
              <a:t>		𝑧² </a:t>
            </a:r>
            <a:r>
              <a:rPr lang="en-US" sz="2000" dirty="0">
                <a:solidFill>
                  <a:schemeClr val="bg1"/>
                </a:solidFill>
              </a:rPr>
              <a:t>− 8𝑧 − 20 = </a:t>
            </a:r>
            <a:r>
              <a:rPr lang="en-US" sz="2000" dirty="0" smtClean="0">
                <a:solidFill>
                  <a:schemeClr val="bg1"/>
                </a:solidFill>
              </a:rPr>
              <a:t>0		            </a:t>
            </a:r>
            <a:r>
              <a:rPr lang="en-US" sz="2000" dirty="0">
                <a:solidFill>
                  <a:schemeClr val="bg1"/>
                </a:solidFill>
              </a:rPr>
              <a:t>Resulting Equation </a:t>
            </a:r>
            <a:r>
              <a:rPr lang="en-US" sz="2000" dirty="0" smtClean="0">
                <a:solidFill>
                  <a:schemeClr val="bg1"/>
                </a:solidFill>
              </a:rPr>
              <a:t> </a:t>
            </a:r>
          </a:p>
          <a:p>
            <a:r>
              <a:rPr lang="en-US" sz="2000" dirty="0" smtClean="0">
                <a:solidFill>
                  <a:schemeClr val="bg1"/>
                </a:solidFill>
              </a:rPr>
              <a:t>		(</a:t>
            </a:r>
            <a:r>
              <a:rPr lang="en-US" sz="2000" dirty="0">
                <a:solidFill>
                  <a:schemeClr val="bg1"/>
                </a:solidFill>
              </a:rPr>
              <a:t>𝑧 − 10)(𝑧 + 2) = 0 </a:t>
            </a:r>
            <a:r>
              <a:rPr lang="en-US" sz="2000" dirty="0" smtClean="0">
                <a:solidFill>
                  <a:schemeClr val="bg1"/>
                </a:solidFill>
              </a:rPr>
              <a:t>	                              Factor </a:t>
            </a:r>
            <a:r>
              <a:rPr lang="en-US" sz="2000" dirty="0">
                <a:solidFill>
                  <a:schemeClr val="bg1"/>
                </a:solidFill>
              </a:rPr>
              <a:t>the polynomials </a:t>
            </a:r>
            <a:endParaRPr lang="en-US" sz="2000" dirty="0" smtClean="0">
              <a:solidFill>
                <a:schemeClr val="bg1"/>
              </a:solidFill>
            </a:endParaRPr>
          </a:p>
          <a:p>
            <a:r>
              <a:rPr lang="en-US" sz="2000" dirty="0" smtClean="0">
                <a:solidFill>
                  <a:schemeClr val="bg1"/>
                </a:solidFill>
              </a:rPr>
              <a:t>		𝑧 </a:t>
            </a:r>
            <a:r>
              <a:rPr lang="en-US" sz="2000" dirty="0">
                <a:solidFill>
                  <a:schemeClr val="bg1"/>
                </a:solidFill>
              </a:rPr>
              <a:t>– 10 = 0 𝑜𝑟 𝑧 + 2 = 0 </a:t>
            </a:r>
            <a:r>
              <a:rPr lang="en-US" sz="2000" dirty="0" smtClean="0">
                <a:solidFill>
                  <a:schemeClr val="bg1"/>
                </a:solidFill>
              </a:rPr>
              <a:t>                          Zero </a:t>
            </a:r>
            <a:r>
              <a:rPr lang="en-US" sz="2000" dirty="0">
                <a:solidFill>
                  <a:schemeClr val="bg1"/>
                </a:solidFill>
              </a:rPr>
              <a:t>Product Property </a:t>
            </a:r>
            <a:endParaRPr lang="en-US" sz="2000" dirty="0" smtClean="0">
              <a:solidFill>
                <a:schemeClr val="bg1"/>
              </a:solidFill>
            </a:endParaRPr>
          </a:p>
          <a:p>
            <a:r>
              <a:rPr lang="en-US" sz="2000" dirty="0" smtClean="0">
                <a:solidFill>
                  <a:schemeClr val="bg1"/>
                </a:solidFill>
              </a:rPr>
              <a:t>		𝑧 </a:t>
            </a:r>
            <a:r>
              <a:rPr lang="en-US" sz="2000" dirty="0">
                <a:solidFill>
                  <a:schemeClr val="bg1"/>
                </a:solidFill>
              </a:rPr>
              <a:t>− 10 + 10 = 0 𝑜𝑟 𝑧 + 2 − 2 = 0 − 2 </a:t>
            </a:r>
            <a:r>
              <a:rPr lang="en-US" sz="2000" dirty="0" smtClean="0">
                <a:solidFill>
                  <a:schemeClr val="bg1"/>
                </a:solidFill>
              </a:rPr>
              <a:t>    Additive </a:t>
            </a:r>
            <a:r>
              <a:rPr lang="en-US" sz="2000" dirty="0">
                <a:solidFill>
                  <a:schemeClr val="bg1"/>
                </a:solidFill>
              </a:rPr>
              <a:t>Inverse Property </a:t>
            </a:r>
            <a:endParaRPr lang="en-US" sz="2000" dirty="0" smtClean="0">
              <a:solidFill>
                <a:schemeClr val="bg1"/>
              </a:solidFill>
            </a:endParaRPr>
          </a:p>
          <a:p>
            <a:r>
              <a:rPr lang="en-US" sz="2000" dirty="0" smtClean="0">
                <a:solidFill>
                  <a:schemeClr val="bg1"/>
                </a:solidFill>
              </a:rPr>
              <a:t>		𝑧 </a:t>
            </a:r>
            <a:r>
              <a:rPr lang="en-US" sz="2000" dirty="0">
                <a:solidFill>
                  <a:schemeClr val="bg1"/>
                </a:solidFill>
              </a:rPr>
              <a:t>= 10 𝑜𝑟 𝑧 = −2 </a:t>
            </a:r>
            <a:r>
              <a:rPr lang="en-US" sz="2000" dirty="0" smtClean="0">
                <a:solidFill>
                  <a:schemeClr val="bg1"/>
                </a:solidFill>
              </a:rPr>
              <a:t>		            Resulting </a:t>
            </a:r>
            <a:r>
              <a:rPr lang="en-US" sz="2000" dirty="0">
                <a:solidFill>
                  <a:schemeClr val="bg1"/>
                </a:solidFill>
              </a:rPr>
              <a:t>Equations </a:t>
            </a:r>
            <a:endParaRPr lang="en-US" sz="2000" dirty="0" smtClean="0">
              <a:solidFill>
                <a:schemeClr val="bg1"/>
              </a:solidFill>
            </a:endParaRPr>
          </a:p>
          <a:p>
            <a:pPr algn="ctr"/>
            <a:r>
              <a:rPr lang="en-US" sz="2000" b="1" dirty="0" smtClean="0">
                <a:solidFill>
                  <a:srgbClr val="FFFF00"/>
                </a:solidFill>
              </a:rPr>
              <a:t>Since </a:t>
            </a:r>
            <a:r>
              <a:rPr lang="en-US" sz="2000" b="1" dirty="0">
                <a:solidFill>
                  <a:srgbClr val="FFFF00"/>
                </a:solidFill>
              </a:rPr>
              <a:t>there are two values of the unknown, then the numbers are −𝟐 𝒐𝒓 𝟏𝟎.</a:t>
            </a:r>
          </a:p>
        </p:txBody>
      </p:sp>
    </p:spTree>
    <p:extLst>
      <p:ext uri="{BB962C8B-B14F-4D97-AF65-F5344CB8AC3E}">
        <p14:creationId xmlns:p14="http://schemas.microsoft.com/office/powerpoint/2010/main" val="292631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5" name="Rectangle 4"/>
          <p:cNvSpPr/>
          <p:nvPr/>
        </p:nvSpPr>
        <p:spPr>
          <a:xfrm>
            <a:off x="497983" y="450761"/>
            <a:ext cx="10423302" cy="5693866"/>
          </a:xfrm>
          <a:prstGeom prst="rect">
            <a:avLst/>
          </a:prstGeom>
        </p:spPr>
        <p:txBody>
          <a:bodyPr wrap="square">
            <a:spAutoFit/>
          </a:bodyPr>
          <a:lstStyle/>
          <a:p>
            <a:r>
              <a:rPr lang="en-US" sz="2800" dirty="0">
                <a:solidFill>
                  <a:schemeClr val="bg1"/>
                </a:solidFill>
              </a:rPr>
              <a:t>Problem 5: The length of a rectangular table is 8 more than the width. If the area is 180 𝑚2, find the length and the width. </a:t>
            </a:r>
            <a:endParaRPr lang="en-US" sz="2800" dirty="0" smtClean="0">
              <a:solidFill>
                <a:schemeClr val="bg1"/>
              </a:solidFill>
            </a:endParaRPr>
          </a:p>
          <a:p>
            <a:r>
              <a:rPr lang="en-US" sz="2800" dirty="0" smtClean="0">
                <a:solidFill>
                  <a:schemeClr val="bg1"/>
                </a:solidFill>
              </a:rPr>
              <a:t>Solution</a:t>
            </a:r>
            <a:r>
              <a:rPr lang="en-US" sz="2800" dirty="0">
                <a:solidFill>
                  <a:schemeClr val="bg1"/>
                </a:solidFill>
              </a:rPr>
              <a:t>: </a:t>
            </a:r>
            <a:endParaRPr lang="en-US" sz="2800" dirty="0" smtClean="0">
              <a:solidFill>
                <a:schemeClr val="bg1"/>
              </a:solidFill>
            </a:endParaRPr>
          </a:p>
          <a:p>
            <a:r>
              <a:rPr lang="en-US" sz="2800" dirty="0" smtClean="0">
                <a:solidFill>
                  <a:schemeClr val="bg1"/>
                </a:solidFill>
              </a:rPr>
              <a:t>Step </a:t>
            </a:r>
            <a:r>
              <a:rPr lang="en-US" sz="2800" dirty="0">
                <a:solidFill>
                  <a:schemeClr val="bg1"/>
                </a:solidFill>
              </a:rPr>
              <a:t>1: Recall that the area of a rectangle can be found by multiplying the length (𝒍) and the width (𝒘). In symbols, </a:t>
            </a:r>
            <a:endParaRPr lang="en-US" sz="2800" dirty="0" smtClean="0">
              <a:solidFill>
                <a:schemeClr val="bg1"/>
              </a:solidFill>
            </a:endParaRPr>
          </a:p>
          <a:p>
            <a:r>
              <a:rPr lang="en-US" sz="2800" dirty="0" smtClean="0">
                <a:solidFill>
                  <a:schemeClr val="bg1"/>
                </a:solidFill>
              </a:rPr>
              <a:t>𝐴𝑟𝑒𝑎 </a:t>
            </a:r>
            <a:r>
              <a:rPr lang="en-US" sz="2800" dirty="0">
                <a:solidFill>
                  <a:schemeClr val="bg1"/>
                </a:solidFill>
              </a:rPr>
              <a:t>= (𝑙𝑒𝑛𝑔𝑡ℎ)(𝑤𝑖𝑑𝑡ℎ) 𝑜𝑟 </a:t>
            </a:r>
            <a:r>
              <a:rPr lang="en-US" sz="2800" dirty="0" smtClean="0">
                <a:solidFill>
                  <a:schemeClr val="bg1"/>
                </a:solidFill>
              </a:rPr>
              <a:t>𝐴𝑟𝑒𝑎 </a:t>
            </a:r>
            <a:r>
              <a:rPr lang="en-US" sz="2800" dirty="0">
                <a:solidFill>
                  <a:schemeClr val="bg1"/>
                </a:solidFill>
              </a:rPr>
              <a:t>= 𝑙 𝑥 𝑤 </a:t>
            </a:r>
            <a:endParaRPr lang="en-US" sz="2800" dirty="0" smtClean="0">
              <a:solidFill>
                <a:schemeClr val="bg1"/>
              </a:solidFill>
            </a:endParaRPr>
          </a:p>
          <a:p>
            <a:r>
              <a:rPr lang="en-US" sz="2800" dirty="0" smtClean="0">
                <a:solidFill>
                  <a:schemeClr val="bg1"/>
                </a:solidFill>
              </a:rPr>
              <a:t>Step </a:t>
            </a:r>
            <a:r>
              <a:rPr lang="en-US" sz="2800" dirty="0">
                <a:solidFill>
                  <a:schemeClr val="bg1"/>
                </a:solidFill>
              </a:rPr>
              <a:t>2: Substitute the values given in the problem to the formula in finding the area of the rectangle where </a:t>
            </a:r>
            <a:endParaRPr lang="en-US" sz="2800" dirty="0" smtClean="0">
              <a:solidFill>
                <a:schemeClr val="bg1"/>
              </a:solidFill>
            </a:endParaRPr>
          </a:p>
          <a:p>
            <a:pPr algn="ctr"/>
            <a:r>
              <a:rPr lang="en-US" sz="2800" dirty="0" smtClean="0">
                <a:solidFill>
                  <a:schemeClr val="bg1"/>
                </a:solidFill>
              </a:rPr>
              <a:t>Area </a:t>
            </a:r>
            <a:r>
              <a:rPr lang="en-US" sz="2800" dirty="0">
                <a:solidFill>
                  <a:schemeClr val="bg1"/>
                </a:solidFill>
              </a:rPr>
              <a:t>= 180 𝑚2 </a:t>
            </a:r>
            <a:endParaRPr lang="en-US" sz="2800" dirty="0" smtClean="0">
              <a:solidFill>
                <a:schemeClr val="bg1"/>
              </a:solidFill>
            </a:endParaRPr>
          </a:p>
          <a:p>
            <a:pPr algn="ctr"/>
            <a:r>
              <a:rPr lang="en-US" sz="2800" dirty="0" smtClean="0">
                <a:solidFill>
                  <a:schemeClr val="bg1"/>
                </a:solidFill>
              </a:rPr>
              <a:t>length </a:t>
            </a:r>
            <a:r>
              <a:rPr lang="en-US" sz="2800" dirty="0">
                <a:solidFill>
                  <a:schemeClr val="bg1"/>
                </a:solidFill>
              </a:rPr>
              <a:t>(𝒍) = 𝑤 + 8 (8 more than the width) </a:t>
            </a:r>
            <a:endParaRPr lang="en-US" sz="2800" dirty="0" smtClean="0">
              <a:solidFill>
                <a:schemeClr val="bg1"/>
              </a:solidFill>
            </a:endParaRPr>
          </a:p>
          <a:p>
            <a:pPr algn="ctr"/>
            <a:r>
              <a:rPr lang="en-US" sz="2800" dirty="0" smtClean="0">
                <a:solidFill>
                  <a:schemeClr val="bg1"/>
                </a:solidFill>
              </a:rPr>
              <a:t>width </a:t>
            </a:r>
            <a:r>
              <a:rPr lang="en-US" sz="2800" dirty="0">
                <a:solidFill>
                  <a:schemeClr val="bg1"/>
                </a:solidFill>
              </a:rPr>
              <a:t>(w) = 𝑤 </a:t>
            </a:r>
            <a:endParaRPr lang="en-US" sz="2800" dirty="0" smtClean="0">
              <a:solidFill>
                <a:schemeClr val="bg1"/>
              </a:solidFill>
            </a:endParaRPr>
          </a:p>
          <a:p>
            <a:pPr algn="ctr"/>
            <a:r>
              <a:rPr lang="en-US" sz="2800" dirty="0" smtClean="0">
                <a:solidFill>
                  <a:schemeClr val="bg1"/>
                </a:solidFill>
              </a:rPr>
              <a:t>Since </a:t>
            </a:r>
            <a:r>
              <a:rPr lang="en-US" sz="2800" dirty="0">
                <a:solidFill>
                  <a:schemeClr val="bg1"/>
                </a:solidFill>
              </a:rPr>
              <a:t>𝐴𝑟𝑒𝑎 = 𝑙 𝑥 𝑤, to substitute </a:t>
            </a:r>
            <a:endParaRPr lang="en-US" sz="2800" dirty="0" smtClean="0">
              <a:solidFill>
                <a:schemeClr val="bg1"/>
              </a:solidFill>
            </a:endParaRPr>
          </a:p>
          <a:p>
            <a:pPr algn="ctr"/>
            <a:r>
              <a:rPr lang="en-US" sz="2800" dirty="0" smtClean="0">
                <a:solidFill>
                  <a:schemeClr val="bg1"/>
                </a:solidFill>
              </a:rPr>
              <a:t>180 </a:t>
            </a:r>
            <a:r>
              <a:rPr lang="en-US" sz="2800" dirty="0">
                <a:solidFill>
                  <a:schemeClr val="bg1"/>
                </a:solidFill>
              </a:rPr>
              <a:t>= (𝑤 + 8)(𝑤)</a:t>
            </a:r>
          </a:p>
        </p:txBody>
      </p:sp>
    </p:spTree>
    <p:extLst>
      <p:ext uri="{BB962C8B-B14F-4D97-AF65-F5344CB8AC3E}">
        <p14:creationId xmlns:p14="http://schemas.microsoft.com/office/powerpoint/2010/main" val="105073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788721" cy="7637172"/>
          </a:xfrm>
          <a:prstGeom prst="rect">
            <a:avLst/>
          </a:prstGeom>
        </p:spPr>
      </p:pic>
      <p:sp>
        <p:nvSpPr>
          <p:cNvPr id="6" name="Rectangle 5"/>
          <p:cNvSpPr/>
          <p:nvPr/>
        </p:nvSpPr>
        <p:spPr>
          <a:xfrm>
            <a:off x="631065" y="1146220"/>
            <a:ext cx="10805374" cy="4801314"/>
          </a:xfrm>
          <a:prstGeom prst="rect">
            <a:avLst/>
          </a:prstGeom>
        </p:spPr>
        <p:txBody>
          <a:bodyPr wrap="square">
            <a:spAutoFit/>
          </a:bodyPr>
          <a:lstStyle/>
          <a:p>
            <a:r>
              <a:rPr lang="en-US" dirty="0">
                <a:solidFill>
                  <a:schemeClr val="bg1"/>
                </a:solidFill>
              </a:rPr>
              <a:t>Consider the illustration: </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Step </a:t>
            </a:r>
            <a:r>
              <a:rPr lang="en-US" dirty="0">
                <a:solidFill>
                  <a:schemeClr val="bg1"/>
                </a:solidFill>
              </a:rPr>
              <a:t>3: Simplify the expression and solve for what is asked. </a:t>
            </a:r>
            <a:endParaRPr lang="en-US" dirty="0" smtClean="0">
              <a:solidFill>
                <a:schemeClr val="bg1"/>
              </a:solidFill>
            </a:endParaRPr>
          </a:p>
          <a:p>
            <a:r>
              <a:rPr lang="en-US" dirty="0" smtClean="0">
                <a:solidFill>
                  <a:schemeClr val="bg1"/>
                </a:solidFill>
              </a:rPr>
              <a:t>180 </a:t>
            </a:r>
            <a:r>
              <a:rPr lang="en-US" dirty="0">
                <a:solidFill>
                  <a:schemeClr val="bg1"/>
                </a:solidFill>
              </a:rPr>
              <a:t>= (𝑤 + 8)(𝑤) 𝐴𝑟𝑒𝑎 = 𝑙 𝑥 𝑤 </a:t>
            </a:r>
            <a:endParaRPr lang="en-US" dirty="0" smtClean="0">
              <a:solidFill>
                <a:schemeClr val="bg1"/>
              </a:solidFill>
            </a:endParaRPr>
          </a:p>
          <a:p>
            <a:r>
              <a:rPr lang="en-US" dirty="0" smtClean="0">
                <a:solidFill>
                  <a:schemeClr val="bg1"/>
                </a:solidFill>
              </a:rPr>
              <a:t>		180 </a:t>
            </a:r>
            <a:r>
              <a:rPr lang="en-US" dirty="0">
                <a:solidFill>
                  <a:schemeClr val="bg1"/>
                </a:solidFill>
              </a:rPr>
              <a:t>= 𝑤 2 + 8𝑤 </a:t>
            </a:r>
            <a:r>
              <a:rPr lang="en-US" dirty="0" smtClean="0">
                <a:solidFill>
                  <a:schemeClr val="bg1"/>
                </a:solidFill>
              </a:rPr>
              <a:t>		      Distributive </a:t>
            </a:r>
            <a:r>
              <a:rPr lang="en-US" dirty="0">
                <a:solidFill>
                  <a:schemeClr val="bg1"/>
                </a:solidFill>
              </a:rPr>
              <a:t>Property of Multiplication </a:t>
            </a:r>
            <a:endParaRPr lang="en-US" dirty="0" smtClean="0">
              <a:solidFill>
                <a:schemeClr val="bg1"/>
              </a:solidFill>
            </a:endParaRPr>
          </a:p>
          <a:p>
            <a:r>
              <a:rPr lang="en-US" dirty="0">
                <a:solidFill>
                  <a:schemeClr val="bg1"/>
                </a:solidFill>
              </a:rPr>
              <a:t>	</a:t>
            </a:r>
            <a:r>
              <a:rPr lang="en-US" dirty="0" smtClean="0">
                <a:solidFill>
                  <a:schemeClr val="bg1"/>
                </a:solidFill>
              </a:rPr>
              <a:t>	180 </a:t>
            </a:r>
            <a:r>
              <a:rPr lang="en-US" dirty="0">
                <a:solidFill>
                  <a:schemeClr val="bg1"/>
                </a:solidFill>
              </a:rPr>
              <a:t>− 180 = 𝑤 2 + 8𝑤 − 180 </a:t>
            </a:r>
            <a:r>
              <a:rPr lang="en-US" dirty="0" smtClean="0">
                <a:solidFill>
                  <a:schemeClr val="bg1"/>
                </a:solidFill>
              </a:rPr>
              <a:t>	      Place </a:t>
            </a:r>
            <a:r>
              <a:rPr lang="en-US" dirty="0">
                <a:solidFill>
                  <a:schemeClr val="bg1"/>
                </a:solidFill>
              </a:rPr>
              <a:t>all polynomials on one side of the equation </a:t>
            </a:r>
            <a:endParaRPr lang="en-US" dirty="0" smtClean="0">
              <a:solidFill>
                <a:schemeClr val="bg1"/>
              </a:solidFill>
            </a:endParaRPr>
          </a:p>
          <a:p>
            <a:r>
              <a:rPr lang="en-US" dirty="0" smtClean="0">
                <a:solidFill>
                  <a:schemeClr val="bg1"/>
                </a:solidFill>
              </a:rPr>
              <a:t>					      and </a:t>
            </a:r>
            <a:r>
              <a:rPr lang="en-US" dirty="0">
                <a:solidFill>
                  <a:schemeClr val="bg1"/>
                </a:solidFill>
              </a:rPr>
              <a:t>set to O by Additive Inverse Property </a:t>
            </a:r>
            <a:endParaRPr lang="en-US" dirty="0" smtClean="0">
              <a:solidFill>
                <a:schemeClr val="bg1"/>
              </a:solidFill>
            </a:endParaRPr>
          </a:p>
          <a:p>
            <a:r>
              <a:rPr lang="en-US" dirty="0" smtClean="0">
                <a:solidFill>
                  <a:schemeClr val="bg1"/>
                </a:solidFill>
              </a:rPr>
              <a:t>                                   0 </a:t>
            </a:r>
            <a:r>
              <a:rPr lang="en-US" dirty="0">
                <a:solidFill>
                  <a:schemeClr val="bg1"/>
                </a:solidFill>
              </a:rPr>
              <a:t>= 𝑤 2 + 8𝑤 − 180 </a:t>
            </a:r>
            <a:r>
              <a:rPr lang="en-US" dirty="0" smtClean="0">
                <a:solidFill>
                  <a:schemeClr val="bg1"/>
                </a:solidFill>
              </a:rPr>
              <a:t>                        Resulting </a:t>
            </a:r>
            <a:r>
              <a:rPr lang="en-US" dirty="0">
                <a:solidFill>
                  <a:schemeClr val="bg1"/>
                </a:solidFill>
              </a:rPr>
              <a:t>Equation </a:t>
            </a:r>
            <a:endParaRPr lang="en-US" dirty="0" smtClean="0">
              <a:solidFill>
                <a:schemeClr val="bg1"/>
              </a:solidFill>
            </a:endParaRPr>
          </a:p>
          <a:p>
            <a:r>
              <a:rPr lang="en-US" dirty="0">
                <a:solidFill>
                  <a:schemeClr val="bg1"/>
                </a:solidFill>
              </a:rPr>
              <a:t> </a:t>
            </a:r>
            <a:r>
              <a:rPr lang="en-US" dirty="0" smtClean="0">
                <a:solidFill>
                  <a:schemeClr val="bg1"/>
                </a:solidFill>
              </a:rPr>
              <a:t>                                  0 </a:t>
            </a:r>
            <a:r>
              <a:rPr lang="en-US" dirty="0">
                <a:solidFill>
                  <a:schemeClr val="bg1"/>
                </a:solidFill>
              </a:rPr>
              <a:t>= (𝑤 + 18)(𝑤 – 10) </a:t>
            </a:r>
            <a:r>
              <a:rPr lang="en-US" dirty="0" smtClean="0">
                <a:solidFill>
                  <a:schemeClr val="bg1"/>
                </a:solidFill>
              </a:rPr>
              <a:t>                      Factor </a:t>
            </a:r>
            <a:r>
              <a:rPr lang="en-US" dirty="0">
                <a:solidFill>
                  <a:schemeClr val="bg1"/>
                </a:solidFill>
              </a:rPr>
              <a:t>the Polynomials </a:t>
            </a:r>
            <a:endParaRPr lang="en-US" dirty="0" smtClean="0">
              <a:solidFill>
                <a:schemeClr val="bg1"/>
              </a:solidFill>
            </a:endParaRPr>
          </a:p>
          <a:p>
            <a:r>
              <a:rPr lang="en-US" dirty="0">
                <a:solidFill>
                  <a:schemeClr val="bg1"/>
                </a:solidFill>
              </a:rPr>
              <a:t> </a:t>
            </a:r>
            <a:r>
              <a:rPr lang="en-US" dirty="0" smtClean="0">
                <a:solidFill>
                  <a:schemeClr val="bg1"/>
                </a:solidFill>
              </a:rPr>
              <a:t>                                  𝑤 </a:t>
            </a:r>
            <a:r>
              <a:rPr lang="en-US" dirty="0">
                <a:solidFill>
                  <a:schemeClr val="bg1"/>
                </a:solidFill>
              </a:rPr>
              <a:t>+ 18 = 0 𝑜𝑟 𝑤 − 10 = 0 </a:t>
            </a:r>
            <a:r>
              <a:rPr lang="en-US" dirty="0" smtClean="0">
                <a:solidFill>
                  <a:schemeClr val="bg1"/>
                </a:solidFill>
              </a:rPr>
              <a:t>              Zero </a:t>
            </a:r>
            <a:r>
              <a:rPr lang="en-US" dirty="0">
                <a:solidFill>
                  <a:schemeClr val="bg1"/>
                </a:solidFill>
              </a:rPr>
              <a:t>Product Property </a:t>
            </a:r>
            <a:endParaRPr lang="en-US" dirty="0" smtClean="0">
              <a:solidFill>
                <a:schemeClr val="bg1"/>
              </a:solidFill>
            </a:endParaRPr>
          </a:p>
          <a:p>
            <a:r>
              <a:rPr lang="en-US" dirty="0">
                <a:solidFill>
                  <a:schemeClr val="bg1"/>
                </a:solidFill>
              </a:rPr>
              <a:t> </a:t>
            </a:r>
            <a:r>
              <a:rPr lang="en-US" dirty="0" smtClean="0">
                <a:solidFill>
                  <a:schemeClr val="bg1"/>
                </a:solidFill>
              </a:rPr>
              <a:t>                                  𝑤 </a:t>
            </a:r>
            <a:r>
              <a:rPr lang="en-US" dirty="0">
                <a:solidFill>
                  <a:schemeClr val="bg1"/>
                </a:solidFill>
              </a:rPr>
              <a:t>+ 18 − 18 = 0 − 18 𝑜𝑟 </a:t>
            </a:r>
            <a:endParaRPr lang="en-US" dirty="0" smtClean="0">
              <a:solidFill>
                <a:schemeClr val="bg1"/>
              </a:solidFill>
            </a:endParaRPr>
          </a:p>
          <a:p>
            <a:r>
              <a:rPr lang="en-US" dirty="0">
                <a:solidFill>
                  <a:schemeClr val="bg1"/>
                </a:solidFill>
              </a:rPr>
              <a:t> </a:t>
            </a:r>
            <a:r>
              <a:rPr lang="en-US" dirty="0" smtClean="0">
                <a:solidFill>
                  <a:schemeClr val="bg1"/>
                </a:solidFill>
              </a:rPr>
              <a:t>                                  𝑤 </a:t>
            </a:r>
            <a:r>
              <a:rPr lang="en-US" dirty="0">
                <a:solidFill>
                  <a:schemeClr val="bg1"/>
                </a:solidFill>
              </a:rPr>
              <a:t>− 10 + 10 = 0 + 10 </a:t>
            </a:r>
            <a:r>
              <a:rPr lang="en-US" dirty="0" smtClean="0">
                <a:solidFill>
                  <a:schemeClr val="bg1"/>
                </a:solidFill>
              </a:rPr>
              <a:t>                     Additive </a:t>
            </a:r>
            <a:r>
              <a:rPr lang="en-US" dirty="0">
                <a:solidFill>
                  <a:schemeClr val="bg1"/>
                </a:solidFill>
              </a:rPr>
              <a:t>Inverse Property </a:t>
            </a:r>
            <a:endParaRPr lang="en-US" dirty="0" smtClean="0">
              <a:solidFill>
                <a:schemeClr val="bg1"/>
              </a:solidFill>
            </a:endParaRPr>
          </a:p>
          <a:p>
            <a:r>
              <a:rPr lang="en-US" b="1" dirty="0">
                <a:solidFill>
                  <a:srgbClr val="FFFF00"/>
                </a:solidFill>
              </a:rPr>
              <a:t> </a:t>
            </a:r>
            <a:r>
              <a:rPr lang="en-US" b="1" dirty="0" smtClean="0">
                <a:solidFill>
                  <a:srgbClr val="FFFF00"/>
                </a:solidFill>
              </a:rPr>
              <a:t>                                               𝑤 </a:t>
            </a:r>
            <a:r>
              <a:rPr lang="en-US" b="1" dirty="0">
                <a:solidFill>
                  <a:srgbClr val="FFFF00"/>
                </a:solidFill>
              </a:rPr>
              <a:t>= −18 𝑜𝑟 𝑤 = 10 Resulting Equations</a:t>
            </a:r>
          </a:p>
        </p:txBody>
      </p:sp>
      <p:pic>
        <p:nvPicPr>
          <p:cNvPr id="7" name="Picture 6"/>
          <p:cNvPicPr>
            <a:picLocks noChangeAspect="1"/>
          </p:cNvPicPr>
          <p:nvPr/>
        </p:nvPicPr>
        <p:blipFill>
          <a:blip r:embed="rId3"/>
          <a:stretch>
            <a:fillRect/>
          </a:stretch>
        </p:blipFill>
        <p:spPr>
          <a:xfrm>
            <a:off x="4329917" y="1469599"/>
            <a:ext cx="2733675" cy="1343025"/>
          </a:xfrm>
          <a:prstGeom prst="rect">
            <a:avLst/>
          </a:prstGeom>
        </p:spPr>
      </p:pic>
    </p:spTree>
    <p:extLst>
      <p:ext uri="{BB962C8B-B14F-4D97-AF65-F5344CB8AC3E}">
        <p14:creationId xmlns:p14="http://schemas.microsoft.com/office/powerpoint/2010/main" val="276140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1584</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 DELANEY</vt:lpstr>
      <vt:lpstr>Arial</vt:lpstr>
      <vt:lpstr>Calibri</vt:lpstr>
      <vt:lpstr>Calibri Light</vt:lpstr>
      <vt:lpstr>Cambria Math</vt:lpstr>
      <vt:lpstr>Office Theme</vt:lpstr>
      <vt:lpstr>SOLVING PROBLEMS INVOLVING FACTORING OF POLYNOMIALS</vt:lpstr>
      <vt:lpstr>What is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Edylyn</dc:creator>
  <cp:lastModifiedBy>Edylyn</cp:lastModifiedBy>
  <cp:revision>30</cp:revision>
  <dcterms:created xsi:type="dcterms:W3CDTF">2020-09-23T10:50:18Z</dcterms:created>
  <dcterms:modified xsi:type="dcterms:W3CDTF">2020-09-30T05:48:49Z</dcterms:modified>
</cp:coreProperties>
</file>