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E02904-35C3-418C-92BC-FEF920F81259}" type="datetimeFigureOut">
              <a:rPr lang="en-PH" smtClean="0"/>
              <a:t>29/09/2020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E59962A-BD51-4088-8E92-41C0474D838E}" type="slidenum">
              <a:rPr lang="en-PH" smtClean="0"/>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02904-35C3-418C-92BC-FEF920F81259}" type="datetimeFigureOut">
              <a:rPr lang="en-PH" smtClean="0"/>
              <a:t>29/09/2020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E59962A-BD51-4088-8E92-41C0474D838E}" type="slidenum">
              <a:rPr lang="en-PH" smtClean="0"/>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02904-35C3-418C-92BC-FEF920F81259}" type="datetimeFigureOut">
              <a:rPr lang="en-PH" smtClean="0"/>
              <a:t>29/09/2020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E59962A-BD51-4088-8E92-41C0474D838E}" type="slidenum">
              <a:rPr lang="en-PH" smtClean="0"/>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02904-35C3-418C-92BC-FEF920F81259}" type="datetimeFigureOut">
              <a:rPr lang="en-PH" smtClean="0"/>
              <a:t>29/09/2020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E59962A-BD51-4088-8E92-41C0474D838E}" type="slidenum">
              <a:rPr lang="en-PH" smtClean="0"/>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E02904-35C3-418C-92BC-FEF920F81259}" type="datetimeFigureOut">
              <a:rPr lang="en-PH" smtClean="0"/>
              <a:t>29/09/2020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E59962A-BD51-4088-8E92-41C0474D838E}" type="slidenum">
              <a:rPr lang="en-PH" smtClean="0"/>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E02904-35C3-418C-92BC-FEF920F81259}" type="datetimeFigureOut">
              <a:rPr lang="en-PH" smtClean="0"/>
              <a:t>29/09/2020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E59962A-BD51-4088-8E92-41C0474D838E}" type="slidenum">
              <a:rPr lang="en-PH" smtClean="0"/>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E02904-35C3-418C-92BC-FEF920F81259}" type="datetimeFigureOut">
              <a:rPr lang="en-PH" smtClean="0"/>
              <a:t>29/09/2020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3E59962A-BD51-4088-8E92-41C0474D838E}" type="slidenum">
              <a:rPr lang="en-PH" smtClean="0"/>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E02904-35C3-418C-92BC-FEF920F81259}" type="datetimeFigureOut">
              <a:rPr lang="en-PH" smtClean="0"/>
              <a:t>29/09/2020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3E59962A-BD51-4088-8E92-41C0474D838E}" type="slidenum">
              <a:rPr lang="en-PH" smtClean="0"/>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02904-35C3-418C-92BC-FEF920F81259}" type="datetimeFigureOut">
              <a:rPr lang="en-PH" smtClean="0"/>
              <a:t>29/09/2020</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3E59962A-BD51-4088-8E92-41C0474D838E}" type="slidenum">
              <a:rPr lang="en-PH" smtClean="0"/>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02904-35C3-418C-92BC-FEF920F81259}" type="datetimeFigureOut">
              <a:rPr lang="en-PH" smtClean="0"/>
              <a:t>29/09/2020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E59962A-BD51-4088-8E92-41C0474D838E}" type="slidenum">
              <a:rPr lang="en-PH" smtClean="0"/>
              <a:t>‹#›</a:t>
            </a:fld>
            <a:endParaRPr lang="en-PH"/>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4E02904-35C3-418C-92BC-FEF920F81259}" type="datetimeFigureOut">
              <a:rPr lang="en-PH" smtClean="0"/>
              <a:t>29/09/2020</a:t>
            </a:fld>
            <a:endParaRPr lang="en-PH"/>
          </a:p>
        </p:txBody>
      </p:sp>
      <p:sp>
        <p:nvSpPr>
          <p:cNvPr id="9" name="Slide Number Placeholder 8"/>
          <p:cNvSpPr>
            <a:spLocks noGrp="1"/>
          </p:cNvSpPr>
          <p:nvPr>
            <p:ph type="sldNum" sz="quarter" idx="11"/>
          </p:nvPr>
        </p:nvSpPr>
        <p:spPr/>
        <p:txBody>
          <a:bodyPr/>
          <a:lstStyle/>
          <a:p>
            <a:fld id="{3E59962A-BD51-4088-8E92-41C0474D838E}" type="slidenum">
              <a:rPr lang="en-PH" smtClean="0"/>
              <a:t>‹#›</a:t>
            </a:fld>
            <a:endParaRPr lang="en-PH"/>
          </a:p>
        </p:txBody>
      </p:sp>
      <p:sp>
        <p:nvSpPr>
          <p:cNvPr id="10" name="Footer Placeholder 9"/>
          <p:cNvSpPr>
            <a:spLocks noGrp="1"/>
          </p:cNvSpPr>
          <p:nvPr>
            <p:ph type="ftr" sz="quarter" idx="12"/>
          </p:nvPr>
        </p:nvSpPr>
        <p:spPr/>
        <p:txBody>
          <a:bodyPr/>
          <a:lstStyle/>
          <a:p>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E59962A-BD51-4088-8E92-41C0474D838E}" type="slidenum">
              <a:rPr lang="en-PH" smtClean="0"/>
              <a:t>‹#›</a:t>
            </a:fld>
            <a:endParaRPr lang="en-PH"/>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PH"/>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4E02904-35C3-418C-92BC-FEF920F81259}" type="datetimeFigureOut">
              <a:rPr lang="en-PH" smtClean="0"/>
              <a:t>29/09/2020</a:t>
            </a:fld>
            <a:endParaRPr lang="en-PH"/>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slideLayout" Target="../slideLayouts/slideLayout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tags" Target="../tags/tag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8.png"/><Relationship Id="rId18" Type="http://schemas.openxmlformats.org/officeDocument/2006/relationships/image" Target="../media/image53.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image" Target="../media/image38.png"/><Relationship Id="rId1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6.png"/><Relationship Id="rId5" Type="http://schemas.openxmlformats.org/officeDocument/2006/relationships/image" Target="../media/image41.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40.png"/><Relationship Id="rId9" Type="http://schemas.openxmlformats.org/officeDocument/2006/relationships/image" Target="../media/image44.png"/><Relationship Id="rId14" Type="http://schemas.openxmlformats.org/officeDocument/2006/relationships/image" Target="../media/image49.png"/></Relationships>
</file>

<file path=ppt/slides/_rels/slide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2276872"/>
            <a:ext cx="6768752" cy="1569660"/>
          </a:xfrm>
          <a:prstGeom prst="rect">
            <a:avLst/>
          </a:prstGeom>
          <a:noFill/>
        </p:spPr>
        <p:txBody>
          <a:bodyPr wrap="square" rtlCol="0">
            <a:spAutoFit/>
          </a:bodyPr>
          <a:lstStyle/>
          <a:p>
            <a:pPr algn="ctr"/>
            <a:r>
              <a:rPr lang="en-PH" sz="4800" dirty="0" smtClean="0">
                <a:latin typeface="Times New Roman" pitchFamily="18" charset="0"/>
                <a:cs typeface="Times New Roman" pitchFamily="18" charset="0"/>
              </a:rPr>
              <a:t>COMMON MONOMIAL FACTORING</a:t>
            </a:r>
            <a:endParaRPr lang="en-PH" sz="4800" dirty="0">
              <a:latin typeface="Times New Roman" pitchFamily="18" charset="0"/>
              <a:cs typeface="Times New Roman" pitchFamily="18" charset="0"/>
            </a:endParaRPr>
          </a:p>
        </p:txBody>
      </p:sp>
    </p:spTree>
    <p:extLst>
      <p:ext uri="{BB962C8B-B14F-4D97-AF65-F5344CB8AC3E}">
        <p14:creationId xmlns:p14="http://schemas.microsoft.com/office/powerpoint/2010/main" val="2881514970"/>
      </p:ext>
    </p:extLst>
  </p:cSld>
  <p:clrMapOvr>
    <a:masterClrMapping/>
  </p:clrMapOvr>
  <mc:AlternateContent xmlns:mc="http://schemas.openxmlformats.org/markup-compatibility/2006">
    <mc:Choice xmlns:p14="http://schemas.microsoft.com/office/powerpoint/2010/main" Requires="p14">
      <p:transition spd="slow" p14:dur="2000" advTm="7080"/>
    </mc:Choice>
    <mc:Fallback>
      <p:transition spd="slow" advTm="708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36912"/>
            <a:ext cx="7620000" cy="1143000"/>
          </a:xfrm>
        </p:spPr>
        <p:txBody>
          <a:bodyPr/>
          <a:lstStyle/>
          <a:p>
            <a:pPr algn="ctr"/>
            <a:r>
              <a:rPr lang="en-PH" sz="6000" dirty="0" smtClean="0">
                <a:solidFill>
                  <a:schemeClr val="tx1"/>
                </a:solidFill>
              </a:rPr>
              <a:t>THANK YOU</a:t>
            </a:r>
            <a:endParaRPr lang="en-PH" sz="6000" dirty="0">
              <a:solidFill>
                <a:schemeClr val="tx1"/>
              </a:solidFill>
            </a:endParaRPr>
          </a:p>
        </p:txBody>
      </p:sp>
    </p:spTree>
    <p:extLst>
      <p:ext uri="{BB962C8B-B14F-4D97-AF65-F5344CB8AC3E}">
        <p14:creationId xmlns:p14="http://schemas.microsoft.com/office/powerpoint/2010/main" val="326612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3300" b="1" dirty="0" smtClean="0">
                <a:solidFill>
                  <a:schemeClr val="tx1"/>
                </a:solidFill>
              </a:rPr>
              <a:t>What is Greatest Common Factor (GCF)?</a:t>
            </a:r>
            <a:endParaRPr lang="en-PH" sz="3300" b="1" dirty="0">
              <a:solidFill>
                <a:schemeClr val="tx1"/>
              </a:solidFill>
            </a:endParaRPr>
          </a:p>
        </p:txBody>
      </p:sp>
      <p:sp>
        <p:nvSpPr>
          <p:cNvPr id="3" name="Content Placeholder 2"/>
          <p:cNvSpPr>
            <a:spLocks noGrp="1"/>
          </p:cNvSpPr>
          <p:nvPr>
            <p:ph idx="1"/>
          </p:nvPr>
        </p:nvSpPr>
        <p:spPr>
          <a:xfrm>
            <a:off x="457200" y="1600200"/>
            <a:ext cx="7620000" cy="1252736"/>
          </a:xfrm>
        </p:spPr>
        <p:txBody>
          <a:bodyPr/>
          <a:lstStyle/>
          <a:p>
            <a:r>
              <a:rPr lang="en-PH" dirty="0" smtClean="0"/>
              <a:t>The </a:t>
            </a:r>
            <a:r>
              <a:rPr lang="en-PH" b="1" i="1" dirty="0" smtClean="0"/>
              <a:t>greatest common factor </a:t>
            </a:r>
            <a:r>
              <a:rPr lang="en-PH" dirty="0" smtClean="0"/>
              <a:t>or simply the </a:t>
            </a:r>
            <a:r>
              <a:rPr lang="en-PH" b="1" i="1" dirty="0" err="1" smtClean="0"/>
              <a:t>gcf</a:t>
            </a:r>
            <a:r>
              <a:rPr lang="en-PH" dirty="0" smtClean="0"/>
              <a:t> of two or more whole numbers is the largest factor or divisor common to all the given numbers.</a:t>
            </a:r>
            <a:endParaRPr lang="en-PH" dirty="0"/>
          </a:p>
        </p:txBody>
      </p:sp>
      <p:sp>
        <p:nvSpPr>
          <p:cNvPr id="4" name="TextBox 3"/>
          <p:cNvSpPr txBox="1"/>
          <p:nvPr/>
        </p:nvSpPr>
        <p:spPr>
          <a:xfrm>
            <a:off x="467544" y="2780928"/>
            <a:ext cx="7272808" cy="1384995"/>
          </a:xfrm>
          <a:prstGeom prst="rect">
            <a:avLst/>
          </a:prstGeom>
          <a:noFill/>
        </p:spPr>
        <p:txBody>
          <a:bodyPr wrap="square" rtlCol="0">
            <a:spAutoFit/>
          </a:bodyPr>
          <a:lstStyle/>
          <a:p>
            <a:r>
              <a:rPr lang="en-PH" dirty="0" smtClean="0"/>
              <a:t>Examples:</a:t>
            </a:r>
          </a:p>
          <a:p>
            <a:endParaRPr lang="en-PH" dirty="0"/>
          </a:p>
          <a:p>
            <a:r>
              <a:rPr lang="en-PH" sz="2400" dirty="0" smtClean="0"/>
              <a:t>1.  12 and 18</a:t>
            </a:r>
          </a:p>
          <a:p>
            <a:r>
              <a:rPr lang="en-PH" sz="2400" dirty="0"/>
              <a:t> </a:t>
            </a:r>
            <a:r>
              <a:rPr lang="en-PH" sz="2400" dirty="0" smtClean="0"/>
              <a:t>      GCF = 6</a:t>
            </a:r>
            <a:endParaRPr lang="en-PH" sz="2400" dirty="0"/>
          </a:p>
        </p:txBody>
      </p:sp>
      <mc:AlternateContent xmlns:mc="http://schemas.openxmlformats.org/markup-compatibility/2006" xmlns:a14="http://schemas.microsoft.com/office/drawing/2010/main">
        <mc:Choice Requires="a14">
          <p:sp>
            <p:nvSpPr>
              <p:cNvPr id="5" name="TextBox 4"/>
              <p:cNvSpPr txBox="1"/>
              <p:nvPr/>
            </p:nvSpPr>
            <p:spPr>
              <a:xfrm>
                <a:off x="467544" y="4393735"/>
                <a:ext cx="7272808" cy="862608"/>
              </a:xfrm>
              <a:prstGeom prst="rect">
                <a:avLst/>
              </a:prstGeom>
              <a:noFill/>
            </p:spPr>
            <p:txBody>
              <a:bodyPr wrap="square" rtlCol="0">
                <a:spAutoFit/>
              </a:bodyPr>
              <a:lstStyle/>
              <a:p>
                <a:r>
                  <a:rPr lang="en-PH" sz="2400" dirty="0" smtClean="0"/>
                  <a:t>2. </a:t>
                </a:r>
                <a14:m>
                  <m:oMath xmlns:m="http://schemas.openxmlformats.org/officeDocument/2006/math">
                    <m:sSup>
                      <m:sSupPr>
                        <m:ctrlPr>
                          <a:rPr lang="en-PH" sz="2400" i="1" smtClean="0">
                            <a:latin typeface="Cambria Math"/>
                          </a:rPr>
                        </m:ctrlPr>
                      </m:sSupPr>
                      <m:e>
                        <m:r>
                          <a:rPr lang="en-PH" sz="2400" b="0" i="1" smtClean="0">
                            <a:latin typeface="Cambria Math"/>
                          </a:rPr>
                          <m:t>𝑎</m:t>
                        </m:r>
                      </m:e>
                      <m:sup>
                        <m:r>
                          <a:rPr lang="en-PH" sz="2400" b="0" i="1" smtClean="0">
                            <a:latin typeface="Cambria Math"/>
                          </a:rPr>
                          <m:t>4</m:t>
                        </m:r>
                      </m:sup>
                    </m:sSup>
                    <m:r>
                      <a:rPr lang="en-PH" sz="2400" b="0" i="1" smtClean="0">
                        <a:latin typeface="Cambria Math"/>
                      </a:rPr>
                      <m:t>, </m:t>
                    </m:r>
                    <m:sSup>
                      <m:sSupPr>
                        <m:ctrlPr>
                          <a:rPr lang="en-PH" sz="2400" b="0" i="1" smtClean="0">
                            <a:latin typeface="Cambria Math"/>
                          </a:rPr>
                        </m:ctrlPr>
                      </m:sSupPr>
                      <m:e>
                        <m:r>
                          <a:rPr lang="en-PH" sz="2400" b="0" i="1" smtClean="0">
                            <a:latin typeface="Cambria Math"/>
                          </a:rPr>
                          <m:t>𝑎</m:t>
                        </m:r>
                      </m:e>
                      <m:sup>
                        <m:r>
                          <a:rPr lang="en-PH" sz="2400" b="0" i="1" smtClean="0">
                            <a:latin typeface="Cambria Math"/>
                          </a:rPr>
                          <m:t>2</m:t>
                        </m:r>
                      </m:sup>
                    </m:sSup>
                    <m:r>
                      <a:rPr lang="en-PH" sz="2400" b="0" i="1" smtClean="0">
                        <a:latin typeface="Cambria Math"/>
                      </a:rPr>
                      <m:t>,</m:t>
                    </m:r>
                    <m:sSup>
                      <m:sSupPr>
                        <m:ctrlPr>
                          <a:rPr lang="en-PH" sz="2400" b="0" i="1" smtClean="0">
                            <a:latin typeface="Cambria Math"/>
                          </a:rPr>
                        </m:ctrlPr>
                      </m:sSupPr>
                      <m:e>
                        <m:r>
                          <a:rPr lang="en-PH" sz="2400" b="0" i="1" smtClean="0">
                            <a:latin typeface="Cambria Math"/>
                          </a:rPr>
                          <m:t>𝑎</m:t>
                        </m:r>
                      </m:e>
                      <m:sup>
                        <m:r>
                          <a:rPr lang="en-PH" sz="2400" b="0" i="1" smtClean="0">
                            <a:latin typeface="Cambria Math"/>
                          </a:rPr>
                          <m:t>3</m:t>
                        </m:r>
                      </m:sup>
                    </m:sSup>
                  </m:oMath>
                </a14:m>
                <a:endParaRPr lang="en-PH" sz="2400" dirty="0" smtClean="0"/>
              </a:p>
              <a:p>
                <a:r>
                  <a:rPr lang="en-PH" sz="2400" dirty="0"/>
                  <a:t> </a:t>
                </a:r>
                <a:r>
                  <a:rPr lang="en-PH" sz="2400" dirty="0" smtClean="0"/>
                  <a:t>     GCF = </a:t>
                </a:r>
                <a14:m>
                  <m:oMath xmlns:m="http://schemas.openxmlformats.org/officeDocument/2006/math">
                    <m:sSup>
                      <m:sSupPr>
                        <m:ctrlPr>
                          <a:rPr lang="en-PH" sz="2400" i="1" smtClean="0">
                            <a:latin typeface="Cambria Math"/>
                          </a:rPr>
                        </m:ctrlPr>
                      </m:sSupPr>
                      <m:e>
                        <m:r>
                          <a:rPr lang="en-PH" sz="2400" b="0" i="1" smtClean="0">
                            <a:latin typeface="Cambria Math"/>
                          </a:rPr>
                          <m:t>𝑎</m:t>
                        </m:r>
                      </m:e>
                      <m:sup>
                        <m:r>
                          <a:rPr lang="en-PH" sz="2400" b="0" i="1" smtClean="0">
                            <a:latin typeface="Cambria Math"/>
                          </a:rPr>
                          <m:t>2</m:t>
                        </m:r>
                      </m:sup>
                    </m:sSup>
                  </m:oMath>
                </a14:m>
                <a:endParaRPr lang="en-PH"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67544" y="4393735"/>
                <a:ext cx="7272808" cy="862608"/>
              </a:xfrm>
              <a:prstGeom prst="rect">
                <a:avLst/>
              </a:prstGeom>
              <a:blipFill rotWithShape="1">
                <a:blip r:embed="rId3"/>
                <a:stretch>
                  <a:fillRect l="-1341" t="-5674" b="-12057"/>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67544" y="5445224"/>
                <a:ext cx="7272808" cy="862608"/>
              </a:xfrm>
              <a:prstGeom prst="rect">
                <a:avLst/>
              </a:prstGeom>
              <a:noFill/>
            </p:spPr>
            <p:txBody>
              <a:bodyPr wrap="square" rtlCol="0">
                <a:spAutoFit/>
              </a:bodyPr>
              <a:lstStyle/>
              <a:p>
                <a:r>
                  <a:rPr lang="en-PH" sz="2400" dirty="0" smtClean="0"/>
                  <a:t>3. 8</a:t>
                </a:r>
                <a14:m>
                  <m:oMath xmlns:m="http://schemas.openxmlformats.org/officeDocument/2006/math">
                    <m:sSup>
                      <m:sSupPr>
                        <m:ctrlPr>
                          <a:rPr lang="en-PH" sz="2400" i="1" smtClean="0">
                            <a:latin typeface="Cambria Math"/>
                          </a:rPr>
                        </m:ctrlPr>
                      </m:sSupPr>
                      <m:e>
                        <m:r>
                          <a:rPr lang="en-PH" sz="2400" b="0" i="1" smtClean="0">
                            <a:latin typeface="Cambria Math"/>
                          </a:rPr>
                          <m:t>𝑥</m:t>
                        </m:r>
                      </m:e>
                      <m:sup>
                        <m:r>
                          <a:rPr lang="en-PH" sz="2400" b="0" i="1" smtClean="0">
                            <a:latin typeface="Cambria Math"/>
                          </a:rPr>
                          <m:t>2</m:t>
                        </m:r>
                      </m:sup>
                    </m:sSup>
                    <m:sSup>
                      <m:sSupPr>
                        <m:ctrlPr>
                          <a:rPr lang="en-PH" sz="2400" i="1" smtClean="0">
                            <a:latin typeface="Cambria Math"/>
                          </a:rPr>
                        </m:ctrlPr>
                      </m:sSupPr>
                      <m:e>
                        <m:r>
                          <a:rPr lang="en-PH" sz="2400" b="0" i="1" smtClean="0">
                            <a:latin typeface="Cambria Math"/>
                          </a:rPr>
                          <m:t>𝑦</m:t>
                        </m:r>
                      </m:e>
                      <m:sup>
                        <m:r>
                          <a:rPr lang="en-PH" sz="2400" b="0" i="1" smtClean="0">
                            <a:latin typeface="Cambria Math"/>
                          </a:rPr>
                          <m:t>3</m:t>
                        </m:r>
                      </m:sup>
                    </m:sSup>
                  </m:oMath>
                </a14:m>
                <a:r>
                  <a:rPr lang="en-PH" sz="2400" dirty="0" smtClean="0"/>
                  <a:t>, 20</a:t>
                </a:r>
                <a14:m>
                  <m:oMath xmlns:m="http://schemas.openxmlformats.org/officeDocument/2006/math">
                    <m:r>
                      <a:rPr lang="en-PH" sz="2400" b="0" i="1" dirty="0" smtClean="0">
                        <a:latin typeface="Cambria Math"/>
                      </a:rPr>
                      <m:t>𝑥</m:t>
                    </m:r>
                    <m:sSup>
                      <m:sSupPr>
                        <m:ctrlPr>
                          <a:rPr lang="en-PH" sz="2400" b="0" i="1" dirty="0" smtClean="0">
                            <a:latin typeface="Cambria Math"/>
                          </a:rPr>
                        </m:ctrlPr>
                      </m:sSupPr>
                      <m:e>
                        <m:r>
                          <a:rPr lang="en-PH" sz="2400" b="0" i="1" dirty="0" smtClean="0">
                            <a:latin typeface="Cambria Math"/>
                          </a:rPr>
                          <m:t>𝑦</m:t>
                        </m:r>
                      </m:e>
                      <m:sup>
                        <m:r>
                          <a:rPr lang="en-PH" sz="2400" b="0" i="1" dirty="0" smtClean="0">
                            <a:latin typeface="Cambria Math"/>
                          </a:rPr>
                          <m:t>4</m:t>
                        </m:r>
                      </m:sup>
                    </m:sSup>
                  </m:oMath>
                </a14:m>
                <a:r>
                  <a:rPr lang="en-PH" sz="2400" dirty="0" smtClean="0"/>
                  <a:t>, and </a:t>
                </a:r>
                <a14:m>
                  <m:oMath xmlns:m="http://schemas.openxmlformats.org/officeDocument/2006/math">
                    <m:sSup>
                      <m:sSupPr>
                        <m:ctrlPr>
                          <a:rPr lang="en-PH" sz="2400" i="1" smtClean="0">
                            <a:latin typeface="Cambria Math"/>
                          </a:rPr>
                        </m:ctrlPr>
                      </m:sSupPr>
                      <m:e>
                        <m:r>
                          <a:rPr lang="en-PH" sz="2400" b="0" i="1" smtClean="0">
                            <a:latin typeface="Cambria Math"/>
                          </a:rPr>
                          <m:t>28</m:t>
                        </m:r>
                        <m:r>
                          <a:rPr lang="en-PH" sz="2400" b="0" i="1" smtClean="0">
                            <a:latin typeface="Cambria Math"/>
                          </a:rPr>
                          <m:t>𝑥</m:t>
                        </m:r>
                      </m:e>
                      <m:sup>
                        <m:r>
                          <a:rPr lang="en-PH" sz="2400" b="0" i="1" smtClean="0">
                            <a:latin typeface="Cambria Math"/>
                          </a:rPr>
                          <m:t>3</m:t>
                        </m:r>
                      </m:sup>
                    </m:sSup>
                    <m:sSup>
                      <m:sSupPr>
                        <m:ctrlPr>
                          <a:rPr lang="en-PH" sz="2400" i="1" smtClean="0">
                            <a:latin typeface="Cambria Math"/>
                          </a:rPr>
                        </m:ctrlPr>
                      </m:sSupPr>
                      <m:e>
                        <m:r>
                          <a:rPr lang="en-PH" sz="2400" b="0" i="1" smtClean="0">
                            <a:latin typeface="Cambria Math"/>
                          </a:rPr>
                          <m:t>𝑦</m:t>
                        </m:r>
                      </m:e>
                      <m:sup>
                        <m:r>
                          <a:rPr lang="en-PH" sz="2400" b="0" i="1" smtClean="0">
                            <a:latin typeface="Cambria Math"/>
                          </a:rPr>
                          <m:t>2</m:t>
                        </m:r>
                      </m:sup>
                    </m:sSup>
                  </m:oMath>
                </a14:m>
                <a:endParaRPr lang="en-PH" sz="2400" dirty="0" smtClean="0"/>
              </a:p>
              <a:p>
                <a:r>
                  <a:rPr lang="en-PH" sz="2400" dirty="0"/>
                  <a:t> </a:t>
                </a:r>
                <a:r>
                  <a:rPr lang="en-PH" sz="2400" dirty="0" smtClean="0"/>
                  <a:t>     GCF = 4</a:t>
                </a:r>
                <a14:m>
                  <m:oMath xmlns:m="http://schemas.openxmlformats.org/officeDocument/2006/math">
                    <m:sSup>
                      <m:sSupPr>
                        <m:ctrlPr>
                          <a:rPr lang="en-PH" sz="2400" i="1" smtClean="0">
                            <a:latin typeface="Cambria Math"/>
                          </a:rPr>
                        </m:ctrlPr>
                      </m:sSupPr>
                      <m:e>
                        <m:r>
                          <a:rPr lang="en-PH" sz="2400" b="0" i="1" smtClean="0">
                            <a:latin typeface="Cambria Math"/>
                          </a:rPr>
                          <m:t>𝑥𝑦</m:t>
                        </m:r>
                      </m:e>
                      <m:sup>
                        <m:r>
                          <a:rPr lang="en-PH" sz="2400" b="0" i="1" smtClean="0">
                            <a:latin typeface="Cambria Math"/>
                          </a:rPr>
                          <m:t>2</m:t>
                        </m:r>
                      </m:sup>
                    </m:sSup>
                  </m:oMath>
                </a14:m>
                <a:endParaRPr lang="en-PH"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67544" y="5445224"/>
                <a:ext cx="7272808" cy="862608"/>
              </a:xfrm>
              <a:prstGeom prst="rect">
                <a:avLst/>
              </a:prstGeom>
              <a:blipFill rotWithShape="1">
                <a:blip r:embed="rId4"/>
                <a:stretch>
                  <a:fillRect l="-1341" t="-5634" b="-11268"/>
                </a:stretch>
              </a:blipFill>
            </p:spPr>
            <p:txBody>
              <a:bodyPr/>
              <a:lstStyle/>
              <a:p>
                <a:r>
                  <a:rPr lang="en-PH">
                    <a:noFill/>
                  </a:rPr>
                  <a:t> </a:t>
                </a:r>
              </a:p>
            </p:txBody>
          </p:sp>
        </mc:Fallback>
      </mc:AlternateContent>
    </p:spTree>
    <p:custDataLst>
      <p:tags r:id="rId1"/>
    </p:custDataLst>
    <p:extLst>
      <p:ext uri="{BB962C8B-B14F-4D97-AF65-F5344CB8AC3E}">
        <p14:creationId xmlns:p14="http://schemas.microsoft.com/office/powerpoint/2010/main" val="2305923755"/>
      </p:ext>
    </p:extLst>
  </p:cSld>
  <p:clrMapOvr>
    <a:masterClrMapping/>
  </p:clrMapOvr>
  <mc:AlternateContent xmlns:mc="http://schemas.openxmlformats.org/markup-compatibility/2006">
    <mc:Choice xmlns:p14="http://schemas.microsoft.com/office/powerpoint/2010/main" Requires="p14">
      <p:transition spd="slow" p14:dur="2000" advTm="47474"/>
    </mc:Choice>
    <mc:Fallback>
      <p:transition spd="slow" advTm="474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2800" dirty="0" smtClean="0">
                <a:solidFill>
                  <a:schemeClr val="tx1"/>
                </a:solidFill>
              </a:rPr>
              <a:t>Methods for Finding the Greatest Common Factor</a:t>
            </a:r>
            <a:endParaRPr lang="en-PH" sz="2800" dirty="0">
              <a:solidFill>
                <a:schemeClr val="tx1"/>
              </a:solidFill>
            </a:endParaRPr>
          </a:p>
        </p:txBody>
      </p:sp>
      <p:sp>
        <p:nvSpPr>
          <p:cNvPr id="4" name="TextBox 3"/>
          <p:cNvSpPr txBox="1"/>
          <p:nvPr/>
        </p:nvSpPr>
        <p:spPr>
          <a:xfrm>
            <a:off x="251520" y="1268760"/>
            <a:ext cx="7992888" cy="1569660"/>
          </a:xfrm>
          <a:prstGeom prst="rect">
            <a:avLst/>
          </a:prstGeom>
          <a:noFill/>
        </p:spPr>
        <p:txBody>
          <a:bodyPr wrap="square" rtlCol="0">
            <a:spAutoFit/>
          </a:bodyPr>
          <a:lstStyle/>
          <a:p>
            <a:r>
              <a:rPr lang="en-PH" sz="2400" dirty="0" smtClean="0">
                <a:latin typeface="Arial Narrow" pitchFamily="34" charset="0"/>
              </a:rPr>
              <a:t>1. Prime Factorization Method - </a:t>
            </a:r>
            <a:r>
              <a:rPr lang="en-US" sz="2400" dirty="0">
                <a:latin typeface="Arial Narrow" pitchFamily="34" charset="0"/>
              </a:rPr>
              <a:t> </a:t>
            </a:r>
            <a:r>
              <a:rPr lang="en-US" sz="2400" dirty="0" smtClean="0">
                <a:latin typeface="Arial Narrow" pitchFamily="34" charset="0"/>
              </a:rPr>
              <a:t>It is </a:t>
            </a:r>
            <a:r>
              <a:rPr lang="en-US" sz="2400" dirty="0">
                <a:latin typeface="Arial Narrow" pitchFamily="34" charset="0"/>
              </a:rPr>
              <a:t>used to “</a:t>
            </a:r>
            <a:r>
              <a:rPr lang="en-US" sz="2400" b="1" dirty="0">
                <a:latin typeface="Arial Narrow" pitchFamily="34" charset="0"/>
              </a:rPr>
              <a:t>break down</a:t>
            </a:r>
            <a:r>
              <a:rPr lang="en-US" sz="2400" dirty="0">
                <a:latin typeface="Arial Narrow" pitchFamily="34" charset="0"/>
              </a:rPr>
              <a:t>” or express a given number as a </a:t>
            </a:r>
            <a:r>
              <a:rPr lang="en-US" sz="2400" u="sng" dirty="0">
                <a:latin typeface="Arial Narrow" pitchFamily="34" charset="0"/>
              </a:rPr>
              <a:t>product of prime numbers</a:t>
            </a:r>
            <a:r>
              <a:rPr lang="en-US" sz="2400" dirty="0">
                <a:latin typeface="Arial Narrow" pitchFamily="34" charset="0"/>
              </a:rPr>
              <a:t>. More so, if a prime number occurs more than once in the factorization, it is usually expressed in exponential </a:t>
            </a:r>
            <a:r>
              <a:rPr lang="en-US" sz="2400" dirty="0" smtClean="0">
                <a:latin typeface="Arial Narrow" pitchFamily="34" charset="0"/>
              </a:rPr>
              <a:t>form.</a:t>
            </a:r>
            <a:endParaRPr lang="en-PH" sz="2400" dirty="0">
              <a:latin typeface="Arial Narrow" pitchFamily="34" charset="0"/>
            </a:endParaRPr>
          </a:p>
        </p:txBody>
      </p:sp>
      <p:sp>
        <p:nvSpPr>
          <p:cNvPr id="5" name="TextBox 4"/>
          <p:cNvSpPr txBox="1"/>
          <p:nvPr/>
        </p:nvSpPr>
        <p:spPr>
          <a:xfrm>
            <a:off x="395536" y="3087920"/>
            <a:ext cx="6624736" cy="1015663"/>
          </a:xfrm>
          <a:prstGeom prst="rect">
            <a:avLst/>
          </a:prstGeom>
          <a:noFill/>
        </p:spPr>
        <p:txBody>
          <a:bodyPr wrap="square" rtlCol="0">
            <a:spAutoFit/>
          </a:bodyPr>
          <a:lstStyle/>
          <a:p>
            <a:r>
              <a:rPr lang="en-PH" dirty="0" smtClean="0"/>
              <a:t>Example:</a:t>
            </a:r>
          </a:p>
          <a:p>
            <a:r>
              <a:rPr lang="en-PH" sz="2400" dirty="0" smtClean="0"/>
              <a:t>1. Find the </a:t>
            </a:r>
            <a:r>
              <a:rPr lang="en-PH" sz="2400" dirty="0" err="1" smtClean="0"/>
              <a:t>gcf</a:t>
            </a:r>
            <a:r>
              <a:rPr lang="en-PH" sz="2400" dirty="0" smtClean="0"/>
              <a:t> of 12 and 18.</a:t>
            </a:r>
          </a:p>
          <a:p>
            <a:r>
              <a:rPr lang="en-PH" dirty="0" smtClean="0"/>
              <a:t>Solution:</a:t>
            </a:r>
          </a:p>
        </p:txBody>
      </p:sp>
      <mc:AlternateContent xmlns:mc="http://schemas.openxmlformats.org/markup-compatibility/2006">
        <mc:Choice xmlns:a14="http://schemas.microsoft.com/office/drawing/2010/main" Requires="a14">
          <p:sp>
            <p:nvSpPr>
              <p:cNvPr id="6" name="TextBox 5"/>
              <p:cNvSpPr txBox="1"/>
              <p:nvPr/>
            </p:nvSpPr>
            <p:spPr>
              <a:xfrm>
                <a:off x="422113" y="4254779"/>
                <a:ext cx="2637719"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PH" sz="2400" i="1" smtClean="0">
                          <a:latin typeface="Cambria Math"/>
                        </a:rPr>
                        <m:t>1</m:t>
                      </m:r>
                      <m:r>
                        <a:rPr lang="en-PH" sz="2400" b="0" i="1" smtClean="0">
                          <a:latin typeface="Cambria Math"/>
                        </a:rPr>
                        <m:t>2=</m:t>
                      </m:r>
                      <m:r>
                        <a:rPr lang="en-PH" sz="2400" b="0" i="1" smtClean="0">
                          <a:latin typeface="Cambria Math"/>
                        </a:rPr>
                        <m:t>4</m:t>
                      </m:r>
                      <m:r>
                        <a:rPr lang="en-PH" sz="2400" b="0" i="1" smtClean="0">
                          <a:latin typeface="Cambria Math"/>
                          <a:ea typeface="Cambria Math"/>
                        </a:rPr>
                        <m:t>∙3</m:t>
                      </m:r>
                      <m:r>
                        <a:rPr lang="en-PH" sz="2400" b="0" i="1" smtClean="0">
                          <a:latin typeface="Cambria Math"/>
                        </a:rPr>
                        <m:t>=</m:t>
                      </m:r>
                      <m:sSup>
                        <m:sSupPr>
                          <m:ctrlPr>
                            <a:rPr lang="en-PH" sz="2400" i="1" dirty="0" smtClean="0">
                              <a:latin typeface="Cambria Math"/>
                            </a:rPr>
                          </m:ctrlPr>
                        </m:sSupPr>
                        <m:e>
                          <m:r>
                            <a:rPr lang="en-PH" sz="2400" b="0" i="1" dirty="0" smtClean="0">
                              <a:latin typeface="Cambria Math"/>
                            </a:rPr>
                            <m:t>2</m:t>
                          </m:r>
                        </m:e>
                        <m:sup>
                          <m:r>
                            <a:rPr lang="en-PH" sz="2400" b="0" i="1" dirty="0" smtClean="0">
                              <a:latin typeface="Cambria Math"/>
                            </a:rPr>
                            <m:t>2</m:t>
                          </m:r>
                        </m:sup>
                      </m:sSup>
                      <m:r>
                        <a:rPr lang="en-PH" sz="2400" b="0" i="1" smtClean="0">
                          <a:latin typeface="Cambria Math"/>
                        </a:rPr>
                        <m:t>∙3</m:t>
                      </m:r>
                    </m:oMath>
                  </m:oMathPara>
                </a14:m>
                <a:endParaRPr lang="en-PH" sz="2400" dirty="0"/>
              </a:p>
            </p:txBody>
          </p:sp>
        </mc:Choice>
        <mc:Fallback>
          <p:sp>
            <p:nvSpPr>
              <p:cNvPr id="6" name="TextBox 5"/>
              <p:cNvSpPr txBox="1">
                <a:spLocks noRot="1" noChangeAspect="1" noMove="1" noResize="1" noEditPoints="1" noAdjustHandles="1" noChangeArrowheads="1" noChangeShapeType="1" noTextEdit="1"/>
              </p:cNvSpPr>
              <p:nvPr/>
            </p:nvSpPr>
            <p:spPr>
              <a:xfrm>
                <a:off x="422113" y="4254779"/>
                <a:ext cx="2637719" cy="461665"/>
              </a:xfrm>
              <a:prstGeom prst="rect">
                <a:avLst/>
              </a:prstGeom>
              <a:blipFill rotWithShape="1">
                <a:blip r:embed="rId3"/>
                <a:stretch>
                  <a:fillRect l="-462"/>
                </a:stretch>
              </a:blipFill>
            </p:spPr>
            <p:txBody>
              <a:bodyPr/>
              <a:lstStyle/>
              <a:p>
                <a:r>
                  <a:rPr lang="en-PH">
                    <a:noFill/>
                  </a:rPr>
                  <a:t> </a:t>
                </a:r>
              </a:p>
            </p:txBody>
          </p:sp>
        </mc:Fallback>
      </mc:AlternateContent>
      <p:sp>
        <p:nvSpPr>
          <p:cNvPr id="7" name="Right Arrow 6"/>
          <p:cNvSpPr/>
          <p:nvPr/>
        </p:nvSpPr>
        <p:spPr>
          <a:xfrm>
            <a:off x="3179854" y="4385482"/>
            <a:ext cx="1080120"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extBox 7"/>
          <p:cNvSpPr txBox="1"/>
          <p:nvPr/>
        </p:nvSpPr>
        <p:spPr>
          <a:xfrm>
            <a:off x="4500258" y="4270067"/>
            <a:ext cx="2304256" cy="461665"/>
          </a:xfrm>
          <a:prstGeom prst="rect">
            <a:avLst/>
          </a:prstGeom>
          <a:noFill/>
        </p:spPr>
        <p:txBody>
          <a:bodyPr wrap="square" rtlCol="0">
            <a:spAutoFit/>
          </a:bodyPr>
          <a:lstStyle/>
          <a:p>
            <a:r>
              <a:rPr lang="en-PH" sz="2400" dirty="0" smtClean="0"/>
              <a:t>2</a:t>
            </a:r>
            <a:r>
              <a:rPr lang="en-PH" sz="2400" dirty="0">
                <a:latin typeface="Times New Roman"/>
                <a:cs typeface="Times New Roman"/>
              </a:rPr>
              <a:t> </a:t>
            </a:r>
            <a:r>
              <a:rPr lang="en-PH" sz="2400" dirty="0" smtClean="0">
                <a:latin typeface="Times New Roman"/>
                <a:cs typeface="Times New Roman"/>
              </a:rPr>
              <a:t> ∙  </a:t>
            </a:r>
            <a:r>
              <a:rPr lang="en-PH" sz="2400" dirty="0" smtClean="0">
                <a:cs typeface="Times New Roman"/>
              </a:rPr>
              <a:t>2  </a:t>
            </a:r>
            <a:r>
              <a:rPr lang="en-PH" sz="2400" dirty="0" smtClean="0">
                <a:latin typeface="Times New Roman"/>
                <a:cs typeface="Times New Roman"/>
              </a:rPr>
              <a:t>∙  </a:t>
            </a:r>
            <a:r>
              <a:rPr lang="en-PH" sz="2400" dirty="0" smtClean="0">
                <a:cs typeface="Times New Roman"/>
              </a:rPr>
              <a:t>3</a:t>
            </a:r>
            <a:endParaRPr lang="en-PH" sz="2400" dirty="0"/>
          </a:p>
        </p:txBody>
      </p:sp>
      <mc:AlternateContent xmlns:mc="http://schemas.openxmlformats.org/markup-compatibility/2006">
        <mc:Choice xmlns:a14="http://schemas.microsoft.com/office/drawing/2010/main" Requires="a14">
          <p:sp>
            <p:nvSpPr>
              <p:cNvPr id="9" name="TextBox 8"/>
              <p:cNvSpPr txBox="1"/>
              <p:nvPr/>
            </p:nvSpPr>
            <p:spPr>
              <a:xfrm>
                <a:off x="395536" y="4868843"/>
                <a:ext cx="266429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PH" sz="2400" i="1" smtClean="0">
                          <a:latin typeface="Cambria Math"/>
                        </a:rPr>
                        <m:t>1</m:t>
                      </m:r>
                      <m:r>
                        <a:rPr lang="en-PH" sz="2400" b="0" i="1" smtClean="0">
                          <a:latin typeface="Cambria Math"/>
                        </a:rPr>
                        <m:t>8=</m:t>
                      </m:r>
                      <m:r>
                        <a:rPr lang="en-PH" sz="2400" b="0" i="1" smtClean="0">
                          <a:latin typeface="Cambria Math"/>
                        </a:rPr>
                        <m:t>2</m:t>
                      </m:r>
                      <m:r>
                        <a:rPr lang="en-PH" sz="2400" b="0" i="1" smtClean="0">
                          <a:latin typeface="Cambria Math"/>
                          <a:ea typeface="Cambria Math"/>
                        </a:rPr>
                        <m:t>∙9=</m:t>
                      </m:r>
                      <m:sSup>
                        <m:sSupPr>
                          <m:ctrlPr>
                            <a:rPr lang="en-PH" sz="2400" i="1" dirty="0" smtClean="0">
                              <a:latin typeface="Cambria Math"/>
                            </a:rPr>
                          </m:ctrlPr>
                        </m:sSupPr>
                        <m:e>
                          <m:r>
                            <a:rPr lang="en-PH" sz="2400" b="0" i="1" dirty="0" smtClean="0">
                              <a:latin typeface="Cambria Math"/>
                            </a:rPr>
                            <m:t>2</m:t>
                          </m:r>
                          <m:r>
                            <a:rPr lang="en-PH" sz="2400" i="1" dirty="0" smtClean="0">
                              <a:latin typeface="Cambria Math"/>
                            </a:rPr>
                            <m:t>∙</m:t>
                          </m:r>
                          <m:r>
                            <a:rPr lang="en-PH" sz="2400" b="0" i="1" dirty="0" smtClean="0">
                              <a:latin typeface="Cambria Math"/>
                            </a:rPr>
                            <m:t>3</m:t>
                          </m:r>
                        </m:e>
                        <m:sup>
                          <m:r>
                            <a:rPr lang="en-PH" sz="2400" b="0" i="1" dirty="0" smtClean="0">
                              <a:latin typeface="Cambria Math"/>
                            </a:rPr>
                            <m:t>2</m:t>
                          </m:r>
                        </m:sup>
                      </m:sSup>
                    </m:oMath>
                  </m:oMathPara>
                </a14:m>
                <a:endParaRPr lang="en-PH" sz="2400" dirty="0"/>
              </a:p>
            </p:txBody>
          </p:sp>
        </mc:Choice>
        <mc:Fallback>
          <p:sp>
            <p:nvSpPr>
              <p:cNvPr id="9" name="TextBox 8"/>
              <p:cNvSpPr txBox="1">
                <a:spLocks noRot="1" noChangeAspect="1" noMove="1" noResize="1" noEditPoints="1" noAdjustHandles="1" noChangeArrowheads="1" noChangeShapeType="1" noTextEdit="1"/>
              </p:cNvSpPr>
              <p:nvPr/>
            </p:nvSpPr>
            <p:spPr>
              <a:xfrm>
                <a:off x="395536" y="4868843"/>
                <a:ext cx="2664296" cy="461665"/>
              </a:xfrm>
              <a:prstGeom prst="rect">
                <a:avLst/>
              </a:prstGeom>
              <a:blipFill rotWithShape="1">
                <a:blip r:embed="rId4"/>
                <a:stretch>
                  <a:fillRect l="-686"/>
                </a:stretch>
              </a:blipFill>
            </p:spPr>
            <p:txBody>
              <a:bodyPr/>
              <a:lstStyle/>
              <a:p>
                <a:r>
                  <a:rPr lang="en-PH">
                    <a:noFill/>
                  </a:rPr>
                  <a:t> </a:t>
                </a:r>
              </a:p>
            </p:txBody>
          </p:sp>
        </mc:Fallback>
      </mc:AlternateContent>
      <p:sp>
        <p:nvSpPr>
          <p:cNvPr id="10" name="Right Arrow 9"/>
          <p:cNvSpPr/>
          <p:nvPr/>
        </p:nvSpPr>
        <p:spPr>
          <a:xfrm>
            <a:off x="3179854" y="5025151"/>
            <a:ext cx="1080120"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TextBox 10"/>
          <p:cNvSpPr txBox="1"/>
          <p:nvPr/>
        </p:nvSpPr>
        <p:spPr>
          <a:xfrm>
            <a:off x="4519494" y="4909736"/>
            <a:ext cx="2304256" cy="461665"/>
          </a:xfrm>
          <a:prstGeom prst="rect">
            <a:avLst/>
          </a:prstGeom>
          <a:noFill/>
        </p:spPr>
        <p:txBody>
          <a:bodyPr wrap="square" rtlCol="0">
            <a:spAutoFit/>
          </a:bodyPr>
          <a:lstStyle/>
          <a:p>
            <a:r>
              <a:rPr lang="en-PH" sz="2400" dirty="0" smtClean="0"/>
              <a:t>2</a:t>
            </a:r>
            <a:r>
              <a:rPr lang="en-PH" sz="2400" dirty="0">
                <a:latin typeface="Times New Roman"/>
                <a:cs typeface="Times New Roman"/>
              </a:rPr>
              <a:t> </a:t>
            </a:r>
            <a:r>
              <a:rPr lang="en-PH" sz="2400" dirty="0" smtClean="0">
                <a:latin typeface="Times New Roman"/>
                <a:cs typeface="Times New Roman"/>
              </a:rPr>
              <a:t> ∙  </a:t>
            </a:r>
            <a:r>
              <a:rPr lang="en-PH" sz="2400" dirty="0">
                <a:cs typeface="Times New Roman"/>
              </a:rPr>
              <a:t>3</a:t>
            </a:r>
            <a:r>
              <a:rPr lang="en-PH" sz="2400" dirty="0" smtClean="0">
                <a:cs typeface="Times New Roman"/>
              </a:rPr>
              <a:t>  </a:t>
            </a:r>
            <a:r>
              <a:rPr lang="en-PH" sz="2400" dirty="0" smtClean="0">
                <a:latin typeface="Times New Roman"/>
                <a:cs typeface="Times New Roman"/>
              </a:rPr>
              <a:t>∙  </a:t>
            </a:r>
            <a:r>
              <a:rPr lang="en-PH" sz="2400" dirty="0" smtClean="0">
                <a:cs typeface="Times New Roman"/>
              </a:rPr>
              <a:t>3</a:t>
            </a:r>
            <a:endParaRPr lang="en-PH" sz="2400" dirty="0"/>
          </a:p>
        </p:txBody>
      </p:sp>
      <p:sp>
        <p:nvSpPr>
          <p:cNvPr id="12" name="TextBox 11"/>
          <p:cNvSpPr txBox="1"/>
          <p:nvPr/>
        </p:nvSpPr>
        <p:spPr>
          <a:xfrm>
            <a:off x="472511" y="5378041"/>
            <a:ext cx="1656184" cy="461665"/>
          </a:xfrm>
          <a:prstGeom prst="rect">
            <a:avLst/>
          </a:prstGeom>
          <a:noFill/>
        </p:spPr>
        <p:txBody>
          <a:bodyPr wrap="square" rtlCol="0">
            <a:spAutoFit/>
          </a:bodyPr>
          <a:lstStyle/>
          <a:p>
            <a:r>
              <a:rPr lang="en-PH" sz="2400" dirty="0" smtClean="0"/>
              <a:t>GCF = 2</a:t>
            </a:r>
            <a:r>
              <a:rPr lang="en-PH" sz="2400" dirty="0" smtClean="0">
                <a:latin typeface="Times New Roman"/>
                <a:cs typeface="Times New Roman"/>
              </a:rPr>
              <a:t>∙ 3</a:t>
            </a:r>
            <a:endParaRPr lang="en-PH" sz="2400" dirty="0"/>
          </a:p>
        </p:txBody>
      </p:sp>
      <p:sp>
        <p:nvSpPr>
          <p:cNvPr id="13" name="TextBox 12"/>
          <p:cNvSpPr txBox="1"/>
          <p:nvPr/>
        </p:nvSpPr>
        <p:spPr>
          <a:xfrm>
            <a:off x="472511" y="6021832"/>
            <a:ext cx="1656184" cy="461665"/>
          </a:xfrm>
          <a:prstGeom prst="rect">
            <a:avLst/>
          </a:prstGeom>
          <a:noFill/>
        </p:spPr>
        <p:txBody>
          <a:bodyPr wrap="square" rtlCol="0">
            <a:spAutoFit/>
          </a:bodyPr>
          <a:lstStyle/>
          <a:p>
            <a:r>
              <a:rPr lang="en-PH" sz="2400" dirty="0" smtClean="0"/>
              <a:t>GCF = 6</a:t>
            </a:r>
            <a:endParaRPr lang="en-PH" sz="2400" dirty="0"/>
          </a:p>
        </p:txBody>
      </p:sp>
      <p:sp>
        <p:nvSpPr>
          <p:cNvPr id="14" name="Rectangle 13"/>
          <p:cNvSpPr/>
          <p:nvPr/>
        </p:nvSpPr>
        <p:spPr>
          <a:xfrm>
            <a:off x="4500258" y="4254779"/>
            <a:ext cx="368246" cy="112326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14"/>
          <p:cNvSpPr/>
          <p:nvPr/>
        </p:nvSpPr>
        <p:spPr>
          <a:xfrm>
            <a:off x="5487499" y="4288503"/>
            <a:ext cx="368246" cy="112326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ngle 15"/>
          <p:cNvSpPr/>
          <p:nvPr/>
        </p:nvSpPr>
        <p:spPr>
          <a:xfrm>
            <a:off x="422113" y="6021832"/>
            <a:ext cx="1269567" cy="57552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custDataLst>
      <p:tags r:id="rId1"/>
    </p:custDataLst>
    <p:extLst>
      <p:ext uri="{BB962C8B-B14F-4D97-AF65-F5344CB8AC3E}">
        <p14:creationId xmlns:p14="http://schemas.microsoft.com/office/powerpoint/2010/main" val="207991160"/>
      </p:ext>
    </p:extLst>
  </p:cSld>
  <p:clrMapOvr>
    <a:masterClrMapping/>
  </p:clrMapOvr>
  <mc:AlternateContent xmlns:mc="http://schemas.openxmlformats.org/markup-compatibility/2006">
    <mc:Choice xmlns:p14="http://schemas.microsoft.com/office/powerpoint/2010/main" Requires="p14">
      <p:transition spd="slow" p14:dur="2000" advTm="121344"/>
    </mc:Choice>
    <mc:Fallback>
      <p:transition spd="slow" advTm="1213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p:bldP spid="9" grpId="0"/>
      <p:bldP spid="10" grpId="0" animBg="1"/>
      <p:bldP spid="11" grpId="0"/>
      <p:bldP spid="12" grpId="0"/>
      <p:bldP spid="13" grpId="0"/>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2800" dirty="0">
                <a:solidFill>
                  <a:schemeClr val="tx1"/>
                </a:solidFill>
              </a:rPr>
              <a:t>Methods for Finding the Greatest Common Factor</a:t>
            </a:r>
            <a:endParaRPr lang="en-PH" sz="2800" dirty="0"/>
          </a:p>
        </p:txBody>
      </p:sp>
      <p:sp>
        <p:nvSpPr>
          <p:cNvPr id="3" name="Content Placeholder 2"/>
          <p:cNvSpPr>
            <a:spLocks noGrp="1"/>
          </p:cNvSpPr>
          <p:nvPr>
            <p:ph idx="1"/>
          </p:nvPr>
        </p:nvSpPr>
        <p:spPr>
          <a:xfrm>
            <a:off x="323528" y="1268760"/>
            <a:ext cx="7620000" cy="1468760"/>
          </a:xfrm>
        </p:spPr>
        <p:txBody>
          <a:bodyPr/>
          <a:lstStyle/>
          <a:p>
            <a:pPr marL="114300" indent="0">
              <a:buNone/>
            </a:pPr>
            <a:r>
              <a:rPr lang="en-PH" dirty="0" smtClean="0"/>
              <a:t>1. Division Method – Dividing both numbers by their common factors until there is no more common factors then find the product of all the common factors. The product is the GCF of the given numbers.</a:t>
            </a:r>
            <a:endParaRPr lang="en-PH" dirty="0"/>
          </a:p>
        </p:txBody>
      </p:sp>
      <p:sp>
        <p:nvSpPr>
          <p:cNvPr id="4" name="Rectangle 3"/>
          <p:cNvSpPr/>
          <p:nvPr/>
        </p:nvSpPr>
        <p:spPr>
          <a:xfrm>
            <a:off x="49056" y="6581001"/>
            <a:ext cx="8604448" cy="276999"/>
          </a:xfrm>
          <a:prstGeom prst="rect">
            <a:avLst/>
          </a:prstGeom>
        </p:spPr>
        <p:txBody>
          <a:bodyPr wrap="square">
            <a:spAutoFit/>
          </a:bodyPr>
          <a:lstStyle/>
          <a:p>
            <a:r>
              <a:rPr lang="en-PH" sz="1200" dirty="0" smtClean="0"/>
              <a:t>https://www.myqbook.com/MathConcept/245/Finding-GCF-by-repeated-division-method</a:t>
            </a:r>
            <a:endParaRPr lang="en-PH" sz="1200" dirty="0"/>
          </a:p>
        </p:txBody>
      </p:sp>
      <p:sp>
        <p:nvSpPr>
          <p:cNvPr id="5" name="Rectangle 4"/>
          <p:cNvSpPr/>
          <p:nvPr/>
        </p:nvSpPr>
        <p:spPr>
          <a:xfrm>
            <a:off x="395535" y="2780928"/>
            <a:ext cx="3851385" cy="1107996"/>
          </a:xfrm>
          <a:prstGeom prst="rect">
            <a:avLst/>
          </a:prstGeom>
        </p:spPr>
        <p:txBody>
          <a:bodyPr wrap="square">
            <a:spAutoFit/>
          </a:bodyPr>
          <a:lstStyle/>
          <a:p>
            <a:r>
              <a:rPr lang="en-PH" dirty="0" smtClean="0"/>
              <a:t>Example:</a:t>
            </a:r>
          </a:p>
          <a:p>
            <a:r>
              <a:rPr lang="en-PH" sz="2400" dirty="0" smtClean="0"/>
              <a:t>1. Find the </a:t>
            </a:r>
            <a:r>
              <a:rPr lang="en-PH" sz="2400" dirty="0" err="1" smtClean="0"/>
              <a:t>gcf</a:t>
            </a:r>
            <a:r>
              <a:rPr lang="en-PH" sz="2400" dirty="0" smtClean="0"/>
              <a:t> of 12 and 18.</a:t>
            </a:r>
          </a:p>
          <a:p>
            <a:r>
              <a:rPr lang="en-PH" sz="2400" dirty="0" smtClean="0"/>
              <a:t>Solution:</a:t>
            </a:r>
          </a:p>
        </p:txBody>
      </p:sp>
      <p:grpSp>
        <p:nvGrpSpPr>
          <p:cNvPr id="51" name="Group 50"/>
          <p:cNvGrpSpPr/>
          <p:nvPr/>
        </p:nvGrpSpPr>
        <p:grpSpPr>
          <a:xfrm>
            <a:off x="2662745" y="4361480"/>
            <a:ext cx="1584176" cy="360040"/>
            <a:chOff x="2662745" y="4361480"/>
            <a:chExt cx="1584176" cy="360040"/>
          </a:xfrm>
        </p:grpSpPr>
        <p:cxnSp>
          <p:nvCxnSpPr>
            <p:cNvPr id="33" name="Straight Connector 32"/>
            <p:cNvCxnSpPr/>
            <p:nvPr/>
          </p:nvCxnSpPr>
          <p:spPr>
            <a:xfrm>
              <a:off x="2662745" y="4721520"/>
              <a:ext cx="1584176"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2662745" y="4361480"/>
              <a:ext cx="0" cy="360040"/>
            </a:xfrm>
            <a:prstGeom prst="line">
              <a:avLst/>
            </a:prstGeom>
          </p:spPr>
          <p:style>
            <a:lnRef idx="3">
              <a:schemeClr val="dk1"/>
            </a:lnRef>
            <a:fillRef idx="0">
              <a:schemeClr val="dk1"/>
            </a:fillRef>
            <a:effectRef idx="2">
              <a:schemeClr val="dk1"/>
            </a:effectRef>
            <a:fontRef idx="minor">
              <a:schemeClr val="tx1"/>
            </a:fontRef>
          </p:style>
        </p:cxnSp>
      </p:grpSp>
      <p:sp>
        <p:nvSpPr>
          <p:cNvPr id="31" name="TextBox 30"/>
          <p:cNvSpPr txBox="1"/>
          <p:nvPr/>
        </p:nvSpPr>
        <p:spPr>
          <a:xfrm>
            <a:off x="2806761" y="4338319"/>
            <a:ext cx="432048" cy="369332"/>
          </a:xfrm>
          <a:prstGeom prst="rect">
            <a:avLst/>
          </a:prstGeom>
          <a:noFill/>
        </p:spPr>
        <p:txBody>
          <a:bodyPr wrap="square" rtlCol="0">
            <a:spAutoFit/>
          </a:bodyPr>
          <a:lstStyle/>
          <a:p>
            <a:r>
              <a:rPr lang="en-PH" dirty="0"/>
              <a:t>6</a:t>
            </a:r>
          </a:p>
        </p:txBody>
      </p:sp>
      <p:sp>
        <p:nvSpPr>
          <p:cNvPr id="32" name="TextBox 31"/>
          <p:cNvSpPr txBox="1"/>
          <p:nvPr/>
        </p:nvSpPr>
        <p:spPr>
          <a:xfrm>
            <a:off x="3391209" y="4338319"/>
            <a:ext cx="432048" cy="369332"/>
          </a:xfrm>
          <a:prstGeom prst="rect">
            <a:avLst/>
          </a:prstGeom>
          <a:noFill/>
        </p:spPr>
        <p:txBody>
          <a:bodyPr wrap="square" rtlCol="0">
            <a:spAutoFit/>
          </a:bodyPr>
          <a:lstStyle/>
          <a:p>
            <a:r>
              <a:rPr lang="en-PH" dirty="0"/>
              <a:t>9</a:t>
            </a:r>
          </a:p>
        </p:txBody>
      </p:sp>
      <p:sp>
        <p:nvSpPr>
          <p:cNvPr id="38" name="TextBox 37"/>
          <p:cNvSpPr txBox="1"/>
          <p:nvPr/>
        </p:nvSpPr>
        <p:spPr>
          <a:xfrm>
            <a:off x="2828758" y="4815710"/>
            <a:ext cx="432048" cy="369332"/>
          </a:xfrm>
          <a:prstGeom prst="rect">
            <a:avLst/>
          </a:prstGeom>
          <a:noFill/>
        </p:spPr>
        <p:txBody>
          <a:bodyPr wrap="square" rtlCol="0">
            <a:spAutoFit/>
          </a:bodyPr>
          <a:lstStyle/>
          <a:p>
            <a:r>
              <a:rPr lang="en-PH" dirty="0"/>
              <a:t>2</a:t>
            </a:r>
          </a:p>
        </p:txBody>
      </p:sp>
      <p:sp>
        <p:nvSpPr>
          <p:cNvPr id="39" name="TextBox 38"/>
          <p:cNvSpPr txBox="1"/>
          <p:nvPr/>
        </p:nvSpPr>
        <p:spPr>
          <a:xfrm>
            <a:off x="3361414" y="4811996"/>
            <a:ext cx="432048" cy="369332"/>
          </a:xfrm>
          <a:prstGeom prst="rect">
            <a:avLst/>
          </a:prstGeom>
          <a:noFill/>
        </p:spPr>
        <p:txBody>
          <a:bodyPr wrap="square" rtlCol="0">
            <a:spAutoFit/>
          </a:bodyPr>
          <a:lstStyle/>
          <a:p>
            <a:r>
              <a:rPr lang="en-PH" dirty="0"/>
              <a:t>3</a:t>
            </a:r>
          </a:p>
        </p:txBody>
      </p:sp>
      <p:sp>
        <p:nvSpPr>
          <p:cNvPr id="42" name="TextBox 41"/>
          <p:cNvSpPr txBox="1"/>
          <p:nvPr/>
        </p:nvSpPr>
        <p:spPr>
          <a:xfrm>
            <a:off x="2128119" y="3760576"/>
            <a:ext cx="432048" cy="369332"/>
          </a:xfrm>
          <a:prstGeom prst="rect">
            <a:avLst/>
          </a:prstGeom>
          <a:noFill/>
        </p:spPr>
        <p:txBody>
          <a:bodyPr wrap="square" rtlCol="0">
            <a:spAutoFit/>
          </a:bodyPr>
          <a:lstStyle/>
          <a:p>
            <a:pPr algn="ctr"/>
            <a:r>
              <a:rPr lang="en-PH" dirty="0" smtClean="0"/>
              <a:t>2</a:t>
            </a:r>
            <a:endParaRPr lang="en-PH" dirty="0"/>
          </a:p>
        </p:txBody>
      </p:sp>
      <p:sp>
        <p:nvSpPr>
          <p:cNvPr id="43" name="TextBox 42"/>
          <p:cNvSpPr txBox="1"/>
          <p:nvPr/>
        </p:nvSpPr>
        <p:spPr>
          <a:xfrm>
            <a:off x="2135078" y="4319800"/>
            <a:ext cx="432048" cy="369332"/>
          </a:xfrm>
          <a:prstGeom prst="rect">
            <a:avLst/>
          </a:prstGeom>
          <a:noFill/>
        </p:spPr>
        <p:txBody>
          <a:bodyPr wrap="square" rtlCol="0">
            <a:spAutoFit/>
          </a:bodyPr>
          <a:lstStyle/>
          <a:p>
            <a:pPr algn="ctr"/>
            <a:r>
              <a:rPr lang="en-PH" dirty="0"/>
              <a:t>3</a:t>
            </a:r>
          </a:p>
        </p:txBody>
      </p:sp>
      <p:sp>
        <p:nvSpPr>
          <p:cNvPr id="44" name="Left Arrow 43"/>
          <p:cNvSpPr/>
          <p:nvPr/>
        </p:nvSpPr>
        <p:spPr>
          <a:xfrm rot="10800000">
            <a:off x="4314706" y="4906186"/>
            <a:ext cx="83549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 name="TextBox 44"/>
          <p:cNvSpPr txBox="1"/>
          <p:nvPr/>
        </p:nvSpPr>
        <p:spPr>
          <a:xfrm>
            <a:off x="5364088" y="4754712"/>
            <a:ext cx="2668992" cy="369332"/>
          </a:xfrm>
          <a:prstGeom prst="rect">
            <a:avLst/>
          </a:prstGeom>
          <a:noFill/>
        </p:spPr>
        <p:txBody>
          <a:bodyPr wrap="square" rtlCol="0">
            <a:spAutoFit/>
          </a:bodyPr>
          <a:lstStyle/>
          <a:p>
            <a:r>
              <a:rPr lang="en-PH" dirty="0" smtClean="0"/>
              <a:t>No more common factor</a:t>
            </a:r>
            <a:endParaRPr lang="en-PH" dirty="0"/>
          </a:p>
        </p:txBody>
      </p:sp>
      <p:sp>
        <p:nvSpPr>
          <p:cNvPr id="46" name="Left Brace 45"/>
          <p:cNvSpPr/>
          <p:nvPr/>
        </p:nvSpPr>
        <p:spPr>
          <a:xfrm>
            <a:off x="1835696" y="3977207"/>
            <a:ext cx="309317" cy="56429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PH"/>
          </a:p>
        </p:txBody>
      </p:sp>
      <p:sp>
        <p:nvSpPr>
          <p:cNvPr id="47" name="TextBox 46"/>
          <p:cNvSpPr txBox="1"/>
          <p:nvPr/>
        </p:nvSpPr>
        <p:spPr>
          <a:xfrm>
            <a:off x="395536" y="3899815"/>
            <a:ext cx="1296144" cy="923330"/>
          </a:xfrm>
          <a:prstGeom prst="rect">
            <a:avLst/>
          </a:prstGeom>
          <a:noFill/>
        </p:spPr>
        <p:txBody>
          <a:bodyPr wrap="square" rtlCol="0">
            <a:spAutoFit/>
          </a:bodyPr>
          <a:lstStyle/>
          <a:p>
            <a:r>
              <a:rPr lang="en-PH" dirty="0" smtClean="0"/>
              <a:t>Multiply to get the GCF.</a:t>
            </a:r>
            <a:endParaRPr lang="en-PH" dirty="0"/>
          </a:p>
        </p:txBody>
      </p:sp>
      <p:sp>
        <p:nvSpPr>
          <p:cNvPr id="48" name="Rectangle 47"/>
          <p:cNvSpPr/>
          <p:nvPr/>
        </p:nvSpPr>
        <p:spPr>
          <a:xfrm>
            <a:off x="397482" y="5200197"/>
            <a:ext cx="1507144" cy="461665"/>
          </a:xfrm>
          <a:prstGeom prst="rect">
            <a:avLst/>
          </a:prstGeom>
        </p:spPr>
        <p:txBody>
          <a:bodyPr wrap="none">
            <a:spAutoFit/>
          </a:bodyPr>
          <a:lstStyle/>
          <a:p>
            <a:r>
              <a:rPr lang="en-PH" sz="2400" dirty="0" smtClean="0"/>
              <a:t>GCF = 2 </a:t>
            </a:r>
            <a:r>
              <a:rPr lang="en-PH" sz="2400" dirty="0" smtClean="0">
                <a:latin typeface="Times New Roman"/>
                <a:cs typeface="Times New Roman"/>
              </a:rPr>
              <a:t>∙ 3</a:t>
            </a:r>
            <a:endParaRPr lang="en-PH" sz="2400" dirty="0"/>
          </a:p>
        </p:txBody>
      </p:sp>
      <p:sp>
        <p:nvSpPr>
          <p:cNvPr id="49" name="Rectangle 48"/>
          <p:cNvSpPr/>
          <p:nvPr/>
        </p:nvSpPr>
        <p:spPr>
          <a:xfrm>
            <a:off x="401821" y="5886730"/>
            <a:ext cx="1130438" cy="461665"/>
          </a:xfrm>
          <a:prstGeom prst="rect">
            <a:avLst/>
          </a:prstGeom>
        </p:spPr>
        <p:txBody>
          <a:bodyPr wrap="none">
            <a:spAutoFit/>
          </a:bodyPr>
          <a:lstStyle/>
          <a:p>
            <a:r>
              <a:rPr lang="en-PH" sz="2400" dirty="0" smtClean="0"/>
              <a:t>GCF = 6</a:t>
            </a:r>
            <a:endParaRPr lang="en-PH" sz="2400" dirty="0"/>
          </a:p>
        </p:txBody>
      </p:sp>
      <p:sp>
        <p:nvSpPr>
          <p:cNvPr id="50" name="Rectangle 49"/>
          <p:cNvSpPr/>
          <p:nvPr/>
        </p:nvSpPr>
        <p:spPr>
          <a:xfrm>
            <a:off x="422113" y="5829802"/>
            <a:ext cx="1269567" cy="57552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2" name="Group 21"/>
          <p:cNvGrpSpPr/>
          <p:nvPr/>
        </p:nvGrpSpPr>
        <p:grpSpPr>
          <a:xfrm>
            <a:off x="2634899" y="3746707"/>
            <a:ext cx="1584176" cy="383201"/>
            <a:chOff x="2051720" y="3704258"/>
            <a:chExt cx="1584176" cy="383201"/>
          </a:xfrm>
        </p:grpSpPr>
        <p:grpSp>
          <p:nvGrpSpPr>
            <p:cNvPr id="23" name="Group 22"/>
            <p:cNvGrpSpPr/>
            <p:nvPr/>
          </p:nvGrpSpPr>
          <p:grpSpPr>
            <a:xfrm>
              <a:off x="2051720" y="3727419"/>
              <a:ext cx="1584176" cy="360040"/>
              <a:chOff x="2267744" y="3501008"/>
              <a:chExt cx="1584176" cy="360040"/>
            </a:xfrm>
          </p:grpSpPr>
          <p:cxnSp>
            <p:nvCxnSpPr>
              <p:cNvPr id="27" name="Straight Connector 26"/>
              <p:cNvCxnSpPr/>
              <p:nvPr/>
            </p:nvCxnSpPr>
            <p:spPr>
              <a:xfrm>
                <a:off x="2267744" y="3861048"/>
                <a:ext cx="1584176" cy="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2267744" y="3501008"/>
                <a:ext cx="0" cy="360040"/>
              </a:xfrm>
              <a:prstGeom prst="line">
                <a:avLst/>
              </a:prstGeom>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2195736" y="3704258"/>
              <a:ext cx="977898" cy="369332"/>
              <a:chOff x="2195736" y="3704258"/>
              <a:chExt cx="977898" cy="369332"/>
            </a:xfrm>
          </p:grpSpPr>
          <p:sp>
            <p:nvSpPr>
              <p:cNvPr id="25" name="TextBox 24"/>
              <p:cNvSpPr txBox="1"/>
              <p:nvPr/>
            </p:nvSpPr>
            <p:spPr>
              <a:xfrm>
                <a:off x="2195736" y="3704258"/>
                <a:ext cx="432048" cy="369332"/>
              </a:xfrm>
              <a:prstGeom prst="rect">
                <a:avLst/>
              </a:prstGeom>
              <a:noFill/>
            </p:spPr>
            <p:txBody>
              <a:bodyPr wrap="square" rtlCol="0">
                <a:spAutoFit/>
              </a:bodyPr>
              <a:lstStyle/>
              <a:p>
                <a:r>
                  <a:rPr lang="en-PH" dirty="0" smtClean="0"/>
                  <a:t>12</a:t>
                </a:r>
                <a:endParaRPr lang="en-PH" dirty="0"/>
              </a:p>
            </p:txBody>
          </p:sp>
          <p:sp>
            <p:nvSpPr>
              <p:cNvPr id="26" name="TextBox 25"/>
              <p:cNvSpPr txBox="1"/>
              <p:nvPr/>
            </p:nvSpPr>
            <p:spPr>
              <a:xfrm>
                <a:off x="2741586" y="3704258"/>
                <a:ext cx="432048" cy="369332"/>
              </a:xfrm>
              <a:prstGeom prst="rect">
                <a:avLst/>
              </a:prstGeom>
              <a:noFill/>
            </p:spPr>
            <p:txBody>
              <a:bodyPr wrap="square" rtlCol="0">
                <a:spAutoFit/>
              </a:bodyPr>
              <a:lstStyle/>
              <a:p>
                <a:r>
                  <a:rPr lang="en-PH" dirty="0" smtClean="0"/>
                  <a:t>18</a:t>
                </a:r>
                <a:endParaRPr lang="en-PH" dirty="0"/>
              </a:p>
            </p:txBody>
          </p:sp>
        </p:grpSp>
      </p:grpSp>
    </p:spTree>
    <p:custDataLst>
      <p:tags r:id="rId1"/>
    </p:custDataLst>
    <p:extLst>
      <p:ext uri="{BB962C8B-B14F-4D97-AF65-F5344CB8AC3E}">
        <p14:creationId xmlns:p14="http://schemas.microsoft.com/office/powerpoint/2010/main" val="359641493"/>
      </p:ext>
    </p:extLst>
  </p:cSld>
  <p:clrMapOvr>
    <a:masterClrMapping/>
  </p:clrMapOvr>
  <mc:AlternateContent xmlns:mc="http://schemas.openxmlformats.org/markup-compatibility/2006">
    <mc:Choice xmlns:p14="http://schemas.microsoft.com/office/powerpoint/2010/main" Requires="p14">
      <p:transition spd="slow" p14:dur="2000" advTm="72217"/>
    </mc:Choice>
    <mc:Fallback>
      <p:transition spd="slow" advTm="72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31" grpId="0"/>
      <p:bldP spid="32" grpId="0"/>
      <p:bldP spid="38" grpId="0"/>
      <p:bldP spid="39" grpId="0"/>
      <p:bldP spid="42" grpId="0"/>
      <p:bldP spid="43" grpId="0"/>
      <p:bldP spid="44" grpId="0" animBg="1"/>
      <p:bldP spid="45" grpId="0"/>
      <p:bldP spid="46" grpId="0" animBg="1"/>
      <p:bldP spid="47" grpId="0"/>
      <p:bldP spid="48" grpId="0"/>
      <p:bldP spid="49" grpId="0"/>
      <p:bldP spid="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19998"/>
            <a:ext cx="4248472" cy="461665"/>
          </a:xfrm>
          <a:prstGeom prst="rect">
            <a:avLst/>
          </a:prstGeom>
          <a:noFill/>
        </p:spPr>
        <p:txBody>
          <a:bodyPr wrap="square" rtlCol="0">
            <a:spAutoFit/>
          </a:bodyPr>
          <a:lstStyle/>
          <a:p>
            <a:r>
              <a:rPr lang="en-PH" sz="2400" dirty="0" smtClean="0"/>
              <a:t>Find the greatest common factor</a:t>
            </a:r>
            <a:endParaRPr lang="en-PH" sz="2400" dirty="0"/>
          </a:p>
        </p:txBody>
      </p:sp>
      <mc:AlternateContent xmlns:mc="http://schemas.openxmlformats.org/markup-compatibility/2006" xmlns:a14="http://schemas.microsoft.com/office/drawing/2010/main">
        <mc:Choice Requires="a14">
          <p:sp>
            <p:nvSpPr>
              <p:cNvPr id="5" name="Rectangle 4"/>
              <p:cNvSpPr/>
              <p:nvPr/>
            </p:nvSpPr>
            <p:spPr>
              <a:xfrm>
                <a:off x="531703" y="817976"/>
                <a:ext cx="4572000" cy="738664"/>
              </a:xfrm>
              <a:prstGeom prst="rect">
                <a:avLst/>
              </a:prstGeom>
            </p:spPr>
            <p:txBody>
              <a:bodyPr>
                <a:spAutoFit/>
              </a:bodyPr>
              <a:lstStyle/>
              <a:p>
                <a:r>
                  <a:rPr lang="en-PH" sz="2400" dirty="0" smtClean="0"/>
                  <a:t>2. </a:t>
                </a:r>
                <a14:m>
                  <m:oMath xmlns:m="http://schemas.openxmlformats.org/officeDocument/2006/math">
                    <m:sSup>
                      <m:sSupPr>
                        <m:ctrlPr>
                          <a:rPr lang="en-PH" sz="2400" i="1" smtClean="0">
                            <a:latin typeface="Cambria Math"/>
                          </a:rPr>
                        </m:ctrlPr>
                      </m:sSupPr>
                      <m:e>
                        <m:r>
                          <a:rPr lang="en-PH" sz="2400" b="0" i="1" smtClean="0">
                            <a:latin typeface="Cambria Math"/>
                          </a:rPr>
                          <m:t>𝑎</m:t>
                        </m:r>
                      </m:e>
                      <m:sup>
                        <m:r>
                          <a:rPr lang="en-PH" sz="2400" b="0" i="1" smtClean="0">
                            <a:latin typeface="Cambria Math"/>
                          </a:rPr>
                          <m:t>4</m:t>
                        </m:r>
                      </m:sup>
                    </m:sSup>
                    <m:r>
                      <a:rPr lang="en-PH" sz="2400" b="0" i="1" smtClean="0">
                        <a:latin typeface="Cambria Math"/>
                      </a:rPr>
                      <m:t>, </m:t>
                    </m:r>
                    <m:sSup>
                      <m:sSupPr>
                        <m:ctrlPr>
                          <a:rPr lang="en-PH" sz="2400" b="0" i="1" smtClean="0">
                            <a:latin typeface="Cambria Math"/>
                          </a:rPr>
                        </m:ctrlPr>
                      </m:sSupPr>
                      <m:e>
                        <m:r>
                          <a:rPr lang="en-PH" sz="2400" b="0" i="1" smtClean="0">
                            <a:latin typeface="Cambria Math"/>
                          </a:rPr>
                          <m:t>𝑎</m:t>
                        </m:r>
                      </m:e>
                      <m:sup>
                        <m:r>
                          <a:rPr lang="en-PH" sz="2400" b="0" i="1" smtClean="0">
                            <a:latin typeface="Cambria Math"/>
                          </a:rPr>
                          <m:t>2</m:t>
                        </m:r>
                      </m:sup>
                    </m:sSup>
                    <m:r>
                      <a:rPr lang="en-PH" sz="2400" b="0" i="1" smtClean="0">
                        <a:latin typeface="Cambria Math"/>
                      </a:rPr>
                      <m:t>,</m:t>
                    </m:r>
                    <m:sSup>
                      <m:sSupPr>
                        <m:ctrlPr>
                          <a:rPr lang="en-PH" sz="2400" b="0" i="1" smtClean="0">
                            <a:latin typeface="Cambria Math"/>
                          </a:rPr>
                        </m:ctrlPr>
                      </m:sSupPr>
                      <m:e>
                        <m:r>
                          <a:rPr lang="en-PH" sz="2400" b="0" i="1" smtClean="0">
                            <a:latin typeface="Cambria Math"/>
                          </a:rPr>
                          <m:t>𝑎</m:t>
                        </m:r>
                      </m:e>
                      <m:sup>
                        <m:r>
                          <a:rPr lang="en-PH" sz="2400" b="0" i="1" smtClean="0">
                            <a:latin typeface="Cambria Math"/>
                          </a:rPr>
                          <m:t>3</m:t>
                        </m:r>
                      </m:sup>
                    </m:sSup>
                  </m:oMath>
                </a14:m>
                <a:endParaRPr lang="en-PH" sz="2400" dirty="0" smtClean="0"/>
              </a:p>
              <a:p>
                <a:r>
                  <a:rPr lang="en-PH" dirty="0" smtClean="0"/>
                  <a:t>Solution:</a:t>
                </a:r>
                <a:endParaRPr lang="en-PH" dirty="0"/>
              </a:p>
            </p:txBody>
          </p:sp>
        </mc:Choice>
        <mc:Fallback xmlns="">
          <p:sp>
            <p:nvSpPr>
              <p:cNvPr id="5" name="Rectangle 4"/>
              <p:cNvSpPr>
                <a:spLocks noRot="1" noChangeAspect="1" noMove="1" noResize="1" noEditPoints="1" noAdjustHandles="1" noChangeArrowheads="1" noChangeShapeType="1" noTextEdit="1"/>
              </p:cNvSpPr>
              <p:nvPr/>
            </p:nvSpPr>
            <p:spPr>
              <a:xfrm>
                <a:off x="531703" y="817976"/>
                <a:ext cx="4572000" cy="738664"/>
              </a:xfrm>
              <a:prstGeom prst="rect">
                <a:avLst/>
              </a:prstGeom>
              <a:blipFill rotWithShape="1">
                <a:blip r:embed="rId3"/>
                <a:stretch>
                  <a:fillRect l="-2000" t="-6612" b="-12397"/>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01792" y="1700808"/>
                <a:ext cx="2414023"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PH" sz="2400" i="1" smtClean="0">
                              <a:latin typeface="Cambria Math"/>
                            </a:rPr>
                          </m:ctrlPr>
                        </m:sSupPr>
                        <m:e>
                          <m:r>
                            <a:rPr lang="en-PH" sz="2400" b="0" i="1" smtClean="0">
                              <a:latin typeface="Cambria Math"/>
                            </a:rPr>
                            <m:t>𝑎</m:t>
                          </m:r>
                        </m:e>
                        <m:sup>
                          <m:r>
                            <a:rPr lang="en-PH" sz="2400" b="0" i="1" smtClean="0">
                              <a:latin typeface="Cambria Math"/>
                            </a:rPr>
                            <m:t>4</m:t>
                          </m:r>
                        </m:sup>
                      </m:sSup>
                      <m:r>
                        <a:rPr lang="en-PH" sz="2400" b="0" i="1" smtClean="0">
                          <a:latin typeface="Cambria Math"/>
                        </a:rPr>
                        <m:t>=</m:t>
                      </m:r>
                      <m:r>
                        <a:rPr lang="en-PH" sz="2400" b="0" i="1" smtClean="0">
                          <a:latin typeface="Cambria Math"/>
                        </a:rPr>
                        <m:t>𝑎</m:t>
                      </m:r>
                      <m:r>
                        <a:rPr lang="en-PH" sz="2400" b="0" i="1" smtClean="0">
                          <a:latin typeface="Cambria Math"/>
                          <a:ea typeface="Cambria Math"/>
                        </a:rPr>
                        <m:t>∙</m:t>
                      </m:r>
                      <m:r>
                        <a:rPr lang="en-PH" sz="2400" b="0" i="1" smtClean="0">
                          <a:latin typeface="Cambria Math"/>
                          <a:ea typeface="Cambria Math"/>
                        </a:rPr>
                        <m:t>𝑎</m:t>
                      </m:r>
                      <m:r>
                        <a:rPr lang="en-PH" sz="2400" b="0" i="1" smtClean="0">
                          <a:latin typeface="Cambria Math"/>
                          <a:ea typeface="Cambria Math"/>
                        </a:rPr>
                        <m:t>∙</m:t>
                      </m:r>
                      <m:r>
                        <a:rPr lang="en-PH" sz="2400" b="0" i="1" smtClean="0">
                          <a:latin typeface="Cambria Math"/>
                          <a:ea typeface="Cambria Math"/>
                        </a:rPr>
                        <m:t>𝑎</m:t>
                      </m:r>
                      <m:r>
                        <a:rPr lang="en-PH" sz="2400" b="0" i="1" smtClean="0">
                          <a:latin typeface="Cambria Math"/>
                          <a:ea typeface="Cambria Math"/>
                        </a:rPr>
                        <m:t>∙</m:t>
                      </m:r>
                      <m:r>
                        <a:rPr lang="en-PH" sz="2400" b="0" i="1" smtClean="0">
                          <a:latin typeface="Cambria Math"/>
                          <a:ea typeface="Cambria Math"/>
                        </a:rPr>
                        <m:t>𝑎</m:t>
                      </m:r>
                    </m:oMath>
                  </m:oMathPara>
                </a14:m>
                <a:endParaRPr lang="en-PH"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01792" y="1700808"/>
                <a:ext cx="2414023" cy="461665"/>
              </a:xfrm>
              <a:prstGeom prst="rect">
                <a:avLst/>
              </a:prstGeom>
              <a:blipFill rotWithShape="1">
                <a:blip r:embed="rId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01792" y="2314871"/>
                <a:ext cx="2414023"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PH" sz="2400" i="1" smtClean="0">
                              <a:latin typeface="Cambria Math"/>
                            </a:rPr>
                          </m:ctrlPr>
                        </m:sSupPr>
                        <m:e>
                          <m:r>
                            <a:rPr lang="en-PH" sz="2400" b="0" i="1" smtClean="0">
                              <a:latin typeface="Cambria Math"/>
                            </a:rPr>
                            <m:t>𝑎</m:t>
                          </m:r>
                        </m:e>
                        <m:sup>
                          <m:r>
                            <a:rPr lang="en-PH" sz="2400" b="0" i="1" smtClean="0">
                              <a:latin typeface="Cambria Math"/>
                            </a:rPr>
                            <m:t>2</m:t>
                          </m:r>
                        </m:sup>
                      </m:sSup>
                      <m:r>
                        <a:rPr lang="en-PH" sz="2400" b="0" i="1" smtClean="0">
                          <a:latin typeface="Cambria Math"/>
                        </a:rPr>
                        <m:t>=</m:t>
                      </m:r>
                      <m:r>
                        <a:rPr lang="en-PH" sz="2400" b="0" i="1" smtClean="0">
                          <a:latin typeface="Cambria Math"/>
                        </a:rPr>
                        <m:t>𝑎</m:t>
                      </m:r>
                      <m:r>
                        <a:rPr lang="en-PH" sz="2400" b="0" i="1" smtClean="0">
                          <a:latin typeface="Cambria Math"/>
                          <a:ea typeface="Cambria Math"/>
                        </a:rPr>
                        <m:t>∙</m:t>
                      </m:r>
                      <m:r>
                        <a:rPr lang="en-PH" sz="2400" b="0" i="1" smtClean="0">
                          <a:latin typeface="Cambria Math"/>
                          <a:ea typeface="Cambria Math"/>
                        </a:rPr>
                        <m:t>𝑎</m:t>
                      </m:r>
                    </m:oMath>
                  </m:oMathPara>
                </a14:m>
                <a:endParaRPr lang="en-PH"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501792" y="2314871"/>
                <a:ext cx="2414023" cy="461665"/>
              </a:xfrm>
              <a:prstGeom prst="rect">
                <a:avLst/>
              </a:prstGeom>
              <a:blipFill rotWithShape="1">
                <a:blip r:embed="rId5"/>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01791" y="2924944"/>
                <a:ext cx="2414023"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PH" sz="2400" i="1" smtClean="0">
                              <a:latin typeface="Cambria Math"/>
                            </a:rPr>
                          </m:ctrlPr>
                        </m:sSupPr>
                        <m:e>
                          <m:r>
                            <a:rPr lang="en-PH" sz="2400" b="0" i="1" smtClean="0">
                              <a:latin typeface="Cambria Math"/>
                            </a:rPr>
                            <m:t>𝑎</m:t>
                          </m:r>
                        </m:e>
                        <m:sup>
                          <m:r>
                            <a:rPr lang="en-PH" sz="2400" b="0" i="1" smtClean="0">
                              <a:latin typeface="Cambria Math"/>
                            </a:rPr>
                            <m:t>3</m:t>
                          </m:r>
                        </m:sup>
                      </m:sSup>
                      <m:r>
                        <a:rPr lang="en-PH" sz="2400" b="0" i="1" smtClean="0">
                          <a:latin typeface="Cambria Math"/>
                        </a:rPr>
                        <m:t>=</m:t>
                      </m:r>
                      <m:r>
                        <a:rPr lang="en-PH" sz="2400" b="0" i="1" smtClean="0">
                          <a:latin typeface="Cambria Math"/>
                        </a:rPr>
                        <m:t>𝑎</m:t>
                      </m:r>
                      <m:r>
                        <a:rPr lang="en-PH" sz="2400" b="0" i="1" smtClean="0">
                          <a:latin typeface="Cambria Math"/>
                          <a:ea typeface="Cambria Math"/>
                        </a:rPr>
                        <m:t>∙</m:t>
                      </m:r>
                      <m:r>
                        <a:rPr lang="en-PH" sz="2400" b="0" i="1" smtClean="0">
                          <a:latin typeface="Cambria Math"/>
                          <a:ea typeface="Cambria Math"/>
                        </a:rPr>
                        <m:t>𝑎</m:t>
                      </m:r>
                      <m:r>
                        <a:rPr lang="en-PH" sz="2400" b="0" i="1" smtClean="0">
                          <a:latin typeface="Cambria Math"/>
                          <a:ea typeface="Cambria Math"/>
                        </a:rPr>
                        <m:t>∙</m:t>
                      </m:r>
                      <m:r>
                        <a:rPr lang="en-PH" sz="2400" b="0" i="1" smtClean="0">
                          <a:latin typeface="Cambria Math"/>
                          <a:ea typeface="Cambria Math"/>
                        </a:rPr>
                        <m:t>𝑎</m:t>
                      </m:r>
                    </m:oMath>
                  </m:oMathPara>
                </a14:m>
                <a:endParaRPr lang="en-PH"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501791" y="2924944"/>
                <a:ext cx="2414023" cy="461665"/>
              </a:xfrm>
              <a:prstGeom prst="rect">
                <a:avLst/>
              </a:prstGeom>
              <a:blipFill rotWithShape="1">
                <a:blip r:embed="rId6"/>
                <a:stretch>
                  <a:fillRect/>
                </a:stretch>
              </a:blipFill>
            </p:spPr>
            <p:txBody>
              <a:bodyPr/>
              <a:lstStyle/>
              <a:p>
                <a:r>
                  <a:rPr lang="en-PH">
                    <a:noFill/>
                  </a:rPr>
                  <a:t> </a:t>
                </a:r>
              </a:p>
            </p:txBody>
          </p:sp>
        </mc:Fallback>
      </mc:AlternateContent>
      <p:sp>
        <p:nvSpPr>
          <p:cNvPr id="9" name="Rectangle 8"/>
          <p:cNvSpPr/>
          <p:nvPr/>
        </p:nvSpPr>
        <p:spPr>
          <a:xfrm>
            <a:off x="1259632" y="1700808"/>
            <a:ext cx="288032" cy="180020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p:cNvSpPr/>
          <p:nvPr/>
        </p:nvSpPr>
        <p:spPr>
          <a:xfrm>
            <a:off x="1708802" y="1700808"/>
            <a:ext cx="288032" cy="180020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mc:AlternateContent xmlns:mc="http://schemas.openxmlformats.org/markup-compatibility/2006" xmlns:a14="http://schemas.microsoft.com/office/drawing/2010/main">
        <mc:Choice Requires="a14">
          <p:sp>
            <p:nvSpPr>
              <p:cNvPr id="11" name="TextBox 10"/>
              <p:cNvSpPr txBox="1"/>
              <p:nvPr/>
            </p:nvSpPr>
            <p:spPr>
              <a:xfrm>
                <a:off x="395536" y="3933056"/>
                <a:ext cx="1728192" cy="461665"/>
              </a:xfrm>
              <a:prstGeom prst="rect">
                <a:avLst/>
              </a:prstGeom>
              <a:noFill/>
            </p:spPr>
            <p:txBody>
              <a:bodyPr wrap="square" rtlCol="0">
                <a:spAutoFit/>
              </a:bodyPr>
              <a:lstStyle/>
              <a:p>
                <a:r>
                  <a:rPr lang="en-PH" sz="2400" dirty="0" smtClean="0"/>
                  <a:t>GCF = </a:t>
                </a:r>
                <a14:m>
                  <m:oMath xmlns:m="http://schemas.openxmlformats.org/officeDocument/2006/math">
                    <m:r>
                      <a:rPr lang="en-PH" sz="2400" b="0" i="1" smtClean="0">
                        <a:latin typeface="Cambria Math"/>
                      </a:rPr>
                      <m:t>𝑎</m:t>
                    </m:r>
                    <m:r>
                      <a:rPr lang="en-PH" sz="2400" b="0" i="1" smtClean="0">
                        <a:latin typeface="Cambria Math"/>
                      </a:rPr>
                      <m:t> ∙ </m:t>
                    </m:r>
                    <m:r>
                      <a:rPr lang="en-PH" sz="2400" b="0" i="1" smtClean="0">
                        <a:latin typeface="Cambria Math"/>
                        <a:ea typeface="Cambria Math"/>
                      </a:rPr>
                      <m:t>𝑎</m:t>
                    </m:r>
                  </m:oMath>
                </a14:m>
                <a:endParaRPr lang="en-PH"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95536" y="3933056"/>
                <a:ext cx="1728192" cy="461665"/>
              </a:xfrm>
              <a:prstGeom prst="rect">
                <a:avLst/>
              </a:prstGeom>
              <a:blipFill rotWithShape="1">
                <a:blip r:embed="rId7"/>
                <a:stretch>
                  <a:fillRect l="-5654" t="-10526" b="-28947"/>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95536" y="4869159"/>
                <a:ext cx="1601298" cy="461665"/>
              </a:xfrm>
              <a:prstGeom prst="rect">
                <a:avLst/>
              </a:prstGeom>
              <a:noFill/>
            </p:spPr>
            <p:txBody>
              <a:bodyPr wrap="square" rtlCol="0">
                <a:spAutoFit/>
              </a:bodyPr>
              <a:lstStyle/>
              <a:p>
                <a:r>
                  <a:rPr lang="en-PH" sz="2400" dirty="0" smtClean="0"/>
                  <a:t>GCF = </a:t>
                </a:r>
                <a14:m>
                  <m:oMath xmlns:m="http://schemas.openxmlformats.org/officeDocument/2006/math">
                    <m:sSup>
                      <m:sSupPr>
                        <m:ctrlPr>
                          <a:rPr lang="en-PH" sz="2400" i="1" smtClean="0">
                            <a:latin typeface="Cambria Math"/>
                          </a:rPr>
                        </m:ctrlPr>
                      </m:sSupPr>
                      <m:e>
                        <m:r>
                          <a:rPr lang="en-PH" sz="2400" b="0" i="1" smtClean="0">
                            <a:latin typeface="Cambria Math"/>
                          </a:rPr>
                          <m:t>𝑎</m:t>
                        </m:r>
                      </m:e>
                      <m:sup>
                        <m:r>
                          <a:rPr lang="en-PH" sz="2400" b="0" i="1" smtClean="0">
                            <a:latin typeface="Cambria Math"/>
                          </a:rPr>
                          <m:t>2</m:t>
                        </m:r>
                      </m:sup>
                    </m:sSup>
                  </m:oMath>
                </a14:m>
                <a:endParaRPr lang="en-PH"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95536" y="4869159"/>
                <a:ext cx="1601298" cy="461665"/>
              </a:xfrm>
              <a:prstGeom prst="rect">
                <a:avLst/>
              </a:prstGeom>
              <a:blipFill rotWithShape="1">
                <a:blip r:embed="rId8"/>
                <a:stretch>
                  <a:fillRect l="-6084" t="-10667" b="-30667"/>
                </a:stretch>
              </a:blipFill>
            </p:spPr>
            <p:txBody>
              <a:bodyPr/>
              <a:lstStyle/>
              <a:p>
                <a:r>
                  <a:rPr lang="en-PH">
                    <a:noFill/>
                  </a:rPr>
                  <a:t> </a:t>
                </a:r>
              </a:p>
            </p:txBody>
          </p:sp>
        </mc:Fallback>
      </mc:AlternateContent>
      <p:sp>
        <p:nvSpPr>
          <p:cNvPr id="13" name="Rectangle 12"/>
          <p:cNvSpPr/>
          <p:nvPr/>
        </p:nvSpPr>
        <p:spPr>
          <a:xfrm>
            <a:off x="395536" y="4869158"/>
            <a:ext cx="1313265" cy="46166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mc:AlternateContent xmlns:mc="http://schemas.openxmlformats.org/markup-compatibility/2006" xmlns:a14="http://schemas.microsoft.com/office/drawing/2010/main">
        <mc:Choice Requires="a14">
          <p:sp>
            <p:nvSpPr>
              <p:cNvPr id="15" name="Rectangle 14"/>
              <p:cNvSpPr/>
              <p:nvPr/>
            </p:nvSpPr>
            <p:spPr>
              <a:xfrm>
                <a:off x="3923928" y="817976"/>
                <a:ext cx="4139952" cy="738664"/>
              </a:xfrm>
              <a:prstGeom prst="rect">
                <a:avLst/>
              </a:prstGeom>
            </p:spPr>
            <p:txBody>
              <a:bodyPr wrap="square">
                <a:spAutoFit/>
              </a:bodyPr>
              <a:lstStyle/>
              <a:p>
                <a:r>
                  <a:rPr lang="en-PH" sz="2400" dirty="0" smtClean="0"/>
                  <a:t>3. 8</a:t>
                </a:r>
                <a14:m>
                  <m:oMath xmlns:m="http://schemas.openxmlformats.org/officeDocument/2006/math">
                    <m:sSup>
                      <m:sSupPr>
                        <m:ctrlPr>
                          <a:rPr lang="en-PH" sz="2400" i="1" smtClean="0">
                            <a:latin typeface="Cambria Math"/>
                          </a:rPr>
                        </m:ctrlPr>
                      </m:sSupPr>
                      <m:e>
                        <m:r>
                          <a:rPr lang="en-PH" sz="2400" b="0" i="1" smtClean="0">
                            <a:latin typeface="Cambria Math"/>
                          </a:rPr>
                          <m:t>𝑥</m:t>
                        </m:r>
                      </m:e>
                      <m:sup>
                        <m:r>
                          <a:rPr lang="en-PH" sz="2400" b="0" i="1" smtClean="0">
                            <a:latin typeface="Cambria Math"/>
                          </a:rPr>
                          <m:t>2</m:t>
                        </m:r>
                      </m:sup>
                    </m:sSup>
                    <m:sSup>
                      <m:sSupPr>
                        <m:ctrlPr>
                          <a:rPr lang="en-PH" sz="2400" i="1" smtClean="0">
                            <a:latin typeface="Cambria Math"/>
                          </a:rPr>
                        </m:ctrlPr>
                      </m:sSupPr>
                      <m:e>
                        <m:r>
                          <a:rPr lang="en-PH" sz="2400" b="0" i="1" smtClean="0">
                            <a:latin typeface="Cambria Math"/>
                          </a:rPr>
                          <m:t>𝑦</m:t>
                        </m:r>
                      </m:e>
                      <m:sup>
                        <m:r>
                          <a:rPr lang="en-PH" sz="2400" b="0" i="1" smtClean="0">
                            <a:latin typeface="Cambria Math"/>
                          </a:rPr>
                          <m:t>3</m:t>
                        </m:r>
                      </m:sup>
                    </m:sSup>
                  </m:oMath>
                </a14:m>
                <a:r>
                  <a:rPr lang="en-PH" sz="2400" dirty="0" smtClean="0"/>
                  <a:t>, 20</a:t>
                </a:r>
                <a14:m>
                  <m:oMath xmlns:m="http://schemas.openxmlformats.org/officeDocument/2006/math">
                    <m:r>
                      <a:rPr lang="en-PH" sz="2400" b="0" i="1" dirty="0" smtClean="0">
                        <a:latin typeface="Cambria Math"/>
                      </a:rPr>
                      <m:t>𝑥</m:t>
                    </m:r>
                    <m:sSup>
                      <m:sSupPr>
                        <m:ctrlPr>
                          <a:rPr lang="en-PH" sz="2400" b="0" i="1" dirty="0" smtClean="0">
                            <a:latin typeface="Cambria Math"/>
                          </a:rPr>
                        </m:ctrlPr>
                      </m:sSupPr>
                      <m:e>
                        <m:r>
                          <a:rPr lang="en-PH" sz="2400" b="0" i="1" dirty="0" smtClean="0">
                            <a:latin typeface="Cambria Math"/>
                          </a:rPr>
                          <m:t>𝑦</m:t>
                        </m:r>
                      </m:e>
                      <m:sup>
                        <m:r>
                          <a:rPr lang="en-PH" sz="2400" b="0" i="1" dirty="0" smtClean="0">
                            <a:latin typeface="Cambria Math"/>
                          </a:rPr>
                          <m:t>4</m:t>
                        </m:r>
                      </m:sup>
                    </m:sSup>
                  </m:oMath>
                </a14:m>
                <a:r>
                  <a:rPr lang="en-PH" sz="2400" dirty="0" smtClean="0"/>
                  <a:t>, and 28</a:t>
                </a:r>
                <a14:m>
                  <m:oMath xmlns:m="http://schemas.openxmlformats.org/officeDocument/2006/math">
                    <m:sSup>
                      <m:sSupPr>
                        <m:ctrlPr>
                          <a:rPr lang="en-PH" sz="2400" i="1" smtClean="0">
                            <a:latin typeface="Cambria Math"/>
                          </a:rPr>
                        </m:ctrlPr>
                      </m:sSupPr>
                      <m:e>
                        <m:r>
                          <a:rPr lang="en-PH" sz="2400" b="0" i="1" smtClean="0">
                            <a:latin typeface="Cambria Math"/>
                          </a:rPr>
                          <m:t>𝑥</m:t>
                        </m:r>
                      </m:e>
                      <m:sup>
                        <m:r>
                          <a:rPr lang="en-PH" sz="2400" b="0" i="1" smtClean="0">
                            <a:latin typeface="Cambria Math"/>
                          </a:rPr>
                          <m:t>3</m:t>
                        </m:r>
                      </m:sup>
                    </m:sSup>
                    <m:sSup>
                      <m:sSupPr>
                        <m:ctrlPr>
                          <a:rPr lang="en-PH" sz="2400" i="1" smtClean="0">
                            <a:latin typeface="Cambria Math"/>
                          </a:rPr>
                        </m:ctrlPr>
                      </m:sSupPr>
                      <m:e>
                        <m:r>
                          <a:rPr lang="en-PH" sz="2400" b="0" i="1" smtClean="0">
                            <a:latin typeface="Cambria Math"/>
                          </a:rPr>
                          <m:t>𝑦</m:t>
                        </m:r>
                      </m:e>
                      <m:sup>
                        <m:r>
                          <a:rPr lang="en-PH" sz="2400" b="0" i="1" smtClean="0">
                            <a:latin typeface="Cambria Math"/>
                          </a:rPr>
                          <m:t>2</m:t>
                        </m:r>
                      </m:sup>
                    </m:sSup>
                  </m:oMath>
                </a14:m>
                <a:endParaRPr lang="en-PH" sz="2400" dirty="0" smtClean="0"/>
              </a:p>
              <a:p>
                <a:r>
                  <a:rPr lang="en-PH" dirty="0"/>
                  <a:t> </a:t>
                </a:r>
                <a:r>
                  <a:rPr lang="en-PH" dirty="0" smtClean="0"/>
                  <a:t>  Solution:</a:t>
                </a:r>
                <a:endParaRPr lang="en-PH" dirty="0"/>
              </a:p>
            </p:txBody>
          </p:sp>
        </mc:Choice>
        <mc:Fallback xmlns="">
          <p:sp>
            <p:nvSpPr>
              <p:cNvPr id="15" name="Rectangle 14"/>
              <p:cNvSpPr>
                <a:spLocks noRot="1" noChangeAspect="1" noMove="1" noResize="1" noEditPoints="1" noAdjustHandles="1" noChangeArrowheads="1" noChangeShapeType="1" noTextEdit="1"/>
              </p:cNvSpPr>
              <p:nvPr/>
            </p:nvSpPr>
            <p:spPr>
              <a:xfrm>
                <a:off x="3923928" y="817976"/>
                <a:ext cx="4139952" cy="738664"/>
              </a:xfrm>
              <a:prstGeom prst="rect">
                <a:avLst/>
              </a:prstGeom>
              <a:blipFill rotWithShape="1">
                <a:blip r:embed="rId9"/>
                <a:stretch>
                  <a:fillRect l="-2356" t="-6612" b="-12397"/>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232561" y="1722428"/>
                <a:ext cx="1203535" cy="4616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PH" sz="2400" i="1" smtClean="0">
                          <a:latin typeface="Cambria Math"/>
                        </a:rPr>
                        <m:t>8</m:t>
                      </m:r>
                      <m:r>
                        <a:rPr lang="en-PH" sz="2400" b="0" i="1" smtClean="0">
                          <a:latin typeface="Cambria Math"/>
                        </a:rPr>
                        <m:t>= </m:t>
                      </m:r>
                      <m:sSup>
                        <m:sSupPr>
                          <m:ctrlPr>
                            <a:rPr lang="en-PH" sz="2400" i="1" dirty="0" smtClean="0">
                              <a:latin typeface="Cambria Math"/>
                            </a:rPr>
                          </m:ctrlPr>
                        </m:sSupPr>
                        <m:e>
                          <m:r>
                            <a:rPr lang="en-PH" sz="2400" b="0" i="1" dirty="0" smtClean="0">
                              <a:latin typeface="Cambria Math"/>
                            </a:rPr>
                            <m:t>2</m:t>
                          </m:r>
                        </m:e>
                        <m:sup>
                          <m:r>
                            <a:rPr lang="en-PH" sz="2400" b="0" i="1" dirty="0" smtClean="0">
                              <a:latin typeface="Cambria Math"/>
                            </a:rPr>
                            <m:t>3</m:t>
                          </m:r>
                        </m:sup>
                      </m:sSup>
                    </m:oMath>
                  </m:oMathPara>
                </a14:m>
                <a:endParaRPr lang="en-PH" sz="2400" dirty="0"/>
              </a:p>
            </p:txBody>
          </p:sp>
        </mc:Choice>
        <mc:Fallback xmlns="">
          <p:sp>
            <p:nvSpPr>
              <p:cNvPr id="16" name="Rectangle 15"/>
              <p:cNvSpPr>
                <a:spLocks noRot="1" noChangeAspect="1" noMove="1" noResize="1" noEditPoints="1" noAdjustHandles="1" noChangeArrowheads="1" noChangeShapeType="1" noTextEdit="1"/>
              </p:cNvSpPr>
              <p:nvPr/>
            </p:nvSpPr>
            <p:spPr>
              <a:xfrm>
                <a:off x="4232561" y="1722428"/>
                <a:ext cx="1203535" cy="461665"/>
              </a:xfrm>
              <a:prstGeom prst="rect">
                <a:avLst/>
              </a:prstGeom>
              <a:blipFill rotWithShape="1">
                <a:blip r:embed="rId10"/>
                <a:stretch>
                  <a:fillRect l="-1010"/>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4046649" y="2250255"/>
                <a:ext cx="1755545" cy="4616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PH" sz="2400" i="1" smtClean="0">
                          <a:latin typeface="Cambria Math"/>
                        </a:rPr>
                        <m:t>2</m:t>
                      </m:r>
                      <m:r>
                        <a:rPr lang="en-PH" sz="2400" b="0" i="1" smtClean="0">
                          <a:latin typeface="Cambria Math"/>
                        </a:rPr>
                        <m:t>0= </m:t>
                      </m:r>
                      <m:sSup>
                        <m:sSupPr>
                          <m:ctrlPr>
                            <a:rPr lang="en-PH" sz="2400" i="1" dirty="0" smtClean="0">
                              <a:latin typeface="Cambria Math"/>
                            </a:rPr>
                          </m:ctrlPr>
                        </m:sSupPr>
                        <m:e>
                          <m:r>
                            <a:rPr lang="en-PH" sz="2400" b="0" i="1" dirty="0" smtClean="0">
                              <a:latin typeface="Cambria Math"/>
                            </a:rPr>
                            <m:t>2</m:t>
                          </m:r>
                        </m:e>
                        <m:sup>
                          <m:r>
                            <a:rPr lang="en-PH" sz="2400" b="0" i="1" dirty="0" smtClean="0">
                              <a:latin typeface="Cambria Math"/>
                            </a:rPr>
                            <m:t>2</m:t>
                          </m:r>
                        </m:sup>
                      </m:sSup>
                      <m:r>
                        <a:rPr lang="en-PH" sz="2400" b="0" i="1" dirty="0" smtClean="0">
                          <a:latin typeface="Cambria Math"/>
                          <a:ea typeface="Cambria Math"/>
                        </a:rPr>
                        <m:t>∙5</m:t>
                      </m:r>
                    </m:oMath>
                  </m:oMathPara>
                </a14:m>
                <a:endParaRPr lang="en-PH" sz="2400" dirty="0"/>
              </a:p>
            </p:txBody>
          </p:sp>
        </mc:Choice>
        <mc:Fallback xmlns="">
          <p:sp>
            <p:nvSpPr>
              <p:cNvPr id="17" name="Rectangle 16"/>
              <p:cNvSpPr>
                <a:spLocks noRot="1" noChangeAspect="1" noMove="1" noResize="1" noEditPoints="1" noAdjustHandles="1" noChangeArrowheads="1" noChangeShapeType="1" noTextEdit="1"/>
              </p:cNvSpPr>
              <p:nvPr/>
            </p:nvSpPr>
            <p:spPr>
              <a:xfrm>
                <a:off x="4046649" y="2250255"/>
                <a:ext cx="1755545" cy="461665"/>
              </a:xfrm>
              <a:prstGeom prst="rect">
                <a:avLst/>
              </a:prstGeom>
              <a:blipFill rotWithShape="1">
                <a:blip r:embed="rId11"/>
                <a:stretch>
                  <a:fillRect l="-1042"/>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4046649" y="2776536"/>
                <a:ext cx="1755545" cy="4616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PH" sz="2400" i="1" smtClean="0">
                          <a:latin typeface="Cambria Math"/>
                        </a:rPr>
                        <m:t>2</m:t>
                      </m:r>
                      <m:r>
                        <a:rPr lang="en-PH" sz="2400" b="0" i="1" smtClean="0">
                          <a:latin typeface="Cambria Math"/>
                        </a:rPr>
                        <m:t>8= </m:t>
                      </m:r>
                      <m:sSup>
                        <m:sSupPr>
                          <m:ctrlPr>
                            <a:rPr lang="en-PH" sz="2400" i="1" dirty="0" smtClean="0">
                              <a:latin typeface="Cambria Math"/>
                            </a:rPr>
                          </m:ctrlPr>
                        </m:sSupPr>
                        <m:e>
                          <m:r>
                            <a:rPr lang="en-PH" sz="2400" b="0" i="1" dirty="0" smtClean="0">
                              <a:latin typeface="Cambria Math"/>
                            </a:rPr>
                            <m:t>2</m:t>
                          </m:r>
                        </m:e>
                        <m:sup>
                          <m:r>
                            <a:rPr lang="en-PH" sz="2400" b="0" i="1" dirty="0" smtClean="0">
                              <a:latin typeface="Cambria Math"/>
                            </a:rPr>
                            <m:t>2</m:t>
                          </m:r>
                        </m:sup>
                      </m:sSup>
                      <m:r>
                        <a:rPr lang="en-PH" sz="2400" b="0" i="1" dirty="0" smtClean="0">
                          <a:latin typeface="Cambria Math"/>
                          <a:ea typeface="Cambria Math"/>
                        </a:rPr>
                        <m:t>∙7</m:t>
                      </m:r>
                    </m:oMath>
                  </m:oMathPara>
                </a14:m>
                <a:endParaRPr lang="en-PH" sz="2400" dirty="0"/>
              </a:p>
            </p:txBody>
          </p:sp>
        </mc:Choice>
        <mc:Fallback xmlns="">
          <p:sp>
            <p:nvSpPr>
              <p:cNvPr id="18" name="Rectangle 17"/>
              <p:cNvSpPr>
                <a:spLocks noRot="1" noChangeAspect="1" noMove="1" noResize="1" noEditPoints="1" noAdjustHandles="1" noChangeArrowheads="1" noChangeShapeType="1" noTextEdit="1"/>
              </p:cNvSpPr>
              <p:nvPr/>
            </p:nvSpPr>
            <p:spPr>
              <a:xfrm>
                <a:off x="4046649" y="2776536"/>
                <a:ext cx="1755545" cy="461665"/>
              </a:xfrm>
              <a:prstGeom prst="rect">
                <a:avLst/>
              </a:prstGeom>
              <a:blipFill rotWithShape="1">
                <a:blip r:embed="rId12"/>
                <a:stretch>
                  <a:fillRect l="-1042"/>
                </a:stretch>
              </a:blipFill>
            </p:spPr>
            <p:txBody>
              <a:bodyPr/>
              <a:lstStyle/>
              <a:p>
                <a:r>
                  <a:rPr lang="en-PH">
                    <a:noFill/>
                  </a:rPr>
                  <a:t> </a:t>
                </a:r>
              </a:p>
            </p:txBody>
          </p:sp>
        </mc:Fallback>
      </mc:AlternateContent>
      <p:sp>
        <p:nvSpPr>
          <p:cNvPr id="19" name="Right Arrow 18"/>
          <p:cNvSpPr/>
          <p:nvPr/>
        </p:nvSpPr>
        <p:spPr>
          <a:xfrm>
            <a:off x="5785479" y="1838888"/>
            <a:ext cx="585350" cy="224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Right Arrow 19"/>
          <p:cNvSpPr/>
          <p:nvPr/>
        </p:nvSpPr>
        <p:spPr>
          <a:xfrm>
            <a:off x="5802194" y="2375981"/>
            <a:ext cx="585350" cy="224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ight Arrow 20"/>
          <p:cNvSpPr/>
          <p:nvPr/>
        </p:nvSpPr>
        <p:spPr>
          <a:xfrm>
            <a:off x="5802194" y="2923544"/>
            <a:ext cx="585350" cy="224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mc:AlternateContent xmlns:mc="http://schemas.openxmlformats.org/markup-compatibility/2006" xmlns:a14="http://schemas.microsoft.com/office/drawing/2010/main">
        <mc:Choice Requires="a14">
          <p:sp>
            <p:nvSpPr>
              <p:cNvPr id="22" name="TextBox 21"/>
              <p:cNvSpPr txBox="1"/>
              <p:nvPr/>
            </p:nvSpPr>
            <p:spPr>
              <a:xfrm>
                <a:off x="6516216" y="1722428"/>
                <a:ext cx="14401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PH" sz="2400" b="0" i="1" smtClean="0">
                          <a:latin typeface="Cambria Math"/>
                        </a:rPr>
                        <m:t>2</m:t>
                      </m:r>
                      <m:r>
                        <a:rPr lang="en-PH" sz="2400" b="0" i="1" smtClean="0">
                          <a:latin typeface="Cambria Math"/>
                          <a:ea typeface="Cambria Math"/>
                        </a:rPr>
                        <m:t>∙2∙2</m:t>
                      </m:r>
                    </m:oMath>
                  </m:oMathPara>
                </a14:m>
                <a:endParaRPr lang="en-PH"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516216" y="1722428"/>
                <a:ext cx="1440160" cy="461665"/>
              </a:xfrm>
              <a:prstGeom prst="rect">
                <a:avLst/>
              </a:prstGeom>
              <a:blipFill rotWithShape="1">
                <a:blip r:embed="rId13"/>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408204" y="2189912"/>
                <a:ext cx="16561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PH" sz="2400" b="0" i="1" smtClean="0">
                          <a:latin typeface="Cambria Math"/>
                        </a:rPr>
                        <m:t>2</m:t>
                      </m:r>
                      <m:r>
                        <a:rPr lang="en-PH" sz="2400" b="0" i="1" smtClean="0">
                          <a:latin typeface="Cambria Math"/>
                          <a:ea typeface="Cambria Math"/>
                        </a:rPr>
                        <m:t>∙2∙5</m:t>
                      </m:r>
                    </m:oMath>
                  </m:oMathPara>
                </a14:m>
                <a:endParaRPr lang="en-PH"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6408204" y="2189912"/>
                <a:ext cx="1656184" cy="461665"/>
              </a:xfrm>
              <a:prstGeom prst="rect">
                <a:avLst/>
              </a:prstGeom>
              <a:blipFill rotWithShape="1">
                <a:blip r:embed="rId1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546812" y="2768308"/>
                <a:ext cx="13316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PH" sz="2400" b="0" i="1" smtClean="0">
                          <a:latin typeface="Cambria Math"/>
                        </a:rPr>
                        <m:t>2</m:t>
                      </m:r>
                      <m:r>
                        <a:rPr lang="en-PH" sz="2400" b="0" i="1" smtClean="0">
                          <a:latin typeface="Cambria Math"/>
                          <a:ea typeface="Cambria Math"/>
                        </a:rPr>
                        <m:t>∙2∙7</m:t>
                      </m:r>
                    </m:oMath>
                  </m:oMathPara>
                </a14:m>
                <a:endParaRPr lang="en-PH"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546812" y="2768308"/>
                <a:ext cx="1331640" cy="461665"/>
              </a:xfrm>
              <a:prstGeom prst="rect">
                <a:avLst/>
              </a:prstGeom>
              <a:blipFill rotWithShape="1">
                <a:blip r:embed="rId15"/>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093569" y="3502872"/>
                <a:ext cx="3119063"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PH" sz="2400" i="1" smtClean="0">
                              <a:latin typeface="Cambria Math"/>
                            </a:rPr>
                          </m:ctrlPr>
                        </m:sSupPr>
                        <m:e>
                          <m:r>
                            <a:rPr lang="en-PH" sz="2400" b="0" i="1" smtClean="0">
                              <a:latin typeface="Cambria Math"/>
                            </a:rPr>
                            <m:t>𝑥</m:t>
                          </m:r>
                        </m:e>
                        <m:sup>
                          <m:r>
                            <a:rPr lang="en-PH" sz="2400" b="0" i="1" smtClean="0">
                              <a:latin typeface="Cambria Math"/>
                            </a:rPr>
                            <m:t>2</m:t>
                          </m:r>
                        </m:sup>
                      </m:sSup>
                      <m:sSup>
                        <m:sSupPr>
                          <m:ctrlPr>
                            <a:rPr lang="en-PH" sz="2400" i="1" dirty="0" smtClean="0">
                              <a:latin typeface="Cambria Math"/>
                            </a:rPr>
                          </m:ctrlPr>
                        </m:sSupPr>
                        <m:e>
                          <m:r>
                            <a:rPr lang="en-PH" sz="2400" b="0" i="1" dirty="0" smtClean="0">
                              <a:latin typeface="Cambria Math"/>
                            </a:rPr>
                            <m:t>𝑦</m:t>
                          </m:r>
                        </m:e>
                        <m:sup>
                          <m:r>
                            <a:rPr lang="en-PH" sz="2400" b="0" i="1" dirty="0" smtClean="0">
                              <a:latin typeface="Cambria Math"/>
                            </a:rPr>
                            <m:t>3</m:t>
                          </m:r>
                        </m:sup>
                      </m:sSup>
                      <m:r>
                        <a:rPr lang="en-PH" sz="2400" b="0" i="1" smtClean="0">
                          <a:latin typeface="Cambria Math"/>
                        </a:rPr>
                        <m:t>=</m:t>
                      </m:r>
                      <m:r>
                        <a:rPr lang="en-PH" sz="2400" b="0" i="1" smtClean="0">
                          <a:latin typeface="Cambria Math"/>
                        </a:rPr>
                        <m:t>𝑥</m:t>
                      </m:r>
                      <m:r>
                        <a:rPr lang="en-PH" sz="2400" b="0" i="1" smtClean="0">
                          <a:latin typeface="Cambria Math"/>
                          <a:ea typeface="Cambria Math"/>
                        </a:rPr>
                        <m:t>∙</m:t>
                      </m:r>
                      <m:r>
                        <a:rPr lang="en-PH" sz="2400" b="0" i="1" smtClean="0">
                          <a:latin typeface="Cambria Math"/>
                          <a:ea typeface="Cambria Math"/>
                        </a:rPr>
                        <m:t>𝑥</m:t>
                      </m:r>
                      <m:r>
                        <a:rPr lang="en-PH" sz="2400" b="0" i="1" smtClean="0">
                          <a:latin typeface="Cambria Math"/>
                          <a:ea typeface="Cambria Math"/>
                        </a:rPr>
                        <m:t>∙</m:t>
                      </m:r>
                      <m:r>
                        <a:rPr lang="en-PH" sz="2400" b="0" i="1" smtClean="0">
                          <a:latin typeface="Cambria Math"/>
                          <a:ea typeface="Cambria Math"/>
                        </a:rPr>
                        <m:t>𝑦</m:t>
                      </m:r>
                      <m:r>
                        <a:rPr lang="en-PH" sz="2400" b="0" i="1" smtClean="0">
                          <a:latin typeface="Cambria Math"/>
                          <a:ea typeface="Cambria Math"/>
                        </a:rPr>
                        <m:t>∙</m:t>
                      </m:r>
                      <m:r>
                        <a:rPr lang="en-PH" sz="2400" b="0" i="1" smtClean="0">
                          <a:latin typeface="Cambria Math"/>
                          <a:ea typeface="Cambria Math"/>
                        </a:rPr>
                        <m:t>𝑦</m:t>
                      </m:r>
                      <m:r>
                        <a:rPr lang="en-PH" sz="2400" b="0" i="1" smtClean="0">
                          <a:latin typeface="Cambria Math"/>
                          <a:ea typeface="Cambria Math"/>
                        </a:rPr>
                        <m:t>∙</m:t>
                      </m:r>
                      <m:r>
                        <a:rPr lang="en-PH" sz="2400" b="0" i="1" smtClean="0">
                          <a:latin typeface="Cambria Math"/>
                          <a:ea typeface="Cambria Math"/>
                        </a:rPr>
                        <m:t>𝑦</m:t>
                      </m:r>
                    </m:oMath>
                  </m:oMathPara>
                </a14:m>
                <a:endParaRPr lang="en-PH"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4093569" y="3502872"/>
                <a:ext cx="3119063" cy="461665"/>
              </a:xfrm>
              <a:prstGeom prst="rect">
                <a:avLst/>
              </a:prstGeom>
              <a:blipFill rotWithShape="1">
                <a:blip r:embed="rId16"/>
                <a:stretch>
                  <a:fillRect b="-10667"/>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227090" y="3964537"/>
                <a:ext cx="3119063"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PH" sz="2400" i="1" smtClean="0">
                          <a:latin typeface="Cambria Math"/>
                        </a:rPr>
                        <m:t>𝑥</m:t>
                      </m:r>
                      <m:sSup>
                        <m:sSupPr>
                          <m:ctrlPr>
                            <a:rPr lang="en-PH" sz="2400" i="1" dirty="0" smtClean="0">
                              <a:latin typeface="Cambria Math"/>
                            </a:rPr>
                          </m:ctrlPr>
                        </m:sSupPr>
                        <m:e>
                          <m:r>
                            <a:rPr lang="en-PH" sz="2400" b="0" i="1" dirty="0" smtClean="0">
                              <a:latin typeface="Cambria Math"/>
                            </a:rPr>
                            <m:t>𝑦</m:t>
                          </m:r>
                        </m:e>
                        <m:sup>
                          <m:r>
                            <a:rPr lang="en-PH" sz="2400" b="0" i="1" dirty="0" smtClean="0">
                              <a:latin typeface="Cambria Math"/>
                            </a:rPr>
                            <m:t>4</m:t>
                          </m:r>
                        </m:sup>
                      </m:sSup>
                      <m:r>
                        <a:rPr lang="en-PH" sz="2400" b="0" i="1" smtClean="0">
                          <a:latin typeface="Cambria Math"/>
                        </a:rPr>
                        <m:t>=</m:t>
                      </m:r>
                      <m:r>
                        <a:rPr lang="en-PH" sz="2400" b="0" i="1" smtClean="0">
                          <a:latin typeface="Cambria Math"/>
                        </a:rPr>
                        <m:t>𝑥</m:t>
                      </m:r>
                      <m:r>
                        <a:rPr lang="en-PH" sz="2400" b="0" i="1" smtClean="0">
                          <a:latin typeface="Cambria Math"/>
                          <a:ea typeface="Cambria Math"/>
                        </a:rPr>
                        <m:t>∙</m:t>
                      </m:r>
                      <m:r>
                        <a:rPr lang="en-PH" sz="2400" b="0" i="1" smtClean="0">
                          <a:latin typeface="Cambria Math"/>
                          <a:ea typeface="Cambria Math"/>
                        </a:rPr>
                        <m:t>𝑦</m:t>
                      </m:r>
                      <m:r>
                        <a:rPr lang="en-PH" sz="2400" b="0" i="1" smtClean="0">
                          <a:latin typeface="Cambria Math"/>
                          <a:ea typeface="Cambria Math"/>
                        </a:rPr>
                        <m:t>∙</m:t>
                      </m:r>
                      <m:r>
                        <a:rPr lang="en-PH" sz="2400" b="0" i="1" smtClean="0">
                          <a:latin typeface="Cambria Math"/>
                          <a:ea typeface="Cambria Math"/>
                        </a:rPr>
                        <m:t>𝑦</m:t>
                      </m:r>
                      <m:r>
                        <a:rPr lang="en-PH" sz="2400" b="0" i="1" smtClean="0">
                          <a:latin typeface="Cambria Math"/>
                          <a:ea typeface="Cambria Math"/>
                        </a:rPr>
                        <m:t>∙</m:t>
                      </m:r>
                      <m:r>
                        <a:rPr lang="en-PH" sz="2400" b="0" i="1" smtClean="0">
                          <a:latin typeface="Cambria Math"/>
                          <a:ea typeface="Cambria Math"/>
                        </a:rPr>
                        <m:t>𝑦</m:t>
                      </m:r>
                      <m:r>
                        <a:rPr lang="en-PH" sz="2400" b="0" i="1" smtClean="0">
                          <a:latin typeface="Cambria Math"/>
                          <a:ea typeface="Cambria Math"/>
                        </a:rPr>
                        <m:t>∙</m:t>
                      </m:r>
                      <m:r>
                        <a:rPr lang="en-PH" sz="2400" b="0" i="1" smtClean="0">
                          <a:latin typeface="Cambria Math"/>
                          <a:ea typeface="Cambria Math"/>
                        </a:rPr>
                        <m:t>𝑦</m:t>
                      </m:r>
                    </m:oMath>
                  </m:oMathPara>
                </a14:m>
                <a:endParaRPr lang="en-PH"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4227090" y="3964537"/>
                <a:ext cx="3119063" cy="461665"/>
              </a:xfrm>
              <a:prstGeom prst="rect">
                <a:avLst/>
              </a:prstGeom>
              <a:blipFill rotWithShape="1">
                <a:blip r:embed="rId17"/>
                <a:stretch>
                  <a:fillRect b="-921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117233" y="4442801"/>
                <a:ext cx="3119063"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PH" sz="2400" i="1" smtClean="0">
                              <a:latin typeface="Cambria Math"/>
                            </a:rPr>
                          </m:ctrlPr>
                        </m:sSupPr>
                        <m:e>
                          <m:r>
                            <a:rPr lang="en-PH" sz="2400" b="0" i="1" smtClean="0">
                              <a:latin typeface="Cambria Math"/>
                            </a:rPr>
                            <m:t>𝑥</m:t>
                          </m:r>
                        </m:e>
                        <m:sup>
                          <m:r>
                            <a:rPr lang="en-PH" sz="2400" b="0" i="1" smtClean="0">
                              <a:latin typeface="Cambria Math"/>
                            </a:rPr>
                            <m:t>3</m:t>
                          </m:r>
                        </m:sup>
                      </m:sSup>
                      <m:sSup>
                        <m:sSupPr>
                          <m:ctrlPr>
                            <a:rPr lang="en-PH" sz="2400" i="1" dirty="0" smtClean="0">
                              <a:latin typeface="Cambria Math"/>
                            </a:rPr>
                          </m:ctrlPr>
                        </m:sSupPr>
                        <m:e>
                          <m:r>
                            <a:rPr lang="en-PH" sz="2400" b="0" i="1" dirty="0" smtClean="0">
                              <a:latin typeface="Cambria Math"/>
                            </a:rPr>
                            <m:t>𝑦</m:t>
                          </m:r>
                        </m:e>
                        <m:sup>
                          <m:r>
                            <a:rPr lang="en-PH" sz="2400" b="0" i="1" dirty="0" smtClean="0">
                              <a:latin typeface="Cambria Math"/>
                            </a:rPr>
                            <m:t>2</m:t>
                          </m:r>
                        </m:sup>
                      </m:sSup>
                      <m:r>
                        <a:rPr lang="en-PH" sz="2400" b="0" i="1" smtClean="0">
                          <a:latin typeface="Cambria Math"/>
                        </a:rPr>
                        <m:t>=</m:t>
                      </m:r>
                      <m:r>
                        <a:rPr lang="en-PH" sz="2400" b="0" i="1" smtClean="0">
                          <a:latin typeface="Cambria Math"/>
                        </a:rPr>
                        <m:t>𝑥</m:t>
                      </m:r>
                      <m:r>
                        <a:rPr lang="en-PH" sz="2400" b="0" i="1" smtClean="0">
                          <a:latin typeface="Cambria Math"/>
                          <a:ea typeface="Cambria Math"/>
                        </a:rPr>
                        <m:t>∙</m:t>
                      </m:r>
                      <m:r>
                        <a:rPr lang="en-PH" sz="2400" b="0" i="1" smtClean="0">
                          <a:latin typeface="Cambria Math"/>
                          <a:ea typeface="Cambria Math"/>
                        </a:rPr>
                        <m:t>𝑥</m:t>
                      </m:r>
                      <m:r>
                        <a:rPr lang="en-PH" sz="2400" b="0" i="1" smtClean="0">
                          <a:latin typeface="Cambria Math"/>
                          <a:ea typeface="Cambria Math"/>
                        </a:rPr>
                        <m:t>∙</m:t>
                      </m:r>
                      <m:r>
                        <a:rPr lang="en-PH" sz="2400" b="0" i="1" smtClean="0">
                          <a:latin typeface="Cambria Math"/>
                          <a:ea typeface="Cambria Math"/>
                        </a:rPr>
                        <m:t>𝑥</m:t>
                      </m:r>
                      <m:r>
                        <a:rPr lang="en-PH" sz="2400" b="0" i="1" smtClean="0">
                          <a:latin typeface="Cambria Math"/>
                          <a:ea typeface="Cambria Math"/>
                        </a:rPr>
                        <m:t>∙</m:t>
                      </m:r>
                      <m:r>
                        <a:rPr lang="en-PH" sz="2400" b="0" i="1" smtClean="0">
                          <a:latin typeface="Cambria Math"/>
                          <a:ea typeface="Cambria Math"/>
                        </a:rPr>
                        <m:t>𝑦</m:t>
                      </m:r>
                      <m:r>
                        <a:rPr lang="en-PH" sz="2400" b="0" i="1" smtClean="0">
                          <a:latin typeface="Cambria Math"/>
                          <a:ea typeface="Cambria Math"/>
                        </a:rPr>
                        <m:t>∙</m:t>
                      </m:r>
                      <m:r>
                        <a:rPr lang="en-PH" sz="2400" b="0" i="1" smtClean="0">
                          <a:latin typeface="Cambria Math"/>
                          <a:ea typeface="Cambria Math"/>
                        </a:rPr>
                        <m:t>𝑦</m:t>
                      </m:r>
                    </m:oMath>
                  </m:oMathPara>
                </a14:m>
                <a:endParaRPr lang="en-PH" sz="2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4117233" y="4442801"/>
                <a:ext cx="3119063" cy="461665"/>
              </a:xfrm>
              <a:prstGeom prst="rect">
                <a:avLst/>
              </a:prstGeom>
              <a:blipFill rotWithShape="1">
                <a:blip r:embed="rId18"/>
                <a:stretch>
                  <a:fillRect b="-921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125970" y="5099991"/>
                <a:ext cx="2894302" cy="461665"/>
              </a:xfrm>
              <a:prstGeom prst="rect">
                <a:avLst/>
              </a:prstGeom>
              <a:noFill/>
            </p:spPr>
            <p:txBody>
              <a:bodyPr wrap="square" rtlCol="0">
                <a:spAutoFit/>
              </a:bodyPr>
              <a:lstStyle/>
              <a:p>
                <a:r>
                  <a:rPr lang="en-PH" sz="2400" dirty="0" smtClean="0"/>
                  <a:t>GCF = 2</a:t>
                </a:r>
                <a14:m>
                  <m:oMath xmlns:m="http://schemas.openxmlformats.org/officeDocument/2006/math">
                    <m:r>
                      <a:rPr lang="en-PH" sz="2400" b="0" i="1" smtClean="0">
                        <a:latin typeface="Cambria Math"/>
                      </a:rPr>
                      <m:t> ∙2</m:t>
                    </m:r>
                    <m:r>
                      <a:rPr lang="en-PH" sz="2400" b="0" i="1" smtClean="0">
                        <a:latin typeface="Cambria Math"/>
                        <a:ea typeface="Cambria Math"/>
                      </a:rPr>
                      <m:t>∙</m:t>
                    </m:r>
                    <m:r>
                      <a:rPr lang="en-PH" sz="2400" b="0" i="1" smtClean="0">
                        <a:latin typeface="Cambria Math"/>
                        <a:ea typeface="Cambria Math"/>
                      </a:rPr>
                      <m:t>𝑥</m:t>
                    </m:r>
                    <m:r>
                      <a:rPr lang="en-PH" sz="2400" b="0" i="1" smtClean="0">
                        <a:latin typeface="Cambria Math"/>
                        <a:ea typeface="Cambria Math"/>
                      </a:rPr>
                      <m:t>∙</m:t>
                    </m:r>
                    <m:r>
                      <a:rPr lang="en-PH" sz="2400" b="0" i="1" smtClean="0">
                        <a:latin typeface="Cambria Math"/>
                        <a:ea typeface="Cambria Math"/>
                      </a:rPr>
                      <m:t>𝑦</m:t>
                    </m:r>
                    <m:r>
                      <a:rPr lang="en-PH" sz="2400" b="0" i="1" smtClean="0">
                        <a:latin typeface="Cambria Math"/>
                        <a:ea typeface="Cambria Math"/>
                      </a:rPr>
                      <m:t>∙</m:t>
                    </m:r>
                    <m:r>
                      <a:rPr lang="en-PH" sz="2400" b="0" i="1" smtClean="0">
                        <a:latin typeface="Cambria Math"/>
                        <a:ea typeface="Cambria Math"/>
                      </a:rPr>
                      <m:t>𝑦</m:t>
                    </m:r>
                  </m:oMath>
                </a14:m>
                <a:endParaRPr lang="en-PH" sz="2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4125970" y="5099991"/>
                <a:ext cx="2894302" cy="461665"/>
              </a:xfrm>
              <a:prstGeom prst="rect">
                <a:avLst/>
              </a:prstGeom>
              <a:blipFill rotWithShape="1">
                <a:blip r:embed="rId19"/>
                <a:stretch>
                  <a:fillRect l="-3368" t="-10667" b="-30667"/>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200896" y="5733256"/>
                <a:ext cx="1893973" cy="461665"/>
              </a:xfrm>
              <a:prstGeom prst="rect">
                <a:avLst/>
              </a:prstGeom>
              <a:noFill/>
            </p:spPr>
            <p:txBody>
              <a:bodyPr wrap="square" rtlCol="0">
                <a:spAutoFit/>
              </a:bodyPr>
              <a:lstStyle/>
              <a:p>
                <a:r>
                  <a:rPr lang="en-PH" sz="2400" dirty="0" smtClean="0"/>
                  <a:t>GCF = </a:t>
                </a:r>
                <a14:m>
                  <m:oMath xmlns:m="http://schemas.openxmlformats.org/officeDocument/2006/math">
                    <m:sSup>
                      <m:sSupPr>
                        <m:ctrlPr>
                          <a:rPr lang="en-PH" sz="2400" i="1" smtClean="0">
                            <a:latin typeface="Cambria Math"/>
                          </a:rPr>
                        </m:ctrlPr>
                      </m:sSupPr>
                      <m:e>
                        <m:r>
                          <a:rPr lang="en-PH" sz="2400" b="0" i="1" smtClean="0">
                            <a:latin typeface="Cambria Math"/>
                          </a:rPr>
                          <m:t>4</m:t>
                        </m:r>
                        <m:r>
                          <a:rPr lang="en-PH" sz="2400" b="0" i="1" smtClean="0">
                            <a:latin typeface="Cambria Math"/>
                          </a:rPr>
                          <m:t>𝑥𝑦</m:t>
                        </m:r>
                      </m:e>
                      <m:sup>
                        <m:r>
                          <a:rPr lang="en-PH" sz="2400" b="0" i="1" smtClean="0">
                            <a:latin typeface="Cambria Math"/>
                          </a:rPr>
                          <m:t>2</m:t>
                        </m:r>
                      </m:sup>
                    </m:sSup>
                  </m:oMath>
                </a14:m>
                <a:endParaRPr lang="en-PH" sz="2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4200896" y="5733256"/>
                <a:ext cx="1893973" cy="461665"/>
              </a:xfrm>
              <a:prstGeom prst="rect">
                <a:avLst/>
              </a:prstGeom>
              <a:blipFill rotWithShape="1">
                <a:blip r:embed="rId20"/>
                <a:stretch>
                  <a:fillRect l="-4823" t="-10526" b="-28947"/>
                </a:stretch>
              </a:blipFill>
            </p:spPr>
            <p:txBody>
              <a:bodyPr/>
              <a:lstStyle/>
              <a:p>
                <a:r>
                  <a:rPr lang="en-PH">
                    <a:noFill/>
                  </a:rPr>
                  <a:t> </a:t>
                </a:r>
              </a:p>
            </p:txBody>
          </p:sp>
        </mc:Fallback>
      </mc:AlternateContent>
      <p:sp>
        <p:nvSpPr>
          <p:cNvPr id="30" name="Rectangle 29"/>
          <p:cNvSpPr/>
          <p:nvPr/>
        </p:nvSpPr>
        <p:spPr>
          <a:xfrm>
            <a:off x="4227090" y="5733255"/>
            <a:ext cx="1766814" cy="46166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Rectangle 30"/>
          <p:cNvSpPr/>
          <p:nvPr/>
        </p:nvSpPr>
        <p:spPr>
          <a:xfrm>
            <a:off x="6660232" y="1722428"/>
            <a:ext cx="360040" cy="15157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Rectangle 31"/>
          <p:cNvSpPr/>
          <p:nvPr/>
        </p:nvSpPr>
        <p:spPr>
          <a:xfrm>
            <a:off x="7113959" y="1730557"/>
            <a:ext cx="360040" cy="15157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Rectangle 32"/>
          <p:cNvSpPr/>
          <p:nvPr/>
        </p:nvSpPr>
        <p:spPr>
          <a:xfrm>
            <a:off x="5147882" y="3502872"/>
            <a:ext cx="288214" cy="140159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Rectangle 33"/>
          <p:cNvSpPr/>
          <p:nvPr/>
        </p:nvSpPr>
        <p:spPr>
          <a:xfrm>
            <a:off x="6264097" y="3528946"/>
            <a:ext cx="288214" cy="140159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Rectangle 34"/>
          <p:cNvSpPr/>
          <p:nvPr/>
        </p:nvSpPr>
        <p:spPr>
          <a:xfrm>
            <a:off x="6732058" y="3528946"/>
            <a:ext cx="288214" cy="140159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custDataLst>
      <p:tags r:id="rId1"/>
    </p:custDataLst>
    <p:extLst>
      <p:ext uri="{BB962C8B-B14F-4D97-AF65-F5344CB8AC3E}">
        <p14:creationId xmlns:p14="http://schemas.microsoft.com/office/powerpoint/2010/main" val="3146506249"/>
      </p:ext>
    </p:extLst>
  </p:cSld>
  <p:clrMapOvr>
    <a:masterClrMapping/>
  </p:clrMapOvr>
  <mc:AlternateContent xmlns:mc="http://schemas.openxmlformats.org/markup-compatibility/2006">
    <mc:Choice xmlns:p14="http://schemas.microsoft.com/office/powerpoint/2010/main" Requires="p14">
      <p:transition spd="slow" p14:dur="2000" advTm="139861"/>
    </mc:Choice>
    <mc:Fallback>
      <p:transition spd="slow" advTm="1398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animBg="1"/>
      <p:bldP spid="11" grpId="0"/>
      <p:bldP spid="12" grpId="0"/>
      <p:bldP spid="13" grpId="0" animBg="1"/>
      <p:bldP spid="15" grpId="0"/>
      <p:bldP spid="16" grpId="0"/>
      <p:bldP spid="17" grpId="0"/>
      <p:bldP spid="18" grpId="0"/>
      <p:bldP spid="19" grpId="0" animBg="1"/>
      <p:bldP spid="20" grpId="0" animBg="1"/>
      <p:bldP spid="21" grpId="0" animBg="1"/>
      <p:bldP spid="22" grpId="0"/>
      <p:bldP spid="23" grpId="0"/>
      <p:bldP spid="24" grpId="0"/>
      <p:bldP spid="25" grpId="0"/>
      <p:bldP spid="26" grpId="0"/>
      <p:bldP spid="27" grpId="0"/>
      <p:bldP spid="28" grpId="0"/>
      <p:bldP spid="29" grpId="0"/>
      <p:bldP spid="30" grpId="0" animBg="1"/>
      <p:bldP spid="31" grpId="0" animBg="1"/>
      <p:bldP spid="32" grpId="0" animBg="1"/>
      <p:bldP spid="33" grpId="0" animBg="1"/>
      <p:bldP spid="34"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pPr algn="ctr"/>
            <a:r>
              <a:rPr lang="en-PH" sz="3200" dirty="0" smtClean="0">
                <a:solidFill>
                  <a:schemeClr val="tx1"/>
                </a:solidFill>
              </a:rPr>
              <a:t>Common Monomial Factoring </a:t>
            </a:r>
            <a:endParaRPr lang="en-PH" sz="3200" dirty="0">
              <a:solidFill>
                <a:schemeClr val="tx1"/>
              </a:solidFill>
            </a:endParaRPr>
          </a:p>
        </p:txBody>
      </p:sp>
      <p:sp>
        <p:nvSpPr>
          <p:cNvPr id="3" name="Content Placeholder 2"/>
          <p:cNvSpPr>
            <a:spLocks noGrp="1"/>
          </p:cNvSpPr>
          <p:nvPr>
            <p:ph idx="1"/>
          </p:nvPr>
        </p:nvSpPr>
        <p:spPr>
          <a:xfrm>
            <a:off x="395536" y="980728"/>
            <a:ext cx="7620000" cy="432048"/>
          </a:xfrm>
        </p:spPr>
        <p:txBody>
          <a:bodyPr/>
          <a:lstStyle/>
          <a:p>
            <a:pPr marL="114300" indent="0">
              <a:buNone/>
            </a:pPr>
            <a:r>
              <a:rPr lang="en-PH" dirty="0"/>
              <a:t>Factor completely each </a:t>
            </a:r>
            <a:r>
              <a:rPr lang="en-PH" dirty="0" smtClean="0"/>
              <a:t>polynomial.</a:t>
            </a:r>
            <a:endParaRPr lang="en-PH" dirty="0"/>
          </a:p>
        </p:txBody>
      </p:sp>
      <mc:AlternateContent xmlns:mc="http://schemas.openxmlformats.org/markup-compatibility/2006" xmlns:a14="http://schemas.microsoft.com/office/drawing/2010/main">
        <mc:Choice Requires="a14">
          <p:sp>
            <p:nvSpPr>
              <p:cNvPr id="4" name="TextBox 3"/>
              <p:cNvSpPr txBox="1"/>
              <p:nvPr/>
            </p:nvSpPr>
            <p:spPr>
              <a:xfrm>
                <a:off x="395536" y="1469975"/>
                <a:ext cx="3456384" cy="461665"/>
              </a:xfrm>
              <a:prstGeom prst="rect">
                <a:avLst/>
              </a:prstGeom>
              <a:noFill/>
            </p:spPr>
            <p:txBody>
              <a:bodyPr wrap="square" rtlCol="0">
                <a:spAutoFit/>
              </a:bodyPr>
              <a:lstStyle/>
              <a:p>
                <a:r>
                  <a:rPr lang="en-PH" sz="2400" dirty="0" smtClean="0"/>
                  <a:t>1. </a:t>
                </a:r>
                <a14:m>
                  <m:oMath xmlns:m="http://schemas.openxmlformats.org/officeDocument/2006/math">
                    <m:r>
                      <a:rPr lang="en-PH" sz="2400" b="0" i="1" smtClean="0">
                        <a:latin typeface="Cambria Math"/>
                      </a:rPr>
                      <m:t>6</m:t>
                    </m:r>
                    <m:r>
                      <a:rPr lang="en-PH" sz="2400" b="0" i="1" smtClean="0">
                        <a:latin typeface="Cambria Math"/>
                      </a:rPr>
                      <m:t>𝑥</m:t>
                    </m:r>
                    <m:r>
                      <a:rPr lang="en-PH" sz="2400" b="0" i="1" smtClean="0">
                        <a:latin typeface="Cambria Math"/>
                      </a:rPr>
                      <m:t>+3</m:t>
                    </m:r>
                  </m:oMath>
                </a14:m>
                <a:endParaRPr lang="en-PH"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95536" y="1469975"/>
                <a:ext cx="3456384" cy="461665"/>
              </a:xfrm>
              <a:prstGeom prst="rect">
                <a:avLst/>
              </a:prstGeom>
              <a:blipFill rotWithShape="1">
                <a:blip r:embed="rId2"/>
                <a:stretch>
                  <a:fillRect l="-2822" t="-10526" b="-28947"/>
                </a:stretch>
              </a:blipFill>
            </p:spPr>
            <p:txBody>
              <a:bodyPr/>
              <a:lstStyle/>
              <a:p>
                <a:r>
                  <a:rPr lang="en-PH">
                    <a:noFill/>
                  </a:rPr>
                  <a:t> </a:t>
                </a:r>
              </a:p>
            </p:txBody>
          </p:sp>
        </mc:Fallback>
      </mc:AlternateContent>
      <p:sp>
        <p:nvSpPr>
          <p:cNvPr id="5" name="TextBox 4"/>
          <p:cNvSpPr txBox="1"/>
          <p:nvPr/>
        </p:nvSpPr>
        <p:spPr>
          <a:xfrm>
            <a:off x="539552" y="1931639"/>
            <a:ext cx="1152128" cy="369332"/>
          </a:xfrm>
          <a:prstGeom prst="rect">
            <a:avLst/>
          </a:prstGeom>
          <a:noFill/>
        </p:spPr>
        <p:txBody>
          <a:bodyPr wrap="square" rtlCol="0">
            <a:spAutoFit/>
          </a:bodyPr>
          <a:lstStyle/>
          <a:p>
            <a:r>
              <a:rPr lang="en-PH" dirty="0" smtClean="0"/>
              <a:t>Solution:</a:t>
            </a:r>
            <a:endParaRPr lang="en-PH" dirty="0"/>
          </a:p>
        </p:txBody>
      </p:sp>
      <mc:AlternateContent xmlns:mc="http://schemas.openxmlformats.org/markup-compatibility/2006" xmlns:a14="http://schemas.microsoft.com/office/drawing/2010/main">
        <mc:Choice Requires="a14">
          <p:sp>
            <p:nvSpPr>
              <p:cNvPr id="6" name="TextBox 5"/>
              <p:cNvSpPr txBox="1"/>
              <p:nvPr/>
            </p:nvSpPr>
            <p:spPr>
              <a:xfrm>
                <a:off x="503548" y="2300971"/>
                <a:ext cx="3240360" cy="461665"/>
              </a:xfrm>
              <a:prstGeom prst="rect">
                <a:avLst/>
              </a:prstGeom>
              <a:noFill/>
            </p:spPr>
            <p:txBody>
              <a:bodyPr wrap="square" rtlCol="0">
                <a:spAutoFit/>
              </a:bodyPr>
              <a:lstStyle/>
              <a:p>
                <a:r>
                  <a:rPr lang="en-PH" sz="2400" dirty="0" smtClean="0"/>
                  <a:t>First term: </a:t>
                </a:r>
                <a14:m>
                  <m:oMath xmlns:m="http://schemas.openxmlformats.org/officeDocument/2006/math">
                    <m:r>
                      <a:rPr lang="en-PH" sz="2400" b="0" i="1" smtClean="0">
                        <a:latin typeface="Cambria Math"/>
                      </a:rPr>
                      <m:t>6</m:t>
                    </m:r>
                    <m:r>
                      <a:rPr lang="en-PH" sz="2400" b="0" i="1" smtClean="0">
                        <a:latin typeface="Cambria Math"/>
                      </a:rPr>
                      <m:t>𝑥</m:t>
                    </m:r>
                    <m:r>
                      <a:rPr lang="en-PH" sz="2400" b="0" i="1" smtClean="0">
                        <a:latin typeface="Cambria Math"/>
                      </a:rPr>
                      <m:t>=3∙2∙</m:t>
                    </m:r>
                    <m:r>
                      <a:rPr lang="en-PH" sz="2400" b="0" i="1" smtClean="0">
                        <a:latin typeface="Cambria Math"/>
                        <a:ea typeface="Cambria Math"/>
                      </a:rPr>
                      <m:t>𝑥</m:t>
                    </m:r>
                  </m:oMath>
                </a14:m>
                <a:endParaRPr lang="en-PH"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03548" y="2300971"/>
                <a:ext cx="3240360" cy="461665"/>
              </a:xfrm>
              <a:prstGeom prst="rect">
                <a:avLst/>
              </a:prstGeom>
              <a:blipFill rotWithShape="1">
                <a:blip r:embed="rId3"/>
                <a:stretch>
                  <a:fillRect l="-3013" t="-10526" b="-28947"/>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55932" y="2762636"/>
                <a:ext cx="3347214" cy="461665"/>
              </a:xfrm>
              <a:prstGeom prst="rect">
                <a:avLst/>
              </a:prstGeom>
              <a:noFill/>
            </p:spPr>
            <p:txBody>
              <a:bodyPr wrap="square" rtlCol="0">
                <a:spAutoFit/>
              </a:bodyPr>
              <a:lstStyle/>
              <a:p>
                <a:r>
                  <a:rPr lang="en-PH" sz="2400" dirty="0" smtClean="0"/>
                  <a:t>Second term: </a:t>
                </a:r>
                <a14:m>
                  <m:oMath xmlns:m="http://schemas.openxmlformats.org/officeDocument/2006/math">
                    <m:r>
                      <a:rPr lang="en-PH" sz="2400" i="1">
                        <a:latin typeface="Cambria Math"/>
                      </a:rPr>
                      <m:t>3</m:t>
                    </m:r>
                    <m:r>
                      <a:rPr lang="en-PH" sz="2400" b="0" i="1" smtClean="0">
                        <a:latin typeface="Cambria Math"/>
                      </a:rPr>
                      <m:t>=3</m:t>
                    </m:r>
                    <m:r>
                      <a:rPr lang="en-PH" sz="2400" b="0" i="1" smtClean="0">
                        <a:latin typeface="Cambria Math"/>
                        <a:ea typeface="Cambria Math"/>
                      </a:rPr>
                      <m:t>∙1</m:t>
                    </m:r>
                  </m:oMath>
                </a14:m>
                <a:endParaRPr lang="en-PH"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355932" y="2762636"/>
                <a:ext cx="3347214" cy="461665"/>
              </a:xfrm>
              <a:prstGeom prst="rect">
                <a:avLst/>
              </a:prstGeom>
              <a:blipFill rotWithShape="1">
                <a:blip r:embed="rId4"/>
                <a:stretch>
                  <a:fillRect l="-2732" t="-10526" b="-28947"/>
                </a:stretch>
              </a:blipFill>
            </p:spPr>
            <p:txBody>
              <a:bodyPr/>
              <a:lstStyle/>
              <a:p>
                <a:r>
                  <a:rPr lang="en-PH">
                    <a:noFill/>
                  </a:rPr>
                  <a:t> </a:t>
                </a:r>
              </a:p>
            </p:txBody>
          </p:sp>
        </mc:Fallback>
      </mc:AlternateContent>
      <p:sp>
        <p:nvSpPr>
          <p:cNvPr id="8" name="TextBox 7"/>
          <p:cNvSpPr txBox="1"/>
          <p:nvPr/>
        </p:nvSpPr>
        <p:spPr>
          <a:xfrm>
            <a:off x="899592" y="3224301"/>
            <a:ext cx="1584176" cy="461665"/>
          </a:xfrm>
          <a:prstGeom prst="rect">
            <a:avLst/>
          </a:prstGeom>
          <a:noFill/>
        </p:spPr>
        <p:txBody>
          <a:bodyPr wrap="square" rtlCol="0">
            <a:spAutoFit/>
          </a:bodyPr>
          <a:lstStyle/>
          <a:p>
            <a:r>
              <a:rPr lang="en-PH" sz="2400" dirty="0" smtClean="0"/>
              <a:t>GCF = 3</a:t>
            </a:r>
            <a:endParaRPr lang="en-PH" sz="2400" dirty="0"/>
          </a:p>
        </p:txBody>
      </p:sp>
      <mc:AlternateContent xmlns:mc="http://schemas.openxmlformats.org/markup-compatibility/2006" xmlns:a14="http://schemas.microsoft.com/office/drawing/2010/main">
        <mc:Choice Requires="a14">
          <p:sp>
            <p:nvSpPr>
              <p:cNvPr id="9" name="TextBox 8"/>
              <p:cNvSpPr txBox="1"/>
              <p:nvPr/>
            </p:nvSpPr>
            <p:spPr>
              <a:xfrm>
                <a:off x="413430" y="3711213"/>
                <a:ext cx="3281122" cy="461665"/>
              </a:xfrm>
              <a:prstGeom prst="rect">
                <a:avLst/>
              </a:prstGeom>
              <a:noFill/>
            </p:spPr>
            <p:txBody>
              <a:bodyPr wrap="square" rtlCol="0">
                <a:spAutoFit/>
              </a:bodyPr>
              <a:lstStyle/>
              <a:p>
                <a:r>
                  <a:rPr lang="en-PH" sz="2400" b="0" dirty="0" smtClean="0"/>
                  <a:t>First term:</a:t>
                </a:r>
                <a14:m>
                  <m:oMath xmlns:m="http://schemas.openxmlformats.org/officeDocument/2006/math">
                    <m:r>
                      <a:rPr lang="en-PH" sz="2400" b="0" i="1" smtClean="0">
                        <a:latin typeface="Cambria Math"/>
                      </a:rPr>
                      <m:t>6</m:t>
                    </m:r>
                    <m:r>
                      <a:rPr lang="en-PH" sz="2400" b="0" i="1" smtClean="0">
                        <a:latin typeface="Cambria Math"/>
                      </a:rPr>
                      <m:t>𝑥</m:t>
                    </m:r>
                    <m:r>
                      <a:rPr lang="en-PH" sz="2400" b="0" i="1" smtClean="0">
                        <a:latin typeface="Cambria Math"/>
                        <a:ea typeface="Cambria Math"/>
                      </a:rPr>
                      <m:t>÷3=2</m:t>
                    </m:r>
                    <m:r>
                      <a:rPr lang="en-PH" sz="2400" b="0" i="1" smtClean="0">
                        <a:latin typeface="Cambria Math"/>
                        <a:ea typeface="Cambria Math"/>
                      </a:rPr>
                      <m:t>𝑥</m:t>
                    </m:r>
                  </m:oMath>
                </a14:m>
                <a:endParaRPr lang="en-PH"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413430" y="3711213"/>
                <a:ext cx="3281122" cy="461665"/>
              </a:xfrm>
              <a:prstGeom prst="rect">
                <a:avLst/>
              </a:prstGeom>
              <a:blipFill rotWithShape="1">
                <a:blip r:embed="rId5"/>
                <a:stretch>
                  <a:fillRect l="-2974" t="-10526" b="-28947"/>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13430" y="4205468"/>
                <a:ext cx="3490874" cy="461665"/>
              </a:xfrm>
              <a:prstGeom prst="rect">
                <a:avLst/>
              </a:prstGeom>
              <a:noFill/>
            </p:spPr>
            <p:txBody>
              <a:bodyPr wrap="square" rtlCol="0">
                <a:spAutoFit/>
              </a:bodyPr>
              <a:lstStyle/>
              <a:p>
                <a:r>
                  <a:rPr lang="en-PH" sz="2400" dirty="0" smtClean="0"/>
                  <a:t>Second </a:t>
                </a:r>
                <a:r>
                  <a:rPr lang="en-PH" sz="2400" dirty="0"/>
                  <a:t>t</a:t>
                </a:r>
                <a:r>
                  <a:rPr lang="en-PH" sz="2400" dirty="0" smtClean="0"/>
                  <a:t>erm:</a:t>
                </a:r>
                <a14:m>
                  <m:oMath xmlns:m="http://schemas.openxmlformats.org/officeDocument/2006/math">
                    <m:r>
                      <a:rPr lang="en-PH" sz="2400" i="1" smtClean="0">
                        <a:latin typeface="Cambria Math"/>
                      </a:rPr>
                      <m:t>3</m:t>
                    </m:r>
                    <m:r>
                      <a:rPr lang="en-PH" sz="2400" b="0" i="1" smtClean="0">
                        <a:latin typeface="Cambria Math"/>
                        <a:ea typeface="Cambria Math"/>
                      </a:rPr>
                      <m:t>÷3=1</m:t>
                    </m:r>
                  </m:oMath>
                </a14:m>
                <a:endParaRPr lang="en-PH"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413430" y="4205468"/>
                <a:ext cx="3490874" cy="461665"/>
              </a:xfrm>
              <a:prstGeom prst="rect">
                <a:avLst/>
              </a:prstGeom>
              <a:blipFill rotWithShape="1">
                <a:blip r:embed="rId6"/>
                <a:stretch>
                  <a:fillRect l="-2797" t="-10526" b="-28947"/>
                </a:stretch>
              </a:blipFill>
            </p:spPr>
            <p:txBody>
              <a:bodyPr/>
              <a:lstStyle/>
              <a:p>
                <a:r>
                  <a:rPr lang="en-PH">
                    <a:noFill/>
                  </a:rPr>
                  <a:t> </a:t>
                </a:r>
              </a:p>
            </p:txBody>
          </p:sp>
        </mc:Fallback>
      </mc:AlternateContent>
      <p:sp>
        <p:nvSpPr>
          <p:cNvPr id="11" name="TextBox 10"/>
          <p:cNvSpPr txBox="1"/>
          <p:nvPr/>
        </p:nvSpPr>
        <p:spPr>
          <a:xfrm>
            <a:off x="462786" y="5301208"/>
            <a:ext cx="2669054" cy="461665"/>
          </a:xfrm>
          <a:prstGeom prst="rect">
            <a:avLst/>
          </a:prstGeom>
          <a:noFill/>
        </p:spPr>
        <p:txBody>
          <a:bodyPr wrap="square" rtlCol="0">
            <a:spAutoFit/>
          </a:bodyPr>
          <a:lstStyle/>
          <a:p>
            <a:r>
              <a:rPr lang="en-PH" sz="2400" dirty="0" smtClean="0"/>
              <a:t>=            (        +      )     </a:t>
            </a:r>
            <a:endParaRPr lang="en-PH" sz="2400" dirty="0"/>
          </a:p>
        </p:txBody>
      </p:sp>
      <p:sp>
        <p:nvSpPr>
          <p:cNvPr id="13" name="TextBox 12"/>
          <p:cNvSpPr txBox="1"/>
          <p:nvPr/>
        </p:nvSpPr>
        <p:spPr>
          <a:xfrm>
            <a:off x="1115616" y="5318750"/>
            <a:ext cx="576064" cy="461665"/>
          </a:xfrm>
          <a:prstGeom prst="rect">
            <a:avLst/>
          </a:prstGeom>
          <a:noFill/>
        </p:spPr>
        <p:txBody>
          <a:bodyPr wrap="square" rtlCol="0">
            <a:spAutoFit/>
          </a:bodyPr>
          <a:lstStyle/>
          <a:p>
            <a:pPr algn="ctr"/>
            <a:r>
              <a:rPr lang="en-PH" sz="2400" dirty="0" smtClean="0"/>
              <a:t>3</a:t>
            </a:r>
            <a:endParaRPr lang="en-PH" sz="2400" dirty="0"/>
          </a:p>
        </p:txBody>
      </p:sp>
      <mc:AlternateContent xmlns:mc="http://schemas.openxmlformats.org/markup-compatibility/2006" xmlns:a14="http://schemas.microsoft.com/office/drawing/2010/main">
        <mc:Choice Requires="a14">
          <p:sp>
            <p:nvSpPr>
              <p:cNvPr id="14" name="TextBox 13"/>
              <p:cNvSpPr txBox="1"/>
              <p:nvPr/>
            </p:nvSpPr>
            <p:spPr>
              <a:xfrm>
                <a:off x="1619672" y="5318749"/>
                <a:ext cx="50405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PH" sz="2400" b="0" i="1" smtClean="0">
                          <a:latin typeface="Cambria Math"/>
                        </a:rPr>
                        <m:t>2</m:t>
                      </m:r>
                      <m:r>
                        <a:rPr lang="en-PH" sz="2400" b="0" i="1" smtClean="0">
                          <a:latin typeface="Cambria Math"/>
                        </a:rPr>
                        <m:t>𝑥</m:t>
                      </m:r>
                    </m:oMath>
                  </m:oMathPara>
                </a14:m>
                <a:endParaRPr lang="en-PH"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619672" y="5318749"/>
                <a:ext cx="504056" cy="461665"/>
              </a:xfrm>
              <a:prstGeom prst="rect">
                <a:avLst/>
              </a:prstGeom>
              <a:blipFill rotWithShape="1">
                <a:blip r:embed="rId7"/>
                <a:stretch>
                  <a:fillRect l="-3659" r="-6098"/>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296758" y="5301208"/>
                <a:ext cx="50405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PH" sz="2400" b="0" i="1" smtClean="0">
                          <a:latin typeface="Cambria Math"/>
                        </a:rPr>
                        <m:t>1</m:t>
                      </m:r>
                    </m:oMath>
                  </m:oMathPara>
                </a14:m>
                <a:endParaRPr lang="en-PH"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296758" y="5301208"/>
                <a:ext cx="504056" cy="461665"/>
              </a:xfrm>
              <a:prstGeom prst="rect">
                <a:avLst/>
              </a:prstGeom>
              <a:blipFill rotWithShape="1">
                <a:blip r:embed="rId8"/>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788024" y="1469974"/>
                <a:ext cx="3168352" cy="461665"/>
              </a:xfrm>
              <a:prstGeom prst="rect">
                <a:avLst/>
              </a:prstGeom>
              <a:noFill/>
            </p:spPr>
            <p:txBody>
              <a:bodyPr wrap="square" rtlCol="0">
                <a:spAutoFit/>
              </a:bodyPr>
              <a:lstStyle/>
              <a:p>
                <a:r>
                  <a:rPr lang="en-PH" sz="2400" dirty="0" smtClean="0"/>
                  <a:t>2. </a:t>
                </a:r>
                <a14:m>
                  <m:oMath xmlns:m="http://schemas.openxmlformats.org/officeDocument/2006/math">
                    <m:r>
                      <a:rPr lang="en-PH" sz="2400" i="1">
                        <a:latin typeface="Cambria Math"/>
                      </a:rPr>
                      <m:t>5</m:t>
                    </m:r>
                    <m:r>
                      <a:rPr lang="en-PH" sz="2400" b="0" i="1" smtClean="0">
                        <a:latin typeface="Cambria Math"/>
                      </a:rPr>
                      <m:t>𝑥</m:t>
                    </m:r>
                    <m:r>
                      <a:rPr lang="en-PH" sz="2400" b="0" i="1" smtClean="0">
                        <a:latin typeface="Cambria Math"/>
                      </a:rPr>
                      <m:t>−30</m:t>
                    </m:r>
                    <m:r>
                      <a:rPr lang="en-PH" sz="2400" b="0" i="1" smtClean="0">
                        <a:latin typeface="Cambria Math"/>
                      </a:rPr>
                      <m:t>𝑦</m:t>
                    </m:r>
                  </m:oMath>
                </a14:m>
                <a:endParaRPr lang="en-PH"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788024" y="1469974"/>
                <a:ext cx="3168352" cy="461665"/>
              </a:xfrm>
              <a:prstGeom prst="rect">
                <a:avLst/>
              </a:prstGeom>
              <a:blipFill rotWithShape="1">
                <a:blip r:embed="rId9"/>
                <a:stretch>
                  <a:fillRect l="-2885" t="-10526" b="-28947"/>
                </a:stretch>
              </a:blipFill>
            </p:spPr>
            <p:txBody>
              <a:bodyPr/>
              <a:lstStyle/>
              <a:p>
                <a:r>
                  <a:rPr lang="en-PH">
                    <a:noFill/>
                  </a:rPr>
                  <a:t> </a:t>
                </a:r>
              </a:p>
            </p:txBody>
          </p:sp>
        </mc:Fallback>
      </mc:AlternateContent>
      <p:sp>
        <p:nvSpPr>
          <p:cNvPr id="18" name="TextBox 17"/>
          <p:cNvSpPr txBox="1"/>
          <p:nvPr/>
        </p:nvSpPr>
        <p:spPr>
          <a:xfrm>
            <a:off x="4795873" y="1931639"/>
            <a:ext cx="1152128" cy="369332"/>
          </a:xfrm>
          <a:prstGeom prst="rect">
            <a:avLst/>
          </a:prstGeom>
          <a:noFill/>
        </p:spPr>
        <p:txBody>
          <a:bodyPr wrap="square" rtlCol="0">
            <a:spAutoFit/>
          </a:bodyPr>
          <a:lstStyle/>
          <a:p>
            <a:r>
              <a:rPr lang="en-PH" dirty="0" smtClean="0"/>
              <a:t>Solution:</a:t>
            </a:r>
            <a:endParaRPr lang="en-PH" dirty="0"/>
          </a:p>
        </p:txBody>
      </p:sp>
      <mc:AlternateContent xmlns:mc="http://schemas.openxmlformats.org/markup-compatibility/2006" xmlns:a14="http://schemas.microsoft.com/office/drawing/2010/main">
        <mc:Choice Requires="a14">
          <p:sp>
            <p:nvSpPr>
              <p:cNvPr id="19" name="TextBox 18"/>
              <p:cNvSpPr txBox="1"/>
              <p:nvPr/>
            </p:nvSpPr>
            <p:spPr>
              <a:xfrm>
                <a:off x="4716016" y="2330912"/>
                <a:ext cx="3240360" cy="461665"/>
              </a:xfrm>
              <a:prstGeom prst="rect">
                <a:avLst/>
              </a:prstGeom>
              <a:noFill/>
            </p:spPr>
            <p:txBody>
              <a:bodyPr wrap="square" rtlCol="0">
                <a:spAutoFit/>
              </a:bodyPr>
              <a:lstStyle/>
              <a:p>
                <a:r>
                  <a:rPr lang="en-PH" sz="2400" dirty="0" smtClean="0"/>
                  <a:t>First term: </a:t>
                </a:r>
                <a14:m>
                  <m:oMath xmlns:m="http://schemas.openxmlformats.org/officeDocument/2006/math">
                    <m:r>
                      <a:rPr lang="en-PH" sz="2400" i="1">
                        <a:latin typeface="Cambria Math"/>
                      </a:rPr>
                      <m:t>5</m:t>
                    </m:r>
                    <m:r>
                      <a:rPr lang="en-PH" sz="2400" b="0" i="1" smtClean="0">
                        <a:latin typeface="Cambria Math"/>
                      </a:rPr>
                      <m:t>𝑥</m:t>
                    </m:r>
                    <m:r>
                      <a:rPr lang="en-PH" sz="2400" b="0" i="1" smtClean="0">
                        <a:latin typeface="Cambria Math"/>
                      </a:rPr>
                      <m:t>=5∙</m:t>
                    </m:r>
                    <m:r>
                      <a:rPr lang="en-PH" sz="2400" b="0" i="1" smtClean="0">
                        <a:latin typeface="Cambria Math"/>
                        <a:ea typeface="Cambria Math"/>
                      </a:rPr>
                      <m:t>𝑥</m:t>
                    </m:r>
                  </m:oMath>
                </a14:m>
                <a:endParaRPr lang="en-PH"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716016" y="2330912"/>
                <a:ext cx="3240360" cy="461665"/>
              </a:xfrm>
              <a:prstGeom prst="rect">
                <a:avLst/>
              </a:prstGeom>
              <a:blipFill rotWithShape="1">
                <a:blip r:embed="rId10"/>
                <a:stretch>
                  <a:fillRect l="-3013" t="-10526" b="-28947"/>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067944" y="2762636"/>
                <a:ext cx="4248472" cy="461665"/>
              </a:xfrm>
              <a:prstGeom prst="rect">
                <a:avLst/>
              </a:prstGeom>
              <a:noFill/>
            </p:spPr>
            <p:txBody>
              <a:bodyPr wrap="square" rtlCol="0">
                <a:spAutoFit/>
              </a:bodyPr>
              <a:lstStyle/>
              <a:p>
                <a:r>
                  <a:rPr lang="en-PH" sz="2400" dirty="0" smtClean="0"/>
                  <a:t>Second term: </a:t>
                </a:r>
                <a14:m>
                  <m:oMath xmlns:m="http://schemas.openxmlformats.org/officeDocument/2006/math">
                    <m:r>
                      <a:rPr lang="en-PH" sz="2400" i="1" dirty="0" smtClean="0">
                        <a:latin typeface="Cambria Math"/>
                      </a:rPr>
                      <m:t>3</m:t>
                    </m:r>
                    <m:r>
                      <a:rPr lang="en-PH" sz="2400" b="0" i="1" dirty="0" smtClean="0">
                        <a:latin typeface="Cambria Math"/>
                      </a:rPr>
                      <m:t>0</m:t>
                    </m:r>
                    <m:r>
                      <a:rPr lang="en-PH" sz="2400" b="0" i="1" dirty="0" smtClean="0">
                        <a:latin typeface="Cambria Math"/>
                      </a:rPr>
                      <m:t>𝑦</m:t>
                    </m:r>
                    <m:r>
                      <a:rPr lang="en-PH" sz="2400" b="0" i="1" smtClean="0">
                        <a:latin typeface="Cambria Math"/>
                      </a:rPr>
                      <m:t>=5</m:t>
                    </m:r>
                    <m:r>
                      <a:rPr lang="en-PH" sz="2400" b="0" i="1" smtClean="0">
                        <a:latin typeface="Cambria Math"/>
                        <a:ea typeface="Cambria Math"/>
                      </a:rPr>
                      <m:t>∙3∙2∙</m:t>
                    </m:r>
                    <m:r>
                      <a:rPr lang="en-PH" sz="2400" b="0" i="1" smtClean="0">
                        <a:latin typeface="Cambria Math"/>
                        <a:ea typeface="Cambria Math"/>
                      </a:rPr>
                      <m:t>𝑦</m:t>
                    </m:r>
                  </m:oMath>
                </a14:m>
                <a:endParaRPr lang="en-PH" sz="2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4067944" y="2762636"/>
                <a:ext cx="4248472" cy="461665"/>
              </a:xfrm>
              <a:prstGeom prst="rect">
                <a:avLst/>
              </a:prstGeom>
              <a:blipFill rotWithShape="1">
                <a:blip r:embed="rId11"/>
                <a:stretch>
                  <a:fillRect l="-2152" t="-10526" b="-28947"/>
                </a:stretch>
              </a:blipFill>
            </p:spPr>
            <p:txBody>
              <a:bodyPr/>
              <a:lstStyle/>
              <a:p>
                <a:r>
                  <a:rPr lang="en-PH">
                    <a:noFill/>
                  </a:rPr>
                  <a:t> </a:t>
                </a:r>
              </a:p>
            </p:txBody>
          </p:sp>
        </mc:Fallback>
      </mc:AlternateContent>
      <p:sp>
        <p:nvSpPr>
          <p:cNvPr id="21" name="TextBox 20"/>
          <p:cNvSpPr txBox="1"/>
          <p:nvPr/>
        </p:nvSpPr>
        <p:spPr>
          <a:xfrm>
            <a:off x="4624059" y="3224300"/>
            <a:ext cx="1584176" cy="461665"/>
          </a:xfrm>
          <a:prstGeom prst="rect">
            <a:avLst/>
          </a:prstGeom>
          <a:noFill/>
        </p:spPr>
        <p:txBody>
          <a:bodyPr wrap="square" rtlCol="0">
            <a:spAutoFit/>
          </a:bodyPr>
          <a:lstStyle/>
          <a:p>
            <a:r>
              <a:rPr lang="en-PH" sz="2400" dirty="0" smtClean="0"/>
              <a:t>GCF = 5</a:t>
            </a:r>
            <a:endParaRPr lang="en-PH" sz="2400" dirty="0"/>
          </a:p>
        </p:txBody>
      </p:sp>
      <mc:AlternateContent xmlns:mc="http://schemas.openxmlformats.org/markup-compatibility/2006" xmlns:a14="http://schemas.microsoft.com/office/drawing/2010/main">
        <mc:Choice Requires="a14">
          <p:sp>
            <p:nvSpPr>
              <p:cNvPr id="22" name="TextBox 21"/>
              <p:cNvSpPr txBox="1"/>
              <p:nvPr/>
            </p:nvSpPr>
            <p:spPr>
              <a:xfrm>
                <a:off x="4307440" y="3711213"/>
                <a:ext cx="3281122" cy="461665"/>
              </a:xfrm>
              <a:prstGeom prst="rect">
                <a:avLst/>
              </a:prstGeom>
              <a:noFill/>
            </p:spPr>
            <p:txBody>
              <a:bodyPr wrap="square" rtlCol="0">
                <a:spAutoFit/>
              </a:bodyPr>
              <a:lstStyle/>
              <a:p>
                <a:r>
                  <a:rPr lang="en-PH" sz="2400" b="0" dirty="0" smtClean="0"/>
                  <a:t>First term:</a:t>
                </a:r>
                <a14:m>
                  <m:oMath xmlns:m="http://schemas.openxmlformats.org/officeDocument/2006/math">
                    <m:r>
                      <a:rPr lang="en-PH" sz="2400" i="1">
                        <a:latin typeface="Cambria Math"/>
                      </a:rPr>
                      <m:t>5</m:t>
                    </m:r>
                    <m:r>
                      <a:rPr lang="en-PH" sz="2400" b="0" i="1" smtClean="0">
                        <a:latin typeface="Cambria Math"/>
                      </a:rPr>
                      <m:t>𝑥</m:t>
                    </m:r>
                    <m:r>
                      <a:rPr lang="en-PH" sz="2400" b="0" i="1" smtClean="0">
                        <a:latin typeface="Cambria Math"/>
                        <a:ea typeface="Cambria Math"/>
                      </a:rPr>
                      <m:t>÷5=</m:t>
                    </m:r>
                    <m:r>
                      <a:rPr lang="en-PH" sz="2400" b="0" i="1" smtClean="0">
                        <a:latin typeface="Cambria Math"/>
                        <a:ea typeface="Cambria Math"/>
                      </a:rPr>
                      <m:t>𝑥</m:t>
                    </m:r>
                  </m:oMath>
                </a14:m>
                <a:endParaRPr lang="en-PH"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307440" y="3711213"/>
                <a:ext cx="3281122" cy="461665"/>
              </a:xfrm>
              <a:prstGeom prst="rect">
                <a:avLst/>
              </a:prstGeom>
              <a:blipFill rotWithShape="1">
                <a:blip r:embed="rId12"/>
                <a:stretch>
                  <a:fillRect l="-2974" t="-10526" b="-28947"/>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320760" y="4172878"/>
                <a:ext cx="3851640" cy="461665"/>
              </a:xfrm>
              <a:prstGeom prst="rect">
                <a:avLst/>
              </a:prstGeom>
              <a:noFill/>
            </p:spPr>
            <p:txBody>
              <a:bodyPr wrap="square" rtlCol="0">
                <a:spAutoFit/>
              </a:bodyPr>
              <a:lstStyle/>
              <a:p>
                <a:r>
                  <a:rPr lang="en-PH" sz="2400" dirty="0" smtClean="0"/>
                  <a:t>Second </a:t>
                </a:r>
                <a:r>
                  <a:rPr lang="en-PH" sz="2400" dirty="0"/>
                  <a:t>t</a:t>
                </a:r>
                <a:r>
                  <a:rPr lang="en-PH" sz="2400" dirty="0" smtClean="0"/>
                  <a:t>erm:</a:t>
                </a:r>
                <a14:m>
                  <m:oMath xmlns:m="http://schemas.openxmlformats.org/officeDocument/2006/math">
                    <m:r>
                      <a:rPr lang="en-PH" sz="2400" i="1">
                        <a:latin typeface="Cambria Math"/>
                      </a:rPr>
                      <m:t>3</m:t>
                    </m:r>
                    <m:r>
                      <a:rPr lang="en-PH" sz="2400" b="0" i="1" smtClean="0">
                        <a:latin typeface="Cambria Math"/>
                      </a:rPr>
                      <m:t>0</m:t>
                    </m:r>
                    <m:r>
                      <a:rPr lang="en-PH" sz="2400" b="0" i="1" smtClean="0">
                        <a:latin typeface="Cambria Math"/>
                      </a:rPr>
                      <m:t>𝑦</m:t>
                    </m:r>
                    <m:r>
                      <a:rPr lang="en-PH" sz="2400" b="0" i="1" smtClean="0">
                        <a:latin typeface="Cambria Math"/>
                        <a:ea typeface="Cambria Math"/>
                      </a:rPr>
                      <m:t>÷5=6</m:t>
                    </m:r>
                    <m:r>
                      <a:rPr lang="en-PH" sz="2400" b="0" i="1" smtClean="0">
                        <a:latin typeface="Cambria Math"/>
                        <a:ea typeface="Cambria Math"/>
                      </a:rPr>
                      <m:t>𝑦</m:t>
                    </m:r>
                  </m:oMath>
                </a14:m>
                <a:endParaRPr lang="en-PH"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4320760" y="4172878"/>
                <a:ext cx="3851640" cy="461665"/>
              </a:xfrm>
              <a:prstGeom prst="rect">
                <a:avLst/>
              </a:prstGeom>
              <a:blipFill rotWithShape="1">
                <a:blip r:embed="rId13"/>
                <a:stretch>
                  <a:fillRect l="-2532" t="-10667" b="-30667"/>
                </a:stretch>
              </a:blipFill>
            </p:spPr>
            <p:txBody>
              <a:bodyPr/>
              <a:lstStyle/>
              <a:p>
                <a:r>
                  <a:rPr lang="en-PH">
                    <a:noFill/>
                  </a:rPr>
                  <a:t> </a:t>
                </a:r>
              </a:p>
            </p:txBody>
          </p:sp>
        </mc:Fallback>
      </mc:AlternateContent>
      <p:sp>
        <p:nvSpPr>
          <p:cNvPr id="24" name="TextBox 23"/>
          <p:cNvSpPr txBox="1"/>
          <p:nvPr/>
        </p:nvSpPr>
        <p:spPr>
          <a:xfrm>
            <a:off x="4298254" y="5321940"/>
            <a:ext cx="2669054" cy="461665"/>
          </a:xfrm>
          <a:prstGeom prst="rect">
            <a:avLst/>
          </a:prstGeom>
          <a:noFill/>
        </p:spPr>
        <p:txBody>
          <a:bodyPr wrap="square" rtlCol="0">
            <a:spAutoFit/>
          </a:bodyPr>
          <a:lstStyle/>
          <a:p>
            <a:r>
              <a:rPr lang="en-PH" sz="2400" dirty="0" smtClean="0"/>
              <a:t>=            (     -      )     </a:t>
            </a:r>
            <a:endParaRPr lang="en-PH" sz="2400" dirty="0"/>
          </a:p>
        </p:txBody>
      </p:sp>
      <p:sp>
        <p:nvSpPr>
          <p:cNvPr id="25" name="TextBox 24"/>
          <p:cNvSpPr txBox="1"/>
          <p:nvPr/>
        </p:nvSpPr>
        <p:spPr>
          <a:xfrm>
            <a:off x="4986285" y="5321940"/>
            <a:ext cx="576064" cy="461665"/>
          </a:xfrm>
          <a:prstGeom prst="rect">
            <a:avLst/>
          </a:prstGeom>
          <a:noFill/>
        </p:spPr>
        <p:txBody>
          <a:bodyPr wrap="square" rtlCol="0">
            <a:spAutoFit/>
          </a:bodyPr>
          <a:lstStyle/>
          <a:p>
            <a:pPr algn="ctr"/>
            <a:r>
              <a:rPr lang="en-PH" sz="2400" dirty="0"/>
              <a:t>5</a:t>
            </a:r>
          </a:p>
        </p:txBody>
      </p:sp>
      <mc:AlternateContent xmlns:mc="http://schemas.openxmlformats.org/markup-compatibility/2006" xmlns:a14="http://schemas.microsoft.com/office/drawing/2010/main">
        <mc:Choice Requires="a14">
          <p:sp>
            <p:nvSpPr>
              <p:cNvPr id="26" name="TextBox 25"/>
              <p:cNvSpPr txBox="1"/>
              <p:nvPr/>
            </p:nvSpPr>
            <p:spPr>
              <a:xfrm>
                <a:off x="5380753" y="5318749"/>
                <a:ext cx="50405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PH" sz="2400" b="0" i="1" smtClean="0">
                          <a:latin typeface="Cambria Math"/>
                        </a:rPr>
                        <m:t>𝑥</m:t>
                      </m:r>
                    </m:oMath>
                  </m:oMathPara>
                </a14:m>
                <a:endParaRPr lang="en-PH"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5380753" y="5318749"/>
                <a:ext cx="504056" cy="461665"/>
              </a:xfrm>
              <a:prstGeom prst="rect">
                <a:avLst/>
              </a:prstGeom>
              <a:blipFill rotWithShape="1">
                <a:blip r:embed="rId1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868144" y="5313666"/>
                <a:ext cx="50405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PH" sz="2400" i="1" smtClean="0">
                          <a:latin typeface="Cambria Math"/>
                        </a:rPr>
                        <m:t>6</m:t>
                      </m:r>
                      <m:r>
                        <a:rPr lang="en-PH" sz="2400" b="0" i="1" smtClean="0">
                          <a:latin typeface="Cambria Math"/>
                        </a:rPr>
                        <m:t>𝑦</m:t>
                      </m:r>
                    </m:oMath>
                  </m:oMathPara>
                </a14:m>
                <a:endParaRPr lang="en-PH" sz="2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868144" y="5313666"/>
                <a:ext cx="504056" cy="461665"/>
              </a:xfrm>
              <a:prstGeom prst="rect">
                <a:avLst/>
              </a:prstGeom>
              <a:blipFill rotWithShape="1">
                <a:blip r:embed="rId15"/>
                <a:stretch>
                  <a:fillRect l="-3659" r="-8537" b="-10667"/>
                </a:stretch>
              </a:blipFill>
            </p:spPr>
            <p:txBody>
              <a:bodyPr/>
              <a:lstStyle/>
              <a:p>
                <a:r>
                  <a:rPr lang="en-PH">
                    <a:noFill/>
                  </a:rPr>
                  <a:t> </a:t>
                </a:r>
              </a:p>
            </p:txBody>
          </p:sp>
        </mc:Fallback>
      </mc:AlternateContent>
      <p:sp>
        <p:nvSpPr>
          <p:cNvPr id="28" name="Rectangle 27"/>
          <p:cNvSpPr/>
          <p:nvPr/>
        </p:nvSpPr>
        <p:spPr>
          <a:xfrm>
            <a:off x="2617299" y="2288233"/>
            <a:ext cx="367030" cy="105602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Rectangle 28"/>
          <p:cNvSpPr/>
          <p:nvPr/>
        </p:nvSpPr>
        <p:spPr>
          <a:xfrm>
            <a:off x="755576" y="1469975"/>
            <a:ext cx="360040" cy="461664"/>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29"/>
          <p:cNvSpPr/>
          <p:nvPr/>
        </p:nvSpPr>
        <p:spPr>
          <a:xfrm>
            <a:off x="1691680" y="3224301"/>
            <a:ext cx="337859" cy="4616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Rectangle 30"/>
          <p:cNvSpPr/>
          <p:nvPr/>
        </p:nvSpPr>
        <p:spPr>
          <a:xfrm>
            <a:off x="1403648" y="1469975"/>
            <a:ext cx="393665" cy="461665"/>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Rectangle 31"/>
          <p:cNvSpPr/>
          <p:nvPr/>
        </p:nvSpPr>
        <p:spPr>
          <a:xfrm>
            <a:off x="1691680" y="3224300"/>
            <a:ext cx="362311" cy="4869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Rectangle 32"/>
          <p:cNvSpPr/>
          <p:nvPr/>
        </p:nvSpPr>
        <p:spPr>
          <a:xfrm>
            <a:off x="2984329" y="3711213"/>
            <a:ext cx="507551" cy="46166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Rectangle 33"/>
          <p:cNvSpPr/>
          <p:nvPr/>
        </p:nvSpPr>
        <p:spPr>
          <a:xfrm>
            <a:off x="3131840" y="4205468"/>
            <a:ext cx="471411" cy="46166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Rectangle 34"/>
          <p:cNvSpPr/>
          <p:nvPr/>
        </p:nvSpPr>
        <p:spPr>
          <a:xfrm>
            <a:off x="6804248" y="2300971"/>
            <a:ext cx="288032" cy="104328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Rectangle 35"/>
          <p:cNvSpPr/>
          <p:nvPr/>
        </p:nvSpPr>
        <p:spPr>
          <a:xfrm>
            <a:off x="5148064" y="1469975"/>
            <a:ext cx="414285" cy="461664"/>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5416147" y="3224300"/>
            <a:ext cx="307981" cy="4616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8" name="Rectangle 37"/>
          <p:cNvSpPr/>
          <p:nvPr/>
        </p:nvSpPr>
        <p:spPr>
          <a:xfrm>
            <a:off x="5868144" y="1469975"/>
            <a:ext cx="504056" cy="461665"/>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Rectangle 38"/>
          <p:cNvSpPr/>
          <p:nvPr/>
        </p:nvSpPr>
        <p:spPr>
          <a:xfrm>
            <a:off x="5416147" y="3224300"/>
            <a:ext cx="307981" cy="4869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Rectangle 39"/>
          <p:cNvSpPr/>
          <p:nvPr/>
        </p:nvSpPr>
        <p:spPr>
          <a:xfrm>
            <a:off x="6912260" y="3711213"/>
            <a:ext cx="360040" cy="46166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1" name="Rectangle 40"/>
          <p:cNvSpPr/>
          <p:nvPr/>
        </p:nvSpPr>
        <p:spPr>
          <a:xfrm>
            <a:off x="7460704" y="4205468"/>
            <a:ext cx="495672" cy="46166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765949137"/>
      </p:ext>
    </p:extLst>
  </p:cSld>
  <p:clrMapOvr>
    <a:masterClrMapping/>
  </p:clrMapOvr>
  <mc:AlternateContent xmlns:mc="http://schemas.openxmlformats.org/markup-compatibility/2006">
    <mc:Choice xmlns:p14="http://schemas.microsoft.com/office/powerpoint/2010/main" Requires="p14">
      <p:transition spd="slow" p14:dur="2000" advTm="1501"/>
    </mc:Choice>
    <mc:Fallback>
      <p:transition spd="slow" advTm="15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2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6"/>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41"/>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3" grpId="0"/>
      <p:bldP spid="14" grpId="0"/>
      <p:bldP spid="15" grpId="0"/>
      <p:bldP spid="17" grpId="0"/>
      <p:bldP spid="18" grpId="0"/>
      <p:bldP spid="19" grpId="0"/>
      <p:bldP spid="20" grpId="0"/>
      <p:bldP spid="21" grpId="0"/>
      <p:bldP spid="22" grpId="0"/>
      <p:bldP spid="23" grpId="0"/>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pPr algn="ctr"/>
            <a:r>
              <a:rPr lang="en-PH" sz="3200" dirty="0" smtClean="0">
                <a:solidFill>
                  <a:schemeClr val="tx1"/>
                </a:solidFill>
              </a:rPr>
              <a:t>Common Monomial Factoring </a:t>
            </a:r>
            <a:endParaRPr lang="en-PH" sz="3200" dirty="0">
              <a:solidFill>
                <a:schemeClr val="tx1"/>
              </a:solidFill>
            </a:endParaRPr>
          </a:p>
        </p:txBody>
      </p:sp>
      <p:sp>
        <p:nvSpPr>
          <p:cNvPr id="3" name="Content Placeholder 2"/>
          <p:cNvSpPr>
            <a:spLocks noGrp="1"/>
          </p:cNvSpPr>
          <p:nvPr>
            <p:ph idx="1"/>
          </p:nvPr>
        </p:nvSpPr>
        <p:spPr>
          <a:xfrm>
            <a:off x="395536" y="980728"/>
            <a:ext cx="7620000" cy="432048"/>
          </a:xfrm>
        </p:spPr>
        <p:txBody>
          <a:bodyPr/>
          <a:lstStyle/>
          <a:p>
            <a:pPr marL="114300" indent="0">
              <a:buNone/>
            </a:pPr>
            <a:r>
              <a:rPr lang="en-PH" dirty="0"/>
              <a:t>Factor completely each </a:t>
            </a:r>
            <a:r>
              <a:rPr lang="en-PH" dirty="0" smtClean="0"/>
              <a:t>polynomial.</a:t>
            </a:r>
            <a:endParaRPr lang="en-PH" dirty="0"/>
          </a:p>
        </p:txBody>
      </p:sp>
      <mc:AlternateContent xmlns:mc="http://schemas.openxmlformats.org/markup-compatibility/2006" xmlns:a14="http://schemas.microsoft.com/office/drawing/2010/main">
        <mc:Choice Requires="a14">
          <p:sp>
            <p:nvSpPr>
              <p:cNvPr id="4" name="TextBox 3"/>
              <p:cNvSpPr txBox="1"/>
              <p:nvPr/>
            </p:nvSpPr>
            <p:spPr>
              <a:xfrm>
                <a:off x="395536" y="1469975"/>
                <a:ext cx="3456384" cy="461665"/>
              </a:xfrm>
              <a:prstGeom prst="rect">
                <a:avLst/>
              </a:prstGeom>
              <a:noFill/>
            </p:spPr>
            <p:txBody>
              <a:bodyPr wrap="square" rtlCol="0">
                <a:spAutoFit/>
              </a:bodyPr>
              <a:lstStyle/>
              <a:p>
                <a:r>
                  <a:rPr lang="en-PH" sz="2400" dirty="0" smtClean="0"/>
                  <a:t>3. </a:t>
                </a:r>
                <a14:m>
                  <m:oMath xmlns:m="http://schemas.openxmlformats.org/officeDocument/2006/math">
                    <m:r>
                      <a:rPr lang="en-PH" sz="2400" i="1">
                        <a:latin typeface="Cambria Math"/>
                      </a:rPr>
                      <m:t>1</m:t>
                    </m:r>
                    <m:r>
                      <a:rPr lang="en-PH" sz="2400" b="0" i="1" smtClean="0">
                        <a:latin typeface="Cambria Math"/>
                      </a:rPr>
                      <m:t>0</m:t>
                    </m:r>
                    <m:sSup>
                      <m:sSupPr>
                        <m:ctrlPr>
                          <a:rPr lang="en-PH" sz="2400" i="1" dirty="0" smtClean="0">
                            <a:latin typeface="Cambria Math"/>
                          </a:rPr>
                        </m:ctrlPr>
                      </m:sSupPr>
                      <m:e>
                        <m:r>
                          <a:rPr lang="en-PH" sz="2400" b="0" i="1" dirty="0" smtClean="0">
                            <a:latin typeface="Cambria Math"/>
                          </a:rPr>
                          <m:t>𝑥</m:t>
                        </m:r>
                      </m:e>
                      <m:sup>
                        <m:r>
                          <a:rPr lang="en-PH" sz="2400" b="0" i="1" dirty="0" smtClean="0">
                            <a:latin typeface="Cambria Math"/>
                          </a:rPr>
                          <m:t>2</m:t>
                        </m:r>
                      </m:sup>
                    </m:sSup>
                    <m:r>
                      <a:rPr lang="en-PH" sz="2400" b="0" i="1" smtClean="0">
                        <a:latin typeface="Cambria Math"/>
                      </a:rPr>
                      <m:t>+35</m:t>
                    </m:r>
                    <m:r>
                      <a:rPr lang="en-PH" sz="2400" b="0" i="1" smtClean="0">
                        <a:latin typeface="Cambria Math"/>
                      </a:rPr>
                      <m:t>𝑥</m:t>
                    </m:r>
                  </m:oMath>
                </a14:m>
                <a:endParaRPr lang="en-PH"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95536" y="1469975"/>
                <a:ext cx="3456384" cy="461665"/>
              </a:xfrm>
              <a:prstGeom prst="rect">
                <a:avLst/>
              </a:prstGeom>
              <a:blipFill rotWithShape="1">
                <a:blip r:embed="rId2"/>
                <a:stretch>
                  <a:fillRect l="-2822" t="-10526" b="-28947"/>
                </a:stretch>
              </a:blipFill>
            </p:spPr>
            <p:txBody>
              <a:bodyPr/>
              <a:lstStyle/>
              <a:p>
                <a:r>
                  <a:rPr lang="en-PH">
                    <a:noFill/>
                  </a:rPr>
                  <a:t> </a:t>
                </a:r>
              </a:p>
            </p:txBody>
          </p:sp>
        </mc:Fallback>
      </mc:AlternateContent>
      <p:sp>
        <p:nvSpPr>
          <p:cNvPr id="5" name="TextBox 4"/>
          <p:cNvSpPr txBox="1"/>
          <p:nvPr/>
        </p:nvSpPr>
        <p:spPr>
          <a:xfrm>
            <a:off x="539552" y="1931639"/>
            <a:ext cx="1152128" cy="369332"/>
          </a:xfrm>
          <a:prstGeom prst="rect">
            <a:avLst/>
          </a:prstGeom>
          <a:noFill/>
        </p:spPr>
        <p:txBody>
          <a:bodyPr wrap="square" rtlCol="0">
            <a:spAutoFit/>
          </a:bodyPr>
          <a:lstStyle/>
          <a:p>
            <a:r>
              <a:rPr lang="en-PH" dirty="0" smtClean="0"/>
              <a:t>Solution:</a:t>
            </a:r>
            <a:endParaRPr lang="en-PH" dirty="0"/>
          </a:p>
        </p:txBody>
      </p:sp>
      <mc:AlternateContent xmlns:mc="http://schemas.openxmlformats.org/markup-compatibility/2006" xmlns:a14="http://schemas.microsoft.com/office/drawing/2010/main">
        <mc:Choice Requires="a14">
          <p:sp>
            <p:nvSpPr>
              <p:cNvPr id="6" name="TextBox 5"/>
              <p:cNvSpPr txBox="1"/>
              <p:nvPr/>
            </p:nvSpPr>
            <p:spPr>
              <a:xfrm>
                <a:off x="226884" y="2300971"/>
                <a:ext cx="3677420" cy="430887"/>
              </a:xfrm>
              <a:prstGeom prst="rect">
                <a:avLst/>
              </a:prstGeom>
              <a:noFill/>
            </p:spPr>
            <p:txBody>
              <a:bodyPr wrap="square" rtlCol="0">
                <a:spAutoFit/>
              </a:bodyPr>
              <a:lstStyle/>
              <a:p>
                <a:r>
                  <a:rPr lang="en-PH" sz="2200" dirty="0" smtClean="0"/>
                  <a:t>First term: </a:t>
                </a:r>
                <a14:m>
                  <m:oMath xmlns:m="http://schemas.openxmlformats.org/officeDocument/2006/math">
                    <m:r>
                      <a:rPr lang="en-PH" sz="2200" i="1">
                        <a:latin typeface="Cambria Math"/>
                      </a:rPr>
                      <m:t>1</m:t>
                    </m:r>
                    <m:r>
                      <a:rPr lang="en-PH" sz="2200" b="0" i="1" smtClean="0">
                        <a:latin typeface="Cambria Math"/>
                      </a:rPr>
                      <m:t>0</m:t>
                    </m:r>
                    <m:sSup>
                      <m:sSupPr>
                        <m:ctrlPr>
                          <a:rPr lang="en-PH" sz="2200" b="0" i="1" smtClean="0">
                            <a:latin typeface="Cambria Math"/>
                          </a:rPr>
                        </m:ctrlPr>
                      </m:sSupPr>
                      <m:e>
                        <m:r>
                          <a:rPr lang="en-PH" sz="2200" b="0" i="1" smtClean="0">
                            <a:latin typeface="Cambria Math"/>
                          </a:rPr>
                          <m:t>𝑥</m:t>
                        </m:r>
                      </m:e>
                      <m:sup>
                        <m:r>
                          <a:rPr lang="en-PH" sz="2200" b="0" i="1" smtClean="0">
                            <a:latin typeface="Cambria Math"/>
                          </a:rPr>
                          <m:t>2</m:t>
                        </m:r>
                      </m:sup>
                    </m:sSup>
                    <m:r>
                      <a:rPr lang="en-PH" sz="2200" b="0" i="1" smtClean="0">
                        <a:latin typeface="Cambria Math"/>
                      </a:rPr>
                      <m:t>=5</m:t>
                    </m:r>
                    <m:r>
                      <a:rPr lang="en-PH" sz="2200" b="0" i="1" smtClean="0">
                        <a:latin typeface="Cambria Math"/>
                        <a:ea typeface="Cambria Math"/>
                      </a:rPr>
                      <m:t>∙2∙</m:t>
                    </m:r>
                    <m:r>
                      <a:rPr lang="en-PH" sz="2200" b="0" i="1" smtClean="0">
                        <a:latin typeface="Cambria Math"/>
                        <a:ea typeface="Cambria Math"/>
                      </a:rPr>
                      <m:t>𝑥</m:t>
                    </m:r>
                    <m:r>
                      <a:rPr lang="en-PH" sz="2200" b="0" i="1" smtClean="0">
                        <a:latin typeface="Cambria Math"/>
                        <a:ea typeface="Cambria Math"/>
                      </a:rPr>
                      <m:t>∙</m:t>
                    </m:r>
                    <m:r>
                      <a:rPr lang="en-PH" sz="2200" b="0" i="1" smtClean="0">
                        <a:latin typeface="Cambria Math"/>
                        <a:ea typeface="Cambria Math"/>
                      </a:rPr>
                      <m:t>𝑥</m:t>
                    </m:r>
                  </m:oMath>
                </a14:m>
                <a:endParaRPr lang="en-PH"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226884" y="2300971"/>
                <a:ext cx="3677420" cy="430887"/>
              </a:xfrm>
              <a:prstGeom prst="rect">
                <a:avLst/>
              </a:prstGeom>
              <a:blipFill rotWithShape="1">
                <a:blip r:embed="rId3"/>
                <a:stretch>
                  <a:fillRect l="-1990" t="-8451" b="-2676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205" y="2792577"/>
                <a:ext cx="3625036" cy="430887"/>
              </a:xfrm>
              <a:prstGeom prst="rect">
                <a:avLst/>
              </a:prstGeom>
              <a:noFill/>
            </p:spPr>
            <p:txBody>
              <a:bodyPr wrap="square" rtlCol="0">
                <a:spAutoFit/>
              </a:bodyPr>
              <a:lstStyle/>
              <a:p>
                <a:r>
                  <a:rPr lang="en-PH" sz="2200" dirty="0" smtClean="0"/>
                  <a:t>Second term: </a:t>
                </a:r>
                <a14:m>
                  <m:oMath xmlns:m="http://schemas.openxmlformats.org/officeDocument/2006/math">
                    <m:r>
                      <a:rPr lang="en-PH" sz="2200" i="1">
                        <a:latin typeface="Cambria Math"/>
                      </a:rPr>
                      <m:t>3</m:t>
                    </m:r>
                    <m:r>
                      <a:rPr lang="en-PH" sz="2200" b="0" i="1" smtClean="0">
                        <a:latin typeface="Cambria Math"/>
                      </a:rPr>
                      <m:t>5</m:t>
                    </m:r>
                    <m:r>
                      <a:rPr lang="en-PH" sz="2200" b="0" i="1" smtClean="0">
                        <a:latin typeface="Cambria Math"/>
                      </a:rPr>
                      <m:t>𝑥</m:t>
                    </m:r>
                    <m:r>
                      <a:rPr lang="en-PH" sz="2200" b="0" i="1" smtClean="0">
                        <a:latin typeface="Cambria Math"/>
                      </a:rPr>
                      <m:t>=5∙7∙</m:t>
                    </m:r>
                    <m:r>
                      <a:rPr lang="en-PH" sz="2200" b="0" i="1" smtClean="0">
                        <a:latin typeface="Cambria Math"/>
                        <a:ea typeface="Cambria Math"/>
                      </a:rPr>
                      <m:t>𝑥</m:t>
                    </m:r>
                  </m:oMath>
                </a14:m>
                <a:endParaRPr lang="en-PH"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15205" y="2792577"/>
                <a:ext cx="3625036" cy="430887"/>
              </a:xfrm>
              <a:prstGeom prst="rect">
                <a:avLst/>
              </a:prstGeom>
              <a:blipFill rotWithShape="1">
                <a:blip r:embed="rId4"/>
                <a:stretch>
                  <a:fillRect l="-2189" t="-8451" b="-2676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99592" y="3224301"/>
                <a:ext cx="1584176" cy="461665"/>
              </a:xfrm>
              <a:prstGeom prst="rect">
                <a:avLst/>
              </a:prstGeom>
              <a:noFill/>
            </p:spPr>
            <p:txBody>
              <a:bodyPr wrap="square" rtlCol="0">
                <a:spAutoFit/>
              </a:bodyPr>
              <a:lstStyle/>
              <a:p>
                <a:r>
                  <a:rPr lang="en-PH" sz="2400" dirty="0" smtClean="0"/>
                  <a:t>GCF = </a:t>
                </a:r>
                <a14:m>
                  <m:oMath xmlns:m="http://schemas.openxmlformats.org/officeDocument/2006/math">
                    <m:r>
                      <a:rPr lang="en-PH" sz="2400" b="0" i="1" smtClean="0">
                        <a:latin typeface="Cambria Math"/>
                      </a:rPr>
                      <m:t>5</m:t>
                    </m:r>
                    <m:r>
                      <a:rPr lang="en-PH" sz="2400" b="0" i="1" smtClean="0">
                        <a:latin typeface="Cambria Math"/>
                      </a:rPr>
                      <m:t>𝑥</m:t>
                    </m:r>
                  </m:oMath>
                </a14:m>
                <a:endParaRPr lang="en-PH"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899592" y="3224301"/>
                <a:ext cx="1584176" cy="461665"/>
              </a:xfrm>
              <a:prstGeom prst="rect">
                <a:avLst/>
              </a:prstGeom>
              <a:blipFill rotWithShape="1">
                <a:blip r:embed="rId5"/>
                <a:stretch>
                  <a:fillRect l="-6178" t="-10526" b="-28947"/>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3430" y="3711213"/>
                <a:ext cx="3281122" cy="430887"/>
              </a:xfrm>
              <a:prstGeom prst="rect">
                <a:avLst/>
              </a:prstGeom>
              <a:noFill/>
            </p:spPr>
            <p:txBody>
              <a:bodyPr wrap="square" rtlCol="0">
                <a:spAutoFit/>
              </a:bodyPr>
              <a:lstStyle/>
              <a:p>
                <a:r>
                  <a:rPr lang="en-PH" sz="2200" b="0" dirty="0" smtClean="0"/>
                  <a:t>First term:</a:t>
                </a:r>
                <a14:m>
                  <m:oMath xmlns:m="http://schemas.openxmlformats.org/officeDocument/2006/math">
                    <m:r>
                      <a:rPr lang="en-PH" sz="2200" i="1">
                        <a:latin typeface="Cambria Math"/>
                      </a:rPr>
                      <m:t>1</m:t>
                    </m:r>
                    <m:r>
                      <a:rPr lang="en-PH" sz="2200" b="0" i="1" smtClean="0">
                        <a:latin typeface="Cambria Math"/>
                      </a:rPr>
                      <m:t>0</m:t>
                    </m:r>
                    <m:sSup>
                      <m:sSupPr>
                        <m:ctrlPr>
                          <a:rPr lang="en-PH" sz="2200" b="0" i="1" smtClean="0">
                            <a:latin typeface="Cambria Math"/>
                          </a:rPr>
                        </m:ctrlPr>
                      </m:sSupPr>
                      <m:e>
                        <m:r>
                          <a:rPr lang="en-PH" sz="2200" b="0" i="1" smtClean="0">
                            <a:latin typeface="Cambria Math"/>
                          </a:rPr>
                          <m:t>𝑥</m:t>
                        </m:r>
                      </m:e>
                      <m:sup>
                        <m:r>
                          <a:rPr lang="en-PH" sz="2200" b="0" i="1" smtClean="0">
                            <a:latin typeface="Cambria Math"/>
                          </a:rPr>
                          <m:t>2</m:t>
                        </m:r>
                      </m:sup>
                    </m:sSup>
                    <m:r>
                      <a:rPr lang="en-PH" sz="2200" b="0" i="1" smtClean="0">
                        <a:latin typeface="Cambria Math"/>
                        <a:ea typeface="Cambria Math"/>
                      </a:rPr>
                      <m:t>÷5</m:t>
                    </m:r>
                    <m:r>
                      <a:rPr lang="en-PH" sz="2200" b="0" i="1" smtClean="0">
                        <a:latin typeface="Cambria Math"/>
                        <a:ea typeface="Cambria Math"/>
                      </a:rPr>
                      <m:t>𝑥</m:t>
                    </m:r>
                    <m:r>
                      <a:rPr lang="en-PH" sz="2200" b="0" i="1" smtClean="0">
                        <a:latin typeface="Cambria Math"/>
                        <a:ea typeface="Cambria Math"/>
                      </a:rPr>
                      <m:t>=2</m:t>
                    </m:r>
                    <m:r>
                      <a:rPr lang="en-PH" sz="2200" b="0" i="1" smtClean="0">
                        <a:latin typeface="Cambria Math"/>
                        <a:ea typeface="Cambria Math"/>
                      </a:rPr>
                      <m:t>𝑥</m:t>
                    </m:r>
                  </m:oMath>
                </a14:m>
                <a:endParaRPr lang="en-PH"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413430" y="3711213"/>
                <a:ext cx="3281122" cy="430887"/>
              </a:xfrm>
              <a:prstGeom prst="rect">
                <a:avLst/>
              </a:prstGeom>
              <a:blipFill rotWithShape="1">
                <a:blip r:embed="rId6"/>
                <a:stretch>
                  <a:fillRect l="-2416" t="-8571" b="-2857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61046" y="4188266"/>
                <a:ext cx="3490874" cy="430887"/>
              </a:xfrm>
              <a:prstGeom prst="rect">
                <a:avLst/>
              </a:prstGeom>
              <a:noFill/>
            </p:spPr>
            <p:txBody>
              <a:bodyPr wrap="square" rtlCol="0">
                <a:spAutoFit/>
              </a:bodyPr>
              <a:lstStyle/>
              <a:p>
                <a:r>
                  <a:rPr lang="en-PH" sz="2200" dirty="0" smtClean="0"/>
                  <a:t>Second </a:t>
                </a:r>
                <a:r>
                  <a:rPr lang="en-PH" sz="2200" dirty="0"/>
                  <a:t>t</a:t>
                </a:r>
                <a:r>
                  <a:rPr lang="en-PH" sz="2200" dirty="0" smtClean="0"/>
                  <a:t>erm:</a:t>
                </a:r>
                <a14:m>
                  <m:oMath xmlns:m="http://schemas.openxmlformats.org/officeDocument/2006/math">
                    <m:r>
                      <a:rPr lang="en-PH" sz="2200" i="1" smtClean="0">
                        <a:latin typeface="Cambria Math"/>
                      </a:rPr>
                      <m:t>3</m:t>
                    </m:r>
                    <m:r>
                      <a:rPr lang="en-PH" sz="2200" b="0" i="1" smtClean="0">
                        <a:latin typeface="Cambria Math"/>
                      </a:rPr>
                      <m:t>5</m:t>
                    </m:r>
                    <m:r>
                      <a:rPr lang="en-PH" sz="2200" b="0" i="1" smtClean="0">
                        <a:latin typeface="Cambria Math"/>
                      </a:rPr>
                      <m:t>𝑥</m:t>
                    </m:r>
                    <m:r>
                      <a:rPr lang="en-PH" sz="2200" b="0" i="1" smtClean="0">
                        <a:latin typeface="Cambria Math"/>
                        <a:ea typeface="Cambria Math"/>
                      </a:rPr>
                      <m:t>÷5</m:t>
                    </m:r>
                    <m:r>
                      <a:rPr lang="en-PH" sz="2200" b="0" i="1" smtClean="0">
                        <a:latin typeface="Cambria Math"/>
                        <a:ea typeface="Cambria Math"/>
                      </a:rPr>
                      <m:t>𝑥</m:t>
                    </m:r>
                    <m:r>
                      <a:rPr lang="en-PH" sz="2200" b="0" i="1" smtClean="0">
                        <a:latin typeface="Cambria Math"/>
                        <a:ea typeface="Cambria Math"/>
                      </a:rPr>
                      <m:t>=7</m:t>
                    </m:r>
                  </m:oMath>
                </a14:m>
                <a:endParaRPr lang="en-PH" sz="2200" dirty="0"/>
              </a:p>
            </p:txBody>
          </p:sp>
        </mc:Choice>
        <mc:Fallback xmlns="">
          <p:sp>
            <p:nvSpPr>
              <p:cNvPr id="10" name="TextBox 9"/>
              <p:cNvSpPr txBox="1">
                <a:spLocks noRot="1" noChangeAspect="1" noMove="1" noResize="1" noEditPoints="1" noAdjustHandles="1" noChangeArrowheads="1" noChangeShapeType="1" noTextEdit="1"/>
              </p:cNvSpPr>
              <p:nvPr/>
            </p:nvSpPr>
            <p:spPr>
              <a:xfrm>
                <a:off x="361046" y="4188266"/>
                <a:ext cx="3490874" cy="430887"/>
              </a:xfrm>
              <a:prstGeom prst="rect">
                <a:avLst/>
              </a:prstGeom>
              <a:blipFill rotWithShape="1">
                <a:blip r:embed="rId7"/>
                <a:stretch>
                  <a:fillRect l="-2094" t="-8451" b="-26761"/>
                </a:stretch>
              </a:blipFill>
            </p:spPr>
            <p:txBody>
              <a:bodyPr/>
              <a:lstStyle/>
              <a:p>
                <a:r>
                  <a:rPr lang="en-PH">
                    <a:noFill/>
                  </a:rPr>
                  <a:t> </a:t>
                </a:r>
              </a:p>
            </p:txBody>
          </p:sp>
        </mc:Fallback>
      </mc:AlternateContent>
      <p:sp>
        <p:nvSpPr>
          <p:cNvPr id="11" name="TextBox 10"/>
          <p:cNvSpPr txBox="1"/>
          <p:nvPr/>
        </p:nvSpPr>
        <p:spPr>
          <a:xfrm>
            <a:off x="462786" y="5301208"/>
            <a:ext cx="2669054" cy="461665"/>
          </a:xfrm>
          <a:prstGeom prst="rect">
            <a:avLst/>
          </a:prstGeom>
          <a:noFill/>
        </p:spPr>
        <p:txBody>
          <a:bodyPr wrap="square" rtlCol="0">
            <a:spAutoFit/>
          </a:bodyPr>
          <a:lstStyle/>
          <a:p>
            <a:r>
              <a:rPr lang="en-PH" sz="2400" dirty="0" smtClean="0"/>
              <a:t>=            (        +      )     </a:t>
            </a:r>
            <a:endParaRPr lang="en-PH" sz="2400" dirty="0"/>
          </a:p>
        </p:txBody>
      </p:sp>
      <p:sp>
        <p:nvSpPr>
          <p:cNvPr id="13" name="TextBox 12"/>
          <p:cNvSpPr txBox="1"/>
          <p:nvPr/>
        </p:nvSpPr>
        <p:spPr>
          <a:xfrm>
            <a:off x="1115616" y="5318750"/>
            <a:ext cx="576064" cy="461665"/>
          </a:xfrm>
          <a:prstGeom prst="rect">
            <a:avLst/>
          </a:prstGeom>
          <a:noFill/>
        </p:spPr>
        <p:txBody>
          <a:bodyPr wrap="square" rtlCol="0">
            <a:spAutoFit/>
          </a:bodyPr>
          <a:lstStyle/>
          <a:p>
            <a:pPr algn="ctr"/>
            <a:r>
              <a:rPr lang="en-PH" sz="2400" dirty="0" smtClean="0"/>
              <a:t>5x</a:t>
            </a:r>
            <a:endParaRPr lang="en-PH" sz="2400" dirty="0"/>
          </a:p>
        </p:txBody>
      </p:sp>
      <mc:AlternateContent xmlns:mc="http://schemas.openxmlformats.org/markup-compatibility/2006" xmlns:a14="http://schemas.microsoft.com/office/drawing/2010/main">
        <mc:Choice Requires="a14">
          <p:sp>
            <p:nvSpPr>
              <p:cNvPr id="14" name="TextBox 13"/>
              <p:cNvSpPr txBox="1"/>
              <p:nvPr/>
            </p:nvSpPr>
            <p:spPr>
              <a:xfrm>
                <a:off x="1619672" y="5318749"/>
                <a:ext cx="50405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PH" sz="2400" b="0" i="1" smtClean="0">
                          <a:latin typeface="Cambria Math"/>
                        </a:rPr>
                        <m:t>2</m:t>
                      </m:r>
                      <m:r>
                        <a:rPr lang="en-PH" sz="2400" b="0" i="1" smtClean="0">
                          <a:latin typeface="Cambria Math"/>
                        </a:rPr>
                        <m:t>𝑥</m:t>
                      </m:r>
                    </m:oMath>
                  </m:oMathPara>
                </a14:m>
                <a:endParaRPr lang="en-PH"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619672" y="5318749"/>
                <a:ext cx="504056" cy="461665"/>
              </a:xfrm>
              <a:prstGeom prst="rect">
                <a:avLst/>
              </a:prstGeom>
              <a:blipFill rotWithShape="1">
                <a:blip r:embed="rId8"/>
                <a:stretch>
                  <a:fillRect l="-3659" r="-6098"/>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296758" y="5301208"/>
                <a:ext cx="50405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PH" sz="2400" b="0" i="1" smtClean="0">
                          <a:latin typeface="Cambria Math"/>
                        </a:rPr>
                        <m:t>7</m:t>
                      </m:r>
                    </m:oMath>
                  </m:oMathPara>
                </a14:m>
                <a:endParaRPr lang="en-PH"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296758" y="5301208"/>
                <a:ext cx="504056" cy="461665"/>
              </a:xfrm>
              <a:prstGeom prst="rect">
                <a:avLst/>
              </a:prstGeom>
              <a:blipFill rotWithShape="1">
                <a:blip r:embed="rId9"/>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788024" y="1469974"/>
                <a:ext cx="3168352" cy="461665"/>
              </a:xfrm>
              <a:prstGeom prst="rect">
                <a:avLst/>
              </a:prstGeom>
              <a:noFill/>
            </p:spPr>
            <p:txBody>
              <a:bodyPr wrap="square" rtlCol="0">
                <a:spAutoFit/>
              </a:bodyPr>
              <a:lstStyle/>
              <a:p>
                <a:r>
                  <a:rPr lang="en-PH" sz="2400" dirty="0" smtClean="0"/>
                  <a:t>4. </a:t>
                </a:r>
                <a14:m>
                  <m:oMath xmlns:m="http://schemas.openxmlformats.org/officeDocument/2006/math">
                    <m:r>
                      <a:rPr lang="en-PH" sz="2400" b="0" i="0" smtClean="0">
                        <a:latin typeface="Cambria Math"/>
                      </a:rPr>
                      <m:t>1</m:t>
                    </m:r>
                    <m:r>
                      <a:rPr lang="en-PH" sz="2400" i="1">
                        <a:latin typeface="Cambria Math"/>
                      </a:rPr>
                      <m:t>5</m:t>
                    </m:r>
                    <m:sSup>
                      <m:sSupPr>
                        <m:ctrlPr>
                          <a:rPr lang="en-PH" sz="2400" i="1" smtClean="0">
                            <a:latin typeface="Cambria Math"/>
                          </a:rPr>
                        </m:ctrlPr>
                      </m:sSupPr>
                      <m:e>
                        <m:r>
                          <a:rPr lang="en-PH" sz="2400" b="0" i="1" smtClean="0">
                            <a:latin typeface="Cambria Math"/>
                          </a:rPr>
                          <m:t>𝑥</m:t>
                        </m:r>
                      </m:e>
                      <m:sup>
                        <m:r>
                          <a:rPr lang="en-PH" sz="2400" b="0" i="1" smtClean="0">
                            <a:latin typeface="Cambria Math"/>
                          </a:rPr>
                          <m:t>2</m:t>
                        </m:r>
                      </m:sup>
                    </m:sSup>
                    <m:r>
                      <a:rPr lang="en-PH" sz="2400" b="0" i="1" smtClean="0">
                        <a:latin typeface="Cambria Math"/>
                      </a:rPr>
                      <m:t>𝑦</m:t>
                    </m:r>
                    <m:r>
                      <a:rPr lang="en-PH" sz="2400" b="0" i="1" smtClean="0">
                        <a:latin typeface="Cambria Math"/>
                      </a:rPr>
                      <m:t>−12</m:t>
                    </m:r>
                    <m:sSup>
                      <m:sSupPr>
                        <m:ctrlPr>
                          <a:rPr lang="en-PH" sz="2400" b="0" i="1" smtClean="0">
                            <a:latin typeface="Cambria Math"/>
                          </a:rPr>
                        </m:ctrlPr>
                      </m:sSupPr>
                      <m:e>
                        <m:r>
                          <a:rPr lang="en-PH" sz="2400" b="0" i="1" smtClean="0">
                            <a:latin typeface="Cambria Math"/>
                          </a:rPr>
                          <m:t>𝑥𝑦</m:t>
                        </m:r>
                      </m:e>
                      <m:sup>
                        <m:r>
                          <a:rPr lang="en-PH" sz="2400" b="0" i="1" smtClean="0">
                            <a:latin typeface="Cambria Math"/>
                          </a:rPr>
                          <m:t>2</m:t>
                        </m:r>
                      </m:sup>
                    </m:sSup>
                  </m:oMath>
                </a14:m>
                <a:endParaRPr lang="en-PH"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788024" y="1469974"/>
                <a:ext cx="3168352" cy="461665"/>
              </a:xfrm>
              <a:prstGeom prst="rect">
                <a:avLst/>
              </a:prstGeom>
              <a:blipFill rotWithShape="1">
                <a:blip r:embed="rId10"/>
                <a:stretch>
                  <a:fillRect l="-2885" t="-10526" b="-28947"/>
                </a:stretch>
              </a:blipFill>
            </p:spPr>
            <p:txBody>
              <a:bodyPr/>
              <a:lstStyle/>
              <a:p>
                <a:r>
                  <a:rPr lang="en-PH">
                    <a:noFill/>
                  </a:rPr>
                  <a:t> </a:t>
                </a:r>
              </a:p>
            </p:txBody>
          </p:sp>
        </mc:Fallback>
      </mc:AlternateContent>
      <p:sp>
        <p:nvSpPr>
          <p:cNvPr id="18" name="TextBox 17"/>
          <p:cNvSpPr txBox="1"/>
          <p:nvPr/>
        </p:nvSpPr>
        <p:spPr>
          <a:xfrm>
            <a:off x="4795873" y="1931639"/>
            <a:ext cx="1152128" cy="369332"/>
          </a:xfrm>
          <a:prstGeom prst="rect">
            <a:avLst/>
          </a:prstGeom>
          <a:noFill/>
        </p:spPr>
        <p:txBody>
          <a:bodyPr wrap="square" rtlCol="0">
            <a:spAutoFit/>
          </a:bodyPr>
          <a:lstStyle/>
          <a:p>
            <a:r>
              <a:rPr lang="en-PH" dirty="0" smtClean="0"/>
              <a:t>Solution:</a:t>
            </a:r>
            <a:endParaRPr lang="en-PH" dirty="0"/>
          </a:p>
        </p:txBody>
      </p:sp>
      <mc:AlternateContent xmlns:mc="http://schemas.openxmlformats.org/markup-compatibility/2006" xmlns:a14="http://schemas.microsoft.com/office/drawing/2010/main">
        <mc:Choice Requires="a14">
          <p:sp>
            <p:nvSpPr>
              <p:cNvPr id="19" name="TextBox 18"/>
              <p:cNvSpPr txBox="1"/>
              <p:nvPr/>
            </p:nvSpPr>
            <p:spPr>
              <a:xfrm>
                <a:off x="4067944" y="2304319"/>
                <a:ext cx="4104455" cy="430887"/>
              </a:xfrm>
              <a:prstGeom prst="rect">
                <a:avLst/>
              </a:prstGeom>
              <a:noFill/>
            </p:spPr>
            <p:txBody>
              <a:bodyPr wrap="square" rtlCol="0">
                <a:spAutoFit/>
              </a:bodyPr>
              <a:lstStyle/>
              <a:p>
                <a:r>
                  <a:rPr lang="en-PH" sz="2200" dirty="0" smtClean="0"/>
                  <a:t>First term: </a:t>
                </a:r>
                <a14:m>
                  <m:oMath xmlns:m="http://schemas.openxmlformats.org/officeDocument/2006/math">
                    <m:r>
                      <a:rPr lang="en-PH" sz="2200" b="0" i="0" smtClean="0">
                        <a:latin typeface="Cambria Math"/>
                      </a:rPr>
                      <m:t>1</m:t>
                    </m:r>
                    <m:r>
                      <a:rPr lang="en-PH" sz="2200" i="1">
                        <a:latin typeface="Cambria Math"/>
                      </a:rPr>
                      <m:t>5</m:t>
                    </m:r>
                    <m:sSup>
                      <m:sSupPr>
                        <m:ctrlPr>
                          <a:rPr lang="en-PH" sz="2200" i="1" smtClean="0">
                            <a:latin typeface="Cambria Math"/>
                          </a:rPr>
                        </m:ctrlPr>
                      </m:sSupPr>
                      <m:e>
                        <m:r>
                          <a:rPr lang="en-PH" sz="2200" b="0" i="1" smtClean="0">
                            <a:latin typeface="Cambria Math"/>
                          </a:rPr>
                          <m:t>𝑥</m:t>
                        </m:r>
                      </m:e>
                      <m:sup>
                        <m:r>
                          <a:rPr lang="en-PH" sz="2200" b="0" i="1" smtClean="0">
                            <a:latin typeface="Cambria Math"/>
                          </a:rPr>
                          <m:t>2</m:t>
                        </m:r>
                      </m:sup>
                    </m:sSup>
                    <m:r>
                      <a:rPr lang="en-PH" sz="2200" b="0" i="1" smtClean="0">
                        <a:latin typeface="Cambria Math"/>
                      </a:rPr>
                      <m:t>𝑦</m:t>
                    </m:r>
                    <m:r>
                      <a:rPr lang="en-PH" sz="2200" b="0" i="1" smtClean="0">
                        <a:latin typeface="Cambria Math"/>
                      </a:rPr>
                      <m:t>=3∙5∙</m:t>
                    </m:r>
                    <m:r>
                      <a:rPr lang="en-PH" sz="2200" b="0" i="1" smtClean="0">
                        <a:latin typeface="Cambria Math"/>
                        <a:ea typeface="Cambria Math"/>
                      </a:rPr>
                      <m:t>𝑥</m:t>
                    </m:r>
                    <m:r>
                      <a:rPr lang="en-PH" sz="2200" b="0" i="1" smtClean="0">
                        <a:latin typeface="Cambria Math"/>
                        <a:ea typeface="Cambria Math"/>
                      </a:rPr>
                      <m:t>∙</m:t>
                    </m:r>
                    <m:r>
                      <a:rPr lang="en-PH" sz="2200" b="0" i="1" smtClean="0">
                        <a:latin typeface="Cambria Math"/>
                        <a:ea typeface="Cambria Math"/>
                      </a:rPr>
                      <m:t>𝑥</m:t>
                    </m:r>
                    <m:r>
                      <a:rPr lang="en-PH" sz="2200" b="0" i="1" smtClean="0">
                        <a:latin typeface="Cambria Math"/>
                        <a:ea typeface="Cambria Math"/>
                      </a:rPr>
                      <m:t>∙</m:t>
                    </m:r>
                    <m:r>
                      <a:rPr lang="en-PH" sz="2200" b="0" i="1" smtClean="0">
                        <a:latin typeface="Cambria Math"/>
                        <a:ea typeface="Cambria Math"/>
                      </a:rPr>
                      <m:t>𝑦</m:t>
                    </m:r>
                  </m:oMath>
                </a14:m>
                <a:endParaRPr lang="en-PH" sz="22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067944" y="2304319"/>
                <a:ext cx="4104455" cy="430887"/>
              </a:xfrm>
              <a:prstGeom prst="rect">
                <a:avLst/>
              </a:prstGeom>
              <a:blipFill rotWithShape="1">
                <a:blip r:embed="rId11"/>
                <a:stretch>
                  <a:fillRect l="-1780" t="-8451" b="-2676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694552" y="2762636"/>
                <a:ext cx="4765880" cy="430887"/>
              </a:xfrm>
              <a:prstGeom prst="rect">
                <a:avLst/>
              </a:prstGeom>
              <a:noFill/>
            </p:spPr>
            <p:txBody>
              <a:bodyPr wrap="square" rtlCol="0">
                <a:spAutoFit/>
              </a:bodyPr>
              <a:lstStyle/>
              <a:p>
                <a:r>
                  <a:rPr lang="en-PH" sz="2200" dirty="0" smtClean="0"/>
                  <a:t>Second term:</a:t>
                </a:r>
                <a14:m>
                  <m:oMath xmlns:m="http://schemas.openxmlformats.org/officeDocument/2006/math">
                    <m:r>
                      <a:rPr lang="en-PH" sz="2200" i="1" dirty="0">
                        <a:latin typeface="Cambria Math"/>
                      </a:rPr>
                      <m:t>1</m:t>
                    </m:r>
                    <m:r>
                      <a:rPr lang="en-PH" sz="2200" b="0" i="1" dirty="0" smtClean="0">
                        <a:latin typeface="Cambria Math"/>
                      </a:rPr>
                      <m:t>2</m:t>
                    </m:r>
                    <m:r>
                      <a:rPr lang="en-PH" sz="2200" b="0" i="1" dirty="0" smtClean="0">
                        <a:latin typeface="Cambria Math"/>
                      </a:rPr>
                      <m:t>𝑥</m:t>
                    </m:r>
                    <m:sSup>
                      <m:sSupPr>
                        <m:ctrlPr>
                          <a:rPr lang="en-PH" sz="2200" b="0" i="1" dirty="0" smtClean="0">
                            <a:latin typeface="Cambria Math"/>
                          </a:rPr>
                        </m:ctrlPr>
                      </m:sSupPr>
                      <m:e>
                        <m:r>
                          <a:rPr lang="en-PH" sz="2200" b="0" i="1" dirty="0" smtClean="0">
                            <a:latin typeface="Cambria Math"/>
                          </a:rPr>
                          <m:t>𝑦</m:t>
                        </m:r>
                      </m:e>
                      <m:sup>
                        <m:r>
                          <a:rPr lang="en-PH" sz="2200" b="0" i="1" dirty="0" smtClean="0">
                            <a:latin typeface="Cambria Math"/>
                          </a:rPr>
                          <m:t>2</m:t>
                        </m:r>
                      </m:sup>
                    </m:sSup>
                    <m:r>
                      <a:rPr lang="en-PH" sz="2200" b="0" i="1" smtClean="0">
                        <a:latin typeface="Cambria Math"/>
                      </a:rPr>
                      <m:t>=3</m:t>
                    </m:r>
                    <m:r>
                      <a:rPr lang="en-PH" sz="2200" b="0" i="1" smtClean="0">
                        <a:latin typeface="Cambria Math"/>
                        <a:ea typeface="Cambria Math"/>
                      </a:rPr>
                      <m:t>∙2∙2∙</m:t>
                    </m:r>
                    <m:r>
                      <a:rPr lang="en-PH" sz="2200" b="0" i="1" smtClean="0">
                        <a:latin typeface="Cambria Math"/>
                        <a:ea typeface="Cambria Math"/>
                      </a:rPr>
                      <m:t>𝑥</m:t>
                    </m:r>
                    <m:r>
                      <a:rPr lang="en-PH" sz="2200" b="0" i="1" smtClean="0">
                        <a:latin typeface="Cambria Math"/>
                        <a:ea typeface="Cambria Math"/>
                      </a:rPr>
                      <m:t>∙</m:t>
                    </m:r>
                    <m:r>
                      <a:rPr lang="en-PH" sz="2200" b="0" i="1" smtClean="0">
                        <a:latin typeface="Cambria Math"/>
                        <a:ea typeface="Cambria Math"/>
                      </a:rPr>
                      <m:t>𝑦</m:t>
                    </m:r>
                    <m:r>
                      <a:rPr lang="en-PH" sz="2200" b="0" i="1" smtClean="0">
                        <a:latin typeface="Cambria Math"/>
                        <a:ea typeface="Cambria Math"/>
                      </a:rPr>
                      <m:t>∙</m:t>
                    </m:r>
                    <m:r>
                      <a:rPr lang="en-PH" sz="2200" b="0" i="1" smtClean="0">
                        <a:latin typeface="Cambria Math"/>
                        <a:ea typeface="Cambria Math"/>
                      </a:rPr>
                      <m:t>𝑦</m:t>
                    </m:r>
                  </m:oMath>
                </a14:m>
                <a:endParaRPr lang="en-PH" sz="2200" dirty="0"/>
              </a:p>
            </p:txBody>
          </p:sp>
        </mc:Choice>
        <mc:Fallback xmlns="">
          <p:sp>
            <p:nvSpPr>
              <p:cNvPr id="20" name="TextBox 19"/>
              <p:cNvSpPr txBox="1">
                <a:spLocks noRot="1" noChangeAspect="1" noMove="1" noResize="1" noEditPoints="1" noAdjustHandles="1" noChangeArrowheads="1" noChangeShapeType="1" noTextEdit="1"/>
              </p:cNvSpPr>
              <p:nvPr/>
            </p:nvSpPr>
            <p:spPr>
              <a:xfrm>
                <a:off x="3694552" y="2762636"/>
                <a:ext cx="4765880" cy="430887"/>
              </a:xfrm>
              <a:prstGeom prst="rect">
                <a:avLst/>
              </a:prstGeom>
              <a:blipFill rotWithShape="1">
                <a:blip r:embed="rId12"/>
                <a:stretch>
                  <a:fillRect l="-1535" t="-8451" b="-2676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624059" y="3224300"/>
                <a:ext cx="1584176" cy="461665"/>
              </a:xfrm>
              <a:prstGeom prst="rect">
                <a:avLst/>
              </a:prstGeom>
              <a:noFill/>
            </p:spPr>
            <p:txBody>
              <a:bodyPr wrap="square" rtlCol="0">
                <a:spAutoFit/>
              </a:bodyPr>
              <a:lstStyle/>
              <a:p>
                <a:r>
                  <a:rPr lang="en-PH" sz="2400" dirty="0" smtClean="0"/>
                  <a:t>GCF = </a:t>
                </a:r>
                <a14:m>
                  <m:oMath xmlns:m="http://schemas.openxmlformats.org/officeDocument/2006/math">
                    <m:r>
                      <a:rPr lang="en-PH" sz="2400" b="0" i="1" smtClean="0">
                        <a:latin typeface="Cambria Math"/>
                      </a:rPr>
                      <m:t>3</m:t>
                    </m:r>
                    <m:r>
                      <a:rPr lang="en-PH" sz="2400" b="0" i="1" smtClean="0">
                        <a:latin typeface="Cambria Math"/>
                      </a:rPr>
                      <m:t>𝑥𝑦</m:t>
                    </m:r>
                  </m:oMath>
                </a14:m>
                <a:endParaRPr lang="en-PH"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624059" y="3224300"/>
                <a:ext cx="1584176" cy="461665"/>
              </a:xfrm>
              <a:prstGeom prst="rect">
                <a:avLst/>
              </a:prstGeom>
              <a:blipFill rotWithShape="1">
                <a:blip r:embed="rId13"/>
                <a:stretch>
                  <a:fillRect l="-6178" t="-10526" b="-28947"/>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307439" y="3711213"/>
                <a:ext cx="3864959" cy="430887"/>
              </a:xfrm>
              <a:prstGeom prst="rect">
                <a:avLst/>
              </a:prstGeom>
              <a:noFill/>
            </p:spPr>
            <p:txBody>
              <a:bodyPr wrap="square" rtlCol="0">
                <a:spAutoFit/>
              </a:bodyPr>
              <a:lstStyle/>
              <a:p>
                <a:r>
                  <a:rPr lang="en-PH" sz="2200" b="0" dirty="0" smtClean="0"/>
                  <a:t>First term:</a:t>
                </a:r>
                <a14:m>
                  <m:oMath xmlns:m="http://schemas.openxmlformats.org/officeDocument/2006/math">
                    <m:r>
                      <a:rPr lang="en-PH" sz="2200" b="0" i="0" smtClean="0">
                        <a:latin typeface="Cambria Math"/>
                      </a:rPr>
                      <m:t>1</m:t>
                    </m:r>
                    <m:r>
                      <a:rPr lang="en-PH" sz="2200" i="1">
                        <a:latin typeface="Cambria Math"/>
                      </a:rPr>
                      <m:t>5</m:t>
                    </m:r>
                    <m:sSup>
                      <m:sSupPr>
                        <m:ctrlPr>
                          <a:rPr lang="en-PH" sz="2200" i="1" smtClean="0">
                            <a:latin typeface="Cambria Math"/>
                          </a:rPr>
                        </m:ctrlPr>
                      </m:sSupPr>
                      <m:e>
                        <m:r>
                          <a:rPr lang="en-PH" sz="2200" b="0" i="1" smtClean="0">
                            <a:latin typeface="Cambria Math"/>
                          </a:rPr>
                          <m:t>𝑥</m:t>
                        </m:r>
                      </m:e>
                      <m:sup>
                        <m:r>
                          <a:rPr lang="en-PH" sz="2200" b="0" i="1" smtClean="0">
                            <a:latin typeface="Cambria Math"/>
                          </a:rPr>
                          <m:t>2</m:t>
                        </m:r>
                      </m:sup>
                    </m:sSup>
                    <m:r>
                      <a:rPr lang="en-PH" sz="2200" b="0" i="1" smtClean="0">
                        <a:latin typeface="Cambria Math"/>
                      </a:rPr>
                      <m:t>𝑦</m:t>
                    </m:r>
                    <m:r>
                      <a:rPr lang="en-PH" sz="2200" b="0" i="1" smtClean="0">
                        <a:latin typeface="Cambria Math"/>
                        <a:ea typeface="Cambria Math"/>
                      </a:rPr>
                      <m:t>÷3</m:t>
                    </m:r>
                    <m:r>
                      <a:rPr lang="en-PH" sz="2200" b="0" i="1" smtClean="0">
                        <a:latin typeface="Cambria Math"/>
                        <a:ea typeface="Cambria Math"/>
                      </a:rPr>
                      <m:t>𝑥𝑦</m:t>
                    </m:r>
                    <m:r>
                      <a:rPr lang="en-PH" sz="2200" b="0" i="1" smtClean="0">
                        <a:latin typeface="Cambria Math"/>
                        <a:ea typeface="Cambria Math"/>
                      </a:rPr>
                      <m:t>=5</m:t>
                    </m:r>
                    <m:r>
                      <a:rPr lang="en-PH" sz="2200" b="0" i="1" smtClean="0">
                        <a:latin typeface="Cambria Math"/>
                        <a:ea typeface="Cambria Math"/>
                      </a:rPr>
                      <m:t>𝑥</m:t>
                    </m:r>
                  </m:oMath>
                </a14:m>
                <a:endParaRPr lang="en-PH" sz="2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307439" y="3711213"/>
                <a:ext cx="3864959" cy="430887"/>
              </a:xfrm>
              <a:prstGeom prst="rect">
                <a:avLst/>
              </a:prstGeom>
              <a:blipFill rotWithShape="1">
                <a:blip r:embed="rId14"/>
                <a:stretch>
                  <a:fillRect l="-2050" t="-8571" b="-2857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194350" y="4172878"/>
                <a:ext cx="4266081" cy="430887"/>
              </a:xfrm>
              <a:prstGeom prst="rect">
                <a:avLst/>
              </a:prstGeom>
              <a:noFill/>
            </p:spPr>
            <p:txBody>
              <a:bodyPr wrap="square" rtlCol="0">
                <a:spAutoFit/>
              </a:bodyPr>
              <a:lstStyle/>
              <a:p>
                <a:r>
                  <a:rPr lang="en-PH" sz="2200" dirty="0" smtClean="0"/>
                  <a:t>Second </a:t>
                </a:r>
                <a:r>
                  <a:rPr lang="en-PH" sz="2200" dirty="0"/>
                  <a:t>t</a:t>
                </a:r>
                <a:r>
                  <a:rPr lang="en-PH" sz="2200" dirty="0" smtClean="0"/>
                  <a:t>erm:</a:t>
                </a:r>
                <a14:m>
                  <m:oMath xmlns:m="http://schemas.openxmlformats.org/officeDocument/2006/math">
                    <m:r>
                      <a:rPr lang="en-PH" sz="2200" i="1" dirty="0" smtClean="0">
                        <a:latin typeface="Cambria Math"/>
                      </a:rPr>
                      <m:t>1</m:t>
                    </m:r>
                    <m:r>
                      <a:rPr lang="en-PH" sz="2200" b="0" i="1" dirty="0" smtClean="0">
                        <a:latin typeface="Cambria Math"/>
                      </a:rPr>
                      <m:t>2</m:t>
                    </m:r>
                    <m:r>
                      <a:rPr lang="en-PH" sz="2200" b="0" i="1" dirty="0" smtClean="0">
                        <a:latin typeface="Cambria Math"/>
                      </a:rPr>
                      <m:t>𝑥</m:t>
                    </m:r>
                    <m:sSup>
                      <m:sSupPr>
                        <m:ctrlPr>
                          <a:rPr lang="en-PH" sz="2200" b="0" i="1" dirty="0" smtClean="0">
                            <a:latin typeface="Cambria Math"/>
                          </a:rPr>
                        </m:ctrlPr>
                      </m:sSupPr>
                      <m:e>
                        <m:r>
                          <a:rPr lang="en-PH" sz="2200" b="0" i="1" dirty="0" smtClean="0">
                            <a:latin typeface="Cambria Math"/>
                          </a:rPr>
                          <m:t>𝑦</m:t>
                        </m:r>
                      </m:e>
                      <m:sup>
                        <m:r>
                          <a:rPr lang="en-PH" sz="2200" b="0" i="1" dirty="0" smtClean="0">
                            <a:latin typeface="Cambria Math"/>
                          </a:rPr>
                          <m:t>2</m:t>
                        </m:r>
                      </m:sup>
                    </m:sSup>
                    <m:r>
                      <a:rPr lang="en-PH" sz="2200" b="0" i="1" smtClean="0">
                        <a:latin typeface="Cambria Math"/>
                        <a:ea typeface="Cambria Math"/>
                      </a:rPr>
                      <m:t>÷3</m:t>
                    </m:r>
                    <m:r>
                      <a:rPr lang="en-PH" sz="2200" b="0" i="1" smtClean="0">
                        <a:latin typeface="Cambria Math"/>
                        <a:ea typeface="Cambria Math"/>
                      </a:rPr>
                      <m:t>𝑥𝑦</m:t>
                    </m:r>
                    <m:r>
                      <a:rPr lang="en-PH" sz="2200" b="0" i="1" smtClean="0">
                        <a:latin typeface="Cambria Math"/>
                        <a:ea typeface="Cambria Math"/>
                      </a:rPr>
                      <m:t>=4</m:t>
                    </m:r>
                    <m:r>
                      <a:rPr lang="en-PH" sz="2200" b="0" i="1" smtClean="0">
                        <a:latin typeface="Cambria Math"/>
                        <a:ea typeface="Cambria Math"/>
                      </a:rPr>
                      <m:t>𝑦</m:t>
                    </m:r>
                  </m:oMath>
                </a14:m>
                <a:endParaRPr lang="en-PH" sz="2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4194350" y="4172878"/>
                <a:ext cx="4266081" cy="430887"/>
              </a:xfrm>
              <a:prstGeom prst="rect">
                <a:avLst/>
              </a:prstGeom>
              <a:blipFill rotWithShape="1">
                <a:blip r:embed="rId15"/>
                <a:stretch>
                  <a:fillRect l="-1714" t="-8571" b="-28571"/>
                </a:stretch>
              </a:blipFill>
            </p:spPr>
            <p:txBody>
              <a:bodyPr/>
              <a:lstStyle/>
              <a:p>
                <a:r>
                  <a:rPr lang="en-PH">
                    <a:noFill/>
                  </a:rPr>
                  <a:t> </a:t>
                </a:r>
              </a:p>
            </p:txBody>
          </p:sp>
        </mc:Fallback>
      </mc:AlternateContent>
      <p:sp>
        <p:nvSpPr>
          <p:cNvPr id="24" name="TextBox 23"/>
          <p:cNvSpPr txBox="1"/>
          <p:nvPr/>
        </p:nvSpPr>
        <p:spPr>
          <a:xfrm>
            <a:off x="4298254" y="5321940"/>
            <a:ext cx="2669054" cy="461665"/>
          </a:xfrm>
          <a:prstGeom prst="rect">
            <a:avLst/>
          </a:prstGeom>
          <a:noFill/>
        </p:spPr>
        <p:txBody>
          <a:bodyPr wrap="square" rtlCol="0">
            <a:spAutoFit/>
          </a:bodyPr>
          <a:lstStyle/>
          <a:p>
            <a:r>
              <a:rPr lang="en-PH" sz="2400" dirty="0" smtClean="0"/>
              <a:t>=            (         -         )     </a:t>
            </a:r>
            <a:endParaRPr lang="en-PH" sz="2400" dirty="0"/>
          </a:p>
        </p:txBody>
      </p:sp>
      <mc:AlternateContent xmlns:mc="http://schemas.openxmlformats.org/markup-compatibility/2006" xmlns:a14="http://schemas.microsoft.com/office/drawing/2010/main">
        <mc:Choice Requires="a14">
          <p:sp>
            <p:nvSpPr>
              <p:cNvPr id="25" name="TextBox 24"/>
              <p:cNvSpPr txBox="1"/>
              <p:nvPr/>
            </p:nvSpPr>
            <p:spPr>
              <a:xfrm>
                <a:off x="4866037" y="5321940"/>
                <a:ext cx="576064"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PH" sz="2400" b="0" i="1" smtClean="0">
                          <a:latin typeface="Cambria Math"/>
                        </a:rPr>
                        <m:t>3</m:t>
                      </m:r>
                      <m:r>
                        <a:rPr lang="en-PH" sz="2400" b="0" i="1" smtClean="0">
                          <a:latin typeface="Cambria Math"/>
                        </a:rPr>
                        <m:t>𝑥𝑦</m:t>
                      </m:r>
                    </m:oMath>
                  </m:oMathPara>
                </a14:m>
                <a:endParaRPr lang="en-PH"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4866037" y="5321940"/>
                <a:ext cx="576064" cy="461665"/>
              </a:xfrm>
              <a:prstGeom prst="rect">
                <a:avLst/>
              </a:prstGeom>
              <a:blipFill rotWithShape="1">
                <a:blip r:embed="rId16"/>
                <a:stretch>
                  <a:fillRect l="-23158" r="-12632" b="-15789"/>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461782" y="5318749"/>
                <a:ext cx="50405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PH" sz="2400" b="0" i="1" smtClean="0">
                          <a:latin typeface="Cambria Math"/>
                        </a:rPr>
                        <m:t>5</m:t>
                      </m:r>
                      <m:r>
                        <a:rPr lang="en-PH" sz="2400" b="0" i="1" smtClean="0">
                          <a:latin typeface="Cambria Math"/>
                        </a:rPr>
                        <m:t>𝑥</m:t>
                      </m:r>
                    </m:oMath>
                  </m:oMathPara>
                </a14:m>
                <a:endParaRPr lang="en-PH"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5461782" y="5318749"/>
                <a:ext cx="504056" cy="461665"/>
              </a:xfrm>
              <a:prstGeom prst="rect">
                <a:avLst/>
              </a:prstGeom>
              <a:blipFill rotWithShape="1">
                <a:blip r:embed="rId17"/>
                <a:stretch>
                  <a:fillRect l="-4819" r="-6024"/>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208235" y="5313666"/>
                <a:ext cx="50405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PH" sz="2400" i="1">
                          <a:latin typeface="Cambria Math"/>
                        </a:rPr>
                        <m:t>4</m:t>
                      </m:r>
                      <m:r>
                        <a:rPr lang="en-PH" sz="2400" b="0" i="1" smtClean="0">
                          <a:latin typeface="Cambria Math"/>
                        </a:rPr>
                        <m:t>𝑦</m:t>
                      </m:r>
                    </m:oMath>
                  </m:oMathPara>
                </a14:m>
                <a:endParaRPr lang="en-PH" sz="2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6208235" y="5313666"/>
                <a:ext cx="504056" cy="461665"/>
              </a:xfrm>
              <a:prstGeom prst="rect">
                <a:avLst/>
              </a:prstGeom>
              <a:blipFill rotWithShape="1">
                <a:blip r:embed="rId18"/>
                <a:stretch>
                  <a:fillRect l="-2410" r="-8434" b="-10667"/>
                </a:stretch>
              </a:blipFill>
            </p:spPr>
            <p:txBody>
              <a:bodyPr/>
              <a:lstStyle/>
              <a:p>
                <a:r>
                  <a:rPr lang="en-PH">
                    <a:noFill/>
                  </a:rPr>
                  <a:t> </a:t>
                </a:r>
              </a:p>
            </p:txBody>
          </p:sp>
        </mc:Fallback>
      </mc:AlternateContent>
      <p:sp>
        <p:nvSpPr>
          <p:cNvPr id="12" name="Rectangle 11"/>
          <p:cNvSpPr/>
          <p:nvPr/>
        </p:nvSpPr>
        <p:spPr>
          <a:xfrm>
            <a:off x="2483768" y="2304319"/>
            <a:ext cx="216024" cy="10526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Rectangle 27"/>
          <p:cNvSpPr/>
          <p:nvPr/>
        </p:nvSpPr>
        <p:spPr>
          <a:xfrm>
            <a:off x="3143850" y="2304319"/>
            <a:ext cx="216024" cy="10526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Rectangle 28"/>
          <p:cNvSpPr/>
          <p:nvPr/>
        </p:nvSpPr>
        <p:spPr>
          <a:xfrm>
            <a:off x="6372200" y="2236299"/>
            <a:ext cx="283452" cy="10526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29"/>
          <p:cNvSpPr/>
          <p:nvPr/>
        </p:nvSpPr>
        <p:spPr>
          <a:xfrm>
            <a:off x="7452320" y="2205521"/>
            <a:ext cx="288032" cy="10526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Rectangle 30"/>
          <p:cNvSpPr/>
          <p:nvPr/>
        </p:nvSpPr>
        <p:spPr>
          <a:xfrm>
            <a:off x="7812360" y="2224820"/>
            <a:ext cx="288032" cy="10526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ngle 15"/>
          <p:cNvSpPr/>
          <p:nvPr/>
        </p:nvSpPr>
        <p:spPr>
          <a:xfrm>
            <a:off x="791580" y="1452818"/>
            <a:ext cx="648072" cy="461666"/>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Rectangle 31"/>
          <p:cNvSpPr/>
          <p:nvPr/>
        </p:nvSpPr>
        <p:spPr>
          <a:xfrm>
            <a:off x="1754529" y="1469973"/>
            <a:ext cx="648072" cy="461666"/>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Rectangle 32"/>
          <p:cNvSpPr/>
          <p:nvPr/>
        </p:nvSpPr>
        <p:spPr>
          <a:xfrm>
            <a:off x="6327390" y="1421224"/>
            <a:ext cx="905764" cy="524854"/>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Rectangle 33"/>
          <p:cNvSpPr/>
          <p:nvPr/>
        </p:nvSpPr>
        <p:spPr>
          <a:xfrm>
            <a:off x="5154069" y="1428411"/>
            <a:ext cx="905764" cy="50462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Rectangle 34"/>
          <p:cNvSpPr/>
          <p:nvPr/>
        </p:nvSpPr>
        <p:spPr>
          <a:xfrm>
            <a:off x="1754529" y="3258194"/>
            <a:ext cx="351954" cy="4277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Rectangle 35"/>
          <p:cNvSpPr/>
          <p:nvPr/>
        </p:nvSpPr>
        <p:spPr>
          <a:xfrm>
            <a:off x="1754529" y="3258194"/>
            <a:ext cx="369199" cy="4530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3251862" y="3711213"/>
            <a:ext cx="442690" cy="47705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8" name="Rectangle 37"/>
          <p:cNvSpPr/>
          <p:nvPr/>
        </p:nvSpPr>
        <p:spPr>
          <a:xfrm>
            <a:off x="3313699" y="4188266"/>
            <a:ext cx="442690" cy="47705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Rectangle 38"/>
          <p:cNvSpPr/>
          <p:nvPr/>
        </p:nvSpPr>
        <p:spPr>
          <a:xfrm>
            <a:off x="7438822" y="3690696"/>
            <a:ext cx="442690" cy="47705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Rectangle 39"/>
          <p:cNvSpPr/>
          <p:nvPr/>
        </p:nvSpPr>
        <p:spPr>
          <a:xfrm>
            <a:off x="7596336" y="4165182"/>
            <a:ext cx="442690" cy="47705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1" name="Rectangle 40"/>
          <p:cNvSpPr/>
          <p:nvPr/>
        </p:nvSpPr>
        <p:spPr>
          <a:xfrm>
            <a:off x="5461782" y="3288972"/>
            <a:ext cx="598051" cy="4222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p:cNvSpPr/>
          <p:nvPr/>
        </p:nvSpPr>
        <p:spPr>
          <a:xfrm>
            <a:off x="5461783" y="3288972"/>
            <a:ext cx="615710" cy="4222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9650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2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6"/>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4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p:bldP spid="14" grpId="0"/>
      <p:bldP spid="15" grpId="0"/>
      <p:bldP spid="17" grpId="0"/>
      <p:bldP spid="18" grpId="0"/>
      <p:bldP spid="19" grpId="0"/>
      <p:bldP spid="20" grpId="0"/>
      <p:bldP spid="21" grpId="0"/>
      <p:bldP spid="22" grpId="0"/>
      <p:bldP spid="23" grpId="0"/>
      <p:bldP spid="24" grpId="0"/>
      <p:bldP spid="25" grpId="0"/>
      <p:bldP spid="26" grpId="0"/>
      <p:bldP spid="27" grpId="0"/>
      <p:bldP spid="12" grpId="0" animBg="1"/>
      <p:bldP spid="28" grpId="0" animBg="1"/>
      <p:bldP spid="29" grpId="0" animBg="1"/>
      <p:bldP spid="30" grpId="0" animBg="1"/>
      <p:bldP spid="31" grpId="0" animBg="1"/>
      <p:bldP spid="16"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pPr algn="ctr"/>
            <a:r>
              <a:rPr lang="en-PH" sz="3200" dirty="0" smtClean="0">
                <a:solidFill>
                  <a:schemeClr val="tx1"/>
                </a:solidFill>
              </a:rPr>
              <a:t>Common Monomial Factoring </a:t>
            </a:r>
            <a:endParaRPr lang="en-PH" sz="3200" dirty="0">
              <a:solidFill>
                <a:schemeClr val="tx1"/>
              </a:solidFill>
            </a:endParaRPr>
          </a:p>
        </p:txBody>
      </p:sp>
      <p:sp>
        <p:nvSpPr>
          <p:cNvPr id="3" name="Content Placeholder 2"/>
          <p:cNvSpPr>
            <a:spLocks noGrp="1"/>
          </p:cNvSpPr>
          <p:nvPr>
            <p:ph idx="1"/>
          </p:nvPr>
        </p:nvSpPr>
        <p:spPr>
          <a:xfrm>
            <a:off x="395536" y="980728"/>
            <a:ext cx="7620000" cy="432048"/>
          </a:xfrm>
        </p:spPr>
        <p:txBody>
          <a:bodyPr/>
          <a:lstStyle/>
          <a:p>
            <a:pPr marL="114300" indent="0">
              <a:buNone/>
            </a:pPr>
            <a:r>
              <a:rPr lang="en-PH" dirty="0"/>
              <a:t>Factor completely each </a:t>
            </a:r>
            <a:r>
              <a:rPr lang="en-PH" dirty="0" smtClean="0"/>
              <a:t>polynomial.</a:t>
            </a:r>
            <a:endParaRPr lang="en-PH" dirty="0"/>
          </a:p>
        </p:txBody>
      </p:sp>
      <mc:AlternateContent xmlns:mc="http://schemas.openxmlformats.org/markup-compatibility/2006" xmlns:a14="http://schemas.microsoft.com/office/drawing/2010/main">
        <mc:Choice Requires="a14">
          <p:sp>
            <p:nvSpPr>
              <p:cNvPr id="4" name="TextBox 3"/>
              <p:cNvSpPr txBox="1"/>
              <p:nvPr/>
            </p:nvSpPr>
            <p:spPr>
              <a:xfrm>
                <a:off x="395536" y="1469975"/>
                <a:ext cx="3456384" cy="465833"/>
              </a:xfrm>
              <a:prstGeom prst="rect">
                <a:avLst/>
              </a:prstGeom>
              <a:noFill/>
            </p:spPr>
            <p:txBody>
              <a:bodyPr wrap="square" rtlCol="0">
                <a:spAutoFit/>
              </a:bodyPr>
              <a:lstStyle/>
              <a:p>
                <a:r>
                  <a:rPr lang="en-PH" sz="2400" dirty="0" smtClean="0"/>
                  <a:t>5. </a:t>
                </a:r>
                <a14:m>
                  <m:oMath xmlns:m="http://schemas.openxmlformats.org/officeDocument/2006/math">
                    <m:r>
                      <a:rPr lang="en-PH" sz="2400" i="1" dirty="0" smtClean="0">
                        <a:latin typeface="Cambria Math"/>
                      </a:rPr>
                      <m:t>4</m:t>
                    </m:r>
                    <m:r>
                      <a:rPr lang="en-PH" sz="2400" b="0" i="1" dirty="0" smtClean="0">
                        <a:latin typeface="Cambria Math"/>
                      </a:rPr>
                      <m:t>5</m:t>
                    </m:r>
                    <m:sSup>
                      <m:sSupPr>
                        <m:ctrlPr>
                          <a:rPr lang="en-PH" sz="2400" i="1" dirty="0" smtClean="0">
                            <a:latin typeface="Cambria Math"/>
                          </a:rPr>
                        </m:ctrlPr>
                      </m:sSupPr>
                      <m:e>
                        <m:r>
                          <a:rPr lang="en-PH" sz="2400" b="0" i="1" dirty="0" smtClean="0">
                            <a:latin typeface="Cambria Math"/>
                          </a:rPr>
                          <m:t>𝑎</m:t>
                        </m:r>
                      </m:e>
                      <m:sup>
                        <m:r>
                          <a:rPr lang="en-PH" sz="2400" b="0" i="1" dirty="0" smtClean="0">
                            <a:latin typeface="Cambria Math"/>
                          </a:rPr>
                          <m:t>5</m:t>
                        </m:r>
                      </m:sup>
                    </m:sSup>
                    <m:sSup>
                      <m:sSupPr>
                        <m:ctrlPr>
                          <a:rPr lang="en-PH" sz="2400" i="1" dirty="0" smtClean="0">
                            <a:latin typeface="Cambria Math"/>
                          </a:rPr>
                        </m:ctrlPr>
                      </m:sSupPr>
                      <m:e>
                        <m:r>
                          <a:rPr lang="en-PH" sz="2400" b="0" i="1" dirty="0" smtClean="0">
                            <a:latin typeface="Cambria Math"/>
                          </a:rPr>
                          <m:t>𝑏</m:t>
                        </m:r>
                      </m:e>
                      <m:sup>
                        <m:r>
                          <a:rPr lang="en-PH" sz="2400" b="0" i="1" dirty="0" smtClean="0">
                            <a:latin typeface="Cambria Math"/>
                          </a:rPr>
                          <m:t>3</m:t>
                        </m:r>
                      </m:sup>
                    </m:sSup>
                    <m:r>
                      <a:rPr lang="en-PH" sz="2400" b="0" i="1" dirty="0" smtClean="0">
                        <a:latin typeface="Cambria Math"/>
                      </a:rPr>
                      <m:t>−7</m:t>
                    </m:r>
                    <m:r>
                      <a:rPr lang="en-PH" sz="2400" b="0" i="1" smtClean="0">
                        <a:latin typeface="Cambria Math"/>
                      </a:rPr>
                      <m:t>5</m:t>
                    </m:r>
                    <m:sSup>
                      <m:sSupPr>
                        <m:ctrlPr>
                          <a:rPr lang="en-PH" sz="2400" b="0" i="1" smtClean="0">
                            <a:latin typeface="Cambria Math"/>
                          </a:rPr>
                        </m:ctrlPr>
                      </m:sSupPr>
                      <m:e>
                        <m:r>
                          <a:rPr lang="en-PH" sz="2400" b="0" i="1" smtClean="0">
                            <a:latin typeface="Cambria Math"/>
                          </a:rPr>
                          <m:t>𝑎</m:t>
                        </m:r>
                      </m:e>
                      <m:sup>
                        <m:r>
                          <a:rPr lang="en-PH" sz="2400" b="0" i="1" smtClean="0">
                            <a:latin typeface="Cambria Math"/>
                          </a:rPr>
                          <m:t>3</m:t>
                        </m:r>
                      </m:sup>
                    </m:sSup>
                    <m:sSup>
                      <m:sSupPr>
                        <m:ctrlPr>
                          <a:rPr lang="en-PH" sz="2400" b="0" i="1" smtClean="0">
                            <a:latin typeface="Cambria Math"/>
                          </a:rPr>
                        </m:ctrlPr>
                      </m:sSupPr>
                      <m:e>
                        <m:r>
                          <a:rPr lang="en-PH" sz="2400" b="0" i="1" smtClean="0">
                            <a:latin typeface="Cambria Math"/>
                          </a:rPr>
                          <m:t>𝑏</m:t>
                        </m:r>
                      </m:e>
                      <m:sup>
                        <m:r>
                          <a:rPr lang="en-PH" sz="2400" b="0" i="1" smtClean="0">
                            <a:latin typeface="Cambria Math"/>
                          </a:rPr>
                          <m:t>4</m:t>
                        </m:r>
                      </m:sup>
                    </m:sSup>
                  </m:oMath>
                </a14:m>
                <a:endParaRPr lang="en-PH"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95536" y="1469975"/>
                <a:ext cx="3456384" cy="465833"/>
              </a:xfrm>
              <a:prstGeom prst="rect">
                <a:avLst/>
              </a:prstGeom>
              <a:blipFill rotWithShape="1">
                <a:blip r:embed="rId2"/>
                <a:stretch>
                  <a:fillRect l="-2822" t="-9091" b="-28571"/>
                </a:stretch>
              </a:blipFill>
            </p:spPr>
            <p:txBody>
              <a:bodyPr/>
              <a:lstStyle/>
              <a:p>
                <a:r>
                  <a:rPr lang="en-PH">
                    <a:noFill/>
                  </a:rPr>
                  <a:t> </a:t>
                </a:r>
              </a:p>
            </p:txBody>
          </p:sp>
        </mc:Fallback>
      </mc:AlternateContent>
      <p:sp>
        <p:nvSpPr>
          <p:cNvPr id="5" name="TextBox 4"/>
          <p:cNvSpPr txBox="1"/>
          <p:nvPr/>
        </p:nvSpPr>
        <p:spPr>
          <a:xfrm>
            <a:off x="539552" y="1931639"/>
            <a:ext cx="1152128" cy="369332"/>
          </a:xfrm>
          <a:prstGeom prst="rect">
            <a:avLst/>
          </a:prstGeom>
          <a:noFill/>
        </p:spPr>
        <p:txBody>
          <a:bodyPr wrap="square" rtlCol="0">
            <a:spAutoFit/>
          </a:bodyPr>
          <a:lstStyle/>
          <a:p>
            <a:r>
              <a:rPr lang="en-PH" dirty="0" smtClean="0"/>
              <a:t>Solution:</a:t>
            </a:r>
            <a:endParaRPr lang="en-PH" dirty="0"/>
          </a:p>
        </p:txBody>
      </p:sp>
      <mc:AlternateContent xmlns:mc="http://schemas.openxmlformats.org/markup-compatibility/2006" xmlns:a14="http://schemas.microsoft.com/office/drawing/2010/main">
        <mc:Choice Requires="a14">
          <p:sp>
            <p:nvSpPr>
              <p:cNvPr id="6" name="TextBox 5"/>
              <p:cNvSpPr txBox="1"/>
              <p:nvPr/>
            </p:nvSpPr>
            <p:spPr>
              <a:xfrm>
                <a:off x="710076" y="3591361"/>
                <a:ext cx="5014052" cy="434734"/>
              </a:xfrm>
              <a:prstGeom prst="rect">
                <a:avLst/>
              </a:prstGeom>
              <a:noFill/>
            </p:spPr>
            <p:txBody>
              <a:bodyPr wrap="square" rtlCol="0">
                <a:spAutoFit/>
              </a:bodyPr>
              <a:lstStyle/>
              <a:p>
                <a:r>
                  <a:rPr lang="en-PH" sz="2200" dirty="0" smtClean="0"/>
                  <a:t>First term: </a:t>
                </a:r>
                <a14:m>
                  <m:oMath xmlns:m="http://schemas.openxmlformats.org/officeDocument/2006/math">
                    <m:sSup>
                      <m:sSupPr>
                        <m:ctrlPr>
                          <a:rPr lang="en-PH" sz="2200" b="0" i="1" smtClean="0">
                            <a:latin typeface="Cambria Math"/>
                          </a:rPr>
                        </m:ctrlPr>
                      </m:sSupPr>
                      <m:e>
                        <m:r>
                          <a:rPr lang="en-PH" sz="2200" b="0" i="1" smtClean="0">
                            <a:latin typeface="Cambria Math"/>
                          </a:rPr>
                          <m:t>𝑎</m:t>
                        </m:r>
                      </m:e>
                      <m:sup>
                        <m:r>
                          <a:rPr lang="en-PH" sz="2200" b="0" i="1" smtClean="0">
                            <a:latin typeface="Cambria Math"/>
                          </a:rPr>
                          <m:t>5</m:t>
                        </m:r>
                      </m:sup>
                    </m:sSup>
                    <m:sSup>
                      <m:sSupPr>
                        <m:ctrlPr>
                          <a:rPr lang="en-PH" sz="2200" b="0" i="1" smtClean="0">
                            <a:latin typeface="Cambria Math"/>
                          </a:rPr>
                        </m:ctrlPr>
                      </m:sSupPr>
                      <m:e>
                        <m:r>
                          <a:rPr lang="en-PH" sz="2200" b="0" i="1" smtClean="0">
                            <a:latin typeface="Cambria Math"/>
                          </a:rPr>
                          <m:t>𝑏</m:t>
                        </m:r>
                      </m:e>
                      <m:sup>
                        <m:r>
                          <a:rPr lang="en-PH" sz="2200" b="0" i="1" smtClean="0">
                            <a:latin typeface="Cambria Math"/>
                          </a:rPr>
                          <m:t>3</m:t>
                        </m:r>
                      </m:sup>
                    </m:sSup>
                    <m:r>
                      <a:rPr lang="en-PH" sz="2200" b="0" i="1" smtClean="0">
                        <a:latin typeface="Cambria Math"/>
                      </a:rPr>
                      <m:t>=</m:t>
                    </m:r>
                    <m:r>
                      <a:rPr lang="en-PH" sz="2200" b="0" i="1" smtClean="0">
                        <a:latin typeface="Cambria Math"/>
                      </a:rPr>
                      <m:t>𝑎</m:t>
                    </m:r>
                    <m:r>
                      <a:rPr lang="en-PH" sz="2200" b="0" i="1" smtClean="0">
                        <a:latin typeface="Cambria Math"/>
                        <a:ea typeface="Cambria Math"/>
                      </a:rPr>
                      <m:t>∙</m:t>
                    </m:r>
                    <m:r>
                      <a:rPr lang="en-PH" sz="2200" b="0" i="1" smtClean="0">
                        <a:latin typeface="Cambria Math"/>
                        <a:ea typeface="Cambria Math"/>
                      </a:rPr>
                      <m:t>𝑎</m:t>
                    </m:r>
                    <m:r>
                      <a:rPr lang="en-PH" sz="2200" b="0" i="1" smtClean="0">
                        <a:latin typeface="Cambria Math"/>
                        <a:ea typeface="Cambria Math"/>
                      </a:rPr>
                      <m:t>∙</m:t>
                    </m:r>
                    <m:r>
                      <a:rPr lang="en-PH" sz="2200" b="0" i="1" smtClean="0">
                        <a:latin typeface="Cambria Math"/>
                        <a:ea typeface="Cambria Math"/>
                      </a:rPr>
                      <m:t>𝑎</m:t>
                    </m:r>
                    <m:r>
                      <a:rPr lang="en-PH" sz="2200" b="0" i="1" smtClean="0">
                        <a:latin typeface="Cambria Math"/>
                        <a:ea typeface="Cambria Math"/>
                      </a:rPr>
                      <m:t>∙</m:t>
                    </m:r>
                    <m:r>
                      <a:rPr lang="en-PH" sz="2200" b="0" i="1" smtClean="0">
                        <a:latin typeface="Cambria Math"/>
                        <a:ea typeface="Cambria Math"/>
                      </a:rPr>
                      <m:t>𝑎</m:t>
                    </m:r>
                    <m:r>
                      <a:rPr lang="en-PH" sz="2200" b="0" i="1" smtClean="0">
                        <a:latin typeface="Cambria Math"/>
                        <a:ea typeface="Cambria Math"/>
                      </a:rPr>
                      <m:t>∙</m:t>
                    </m:r>
                    <m:r>
                      <a:rPr lang="en-PH" sz="2200" b="0" i="1" smtClean="0">
                        <a:latin typeface="Cambria Math"/>
                        <a:ea typeface="Cambria Math"/>
                      </a:rPr>
                      <m:t>𝑎</m:t>
                    </m:r>
                    <m:r>
                      <a:rPr lang="en-PH" sz="2200" b="0" i="1" smtClean="0">
                        <a:latin typeface="Cambria Math"/>
                        <a:ea typeface="Cambria Math"/>
                      </a:rPr>
                      <m:t>∙</m:t>
                    </m:r>
                    <m:r>
                      <a:rPr lang="en-PH" sz="2200" b="0" i="1" smtClean="0">
                        <a:latin typeface="Cambria Math"/>
                        <a:ea typeface="Cambria Math"/>
                      </a:rPr>
                      <m:t>𝑏</m:t>
                    </m:r>
                    <m:r>
                      <a:rPr lang="en-PH" sz="2200" b="0" i="1" smtClean="0">
                        <a:latin typeface="Cambria Math"/>
                        <a:ea typeface="Cambria Math"/>
                      </a:rPr>
                      <m:t>∙</m:t>
                    </m:r>
                    <m:r>
                      <a:rPr lang="en-PH" sz="2200" b="0" i="1" smtClean="0">
                        <a:latin typeface="Cambria Math"/>
                        <a:ea typeface="Cambria Math"/>
                      </a:rPr>
                      <m:t>𝑏</m:t>
                    </m:r>
                    <m:r>
                      <a:rPr lang="en-PH" sz="2200" b="0" i="1" smtClean="0">
                        <a:latin typeface="Cambria Math"/>
                        <a:ea typeface="Cambria Math"/>
                      </a:rPr>
                      <m:t>∙</m:t>
                    </m:r>
                    <m:r>
                      <a:rPr lang="en-PH" sz="2200" b="0" i="1" smtClean="0">
                        <a:latin typeface="Cambria Math"/>
                        <a:ea typeface="Cambria Math"/>
                      </a:rPr>
                      <m:t>𝑏</m:t>
                    </m:r>
                  </m:oMath>
                </a14:m>
                <a:endParaRPr lang="en-PH"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710076" y="3591361"/>
                <a:ext cx="5014052" cy="434734"/>
              </a:xfrm>
              <a:prstGeom prst="rect">
                <a:avLst/>
              </a:prstGeom>
              <a:blipFill rotWithShape="1">
                <a:blip r:embed="rId3"/>
                <a:stretch>
                  <a:fillRect l="-1458" t="-7042" b="-28169"/>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38464" y="4175704"/>
                <a:ext cx="5129680" cy="430887"/>
              </a:xfrm>
              <a:prstGeom prst="rect">
                <a:avLst/>
              </a:prstGeom>
              <a:noFill/>
            </p:spPr>
            <p:txBody>
              <a:bodyPr wrap="square" rtlCol="0">
                <a:spAutoFit/>
              </a:bodyPr>
              <a:lstStyle/>
              <a:p>
                <a:r>
                  <a:rPr lang="en-PH" sz="2200" dirty="0" smtClean="0"/>
                  <a:t>Second term: </a:t>
                </a:r>
                <a14:m>
                  <m:oMath xmlns:m="http://schemas.openxmlformats.org/officeDocument/2006/math">
                    <m:sSup>
                      <m:sSupPr>
                        <m:ctrlPr>
                          <a:rPr lang="en-PH" sz="2200" b="0" i="1" smtClean="0">
                            <a:latin typeface="Cambria Math"/>
                          </a:rPr>
                        </m:ctrlPr>
                      </m:sSupPr>
                      <m:e>
                        <m:r>
                          <a:rPr lang="en-PH" sz="2200" b="0" i="1" smtClean="0">
                            <a:latin typeface="Cambria Math"/>
                          </a:rPr>
                          <m:t>𝑎</m:t>
                        </m:r>
                      </m:e>
                      <m:sup>
                        <m:r>
                          <a:rPr lang="en-PH" sz="2200" b="0" i="1" smtClean="0">
                            <a:latin typeface="Cambria Math"/>
                          </a:rPr>
                          <m:t>3</m:t>
                        </m:r>
                      </m:sup>
                    </m:sSup>
                    <m:sSup>
                      <m:sSupPr>
                        <m:ctrlPr>
                          <a:rPr lang="en-PH" sz="2200" b="0" i="1" smtClean="0">
                            <a:latin typeface="Cambria Math"/>
                          </a:rPr>
                        </m:ctrlPr>
                      </m:sSupPr>
                      <m:e>
                        <m:r>
                          <a:rPr lang="en-PH" sz="2200" b="0" i="1" smtClean="0">
                            <a:latin typeface="Cambria Math"/>
                          </a:rPr>
                          <m:t>𝑏</m:t>
                        </m:r>
                      </m:e>
                      <m:sup>
                        <m:r>
                          <a:rPr lang="en-PH" sz="2200" b="0" i="1" smtClean="0">
                            <a:latin typeface="Cambria Math"/>
                          </a:rPr>
                          <m:t>4</m:t>
                        </m:r>
                      </m:sup>
                    </m:sSup>
                    <m:r>
                      <a:rPr lang="en-PH" sz="2200" b="0" i="1" smtClean="0">
                        <a:latin typeface="Cambria Math"/>
                      </a:rPr>
                      <m:t>=</m:t>
                    </m:r>
                    <m:r>
                      <a:rPr lang="en-PH" sz="2200" b="0" i="1" smtClean="0">
                        <a:latin typeface="Cambria Math"/>
                      </a:rPr>
                      <m:t>𝑎</m:t>
                    </m:r>
                    <m:r>
                      <a:rPr lang="en-PH" sz="2200" b="0" i="1" smtClean="0">
                        <a:latin typeface="Cambria Math"/>
                        <a:ea typeface="Cambria Math"/>
                      </a:rPr>
                      <m:t>∙</m:t>
                    </m:r>
                    <m:r>
                      <a:rPr lang="en-PH" sz="2200" b="0" i="1" smtClean="0">
                        <a:latin typeface="Cambria Math"/>
                        <a:ea typeface="Cambria Math"/>
                      </a:rPr>
                      <m:t>𝑎</m:t>
                    </m:r>
                    <m:r>
                      <a:rPr lang="en-PH" sz="2200" b="0" i="1" smtClean="0">
                        <a:latin typeface="Cambria Math"/>
                        <a:ea typeface="Cambria Math"/>
                      </a:rPr>
                      <m:t>∙</m:t>
                    </m:r>
                    <m:r>
                      <a:rPr lang="en-PH" sz="2200" b="0" i="1" smtClean="0">
                        <a:latin typeface="Cambria Math"/>
                        <a:ea typeface="Cambria Math"/>
                      </a:rPr>
                      <m:t>𝑎</m:t>
                    </m:r>
                    <m:r>
                      <a:rPr lang="en-PH" sz="2200" b="0" i="1" smtClean="0">
                        <a:latin typeface="Cambria Math"/>
                        <a:ea typeface="Cambria Math"/>
                      </a:rPr>
                      <m:t>∙</m:t>
                    </m:r>
                    <m:r>
                      <a:rPr lang="en-PH" sz="2200" b="0" i="1" smtClean="0">
                        <a:latin typeface="Cambria Math"/>
                        <a:ea typeface="Cambria Math"/>
                      </a:rPr>
                      <m:t>𝑏</m:t>
                    </m:r>
                    <m:r>
                      <a:rPr lang="en-PH" sz="2200" b="0" i="1" smtClean="0">
                        <a:latin typeface="Cambria Math"/>
                        <a:ea typeface="Cambria Math"/>
                      </a:rPr>
                      <m:t>∙</m:t>
                    </m:r>
                    <m:r>
                      <a:rPr lang="en-PH" sz="2200" b="0" i="1" smtClean="0">
                        <a:latin typeface="Cambria Math"/>
                        <a:ea typeface="Cambria Math"/>
                      </a:rPr>
                      <m:t>𝑏</m:t>
                    </m:r>
                    <m:r>
                      <a:rPr lang="en-PH" sz="2200" b="0" i="1" smtClean="0">
                        <a:latin typeface="Cambria Math"/>
                        <a:ea typeface="Cambria Math"/>
                      </a:rPr>
                      <m:t>∙</m:t>
                    </m:r>
                    <m:r>
                      <a:rPr lang="en-PH" sz="2200" b="0" i="1" smtClean="0">
                        <a:latin typeface="Cambria Math"/>
                        <a:ea typeface="Cambria Math"/>
                      </a:rPr>
                      <m:t>𝑏</m:t>
                    </m:r>
                    <m:r>
                      <a:rPr lang="en-PH" sz="2200" b="0" i="1" smtClean="0">
                        <a:latin typeface="Cambria Math"/>
                        <a:ea typeface="Cambria Math"/>
                      </a:rPr>
                      <m:t>∙</m:t>
                    </m:r>
                    <m:r>
                      <a:rPr lang="en-PH" sz="2200" b="0" i="1" smtClean="0">
                        <a:latin typeface="Cambria Math"/>
                        <a:ea typeface="Cambria Math"/>
                      </a:rPr>
                      <m:t>𝑏</m:t>
                    </m:r>
                  </m:oMath>
                </a14:m>
                <a:endParaRPr lang="en-PH"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738464" y="4175704"/>
                <a:ext cx="5129680" cy="430887"/>
              </a:xfrm>
              <a:prstGeom prst="rect">
                <a:avLst/>
              </a:prstGeom>
              <a:blipFill rotWithShape="1">
                <a:blip r:embed="rId4"/>
                <a:stretch>
                  <a:fillRect l="-1425" t="-8451" b="-2676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797227" y="4637682"/>
                <a:ext cx="74557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PH" sz="2400" b="0" i="1" smtClean="0">
                              <a:latin typeface="Cambria Math"/>
                            </a:rPr>
                          </m:ctrlPr>
                        </m:sSupPr>
                        <m:e>
                          <m:r>
                            <a:rPr lang="en-PH" sz="2400" b="0" i="1" smtClean="0">
                              <a:latin typeface="Cambria Math"/>
                            </a:rPr>
                            <m:t> </m:t>
                          </m:r>
                          <m:r>
                            <a:rPr lang="en-PH" sz="2400" b="0" i="1" smtClean="0">
                              <a:latin typeface="Cambria Math"/>
                            </a:rPr>
                            <m:t>𝑎</m:t>
                          </m:r>
                        </m:e>
                        <m:sup>
                          <m:r>
                            <a:rPr lang="en-PH" sz="2400" b="0" i="1" smtClean="0">
                              <a:latin typeface="Cambria Math"/>
                            </a:rPr>
                            <m:t>3</m:t>
                          </m:r>
                        </m:sup>
                      </m:sSup>
                      <m:sSup>
                        <m:sSupPr>
                          <m:ctrlPr>
                            <a:rPr lang="en-PH" sz="2400" b="0" i="1" smtClean="0">
                              <a:latin typeface="Cambria Math"/>
                            </a:rPr>
                          </m:ctrlPr>
                        </m:sSupPr>
                        <m:e>
                          <m:r>
                            <a:rPr lang="en-PH" sz="2400" b="0" i="1" smtClean="0">
                              <a:latin typeface="Cambria Math"/>
                            </a:rPr>
                            <m:t>𝑏</m:t>
                          </m:r>
                        </m:e>
                        <m:sup>
                          <m:r>
                            <a:rPr lang="en-PH" sz="2400" b="0" i="1" smtClean="0">
                              <a:latin typeface="Cambria Math"/>
                            </a:rPr>
                            <m:t>3</m:t>
                          </m:r>
                        </m:sup>
                      </m:sSup>
                    </m:oMath>
                  </m:oMathPara>
                </a14:m>
                <a:endParaRPr lang="en-PH"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3797227" y="4637682"/>
                <a:ext cx="745571" cy="461665"/>
              </a:xfrm>
              <a:prstGeom prst="rect">
                <a:avLst/>
              </a:prstGeom>
              <a:blipFill rotWithShape="1">
                <a:blip r:embed="rId5"/>
                <a:stretch>
                  <a:fillRect r="-13934"/>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8988" y="5083959"/>
                <a:ext cx="5539195" cy="434734"/>
              </a:xfrm>
              <a:prstGeom prst="rect">
                <a:avLst/>
              </a:prstGeom>
              <a:noFill/>
            </p:spPr>
            <p:txBody>
              <a:bodyPr wrap="square" rtlCol="0">
                <a:spAutoFit/>
              </a:bodyPr>
              <a:lstStyle/>
              <a:p>
                <a:r>
                  <a:rPr lang="en-PH" sz="2200" b="0" dirty="0" smtClean="0"/>
                  <a:t>First term:</a:t>
                </a:r>
                <a14:m>
                  <m:oMath xmlns:m="http://schemas.openxmlformats.org/officeDocument/2006/math">
                    <m:r>
                      <a:rPr lang="en-PH" sz="2200" i="1" dirty="0" smtClean="0">
                        <a:latin typeface="Cambria Math"/>
                      </a:rPr>
                      <m:t>4</m:t>
                    </m:r>
                    <m:r>
                      <a:rPr lang="en-PH" sz="2200" b="0" i="1" dirty="0" smtClean="0">
                        <a:latin typeface="Cambria Math"/>
                      </a:rPr>
                      <m:t>5</m:t>
                    </m:r>
                    <m:sSup>
                      <m:sSupPr>
                        <m:ctrlPr>
                          <a:rPr lang="en-PH" sz="2200" b="0" i="1" smtClean="0">
                            <a:latin typeface="Cambria Math"/>
                          </a:rPr>
                        </m:ctrlPr>
                      </m:sSupPr>
                      <m:e>
                        <m:r>
                          <a:rPr lang="en-PH" sz="2200" b="0" i="1" smtClean="0">
                            <a:latin typeface="Cambria Math"/>
                          </a:rPr>
                          <m:t>𝑎</m:t>
                        </m:r>
                      </m:e>
                      <m:sup>
                        <m:r>
                          <a:rPr lang="en-PH" sz="2200" b="0" i="1" smtClean="0">
                            <a:latin typeface="Cambria Math"/>
                          </a:rPr>
                          <m:t>5</m:t>
                        </m:r>
                      </m:sup>
                    </m:sSup>
                    <m:sSup>
                      <m:sSupPr>
                        <m:ctrlPr>
                          <a:rPr lang="en-PH" sz="2200" b="0" i="1" smtClean="0">
                            <a:latin typeface="Cambria Math"/>
                          </a:rPr>
                        </m:ctrlPr>
                      </m:sSupPr>
                      <m:e>
                        <m:r>
                          <a:rPr lang="en-PH" sz="2200" b="0" i="1" smtClean="0">
                            <a:latin typeface="Cambria Math"/>
                          </a:rPr>
                          <m:t>𝑏</m:t>
                        </m:r>
                      </m:e>
                      <m:sup>
                        <m:r>
                          <a:rPr lang="en-PH" sz="2200" b="0" i="1" smtClean="0">
                            <a:latin typeface="Cambria Math"/>
                          </a:rPr>
                          <m:t>3</m:t>
                        </m:r>
                      </m:sup>
                    </m:sSup>
                    <m:r>
                      <a:rPr lang="en-PH" sz="2200" b="0" i="1" smtClean="0">
                        <a:latin typeface="Cambria Math"/>
                        <a:ea typeface="Cambria Math"/>
                      </a:rPr>
                      <m:t>÷15</m:t>
                    </m:r>
                    <m:sSup>
                      <m:sSupPr>
                        <m:ctrlPr>
                          <a:rPr lang="en-PH" sz="2200" b="0" i="1" smtClean="0">
                            <a:latin typeface="Cambria Math"/>
                            <a:ea typeface="Cambria Math"/>
                          </a:rPr>
                        </m:ctrlPr>
                      </m:sSupPr>
                      <m:e>
                        <m:r>
                          <a:rPr lang="en-PH" sz="2200" b="0" i="1" smtClean="0">
                            <a:latin typeface="Cambria Math"/>
                            <a:ea typeface="Cambria Math"/>
                          </a:rPr>
                          <m:t>𝑎</m:t>
                        </m:r>
                      </m:e>
                      <m:sup>
                        <m:r>
                          <a:rPr lang="en-PH" sz="2200" b="0" i="1" smtClean="0">
                            <a:latin typeface="Cambria Math"/>
                            <a:ea typeface="Cambria Math"/>
                          </a:rPr>
                          <m:t>3</m:t>
                        </m:r>
                      </m:sup>
                    </m:sSup>
                    <m:sSup>
                      <m:sSupPr>
                        <m:ctrlPr>
                          <a:rPr lang="en-PH" sz="2200" b="0" i="1" smtClean="0">
                            <a:latin typeface="Cambria Math"/>
                            <a:ea typeface="Cambria Math"/>
                          </a:rPr>
                        </m:ctrlPr>
                      </m:sSupPr>
                      <m:e>
                        <m:r>
                          <a:rPr lang="en-PH" sz="2200" b="0" i="1" smtClean="0">
                            <a:latin typeface="Cambria Math"/>
                            <a:ea typeface="Cambria Math"/>
                          </a:rPr>
                          <m:t>𝑏</m:t>
                        </m:r>
                      </m:e>
                      <m:sup>
                        <m:r>
                          <a:rPr lang="en-PH" sz="2200" b="0" i="1" smtClean="0">
                            <a:latin typeface="Cambria Math"/>
                            <a:ea typeface="Cambria Math"/>
                          </a:rPr>
                          <m:t>3</m:t>
                        </m:r>
                      </m:sup>
                    </m:sSup>
                    <m:r>
                      <a:rPr lang="en-PH" sz="2200" b="0" i="1" smtClean="0">
                        <a:latin typeface="Cambria Math"/>
                        <a:ea typeface="Cambria Math"/>
                      </a:rPr>
                      <m:t>=3</m:t>
                    </m:r>
                    <m:sSup>
                      <m:sSupPr>
                        <m:ctrlPr>
                          <a:rPr lang="en-PH" sz="2200" b="0" i="1" smtClean="0">
                            <a:latin typeface="Cambria Math"/>
                            <a:ea typeface="Cambria Math"/>
                          </a:rPr>
                        </m:ctrlPr>
                      </m:sSupPr>
                      <m:e>
                        <m:r>
                          <a:rPr lang="en-PH" sz="2200" b="0" i="1" smtClean="0">
                            <a:latin typeface="Cambria Math"/>
                            <a:ea typeface="Cambria Math"/>
                          </a:rPr>
                          <m:t>𝑎</m:t>
                        </m:r>
                      </m:e>
                      <m:sup>
                        <m:r>
                          <a:rPr lang="en-PH" sz="2200" b="0" i="1" smtClean="0">
                            <a:latin typeface="Cambria Math"/>
                            <a:ea typeface="Cambria Math"/>
                          </a:rPr>
                          <m:t>2</m:t>
                        </m:r>
                      </m:sup>
                    </m:sSup>
                  </m:oMath>
                </a14:m>
                <a:endParaRPr lang="en-PH"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688988" y="5083959"/>
                <a:ext cx="5539195" cy="434734"/>
              </a:xfrm>
              <a:prstGeom prst="rect">
                <a:avLst/>
              </a:prstGeom>
              <a:blipFill rotWithShape="1">
                <a:blip r:embed="rId6"/>
                <a:stretch>
                  <a:fillRect l="-1320" t="-7042" b="-28169"/>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88988" y="5514844"/>
                <a:ext cx="4819116" cy="430887"/>
              </a:xfrm>
              <a:prstGeom prst="rect">
                <a:avLst/>
              </a:prstGeom>
              <a:noFill/>
            </p:spPr>
            <p:txBody>
              <a:bodyPr wrap="square" rtlCol="0">
                <a:spAutoFit/>
              </a:bodyPr>
              <a:lstStyle/>
              <a:p>
                <a:r>
                  <a:rPr lang="en-PH" sz="2200" dirty="0" smtClean="0"/>
                  <a:t>Second </a:t>
                </a:r>
                <a:r>
                  <a:rPr lang="en-PH" sz="2200" dirty="0"/>
                  <a:t>t</a:t>
                </a:r>
                <a:r>
                  <a:rPr lang="en-PH" sz="2200" dirty="0" smtClean="0"/>
                  <a:t>erm:</a:t>
                </a:r>
                <a14:m>
                  <m:oMath xmlns:m="http://schemas.openxmlformats.org/officeDocument/2006/math">
                    <m:r>
                      <a:rPr lang="en-PH" sz="2200" i="1">
                        <a:latin typeface="Cambria Math"/>
                      </a:rPr>
                      <m:t>7</m:t>
                    </m:r>
                    <m:r>
                      <a:rPr lang="en-PH" sz="2200" b="0" i="1" smtClean="0">
                        <a:latin typeface="Cambria Math"/>
                      </a:rPr>
                      <m:t>5</m:t>
                    </m:r>
                    <m:sSup>
                      <m:sSupPr>
                        <m:ctrlPr>
                          <a:rPr lang="en-PH" sz="2200" b="0" i="1" smtClean="0">
                            <a:latin typeface="Cambria Math"/>
                          </a:rPr>
                        </m:ctrlPr>
                      </m:sSupPr>
                      <m:e>
                        <m:r>
                          <a:rPr lang="en-PH" sz="2200" b="0" i="1" smtClean="0">
                            <a:latin typeface="Cambria Math"/>
                          </a:rPr>
                          <m:t>𝑎</m:t>
                        </m:r>
                      </m:e>
                      <m:sup>
                        <m:r>
                          <a:rPr lang="en-PH" sz="2200" b="0" i="1" smtClean="0">
                            <a:latin typeface="Cambria Math"/>
                          </a:rPr>
                          <m:t>3</m:t>
                        </m:r>
                      </m:sup>
                    </m:sSup>
                    <m:sSup>
                      <m:sSupPr>
                        <m:ctrlPr>
                          <a:rPr lang="en-PH" sz="2200" b="0" i="1" smtClean="0">
                            <a:latin typeface="Cambria Math"/>
                          </a:rPr>
                        </m:ctrlPr>
                      </m:sSupPr>
                      <m:e>
                        <m:r>
                          <a:rPr lang="en-PH" sz="2200" b="0" i="1" smtClean="0">
                            <a:latin typeface="Cambria Math"/>
                          </a:rPr>
                          <m:t>𝑏</m:t>
                        </m:r>
                      </m:e>
                      <m:sup>
                        <m:r>
                          <a:rPr lang="en-PH" sz="2200" b="0" i="1" smtClean="0">
                            <a:latin typeface="Cambria Math"/>
                          </a:rPr>
                          <m:t>4</m:t>
                        </m:r>
                      </m:sup>
                    </m:sSup>
                    <m:r>
                      <a:rPr lang="en-PH" sz="2200" b="0" i="1" smtClean="0">
                        <a:latin typeface="Cambria Math"/>
                        <a:ea typeface="Cambria Math"/>
                      </a:rPr>
                      <m:t>÷15</m:t>
                    </m:r>
                    <m:sSup>
                      <m:sSupPr>
                        <m:ctrlPr>
                          <a:rPr lang="en-PH" sz="2200" b="0" i="1" smtClean="0">
                            <a:latin typeface="Cambria Math"/>
                            <a:ea typeface="Cambria Math"/>
                          </a:rPr>
                        </m:ctrlPr>
                      </m:sSupPr>
                      <m:e>
                        <m:r>
                          <a:rPr lang="en-PH" sz="2200" b="0" i="1" smtClean="0">
                            <a:latin typeface="Cambria Math"/>
                            <a:ea typeface="Cambria Math"/>
                          </a:rPr>
                          <m:t>𝑎</m:t>
                        </m:r>
                      </m:e>
                      <m:sup>
                        <m:r>
                          <a:rPr lang="en-PH" sz="2200" b="0" i="1" smtClean="0">
                            <a:latin typeface="Cambria Math"/>
                            <a:ea typeface="Cambria Math"/>
                          </a:rPr>
                          <m:t>3</m:t>
                        </m:r>
                      </m:sup>
                    </m:sSup>
                    <m:sSup>
                      <m:sSupPr>
                        <m:ctrlPr>
                          <a:rPr lang="en-PH" sz="2200" b="0" i="1" smtClean="0">
                            <a:latin typeface="Cambria Math"/>
                            <a:ea typeface="Cambria Math"/>
                          </a:rPr>
                        </m:ctrlPr>
                      </m:sSupPr>
                      <m:e>
                        <m:r>
                          <a:rPr lang="en-PH" sz="2200" b="0" i="1" smtClean="0">
                            <a:latin typeface="Cambria Math"/>
                            <a:ea typeface="Cambria Math"/>
                          </a:rPr>
                          <m:t>𝑏</m:t>
                        </m:r>
                      </m:e>
                      <m:sup>
                        <m:r>
                          <a:rPr lang="en-PH" sz="2200" b="0" i="1" smtClean="0">
                            <a:latin typeface="Cambria Math"/>
                            <a:ea typeface="Cambria Math"/>
                          </a:rPr>
                          <m:t>3</m:t>
                        </m:r>
                      </m:sup>
                    </m:sSup>
                    <m:r>
                      <a:rPr lang="en-PH" sz="2200" b="0" i="1" smtClean="0">
                        <a:latin typeface="Cambria Math"/>
                        <a:ea typeface="Cambria Math"/>
                      </a:rPr>
                      <m:t>=5</m:t>
                    </m:r>
                    <m:r>
                      <a:rPr lang="en-PH" sz="2200" b="0" i="1" smtClean="0">
                        <a:latin typeface="Cambria Math"/>
                        <a:ea typeface="Cambria Math"/>
                      </a:rPr>
                      <m:t>𝑏</m:t>
                    </m:r>
                  </m:oMath>
                </a14:m>
                <a:endParaRPr lang="en-PH" sz="2200" dirty="0"/>
              </a:p>
            </p:txBody>
          </p:sp>
        </mc:Choice>
        <mc:Fallback xmlns="">
          <p:sp>
            <p:nvSpPr>
              <p:cNvPr id="10" name="TextBox 9"/>
              <p:cNvSpPr txBox="1">
                <a:spLocks noRot="1" noChangeAspect="1" noMove="1" noResize="1" noEditPoints="1" noAdjustHandles="1" noChangeArrowheads="1" noChangeShapeType="1" noTextEdit="1"/>
              </p:cNvSpPr>
              <p:nvPr/>
            </p:nvSpPr>
            <p:spPr>
              <a:xfrm>
                <a:off x="688988" y="5514844"/>
                <a:ext cx="4819116" cy="430887"/>
              </a:xfrm>
              <a:prstGeom prst="rect">
                <a:avLst/>
              </a:prstGeom>
              <a:blipFill rotWithShape="1">
                <a:blip r:embed="rId7"/>
                <a:stretch>
                  <a:fillRect l="-1517" t="-8571" b="-28571"/>
                </a:stretch>
              </a:blipFill>
            </p:spPr>
            <p:txBody>
              <a:bodyPr/>
              <a:lstStyle/>
              <a:p>
                <a:r>
                  <a:rPr lang="en-PH">
                    <a:noFill/>
                  </a:rPr>
                  <a:t> </a:t>
                </a:r>
              </a:p>
            </p:txBody>
          </p:sp>
        </mc:Fallback>
      </mc:AlternateContent>
      <p:sp>
        <p:nvSpPr>
          <p:cNvPr id="11" name="TextBox 10"/>
          <p:cNvSpPr txBox="1"/>
          <p:nvPr/>
        </p:nvSpPr>
        <p:spPr>
          <a:xfrm>
            <a:off x="2483768" y="6100263"/>
            <a:ext cx="2910225" cy="461665"/>
          </a:xfrm>
          <a:prstGeom prst="rect">
            <a:avLst/>
          </a:prstGeom>
          <a:noFill/>
        </p:spPr>
        <p:txBody>
          <a:bodyPr wrap="square" rtlCol="0">
            <a:spAutoFit/>
          </a:bodyPr>
          <a:lstStyle/>
          <a:p>
            <a:r>
              <a:rPr lang="en-PH" sz="2400" dirty="0" smtClean="0"/>
              <a:t>=               (        -      )     </a:t>
            </a:r>
            <a:endParaRPr lang="en-PH" sz="2400" dirty="0"/>
          </a:p>
        </p:txBody>
      </p:sp>
      <mc:AlternateContent xmlns:mc="http://schemas.openxmlformats.org/markup-compatibility/2006" xmlns:a14="http://schemas.microsoft.com/office/drawing/2010/main">
        <mc:Choice Requires="a14">
          <p:sp>
            <p:nvSpPr>
              <p:cNvPr id="13" name="TextBox 12"/>
              <p:cNvSpPr txBox="1"/>
              <p:nvPr/>
            </p:nvSpPr>
            <p:spPr>
              <a:xfrm>
                <a:off x="3015272" y="6093296"/>
                <a:ext cx="576064"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PH" sz="2400" b="0" i="0" smtClean="0">
                          <a:latin typeface="Cambria Math"/>
                        </a:rPr>
                        <m:t>1</m:t>
                      </m:r>
                      <m:r>
                        <a:rPr lang="en-PH" sz="2400" b="0" i="1" smtClean="0">
                          <a:latin typeface="Cambria Math"/>
                        </a:rPr>
                        <m:t>5</m:t>
                      </m:r>
                      <m:sSup>
                        <m:sSupPr>
                          <m:ctrlPr>
                            <a:rPr lang="en-PH" sz="2400" b="0" i="1" smtClean="0">
                              <a:latin typeface="Cambria Math"/>
                            </a:rPr>
                          </m:ctrlPr>
                        </m:sSupPr>
                        <m:e>
                          <m:r>
                            <a:rPr lang="en-PH" sz="2400" b="0" i="1" smtClean="0">
                              <a:latin typeface="Cambria Math"/>
                            </a:rPr>
                            <m:t>𝑎</m:t>
                          </m:r>
                        </m:e>
                        <m:sup>
                          <m:r>
                            <a:rPr lang="en-PH" sz="2400" b="0" i="1" smtClean="0">
                              <a:latin typeface="Cambria Math"/>
                            </a:rPr>
                            <m:t>3</m:t>
                          </m:r>
                        </m:sup>
                      </m:sSup>
                      <m:sSup>
                        <m:sSupPr>
                          <m:ctrlPr>
                            <a:rPr lang="en-PH" sz="2400" b="0" i="1" smtClean="0">
                              <a:latin typeface="Cambria Math"/>
                            </a:rPr>
                          </m:ctrlPr>
                        </m:sSupPr>
                        <m:e>
                          <m:r>
                            <a:rPr lang="en-PH" sz="2400" b="0" i="1" smtClean="0">
                              <a:latin typeface="Cambria Math"/>
                            </a:rPr>
                            <m:t>𝑏</m:t>
                          </m:r>
                        </m:e>
                        <m:sup>
                          <m:r>
                            <a:rPr lang="en-PH" sz="2400" b="0" i="1" smtClean="0">
                              <a:latin typeface="Cambria Math"/>
                            </a:rPr>
                            <m:t>3</m:t>
                          </m:r>
                        </m:sup>
                      </m:sSup>
                    </m:oMath>
                  </m:oMathPara>
                </a14:m>
                <a:endParaRPr lang="en-PH"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015272" y="6093296"/>
                <a:ext cx="576064" cy="461665"/>
              </a:xfrm>
              <a:prstGeom prst="rect">
                <a:avLst/>
              </a:prstGeom>
              <a:blipFill rotWithShape="1">
                <a:blip r:embed="rId8"/>
                <a:stretch>
                  <a:fillRect l="-59574" r="-39362"/>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779534" y="6087967"/>
                <a:ext cx="50405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PH" sz="2400" b="0" i="1" smtClean="0">
                          <a:latin typeface="Cambria Math"/>
                          <a:ea typeface="Cambria Math"/>
                        </a:rPr>
                        <m:t>3</m:t>
                      </m:r>
                      <m:sSup>
                        <m:sSupPr>
                          <m:ctrlPr>
                            <a:rPr lang="en-PH" sz="2400" b="0" i="1" smtClean="0">
                              <a:latin typeface="Cambria Math"/>
                              <a:ea typeface="Cambria Math"/>
                            </a:rPr>
                          </m:ctrlPr>
                        </m:sSupPr>
                        <m:e>
                          <m:r>
                            <a:rPr lang="en-PH" sz="2400" b="0" i="1" smtClean="0">
                              <a:latin typeface="Cambria Math"/>
                              <a:ea typeface="Cambria Math"/>
                            </a:rPr>
                            <m:t>𝑎</m:t>
                          </m:r>
                        </m:e>
                        <m:sup>
                          <m:r>
                            <a:rPr lang="en-PH" sz="2400" b="0" i="1" smtClean="0">
                              <a:latin typeface="Cambria Math"/>
                              <a:ea typeface="Cambria Math"/>
                            </a:rPr>
                            <m:t>2</m:t>
                          </m:r>
                        </m:sup>
                      </m:sSup>
                    </m:oMath>
                  </m:oMathPara>
                </a14:m>
                <a:endParaRPr lang="en-PH"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779534" y="6087967"/>
                <a:ext cx="504056" cy="461665"/>
              </a:xfrm>
              <a:prstGeom prst="rect">
                <a:avLst/>
              </a:prstGeom>
              <a:blipFill rotWithShape="1">
                <a:blip r:embed="rId9"/>
                <a:stretch>
                  <a:fillRect l="-2410" r="-2771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474501" y="6087966"/>
                <a:ext cx="50405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PH" sz="2400" b="0" i="1" smtClean="0">
                          <a:latin typeface="Cambria Math"/>
                          <a:ea typeface="Cambria Math"/>
                        </a:rPr>
                        <m:t>5</m:t>
                      </m:r>
                      <m:r>
                        <a:rPr lang="en-PH" sz="2400" b="0" i="1" smtClean="0">
                          <a:latin typeface="Cambria Math"/>
                          <a:ea typeface="Cambria Math"/>
                        </a:rPr>
                        <m:t>𝑏</m:t>
                      </m:r>
                    </m:oMath>
                  </m:oMathPara>
                </a14:m>
                <a:endParaRPr lang="en-PH"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474501" y="6087966"/>
                <a:ext cx="504056" cy="461665"/>
              </a:xfrm>
              <a:prstGeom prst="rect">
                <a:avLst/>
              </a:prstGeom>
              <a:blipFill rotWithShape="1">
                <a:blip r:embed="rId10"/>
                <a:stretch>
                  <a:fillRect l="-3614" r="-7229"/>
                </a:stretch>
              </a:blipFill>
            </p:spPr>
            <p:txBody>
              <a:bodyPr/>
              <a:lstStyle/>
              <a:p>
                <a:r>
                  <a:rPr lang="en-PH">
                    <a:noFill/>
                  </a:rPr>
                  <a:t> </a:t>
                </a:r>
              </a:p>
            </p:txBody>
          </p:sp>
        </mc:Fallback>
      </mc:AlternateContent>
      <p:grpSp>
        <p:nvGrpSpPr>
          <p:cNvPr id="28" name="Group 27"/>
          <p:cNvGrpSpPr/>
          <p:nvPr/>
        </p:nvGrpSpPr>
        <p:grpSpPr>
          <a:xfrm>
            <a:off x="2657620" y="2109370"/>
            <a:ext cx="1584176" cy="383201"/>
            <a:chOff x="2051720" y="3704258"/>
            <a:chExt cx="1584176" cy="383201"/>
          </a:xfrm>
        </p:grpSpPr>
        <p:grpSp>
          <p:nvGrpSpPr>
            <p:cNvPr id="29" name="Group 28"/>
            <p:cNvGrpSpPr/>
            <p:nvPr/>
          </p:nvGrpSpPr>
          <p:grpSpPr>
            <a:xfrm>
              <a:off x="2051720" y="3727419"/>
              <a:ext cx="1584176" cy="360040"/>
              <a:chOff x="2267744" y="3501008"/>
              <a:chExt cx="1584176" cy="360040"/>
            </a:xfrm>
          </p:grpSpPr>
          <p:cxnSp>
            <p:nvCxnSpPr>
              <p:cNvPr id="33" name="Straight Connector 32"/>
              <p:cNvCxnSpPr/>
              <p:nvPr/>
            </p:nvCxnSpPr>
            <p:spPr>
              <a:xfrm>
                <a:off x="2267744" y="3861048"/>
                <a:ext cx="1584176"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2267744" y="3501008"/>
                <a:ext cx="0" cy="360040"/>
              </a:xfrm>
              <a:prstGeom prst="line">
                <a:avLst/>
              </a:prstGeom>
            </p:spPr>
            <p:style>
              <a:lnRef idx="3">
                <a:schemeClr val="dk1"/>
              </a:lnRef>
              <a:fillRef idx="0">
                <a:schemeClr val="dk1"/>
              </a:fillRef>
              <a:effectRef idx="2">
                <a:schemeClr val="dk1"/>
              </a:effectRef>
              <a:fontRef idx="minor">
                <a:schemeClr val="tx1"/>
              </a:fontRef>
            </p:style>
          </p:cxnSp>
        </p:grpSp>
        <p:grpSp>
          <p:nvGrpSpPr>
            <p:cNvPr id="30" name="Group 29"/>
            <p:cNvGrpSpPr/>
            <p:nvPr/>
          </p:nvGrpSpPr>
          <p:grpSpPr>
            <a:xfrm>
              <a:off x="2195736" y="3704258"/>
              <a:ext cx="977898" cy="369332"/>
              <a:chOff x="2195736" y="3704258"/>
              <a:chExt cx="977898" cy="369332"/>
            </a:xfrm>
          </p:grpSpPr>
          <p:sp>
            <p:nvSpPr>
              <p:cNvPr id="31" name="TextBox 30"/>
              <p:cNvSpPr txBox="1"/>
              <p:nvPr/>
            </p:nvSpPr>
            <p:spPr>
              <a:xfrm>
                <a:off x="2195736" y="3704258"/>
                <a:ext cx="432048" cy="369332"/>
              </a:xfrm>
              <a:prstGeom prst="rect">
                <a:avLst/>
              </a:prstGeom>
              <a:noFill/>
            </p:spPr>
            <p:txBody>
              <a:bodyPr wrap="square" rtlCol="0">
                <a:spAutoFit/>
              </a:bodyPr>
              <a:lstStyle/>
              <a:p>
                <a:r>
                  <a:rPr lang="en-PH" dirty="0" smtClean="0"/>
                  <a:t>45</a:t>
                </a:r>
                <a:endParaRPr lang="en-PH" dirty="0"/>
              </a:p>
            </p:txBody>
          </p:sp>
          <p:sp>
            <p:nvSpPr>
              <p:cNvPr id="32" name="TextBox 31"/>
              <p:cNvSpPr txBox="1"/>
              <p:nvPr/>
            </p:nvSpPr>
            <p:spPr>
              <a:xfrm>
                <a:off x="2741586" y="3704258"/>
                <a:ext cx="432048" cy="369332"/>
              </a:xfrm>
              <a:prstGeom prst="rect">
                <a:avLst/>
              </a:prstGeom>
              <a:noFill/>
            </p:spPr>
            <p:txBody>
              <a:bodyPr wrap="square" rtlCol="0">
                <a:spAutoFit/>
              </a:bodyPr>
              <a:lstStyle/>
              <a:p>
                <a:r>
                  <a:rPr lang="en-PH" dirty="0" smtClean="0"/>
                  <a:t>75</a:t>
                </a:r>
                <a:endParaRPr lang="en-PH" dirty="0"/>
              </a:p>
            </p:txBody>
          </p:sp>
        </p:grpSp>
      </p:grpSp>
      <p:grpSp>
        <p:nvGrpSpPr>
          <p:cNvPr id="47" name="Group 46"/>
          <p:cNvGrpSpPr/>
          <p:nvPr/>
        </p:nvGrpSpPr>
        <p:grpSpPr>
          <a:xfrm>
            <a:off x="2657620" y="2685893"/>
            <a:ext cx="1584176" cy="360040"/>
            <a:chOff x="2657620" y="2685893"/>
            <a:chExt cx="1584176" cy="360040"/>
          </a:xfrm>
        </p:grpSpPr>
        <p:cxnSp>
          <p:nvCxnSpPr>
            <p:cNvPr id="41" name="Straight Connector 40"/>
            <p:cNvCxnSpPr/>
            <p:nvPr/>
          </p:nvCxnSpPr>
          <p:spPr>
            <a:xfrm>
              <a:off x="2657620" y="3045933"/>
              <a:ext cx="158417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2657620" y="2685893"/>
              <a:ext cx="0" cy="360040"/>
            </a:xfrm>
            <a:prstGeom prst="line">
              <a:avLst/>
            </a:prstGeom>
          </p:spPr>
          <p:style>
            <a:lnRef idx="3">
              <a:schemeClr val="dk1"/>
            </a:lnRef>
            <a:fillRef idx="0">
              <a:schemeClr val="dk1"/>
            </a:fillRef>
            <a:effectRef idx="2">
              <a:schemeClr val="dk1"/>
            </a:effectRef>
            <a:fontRef idx="minor">
              <a:schemeClr val="tx1"/>
            </a:fontRef>
          </p:style>
        </p:cxnSp>
      </p:grpSp>
      <p:sp>
        <p:nvSpPr>
          <p:cNvPr id="39" name="TextBox 38"/>
          <p:cNvSpPr txBox="1"/>
          <p:nvPr/>
        </p:nvSpPr>
        <p:spPr>
          <a:xfrm>
            <a:off x="2801636" y="2662732"/>
            <a:ext cx="432048" cy="369332"/>
          </a:xfrm>
          <a:prstGeom prst="rect">
            <a:avLst/>
          </a:prstGeom>
          <a:noFill/>
        </p:spPr>
        <p:txBody>
          <a:bodyPr wrap="square" rtlCol="0">
            <a:spAutoFit/>
          </a:bodyPr>
          <a:lstStyle/>
          <a:p>
            <a:r>
              <a:rPr lang="en-PH" dirty="0"/>
              <a:t>9</a:t>
            </a:r>
          </a:p>
        </p:txBody>
      </p:sp>
      <p:sp>
        <p:nvSpPr>
          <p:cNvPr id="40" name="TextBox 39"/>
          <p:cNvSpPr txBox="1"/>
          <p:nvPr/>
        </p:nvSpPr>
        <p:spPr>
          <a:xfrm>
            <a:off x="3347486" y="2662732"/>
            <a:ext cx="432048" cy="369332"/>
          </a:xfrm>
          <a:prstGeom prst="rect">
            <a:avLst/>
          </a:prstGeom>
          <a:noFill/>
        </p:spPr>
        <p:txBody>
          <a:bodyPr wrap="square" rtlCol="0">
            <a:spAutoFit/>
          </a:bodyPr>
          <a:lstStyle/>
          <a:p>
            <a:r>
              <a:rPr lang="en-PH" dirty="0"/>
              <a:t>1</a:t>
            </a:r>
            <a:r>
              <a:rPr lang="en-PH" dirty="0" smtClean="0"/>
              <a:t>5</a:t>
            </a:r>
            <a:endParaRPr lang="en-PH" dirty="0"/>
          </a:p>
        </p:txBody>
      </p:sp>
      <p:sp>
        <p:nvSpPr>
          <p:cNvPr id="12" name="TextBox 11"/>
          <p:cNvSpPr txBox="1"/>
          <p:nvPr/>
        </p:nvSpPr>
        <p:spPr>
          <a:xfrm>
            <a:off x="2271239" y="2070138"/>
            <a:ext cx="425058" cy="461665"/>
          </a:xfrm>
          <a:prstGeom prst="rect">
            <a:avLst/>
          </a:prstGeom>
          <a:noFill/>
        </p:spPr>
        <p:txBody>
          <a:bodyPr wrap="square" rtlCol="0">
            <a:spAutoFit/>
          </a:bodyPr>
          <a:lstStyle/>
          <a:p>
            <a:r>
              <a:rPr lang="en-PH" sz="2400" dirty="0" smtClean="0"/>
              <a:t>5</a:t>
            </a:r>
            <a:endParaRPr lang="en-PH" sz="2400" dirty="0"/>
          </a:p>
        </p:txBody>
      </p:sp>
      <p:sp>
        <p:nvSpPr>
          <p:cNvPr id="43" name="TextBox 42"/>
          <p:cNvSpPr txBox="1"/>
          <p:nvPr/>
        </p:nvSpPr>
        <p:spPr>
          <a:xfrm>
            <a:off x="2270333" y="2586927"/>
            <a:ext cx="425058" cy="461665"/>
          </a:xfrm>
          <a:prstGeom prst="rect">
            <a:avLst/>
          </a:prstGeom>
          <a:noFill/>
        </p:spPr>
        <p:txBody>
          <a:bodyPr wrap="square" rtlCol="0">
            <a:spAutoFit/>
          </a:bodyPr>
          <a:lstStyle/>
          <a:p>
            <a:r>
              <a:rPr lang="en-PH" sz="2400" dirty="0"/>
              <a:t>3</a:t>
            </a:r>
          </a:p>
        </p:txBody>
      </p:sp>
      <p:sp>
        <p:nvSpPr>
          <p:cNvPr id="44" name="TextBox 43"/>
          <p:cNvSpPr txBox="1"/>
          <p:nvPr/>
        </p:nvSpPr>
        <p:spPr>
          <a:xfrm>
            <a:off x="2800814" y="3190117"/>
            <a:ext cx="432048" cy="369332"/>
          </a:xfrm>
          <a:prstGeom prst="rect">
            <a:avLst/>
          </a:prstGeom>
          <a:noFill/>
        </p:spPr>
        <p:txBody>
          <a:bodyPr wrap="square" rtlCol="0">
            <a:spAutoFit/>
          </a:bodyPr>
          <a:lstStyle/>
          <a:p>
            <a:r>
              <a:rPr lang="en-PH" dirty="0" smtClean="0"/>
              <a:t>3</a:t>
            </a:r>
            <a:endParaRPr lang="en-PH" dirty="0"/>
          </a:p>
        </p:txBody>
      </p:sp>
      <p:sp>
        <p:nvSpPr>
          <p:cNvPr id="45" name="TextBox 44"/>
          <p:cNvSpPr txBox="1"/>
          <p:nvPr/>
        </p:nvSpPr>
        <p:spPr>
          <a:xfrm>
            <a:off x="3365179" y="3193925"/>
            <a:ext cx="432048" cy="369332"/>
          </a:xfrm>
          <a:prstGeom prst="rect">
            <a:avLst/>
          </a:prstGeom>
          <a:noFill/>
        </p:spPr>
        <p:txBody>
          <a:bodyPr wrap="square" rtlCol="0">
            <a:spAutoFit/>
          </a:bodyPr>
          <a:lstStyle/>
          <a:p>
            <a:r>
              <a:rPr lang="en-PH" dirty="0"/>
              <a:t>5</a:t>
            </a:r>
          </a:p>
        </p:txBody>
      </p:sp>
      <p:sp>
        <p:nvSpPr>
          <p:cNvPr id="16" name="Left Brace 15"/>
          <p:cNvSpPr/>
          <p:nvPr/>
        </p:nvSpPr>
        <p:spPr>
          <a:xfrm>
            <a:off x="1691680" y="2312551"/>
            <a:ext cx="578653" cy="55336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PH"/>
          </a:p>
        </p:txBody>
      </p:sp>
      <p:sp>
        <p:nvSpPr>
          <p:cNvPr id="46" name="TextBox 45"/>
          <p:cNvSpPr txBox="1"/>
          <p:nvPr/>
        </p:nvSpPr>
        <p:spPr>
          <a:xfrm>
            <a:off x="549540" y="2404566"/>
            <a:ext cx="1008112" cy="369332"/>
          </a:xfrm>
          <a:prstGeom prst="rect">
            <a:avLst/>
          </a:prstGeom>
          <a:noFill/>
        </p:spPr>
        <p:txBody>
          <a:bodyPr wrap="square" rtlCol="0">
            <a:spAutoFit/>
          </a:bodyPr>
          <a:lstStyle/>
          <a:p>
            <a:r>
              <a:rPr lang="en-PH" dirty="0" smtClean="0"/>
              <a:t>Multiply</a:t>
            </a:r>
            <a:endParaRPr lang="en-PH" dirty="0"/>
          </a:p>
        </p:txBody>
      </p:sp>
      <mc:AlternateContent xmlns:mc="http://schemas.openxmlformats.org/markup-compatibility/2006" xmlns:a14="http://schemas.microsoft.com/office/drawing/2010/main">
        <mc:Choice Requires="a14">
          <p:sp>
            <p:nvSpPr>
              <p:cNvPr id="48" name="TextBox 47"/>
              <p:cNvSpPr txBox="1"/>
              <p:nvPr/>
            </p:nvSpPr>
            <p:spPr>
              <a:xfrm>
                <a:off x="2987919" y="4668460"/>
                <a:ext cx="1440160" cy="430887"/>
              </a:xfrm>
              <a:prstGeom prst="rect">
                <a:avLst/>
              </a:prstGeom>
              <a:noFill/>
            </p:spPr>
            <p:txBody>
              <a:bodyPr wrap="square" rtlCol="0">
                <a:spAutoFit/>
              </a:bodyPr>
              <a:lstStyle/>
              <a:p>
                <a:r>
                  <a:rPr lang="en-PH" sz="2200" b="0" dirty="0" smtClean="0"/>
                  <a:t>GCF=</a:t>
                </a:r>
                <a14:m>
                  <m:oMath xmlns:m="http://schemas.openxmlformats.org/officeDocument/2006/math">
                    <m:r>
                      <a:rPr lang="en-PH" sz="2200" b="0" i="1" smtClean="0">
                        <a:latin typeface="Cambria Math"/>
                      </a:rPr>
                      <m:t>15</m:t>
                    </m:r>
                  </m:oMath>
                </a14:m>
                <a:endParaRPr lang="en-PH" sz="2200" dirty="0"/>
              </a:p>
            </p:txBody>
          </p:sp>
        </mc:Choice>
        <mc:Fallback xmlns="">
          <p:sp>
            <p:nvSpPr>
              <p:cNvPr id="48" name="TextBox 47"/>
              <p:cNvSpPr txBox="1">
                <a:spLocks noRot="1" noChangeAspect="1" noMove="1" noResize="1" noEditPoints="1" noAdjustHandles="1" noChangeArrowheads="1" noChangeShapeType="1" noTextEdit="1"/>
              </p:cNvSpPr>
              <p:nvPr/>
            </p:nvSpPr>
            <p:spPr>
              <a:xfrm>
                <a:off x="2987919" y="4668460"/>
                <a:ext cx="1440160" cy="430887"/>
              </a:xfrm>
              <a:prstGeom prst="rect">
                <a:avLst/>
              </a:prstGeom>
              <a:blipFill rotWithShape="1">
                <a:blip r:embed="rId11"/>
                <a:stretch>
                  <a:fillRect l="-5085" t="-8451" b="-26761"/>
                </a:stretch>
              </a:blipFill>
            </p:spPr>
            <p:txBody>
              <a:bodyPr/>
              <a:lstStyle/>
              <a:p>
                <a:r>
                  <a:rPr lang="en-PH">
                    <a:noFill/>
                  </a:rPr>
                  <a:t> </a:t>
                </a:r>
              </a:p>
            </p:txBody>
          </p:sp>
        </mc:Fallback>
      </mc:AlternateContent>
      <p:sp>
        <p:nvSpPr>
          <p:cNvPr id="50" name="Right Arrow 49"/>
          <p:cNvSpPr/>
          <p:nvPr/>
        </p:nvSpPr>
        <p:spPr>
          <a:xfrm>
            <a:off x="3797227" y="3286258"/>
            <a:ext cx="834799"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1" name="TextBox 50"/>
          <p:cNvSpPr txBox="1"/>
          <p:nvPr/>
        </p:nvSpPr>
        <p:spPr>
          <a:xfrm>
            <a:off x="4726529" y="3190117"/>
            <a:ext cx="2293743" cy="369332"/>
          </a:xfrm>
          <a:prstGeom prst="rect">
            <a:avLst/>
          </a:prstGeom>
          <a:noFill/>
        </p:spPr>
        <p:txBody>
          <a:bodyPr wrap="square" rtlCol="0">
            <a:spAutoFit/>
          </a:bodyPr>
          <a:lstStyle/>
          <a:p>
            <a:r>
              <a:rPr lang="en-PH" dirty="0" smtClean="0"/>
              <a:t>No common factor</a:t>
            </a:r>
            <a:endParaRPr lang="en-PH" dirty="0"/>
          </a:p>
        </p:txBody>
      </p:sp>
      <p:sp>
        <p:nvSpPr>
          <p:cNvPr id="52" name="Rectangle 51"/>
          <p:cNvSpPr/>
          <p:nvPr/>
        </p:nvSpPr>
        <p:spPr>
          <a:xfrm>
            <a:off x="3233684" y="3591362"/>
            <a:ext cx="357652" cy="10152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 name="Rectangle 52"/>
          <p:cNvSpPr/>
          <p:nvPr/>
        </p:nvSpPr>
        <p:spPr>
          <a:xfrm>
            <a:off x="3564910" y="3591362"/>
            <a:ext cx="357652" cy="10152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4" name="Rectangle 53"/>
          <p:cNvSpPr/>
          <p:nvPr/>
        </p:nvSpPr>
        <p:spPr>
          <a:xfrm>
            <a:off x="3896136" y="3589393"/>
            <a:ext cx="357652" cy="10152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Rectangle 54"/>
          <p:cNvSpPr/>
          <p:nvPr/>
        </p:nvSpPr>
        <p:spPr>
          <a:xfrm>
            <a:off x="4620905" y="3563257"/>
            <a:ext cx="357652" cy="10152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6" name="Rectangle 55"/>
          <p:cNvSpPr/>
          <p:nvPr/>
        </p:nvSpPr>
        <p:spPr>
          <a:xfrm>
            <a:off x="4955623" y="3563257"/>
            <a:ext cx="357652" cy="10152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7" name="Rectangle 56"/>
          <p:cNvSpPr/>
          <p:nvPr/>
        </p:nvSpPr>
        <p:spPr>
          <a:xfrm>
            <a:off x="5329278" y="3553871"/>
            <a:ext cx="357652" cy="10152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8" name="Rectangle 57"/>
          <p:cNvSpPr/>
          <p:nvPr/>
        </p:nvSpPr>
        <p:spPr>
          <a:xfrm>
            <a:off x="738464" y="1469975"/>
            <a:ext cx="1097232" cy="461664"/>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9" name="Rectangle 58"/>
          <p:cNvSpPr/>
          <p:nvPr/>
        </p:nvSpPr>
        <p:spPr>
          <a:xfrm>
            <a:off x="2109004" y="1469975"/>
            <a:ext cx="1097232" cy="461664"/>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0" name="Rectangle 59"/>
          <p:cNvSpPr/>
          <p:nvPr/>
        </p:nvSpPr>
        <p:spPr>
          <a:xfrm>
            <a:off x="3707999" y="4606592"/>
            <a:ext cx="924027" cy="492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1" name="Rectangle 60"/>
          <p:cNvSpPr/>
          <p:nvPr/>
        </p:nvSpPr>
        <p:spPr>
          <a:xfrm>
            <a:off x="3676999" y="4589367"/>
            <a:ext cx="982793" cy="5302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Rectangle 61"/>
          <p:cNvSpPr/>
          <p:nvPr/>
        </p:nvSpPr>
        <p:spPr>
          <a:xfrm>
            <a:off x="4428079" y="5119613"/>
            <a:ext cx="527544" cy="395231"/>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3" name="Rectangle 62"/>
          <p:cNvSpPr/>
          <p:nvPr/>
        </p:nvSpPr>
        <p:spPr>
          <a:xfrm>
            <a:off x="4691851" y="5532671"/>
            <a:ext cx="527544" cy="395231"/>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81534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p:bldP spid="14" grpId="0"/>
      <p:bldP spid="15" grpId="0"/>
      <p:bldP spid="39" grpId="0"/>
      <p:bldP spid="40" grpId="0"/>
      <p:bldP spid="12" grpId="0"/>
      <p:bldP spid="43" grpId="0"/>
      <p:bldP spid="44" grpId="0"/>
      <p:bldP spid="45" grpId="0"/>
      <p:bldP spid="16" grpId="0" animBg="1"/>
      <p:bldP spid="46" grpId="0"/>
      <p:bldP spid="48" grpId="0"/>
      <p:bldP spid="50" grpId="0" animBg="1"/>
      <p:bldP spid="51" grpId="0"/>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pPr algn="ctr"/>
            <a:r>
              <a:rPr lang="en-PH" sz="3200" dirty="0" smtClean="0">
                <a:solidFill>
                  <a:schemeClr val="tx1"/>
                </a:solidFill>
              </a:rPr>
              <a:t>Common Monomial Factoring </a:t>
            </a:r>
            <a:endParaRPr lang="en-PH" sz="3200" dirty="0">
              <a:solidFill>
                <a:schemeClr val="tx1"/>
              </a:solidFill>
            </a:endParaRPr>
          </a:p>
        </p:txBody>
      </p:sp>
      <p:sp>
        <p:nvSpPr>
          <p:cNvPr id="3" name="Content Placeholder 2"/>
          <p:cNvSpPr>
            <a:spLocks noGrp="1"/>
          </p:cNvSpPr>
          <p:nvPr>
            <p:ph idx="1"/>
          </p:nvPr>
        </p:nvSpPr>
        <p:spPr>
          <a:xfrm>
            <a:off x="395536" y="980728"/>
            <a:ext cx="7620000" cy="432048"/>
          </a:xfrm>
        </p:spPr>
        <p:txBody>
          <a:bodyPr/>
          <a:lstStyle/>
          <a:p>
            <a:pPr marL="114300" indent="0">
              <a:buNone/>
            </a:pPr>
            <a:r>
              <a:rPr lang="en-PH" dirty="0"/>
              <a:t>Factor completely each </a:t>
            </a:r>
            <a:r>
              <a:rPr lang="en-PH" dirty="0" smtClean="0"/>
              <a:t>polynomial.</a:t>
            </a:r>
            <a:endParaRPr lang="en-PH" dirty="0"/>
          </a:p>
        </p:txBody>
      </p:sp>
      <mc:AlternateContent xmlns:mc="http://schemas.openxmlformats.org/markup-compatibility/2006" xmlns:a14="http://schemas.microsoft.com/office/drawing/2010/main">
        <mc:Choice Requires="a14">
          <p:sp>
            <p:nvSpPr>
              <p:cNvPr id="4" name="TextBox 3"/>
              <p:cNvSpPr txBox="1"/>
              <p:nvPr/>
            </p:nvSpPr>
            <p:spPr>
              <a:xfrm>
                <a:off x="395536" y="1469975"/>
                <a:ext cx="3456384" cy="465833"/>
              </a:xfrm>
              <a:prstGeom prst="rect">
                <a:avLst/>
              </a:prstGeom>
              <a:noFill/>
            </p:spPr>
            <p:txBody>
              <a:bodyPr wrap="square" rtlCol="0">
                <a:spAutoFit/>
              </a:bodyPr>
              <a:lstStyle/>
              <a:p>
                <a:r>
                  <a:rPr lang="en-PH" sz="2400" dirty="0" smtClean="0"/>
                  <a:t>6. </a:t>
                </a:r>
                <a14:m>
                  <m:oMath xmlns:m="http://schemas.openxmlformats.org/officeDocument/2006/math">
                    <m:r>
                      <a:rPr lang="en-PH" sz="2400" i="1" dirty="0">
                        <a:latin typeface="Cambria Math"/>
                      </a:rPr>
                      <m:t>3</m:t>
                    </m:r>
                    <m:r>
                      <a:rPr lang="en-PH" sz="2400" b="0" i="1" dirty="0" smtClean="0">
                        <a:latin typeface="Cambria Math"/>
                      </a:rPr>
                      <m:t>2</m:t>
                    </m:r>
                    <m:sSup>
                      <m:sSupPr>
                        <m:ctrlPr>
                          <a:rPr lang="en-PH" sz="2400" i="1" dirty="0" smtClean="0">
                            <a:latin typeface="Cambria Math"/>
                          </a:rPr>
                        </m:ctrlPr>
                      </m:sSupPr>
                      <m:e>
                        <m:r>
                          <a:rPr lang="en-PH" sz="2400" b="0" i="1" dirty="0" smtClean="0">
                            <a:latin typeface="Cambria Math"/>
                          </a:rPr>
                          <m:t>𝑚</m:t>
                        </m:r>
                      </m:e>
                      <m:sup>
                        <m:r>
                          <a:rPr lang="en-PH" sz="2400" b="0" i="1" dirty="0" smtClean="0">
                            <a:latin typeface="Cambria Math"/>
                          </a:rPr>
                          <m:t>4</m:t>
                        </m:r>
                      </m:sup>
                    </m:sSup>
                    <m:sSup>
                      <m:sSupPr>
                        <m:ctrlPr>
                          <a:rPr lang="en-PH" sz="2400" i="1" dirty="0" smtClean="0">
                            <a:latin typeface="Cambria Math"/>
                          </a:rPr>
                        </m:ctrlPr>
                      </m:sSupPr>
                      <m:e>
                        <m:r>
                          <a:rPr lang="en-PH" sz="2400" b="0" i="1" dirty="0" smtClean="0">
                            <a:latin typeface="Cambria Math"/>
                          </a:rPr>
                          <m:t>𝑛</m:t>
                        </m:r>
                      </m:e>
                      <m:sup>
                        <m:r>
                          <a:rPr lang="en-PH" sz="2400" b="0" i="1" dirty="0" smtClean="0">
                            <a:latin typeface="Cambria Math"/>
                          </a:rPr>
                          <m:t>3</m:t>
                        </m:r>
                      </m:sup>
                    </m:sSup>
                    <m:r>
                      <a:rPr lang="en-PH" sz="2400" b="0" i="1" dirty="0" smtClean="0">
                        <a:latin typeface="Cambria Math"/>
                      </a:rPr>
                      <m:t>+72</m:t>
                    </m:r>
                    <m:sSup>
                      <m:sSupPr>
                        <m:ctrlPr>
                          <a:rPr lang="en-PH" sz="2400" b="0" i="1" smtClean="0">
                            <a:latin typeface="Cambria Math"/>
                          </a:rPr>
                        </m:ctrlPr>
                      </m:sSupPr>
                      <m:e>
                        <m:r>
                          <a:rPr lang="en-PH" sz="2400" b="0" i="1" smtClean="0">
                            <a:latin typeface="Cambria Math"/>
                          </a:rPr>
                          <m:t>𝑚</m:t>
                        </m:r>
                      </m:e>
                      <m:sup>
                        <m:r>
                          <a:rPr lang="en-PH" sz="2400" b="0" i="1" smtClean="0">
                            <a:latin typeface="Cambria Math"/>
                          </a:rPr>
                          <m:t>5</m:t>
                        </m:r>
                      </m:sup>
                    </m:sSup>
                    <m:sSup>
                      <m:sSupPr>
                        <m:ctrlPr>
                          <a:rPr lang="en-PH" sz="2400" b="0" i="1" smtClean="0">
                            <a:latin typeface="Cambria Math"/>
                          </a:rPr>
                        </m:ctrlPr>
                      </m:sSupPr>
                      <m:e>
                        <m:r>
                          <a:rPr lang="en-PH" sz="2400" b="0" i="1" smtClean="0">
                            <a:latin typeface="Cambria Math"/>
                          </a:rPr>
                          <m:t>𝑛</m:t>
                        </m:r>
                      </m:e>
                      <m:sup>
                        <m:r>
                          <a:rPr lang="en-PH" sz="2400" b="0" i="1" smtClean="0">
                            <a:latin typeface="Cambria Math"/>
                          </a:rPr>
                          <m:t>4</m:t>
                        </m:r>
                      </m:sup>
                    </m:sSup>
                  </m:oMath>
                </a14:m>
                <a:endParaRPr lang="en-PH"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95536" y="1469975"/>
                <a:ext cx="3456384" cy="465833"/>
              </a:xfrm>
              <a:prstGeom prst="rect">
                <a:avLst/>
              </a:prstGeom>
              <a:blipFill rotWithShape="1">
                <a:blip r:embed="rId2"/>
                <a:stretch>
                  <a:fillRect l="-2822" t="-9091" b="-28571"/>
                </a:stretch>
              </a:blipFill>
            </p:spPr>
            <p:txBody>
              <a:bodyPr/>
              <a:lstStyle/>
              <a:p>
                <a:r>
                  <a:rPr lang="en-PH">
                    <a:noFill/>
                  </a:rPr>
                  <a:t> </a:t>
                </a:r>
              </a:p>
            </p:txBody>
          </p:sp>
        </mc:Fallback>
      </mc:AlternateContent>
      <p:sp>
        <p:nvSpPr>
          <p:cNvPr id="5" name="TextBox 4"/>
          <p:cNvSpPr txBox="1"/>
          <p:nvPr/>
        </p:nvSpPr>
        <p:spPr>
          <a:xfrm>
            <a:off x="539552" y="1931639"/>
            <a:ext cx="1152128" cy="369332"/>
          </a:xfrm>
          <a:prstGeom prst="rect">
            <a:avLst/>
          </a:prstGeom>
          <a:noFill/>
        </p:spPr>
        <p:txBody>
          <a:bodyPr wrap="square" rtlCol="0">
            <a:spAutoFit/>
          </a:bodyPr>
          <a:lstStyle/>
          <a:p>
            <a:r>
              <a:rPr lang="en-PH" dirty="0" smtClean="0"/>
              <a:t>Solution:</a:t>
            </a:r>
            <a:endParaRPr lang="en-PH" dirty="0"/>
          </a:p>
        </p:txBody>
      </p:sp>
      <mc:AlternateContent xmlns:mc="http://schemas.openxmlformats.org/markup-compatibility/2006" xmlns:a14="http://schemas.microsoft.com/office/drawing/2010/main">
        <mc:Choice Requires="a14">
          <p:sp>
            <p:nvSpPr>
              <p:cNvPr id="6" name="TextBox 5"/>
              <p:cNvSpPr txBox="1"/>
              <p:nvPr/>
            </p:nvSpPr>
            <p:spPr>
              <a:xfrm>
                <a:off x="710076" y="3591361"/>
                <a:ext cx="5158068" cy="430887"/>
              </a:xfrm>
              <a:prstGeom prst="rect">
                <a:avLst/>
              </a:prstGeom>
              <a:noFill/>
            </p:spPr>
            <p:txBody>
              <a:bodyPr wrap="square" rtlCol="0">
                <a:spAutoFit/>
              </a:bodyPr>
              <a:lstStyle/>
              <a:p>
                <a:r>
                  <a:rPr lang="en-PH" sz="2200" dirty="0" smtClean="0"/>
                  <a:t>First term: </a:t>
                </a:r>
                <a14:m>
                  <m:oMath xmlns:m="http://schemas.openxmlformats.org/officeDocument/2006/math">
                    <m:sSup>
                      <m:sSupPr>
                        <m:ctrlPr>
                          <a:rPr lang="en-PH" sz="2200" b="0" i="1" smtClean="0">
                            <a:latin typeface="Cambria Math"/>
                          </a:rPr>
                        </m:ctrlPr>
                      </m:sSupPr>
                      <m:e>
                        <m:r>
                          <a:rPr lang="en-PH" sz="2200" b="0" i="1" smtClean="0">
                            <a:latin typeface="Cambria Math"/>
                          </a:rPr>
                          <m:t>𝑚</m:t>
                        </m:r>
                      </m:e>
                      <m:sup>
                        <m:r>
                          <a:rPr lang="en-PH" sz="2200" b="0" i="1" smtClean="0">
                            <a:latin typeface="Cambria Math"/>
                          </a:rPr>
                          <m:t>4</m:t>
                        </m:r>
                      </m:sup>
                    </m:sSup>
                    <m:sSup>
                      <m:sSupPr>
                        <m:ctrlPr>
                          <a:rPr lang="en-PH" sz="2200" b="0" i="1" smtClean="0">
                            <a:latin typeface="Cambria Math"/>
                          </a:rPr>
                        </m:ctrlPr>
                      </m:sSupPr>
                      <m:e>
                        <m:r>
                          <a:rPr lang="en-PH" sz="2200" b="0" i="1" smtClean="0">
                            <a:latin typeface="Cambria Math"/>
                          </a:rPr>
                          <m:t>𝑛</m:t>
                        </m:r>
                      </m:e>
                      <m:sup>
                        <m:r>
                          <a:rPr lang="en-PH" sz="2200" b="0" i="1" smtClean="0">
                            <a:latin typeface="Cambria Math"/>
                          </a:rPr>
                          <m:t>3</m:t>
                        </m:r>
                      </m:sup>
                    </m:sSup>
                    <m:r>
                      <a:rPr lang="en-PH" sz="2200" b="0" i="1" smtClean="0">
                        <a:latin typeface="Cambria Math"/>
                      </a:rPr>
                      <m:t>=</m:t>
                    </m:r>
                    <m:r>
                      <a:rPr lang="en-PH" sz="2200" b="0" i="1" smtClean="0">
                        <a:latin typeface="Cambria Math"/>
                      </a:rPr>
                      <m:t>𝑚</m:t>
                    </m:r>
                    <m:r>
                      <a:rPr lang="en-PH" sz="2200" b="0" i="1" smtClean="0">
                        <a:latin typeface="Cambria Math"/>
                        <a:ea typeface="Cambria Math"/>
                      </a:rPr>
                      <m:t>∙</m:t>
                    </m:r>
                    <m:r>
                      <a:rPr lang="en-PH" sz="2200" b="0" i="1" smtClean="0">
                        <a:latin typeface="Cambria Math"/>
                        <a:ea typeface="Cambria Math"/>
                      </a:rPr>
                      <m:t>𝑚</m:t>
                    </m:r>
                    <m:r>
                      <a:rPr lang="en-PH" sz="2200" b="0" i="1" smtClean="0">
                        <a:latin typeface="Cambria Math"/>
                        <a:ea typeface="Cambria Math"/>
                      </a:rPr>
                      <m:t>∙</m:t>
                    </m:r>
                    <m:r>
                      <a:rPr lang="en-PH" sz="2200" b="0" i="1" smtClean="0">
                        <a:latin typeface="Cambria Math"/>
                        <a:ea typeface="Cambria Math"/>
                      </a:rPr>
                      <m:t>𝑚</m:t>
                    </m:r>
                    <m:r>
                      <a:rPr lang="en-PH" sz="2200" b="0" i="1" smtClean="0">
                        <a:latin typeface="Cambria Math"/>
                        <a:ea typeface="Cambria Math"/>
                      </a:rPr>
                      <m:t>∙</m:t>
                    </m:r>
                    <m:r>
                      <a:rPr lang="en-PH" sz="2200" b="0" i="1" smtClean="0">
                        <a:latin typeface="Cambria Math"/>
                        <a:ea typeface="Cambria Math"/>
                      </a:rPr>
                      <m:t>𝑚</m:t>
                    </m:r>
                    <m:r>
                      <a:rPr lang="en-PH" sz="2200" b="0" i="1" smtClean="0">
                        <a:latin typeface="Cambria Math"/>
                        <a:ea typeface="Cambria Math"/>
                      </a:rPr>
                      <m:t>∙</m:t>
                    </m:r>
                    <m:r>
                      <a:rPr lang="en-PH" sz="2200" b="0" i="1" smtClean="0">
                        <a:latin typeface="Cambria Math"/>
                        <a:ea typeface="Cambria Math"/>
                      </a:rPr>
                      <m:t>𝑛</m:t>
                    </m:r>
                    <m:r>
                      <a:rPr lang="en-PH" sz="2200" b="0" i="1" smtClean="0">
                        <a:latin typeface="Cambria Math"/>
                        <a:ea typeface="Cambria Math"/>
                      </a:rPr>
                      <m:t>∙</m:t>
                    </m:r>
                    <m:r>
                      <a:rPr lang="en-PH" sz="2200" b="0" i="1" smtClean="0">
                        <a:latin typeface="Cambria Math"/>
                        <a:ea typeface="Cambria Math"/>
                      </a:rPr>
                      <m:t>𝑛</m:t>
                    </m:r>
                    <m:r>
                      <a:rPr lang="en-PH" sz="2200" b="0" i="1" smtClean="0">
                        <a:latin typeface="Cambria Math"/>
                        <a:ea typeface="Cambria Math"/>
                      </a:rPr>
                      <m:t>∙</m:t>
                    </m:r>
                    <m:r>
                      <a:rPr lang="en-PH" sz="2200" b="0" i="1" smtClean="0">
                        <a:latin typeface="Cambria Math"/>
                        <a:ea typeface="Cambria Math"/>
                      </a:rPr>
                      <m:t>𝑛</m:t>
                    </m:r>
                  </m:oMath>
                </a14:m>
                <a:endParaRPr lang="en-PH"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710076" y="3591361"/>
                <a:ext cx="5158068" cy="430887"/>
              </a:xfrm>
              <a:prstGeom prst="rect">
                <a:avLst/>
              </a:prstGeom>
              <a:blipFill rotWithShape="1">
                <a:blip r:embed="rId3"/>
                <a:stretch>
                  <a:fillRect l="-1417" t="-8451" b="-2676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3763" y="4185748"/>
                <a:ext cx="6569841" cy="434734"/>
              </a:xfrm>
              <a:prstGeom prst="rect">
                <a:avLst/>
              </a:prstGeom>
              <a:noFill/>
            </p:spPr>
            <p:txBody>
              <a:bodyPr wrap="square" rtlCol="0">
                <a:spAutoFit/>
              </a:bodyPr>
              <a:lstStyle/>
              <a:p>
                <a:r>
                  <a:rPr lang="en-PH" sz="2200" dirty="0" smtClean="0"/>
                  <a:t>Second term: </a:t>
                </a:r>
                <a14:m>
                  <m:oMath xmlns:m="http://schemas.openxmlformats.org/officeDocument/2006/math">
                    <m:sSup>
                      <m:sSupPr>
                        <m:ctrlPr>
                          <a:rPr lang="en-PH" sz="2200" b="0" i="1" smtClean="0">
                            <a:latin typeface="Cambria Math"/>
                          </a:rPr>
                        </m:ctrlPr>
                      </m:sSupPr>
                      <m:e>
                        <m:r>
                          <a:rPr lang="en-PH" sz="2200" b="0" i="1" smtClean="0">
                            <a:latin typeface="Cambria Math"/>
                          </a:rPr>
                          <m:t>𝑚</m:t>
                        </m:r>
                      </m:e>
                      <m:sup>
                        <m:r>
                          <a:rPr lang="en-PH" sz="2200" b="0" i="1" smtClean="0">
                            <a:latin typeface="Cambria Math"/>
                          </a:rPr>
                          <m:t>5</m:t>
                        </m:r>
                      </m:sup>
                    </m:sSup>
                    <m:sSup>
                      <m:sSupPr>
                        <m:ctrlPr>
                          <a:rPr lang="en-PH" sz="2200" b="0" i="1" smtClean="0">
                            <a:latin typeface="Cambria Math"/>
                          </a:rPr>
                        </m:ctrlPr>
                      </m:sSupPr>
                      <m:e>
                        <m:r>
                          <a:rPr lang="en-PH" sz="2200" b="0" i="1" smtClean="0">
                            <a:latin typeface="Cambria Math"/>
                          </a:rPr>
                          <m:t>𝑛</m:t>
                        </m:r>
                      </m:e>
                      <m:sup>
                        <m:r>
                          <a:rPr lang="en-PH" sz="2200" b="0" i="1" smtClean="0">
                            <a:latin typeface="Cambria Math"/>
                          </a:rPr>
                          <m:t>4</m:t>
                        </m:r>
                      </m:sup>
                    </m:sSup>
                    <m:r>
                      <a:rPr lang="en-PH" sz="2200" b="0" i="1" smtClean="0">
                        <a:latin typeface="Cambria Math"/>
                      </a:rPr>
                      <m:t>=</m:t>
                    </m:r>
                    <m:r>
                      <a:rPr lang="en-PH" sz="2200" b="0" i="1" smtClean="0">
                        <a:latin typeface="Cambria Math"/>
                      </a:rPr>
                      <m:t>𝑚</m:t>
                    </m:r>
                    <m:r>
                      <a:rPr lang="en-PH" sz="2200" b="0" i="1" smtClean="0">
                        <a:latin typeface="Cambria Math"/>
                        <a:ea typeface="Cambria Math"/>
                      </a:rPr>
                      <m:t>∙</m:t>
                    </m:r>
                    <m:r>
                      <a:rPr lang="en-PH" sz="2200" b="0" i="1" smtClean="0">
                        <a:latin typeface="Cambria Math"/>
                        <a:ea typeface="Cambria Math"/>
                      </a:rPr>
                      <m:t>𝑚</m:t>
                    </m:r>
                    <m:r>
                      <a:rPr lang="en-PH" sz="2200" b="0" i="1" smtClean="0">
                        <a:latin typeface="Cambria Math"/>
                        <a:ea typeface="Cambria Math"/>
                      </a:rPr>
                      <m:t>∙</m:t>
                    </m:r>
                    <m:r>
                      <a:rPr lang="en-PH" sz="2200" b="0" i="1" smtClean="0">
                        <a:latin typeface="Cambria Math"/>
                        <a:ea typeface="Cambria Math"/>
                      </a:rPr>
                      <m:t>𝑚</m:t>
                    </m:r>
                    <m:r>
                      <a:rPr lang="en-PH" sz="2200" b="0" i="1" smtClean="0">
                        <a:latin typeface="Cambria Math"/>
                        <a:ea typeface="Cambria Math"/>
                      </a:rPr>
                      <m:t>∙</m:t>
                    </m:r>
                    <m:r>
                      <a:rPr lang="en-PH" sz="2200" b="0" i="1" smtClean="0">
                        <a:latin typeface="Cambria Math"/>
                        <a:ea typeface="Cambria Math"/>
                      </a:rPr>
                      <m:t>𝑚</m:t>
                    </m:r>
                    <m:r>
                      <a:rPr lang="en-PH" sz="2200" b="0" i="1" smtClean="0">
                        <a:latin typeface="Cambria Math"/>
                        <a:ea typeface="Cambria Math"/>
                      </a:rPr>
                      <m:t>∙</m:t>
                    </m:r>
                    <m:r>
                      <a:rPr lang="en-PH" sz="2200" b="0" i="1" smtClean="0">
                        <a:latin typeface="Cambria Math"/>
                        <a:ea typeface="Cambria Math"/>
                      </a:rPr>
                      <m:t>𝑚</m:t>
                    </m:r>
                    <m:r>
                      <a:rPr lang="en-PH" sz="2200" b="0" i="1" smtClean="0">
                        <a:latin typeface="Cambria Math"/>
                        <a:ea typeface="Cambria Math"/>
                      </a:rPr>
                      <m:t>∙</m:t>
                    </m:r>
                    <m:r>
                      <a:rPr lang="en-PH" sz="2200" b="0" i="1" smtClean="0">
                        <a:latin typeface="Cambria Math"/>
                        <a:ea typeface="Cambria Math"/>
                      </a:rPr>
                      <m:t>𝑛</m:t>
                    </m:r>
                    <m:r>
                      <a:rPr lang="en-PH" sz="2200" b="0" i="1" smtClean="0">
                        <a:latin typeface="Cambria Math"/>
                        <a:ea typeface="Cambria Math"/>
                      </a:rPr>
                      <m:t>∙</m:t>
                    </m:r>
                    <m:r>
                      <a:rPr lang="en-PH" sz="2200" b="0" i="1" smtClean="0">
                        <a:latin typeface="Cambria Math"/>
                        <a:ea typeface="Cambria Math"/>
                      </a:rPr>
                      <m:t>𝑛</m:t>
                    </m:r>
                    <m:r>
                      <a:rPr lang="en-PH" sz="2200" b="0" i="1" smtClean="0">
                        <a:latin typeface="Cambria Math"/>
                        <a:ea typeface="Cambria Math"/>
                      </a:rPr>
                      <m:t>∙</m:t>
                    </m:r>
                    <m:r>
                      <a:rPr lang="en-PH" sz="2200" b="0" i="1" smtClean="0">
                        <a:latin typeface="Cambria Math"/>
                        <a:ea typeface="Cambria Math"/>
                      </a:rPr>
                      <m:t>𝑛</m:t>
                    </m:r>
                    <m:r>
                      <a:rPr lang="en-PH" sz="2200" b="0" i="1" smtClean="0">
                        <a:latin typeface="Cambria Math"/>
                        <a:ea typeface="Cambria Math"/>
                      </a:rPr>
                      <m:t>∙</m:t>
                    </m:r>
                    <m:r>
                      <a:rPr lang="en-PH" sz="2200" b="0" i="1" smtClean="0">
                        <a:latin typeface="Cambria Math"/>
                        <a:ea typeface="Cambria Math"/>
                      </a:rPr>
                      <m:t>𝑛</m:t>
                    </m:r>
                  </m:oMath>
                </a14:m>
                <a:endParaRPr lang="en-PH"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93763" y="4185748"/>
                <a:ext cx="6569841" cy="434734"/>
              </a:xfrm>
              <a:prstGeom prst="rect">
                <a:avLst/>
              </a:prstGeom>
              <a:blipFill rotWithShape="1">
                <a:blip r:embed="rId4"/>
                <a:stretch>
                  <a:fillRect l="-1207" t="-7042" b="-28169"/>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581203" y="4622294"/>
                <a:ext cx="11348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PH" sz="2400" b="0" i="1" smtClean="0">
                              <a:latin typeface="Cambria Math"/>
                            </a:rPr>
                          </m:ctrlPr>
                        </m:sSupPr>
                        <m:e>
                          <m:r>
                            <a:rPr lang="en-PH" sz="2400" b="0" i="1" smtClean="0">
                              <a:latin typeface="Cambria Math"/>
                            </a:rPr>
                            <m:t>𝑚</m:t>
                          </m:r>
                        </m:e>
                        <m:sup>
                          <m:r>
                            <a:rPr lang="en-PH" sz="2400" b="0" i="1" smtClean="0">
                              <a:latin typeface="Cambria Math"/>
                            </a:rPr>
                            <m:t>4</m:t>
                          </m:r>
                        </m:sup>
                      </m:sSup>
                      <m:sSup>
                        <m:sSupPr>
                          <m:ctrlPr>
                            <a:rPr lang="en-PH" sz="2400" b="0" i="1" smtClean="0">
                              <a:latin typeface="Cambria Math"/>
                            </a:rPr>
                          </m:ctrlPr>
                        </m:sSupPr>
                        <m:e>
                          <m:r>
                            <a:rPr lang="en-PH" sz="2400" b="0" i="1" smtClean="0">
                              <a:latin typeface="Cambria Math"/>
                            </a:rPr>
                            <m:t>𝑛</m:t>
                          </m:r>
                        </m:e>
                        <m:sup>
                          <m:r>
                            <a:rPr lang="en-PH" sz="2400" b="0" i="1" smtClean="0">
                              <a:latin typeface="Cambria Math"/>
                            </a:rPr>
                            <m:t>3</m:t>
                          </m:r>
                        </m:sup>
                      </m:sSup>
                    </m:oMath>
                  </m:oMathPara>
                </a14:m>
                <a:endParaRPr lang="en-PH"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3581203" y="4622294"/>
                <a:ext cx="1134814" cy="461665"/>
              </a:xfrm>
              <a:prstGeom prst="rect">
                <a:avLst/>
              </a:prstGeom>
              <a:blipFill rotWithShape="1">
                <a:blip r:embed="rId5"/>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8988" y="5083959"/>
                <a:ext cx="5539195" cy="441788"/>
              </a:xfrm>
              <a:prstGeom prst="rect">
                <a:avLst/>
              </a:prstGeom>
              <a:noFill/>
            </p:spPr>
            <p:txBody>
              <a:bodyPr wrap="square" rtlCol="0">
                <a:spAutoFit/>
              </a:bodyPr>
              <a:lstStyle/>
              <a:p>
                <a:r>
                  <a:rPr lang="en-PH" sz="2200" b="0" dirty="0" smtClean="0"/>
                  <a:t>First term:</a:t>
                </a:r>
                <a14:m>
                  <m:oMath xmlns:m="http://schemas.openxmlformats.org/officeDocument/2006/math">
                    <m:r>
                      <a:rPr lang="en-PH" sz="2000" i="1" dirty="0">
                        <a:latin typeface="Cambria Math"/>
                      </a:rPr>
                      <m:t>3</m:t>
                    </m:r>
                    <m:r>
                      <a:rPr lang="en-PH" sz="2000" b="0" i="1" dirty="0" smtClean="0">
                        <a:latin typeface="Cambria Math"/>
                      </a:rPr>
                      <m:t>2</m:t>
                    </m:r>
                    <m:sSup>
                      <m:sSupPr>
                        <m:ctrlPr>
                          <a:rPr lang="en-PH" sz="2000" b="0" i="1" smtClean="0">
                            <a:latin typeface="Cambria Math"/>
                          </a:rPr>
                        </m:ctrlPr>
                      </m:sSupPr>
                      <m:e>
                        <m:r>
                          <a:rPr lang="en-PH" sz="2000" b="0" i="1" smtClean="0">
                            <a:latin typeface="Cambria Math"/>
                          </a:rPr>
                          <m:t>𝑚</m:t>
                        </m:r>
                      </m:e>
                      <m:sup>
                        <m:r>
                          <a:rPr lang="en-PH" sz="2000" b="0" i="1" smtClean="0">
                            <a:latin typeface="Cambria Math"/>
                          </a:rPr>
                          <m:t>4</m:t>
                        </m:r>
                      </m:sup>
                    </m:sSup>
                    <m:sSup>
                      <m:sSupPr>
                        <m:ctrlPr>
                          <a:rPr lang="en-PH" sz="2000" b="0" i="1" smtClean="0">
                            <a:latin typeface="Cambria Math"/>
                          </a:rPr>
                        </m:ctrlPr>
                      </m:sSupPr>
                      <m:e>
                        <m:r>
                          <a:rPr lang="en-PH" sz="2000" b="0" i="1" smtClean="0">
                            <a:latin typeface="Cambria Math"/>
                          </a:rPr>
                          <m:t>𝑛</m:t>
                        </m:r>
                      </m:e>
                      <m:sup>
                        <m:r>
                          <a:rPr lang="en-PH" sz="2000" b="0" i="1" smtClean="0">
                            <a:latin typeface="Cambria Math"/>
                          </a:rPr>
                          <m:t>3</m:t>
                        </m:r>
                      </m:sup>
                    </m:sSup>
                    <m:r>
                      <a:rPr lang="en-PH" sz="2000" b="0" i="1" smtClean="0">
                        <a:latin typeface="Cambria Math"/>
                        <a:ea typeface="Cambria Math"/>
                      </a:rPr>
                      <m:t>÷</m:t>
                    </m:r>
                    <m:r>
                      <a:rPr lang="en-PH" sz="2000" smtClean="0">
                        <a:latin typeface="Cambria Math"/>
                      </a:rPr>
                      <m:t>8</m:t>
                    </m:r>
                    <m:sSup>
                      <m:sSupPr>
                        <m:ctrlPr>
                          <a:rPr lang="en-PH" sz="2000" b="0" i="1" smtClean="0">
                            <a:latin typeface="Cambria Math"/>
                          </a:rPr>
                        </m:ctrlPr>
                      </m:sSupPr>
                      <m:e>
                        <m:r>
                          <a:rPr lang="en-PH" sz="2000" b="0" i="1" smtClean="0">
                            <a:latin typeface="Cambria Math"/>
                          </a:rPr>
                          <m:t>𝑚</m:t>
                        </m:r>
                      </m:e>
                      <m:sup>
                        <m:r>
                          <a:rPr lang="en-PH" sz="2000" b="0" i="1" smtClean="0">
                            <a:latin typeface="Cambria Math"/>
                          </a:rPr>
                          <m:t>4</m:t>
                        </m:r>
                      </m:sup>
                    </m:sSup>
                    <m:sSup>
                      <m:sSupPr>
                        <m:ctrlPr>
                          <a:rPr lang="en-PH" sz="2000" b="0" i="1" smtClean="0">
                            <a:latin typeface="Cambria Math"/>
                          </a:rPr>
                        </m:ctrlPr>
                      </m:sSupPr>
                      <m:e>
                        <m:r>
                          <a:rPr lang="en-PH" sz="2000" b="0" i="1" smtClean="0">
                            <a:latin typeface="Cambria Math"/>
                          </a:rPr>
                          <m:t>𝑛</m:t>
                        </m:r>
                      </m:e>
                      <m:sup>
                        <m:r>
                          <a:rPr lang="en-PH" sz="2000" b="0" i="1" smtClean="0">
                            <a:latin typeface="Cambria Math"/>
                          </a:rPr>
                          <m:t>3</m:t>
                        </m:r>
                      </m:sup>
                    </m:sSup>
                    <m:r>
                      <a:rPr lang="en-PH" sz="2000" b="0" i="1" smtClean="0">
                        <a:latin typeface="Cambria Math"/>
                        <a:ea typeface="Cambria Math"/>
                      </a:rPr>
                      <m:t>=4</m:t>
                    </m:r>
                  </m:oMath>
                </a14:m>
                <a:endParaRPr lang="en-PH"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688988" y="5083959"/>
                <a:ext cx="5539195" cy="441788"/>
              </a:xfrm>
              <a:prstGeom prst="rect">
                <a:avLst/>
              </a:prstGeom>
              <a:blipFill rotWithShape="1">
                <a:blip r:embed="rId6"/>
                <a:stretch>
                  <a:fillRect l="-1320" t="-8333" b="-25000"/>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88988" y="5514844"/>
                <a:ext cx="5827228" cy="403637"/>
              </a:xfrm>
              <a:prstGeom prst="rect">
                <a:avLst/>
              </a:prstGeom>
              <a:noFill/>
            </p:spPr>
            <p:txBody>
              <a:bodyPr wrap="square" rtlCol="0">
                <a:spAutoFit/>
              </a:bodyPr>
              <a:lstStyle/>
              <a:p>
                <a:r>
                  <a:rPr lang="en-PH" sz="2000" dirty="0" smtClean="0"/>
                  <a:t>Second </a:t>
                </a:r>
                <a:r>
                  <a:rPr lang="en-PH" sz="2000" dirty="0"/>
                  <a:t>t</a:t>
                </a:r>
                <a:r>
                  <a:rPr lang="en-PH" sz="2000" dirty="0" smtClean="0"/>
                  <a:t>erm:</a:t>
                </a:r>
                <a14:m>
                  <m:oMath xmlns:m="http://schemas.openxmlformats.org/officeDocument/2006/math">
                    <m:r>
                      <a:rPr lang="en-PH" sz="2000" i="1">
                        <a:latin typeface="Cambria Math"/>
                      </a:rPr>
                      <m:t>7</m:t>
                    </m:r>
                    <m:r>
                      <a:rPr lang="en-PH" sz="2000" b="0" i="1" smtClean="0">
                        <a:latin typeface="Cambria Math"/>
                      </a:rPr>
                      <m:t>2</m:t>
                    </m:r>
                    <m:sSup>
                      <m:sSupPr>
                        <m:ctrlPr>
                          <a:rPr lang="en-PH" sz="2000" b="0" i="1" smtClean="0">
                            <a:latin typeface="Cambria Math"/>
                          </a:rPr>
                        </m:ctrlPr>
                      </m:sSupPr>
                      <m:e>
                        <m:r>
                          <a:rPr lang="en-PH" sz="2000" b="0" i="1" smtClean="0">
                            <a:latin typeface="Cambria Math"/>
                          </a:rPr>
                          <m:t>𝑚</m:t>
                        </m:r>
                      </m:e>
                      <m:sup>
                        <m:r>
                          <a:rPr lang="en-PH" sz="2000" b="0" i="1" smtClean="0">
                            <a:latin typeface="Cambria Math"/>
                          </a:rPr>
                          <m:t>5</m:t>
                        </m:r>
                      </m:sup>
                    </m:sSup>
                    <m:sSup>
                      <m:sSupPr>
                        <m:ctrlPr>
                          <a:rPr lang="en-PH" sz="2000" b="0" i="1" smtClean="0">
                            <a:latin typeface="Cambria Math"/>
                          </a:rPr>
                        </m:ctrlPr>
                      </m:sSupPr>
                      <m:e>
                        <m:r>
                          <a:rPr lang="en-PH" sz="2000" b="0" i="1" smtClean="0">
                            <a:latin typeface="Cambria Math"/>
                          </a:rPr>
                          <m:t>𝑛</m:t>
                        </m:r>
                      </m:e>
                      <m:sup>
                        <m:r>
                          <a:rPr lang="en-PH" sz="2000" b="0" i="1" smtClean="0">
                            <a:latin typeface="Cambria Math"/>
                          </a:rPr>
                          <m:t>4</m:t>
                        </m:r>
                      </m:sup>
                    </m:sSup>
                    <m:r>
                      <a:rPr lang="en-PH" sz="2000" b="0" i="1" smtClean="0">
                        <a:latin typeface="Cambria Math"/>
                        <a:ea typeface="Cambria Math"/>
                      </a:rPr>
                      <m:t>÷</m:t>
                    </m:r>
                    <m:r>
                      <a:rPr lang="en-PH" sz="2000" smtClean="0">
                        <a:latin typeface="Cambria Math"/>
                      </a:rPr>
                      <m:t>8</m:t>
                    </m:r>
                    <m:sSup>
                      <m:sSupPr>
                        <m:ctrlPr>
                          <a:rPr lang="en-PH" sz="2000" b="0" i="1" smtClean="0">
                            <a:latin typeface="Cambria Math"/>
                          </a:rPr>
                        </m:ctrlPr>
                      </m:sSupPr>
                      <m:e>
                        <m:r>
                          <a:rPr lang="en-PH" sz="2000" b="0" i="1" smtClean="0">
                            <a:latin typeface="Cambria Math"/>
                          </a:rPr>
                          <m:t>𝑚</m:t>
                        </m:r>
                      </m:e>
                      <m:sup>
                        <m:r>
                          <a:rPr lang="en-PH" sz="2000" b="0" i="1" smtClean="0">
                            <a:latin typeface="Cambria Math"/>
                          </a:rPr>
                          <m:t>4</m:t>
                        </m:r>
                      </m:sup>
                    </m:sSup>
                    <m:sSup>
                      <m:sSupPr>
                        <m:ctrlPr>
                          <a:rPr lang="en-PH" sz="2000" b="0" i="1" smtClean="0">
                            <a:latin typeface="Cambria Math"/>
                          </a:rPr>
                        </m:ctrlPr>
                      </m:sSupPr>
                      <m:e>
                        <m:r>
                          <a:rPr lang="en-PH" sz="2000" b="0" i="1" smtClean="0">
                            <a:latin typeface="Cambria Math"/>
                          </a:rPr>
                          <m:t>𝑛</m:t>
                        </m:r>
                      </m:e>
                      <m:sup>
                        <m:r>
                          <a:rPr lang="en-PH" sz="2000" b="0" i="1" smtClean="0">
                            <a:latin typeface="Cambria Math"/>
                          </a:rPr>
                          <m:t>3</m:t>
                        </m:r>
                      </m:sup>
                    </m:sSup>
                    <m:r>
                      <a:rPr lang="en-PH" sz="2000" b="0" i="1" smtClean="0">
                        <a:latin typeface="Cambria Math"/>
                        <a:ea typeface="Cambria Math"/>
                      </a:rPr>
                      <m:t>=9</m:t>
                    </m:r>
                    <m:r>
                      <a:rPr lang="en-PH" sz="2000" b="0" i="1" smtClean="0">
                        <a:latin typeface="Cambria Math"/>
                        <a:ea typeface="Cambria Math"/>
                      </a:rPr>
                      <m:t>𝑚𝑛</m:t>
                    </m:r>
                  </m:oMath>
                </a14:m>
                <a:endParaRPr lang="en-PH"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688988" y="5514844"/>
                <a:ext cx="5827228" cy="403637"/>
              </a:xfrm>
              <a:prstGeom prst="rect">
                <a:avLst/>
              </a:prstGeom>
              <a:blipFill rotWithShape="1">
                <a:blip r:embed="rId7"/>
                <a:stretch>
                  <a:fillRect l="-1046" t="-6061" b="-27273"/>
                </a:stretch>
              </a:blipFill>
            </p:spPr>
            <p:txBody>
              <a:bodyPr/>
              <a:lstStyle/>
              <a:p>
                <a:r>
                  <a:rPr lang="en-PH">
                    <a:noFill/>
                  </a:rPr>
                  <a:t> </a:t>
                </a:r>
              </a:p>
            </p:txBody>
          </p:sp>
        </mc:Fallback>
      </mc:AlternateContent>
      <p:sp>
        <p:nvSpPr>
          <p:cNvPr id="11" name="TextBox 10"/>
          <p:cNvSpPr txBox="1"/>
          <p:nvPr/>
        </p:nvSpPr>
        <p:spPr>
          <a:xfrm>
            <a:off x="2483768" y="6100263"/>
            <a:ext cx="2910225" cy="461665"/>
          </a:xfrm>
          <a:prstGeom prst="rect">
            <a:avLst/>
          </a:prstGeom>
          <a:noFill/>
        </p:spPr>
        <p:txBody>
          <a:bodyPr wrap="square" rtlCol="0">
            <a:spAutoFit/>
          </a:bodyPr>
          <a:lstStyle/>
          <a:p>
            <a:r>
              <a:rPr lang="en-PH" sz="2400" dirty="0" smtClean="0"/>
              <a:t>=               (     +          )     </a:t>
            </a:r>
            <a:endParaRPr lang="en-PH" sz="2400" dirty="0"/>
          </a:p>
        </p:txBody>
      </p:sp>
      <mc:AlternateContent xmlns:mc="http://schemas.openxmlformats.org/markup-compatibility/2006" xmlns:a14="http://schemas.microsoft.com/office/drawing/2010/main">
        <mc:Choice Requires="a14">
          <p:sp>
            <p:nvSpPr>
              <p:cNvPr id="13" name="TextBox 12"/>
              <p:cNvSpPr txBox="1"/>
              <p:nvPr/>
            </p:nvSpPr>
            <p:spPr>
              <a:xfrm>
                <a:off x="3015272" y="6093296"/>
                <a:ext cx="576064"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PH" sz="2400" smtClean="0">
                          <a:latin typeface="Cambria Math"/>
                        </a:rPr>
                        <m:t>8</m:t>
                      </m:r>
                      <m:sSup>
                        <m:sSupPr>
                          <m:ctrlPr>
                            <a:rPr lang="en-PH" sz="2400" b="0" i="1" smtClean="0">
                              <a:latin typeface="Cambria Math"/>
                            </a:rPr>
                          </m:ctrlPr>
                        </m:sSupPr>
                        <m:e>
                          <m:r>
                            <a:rPr lang="en-PH" sz="2400" b="0" i="1" smtClean="0">
                              <a:latin typeface="Cambria Math"/>
                            </a:rPr>
                            <m:t>𝑚</m:t>
                          </m:r>
                        </m:e>
                        <m:sup>
                          <m:r>
                            <a:rPr lang="en-PH" sz="2400" b="0" i="1" smtClean="0">
                              <a:latin typeface="Cambria Math"/>
                            </a:rPr>
                            <m:t>4</m:t>
                          </m:r>
                        </m:sup>
                      </m:sSup>
                      <m:sSup>
                        <m:sSupPr>
                          <m:ctrlPr>
                            <a:rPr lang="en-PH" sz="2400" b="0" i="1" smtClean="0">
                              <a:latin typeface="Cambria Math"/>
                            </a:rPr>
                          </m:ctrlPr>
                        </m:sSupPr>
                        <m:e>
                          <m:r>
                            <a:rPr lang="en-PH" sz="2400" b="0" i="1" smtClean="0">
                              <a:latin typeface="Cambria Math"/>
                            </a:rPr>
                            <m:t>𝑛</m:t>
                          </m:r>
                        </m:e>
                        <m:sup>
                          <m:r>
                            <a:rPr lang="en-PH" sz="2400" b="0" i="1" smtClean="0">
                              <a:latin typeface="Cambria Math"/>
                            </a:rPr>
                            <m:t>3</m:t>
                          </m:r>
                        </m:sup>
                      </m:sSup>
                    </m:oMath>
                  </m:oMathPara>
                </a14:m>
                <a:endParaRPr lang="en-PH"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015272" y="6093296"/>
                <a:ext cx="576064" cy="461665"/>
              </a:xfrm>
              <a:prstGeom prst="rect">
                <a:avLst/>
              </a:prstGeom>
              <a:blipFill rotWithShape="1">
                <a:blip r:embed="rId8"/>
                <a:stretch>
                  <a:fillRect l="-52128" r="-34043"/>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779534" y="6087967"/>
                <a:ext cx="50405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PH" sz="2400" b="0" i="1" smtClean="0">
                          <a:latin typeface="Cambria Math"/>
                          <a:ea typeface="Cambria Math"/>
                        </a:rPr>
                        <m:t>4</m:t>
                      </m:r>
                    </m:oMath>
                  </m:oMathPara>
                </a14:m>
                <a:endParaRPr lang="en-PH"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779534" y="6087967"/>
                <a:ext cx="504056" cy="461665"/>
              </a:xfrm>
              <a:prstGeom prst="rect">
                <a:avLst/>
              </a:prstGeom>
              <a:blipFill rotWithShape="1">
                <a:blip r:embed="rId9"/>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flipH="1">
                <a:off x="4299645" y="6116708"/>
                <a:ext cx="576442"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PH" sz="2400" b="0" i="1" smtClean="0">
                          <a:latin typeface="Cambria Math"/>
                          <a:ea typeface="Cambria Math"/>
                        </a:rPr>
                        <m:t>9</m:t>
                      </m:r>
                      <m:r>
                        <a:rPr lang="en-PH" sz="2400" b="0" i="1" smtClean="0">
                          <a:latin typeface="Cambria Math"/>
                          <a:ea typeface="Cambria Math"/>
                        </a:rPr>
                        <m:t>𝑚𝑛</m:t>
                      </m:r>
                    </m:oMath>
                  </m:oMathPara>
                </a14:m>
                <a:endParaRPr lang="en-PH" sz="2400" dirty="0"/>
              </a:p>
            </p:txBody>
          </p:sp>
        </mc:Choice>
        <mc:Fallback xmlns="">
          <p:sp>
            <p:nvSpPr>
              <p:cNvPr id="15" name="TextBox 14"/>
              <p:cNvSpPr txBox="1">
                <a:spLocks noRot="1" noChangeAspect="1" noMove="1" noResize="1" noEditPoints="1" noAdjustHandles="1" noChangeArrowheads="1" noChangeShapeType="1" noTextEdit="1"/>
              </p:cNvSpPr>
              <p:nvPr/>
            </p:nvSpPr>
            <p:spPr>
              <a:xfrm flipH="1">
                <a:off x="4299645" y="6116708"/>
                <a:ext cx="576442" cy="461665"/>
              </a:xfrm>
              <a:prstGeom prst="rect">
                <a:avLst/>
              </a:prstGeom>
              <a:blipFill rotWithShape="1">
                <a:blip r:embed="rId10"/>
                <a:stretch>
                  <a:fillRect l="-2105" r="-38947"/>
                </a:stretch>
              </a:blipFill>
            </p:spPr>
            <p:txBody>
              <a:bodyPr/>
              <a:lstStyle/>
              <a:p>
                <a:r>
                  <a:rPr lang="en-PH">
                    <a:noFill/>
                  </a:rPr>
                  <a:t> </a:t>
                </a:r>
              </a:p>
            </p:txBody>
          </p:sp>
        </mc:Fallback>
      </mc:AlternateContent>
      <p:grpSp>
        <p:nvGrpSpPr>
          <p:cNvPr id="28" name="Group 27"/>
          <p:cNvGrpSpPr/>
          <p:nvPr/>
        </p:nvGrpSpPr>
        <p:grpSpPr>
          <a:xfrm>
            <a:off x="2657620" y="2109370"/>
            <a:ext cx="1584176" cy="383201"/>
            <a:chOff x="2051720" y="3704258"/>
            <a:chExt cx="1584176" cy="383201"/>
          </a:xfrm>
        </p:grpSpPr>
        <p:grpSp>
          <p:nvGrpSpPr>
            <p:cNvPr id="29" name="Group 28"/>
            <p:cNvGrpSpPr/>
            <p:nvPr/>
          </p:nvGrpSpPr>
          <p:grpSpPr>
            <a:xfrm>
              <a:off x="2051720" y="3727419"/>
              <a:ext cx="1584176" cy="360040"/>
              <a:chOff x="2267744" y="3501008"/>
              <a:chExt cx="1584176" cy="360040"/>
            </a:xfrm>
          </p:grpSpPr>
          <p:cxnSp>
            <p:nvCxnSpPr>
              <p:cNvPr id="33" name="Straight Connector 32"/>
              <p:cNvCxnSpPr/>
              <p:nvPr/>
            </p:nvCxnSpPr>
            <p:spPr>
              <a:xfrm>
                <a:off x="2267744" y="3861048"/>
                <a:ext cx="1584176"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2267744" y="3501008"/>
                <a:ext cx="0" cy="360040"/>
              </a:xfrm>
              <a:prstGeom prst="line">
                <a:avLst/>
              </a:prstGeom>
            </p:spPr>
            <p:style>
              <a:lnRef idx="3">
                <a:schemeClr val="dk1"/>
              </a:lnRef>
              <a:fillRef idx="0">
                <a:schemeClr val="dk1"/>
              </a:fillRef>
              <a:effectRef idx="2">
                <a:schemeClr val="dk1"/>
              </a:effectRef>
              <a:fontRef idx="minor">
                <a:schemeClr val="tx1"/>
              </a:fontRef>
            </p:style>
          </p:cxnSp>
        </p:grpSp>
        <p:grpSp>
          <p:nvGrpSpPr>
            <p:cNvPr id="30" name="Group 29"/>
            <p:cNvGrpSpPr/>
            <p:nvPr/>
          </p:nvGrpSpPr>
          <p:grpSpPr>
            <a:xfrm>
              <a:off x="2195736" y="3704258"/>
              <a:ext cx="977898" cy="369332"/>
              <a:chOff x="2195736" y="3704258"/>
              <a:chExt cx="977898" cy="369332"/>
            </a:xfrm>
          </p:grpSpPr>
          <p:sp>
            <p:nvSpPr>
              <p:cNvPr id="31" name="TextBox 30"/>
              <p:cNvSpPr txBox="1"/>
              <p:nvPr/>
            </p:nvSpPr>
            <p:spPr>
              <a:xfrm>
                <a:off x="2195736" y="3704258"/>
                <a:ext cx="432048" cy="369332"/>
              </a:xfrm>
              <a:prstGeom prst="rect">
                <a:avLst/>
              </a:prstGeom>
              <a:noFill/>
            </p:spPr>
            <p:txBody>
              <a:bodyPr wrap="square" rtlCol="0">
                <a:spAutoFit/>
              </a:bodyPr>
              <a:lstStyle/>
              <a:p>
                <a:r>
                  <a:rPr lang="en-PH" dirty="0" smtClean="0"/>
                  <a:t>32</a:t>
                </a:r>
                <a:endParaRPr lang="en-PH" dirty="0"/>
              </a:p>
            </p:txBody>
          </p:sp>
          <p:sp>
            <p:nvSpPr>
              <p:cNvPr id="32" name="TextBox 31"/>
              <p:cNvSpPr txBox="1"/>
              <p:nvPr/>
            </p:nvSpPr>
            <p:spPr>
              <a:xfrm>
                <a:off x="2741586" y="3704258"/>
                <a:ext cx="432048" cy="369332"/>
              </a:xfrm>
              <a:prstGeom prst="rect">
                <a:avLst/>
              </a:prstGeom>
              <a:noFill/>
            </p:spPr>
            <p:txBody>
              <a:bodyPr wrap="square" rtlCol="0">
                <a:spAutoFit/>
              </a:bodyPr>
              <a:lstStyle/>
              <a:p>
                <a:r>
                  <a:rPr lang="en-PH" dirty="0" smtClean="0"/>
                  <a:t>72</a:t>
                </a:r>
                <a:endParaRPr lang="en-PH" dirty="0"/>
              </a:p>
            </p:txBody>
          </p:sp>
        </p:grpSp>
      </p:grpSp>
      <p:grpSp>
        <p:nvGrpSpPr>
          <p:cNvPr id="37" name="Group 36"/>
          <p:cNvGrpSpPr/>
          <p:nvPr/>
        </p:nvGrpSpPr>
        <p:grpSpPr>
          <a:xfrm>
            <a:off x="2657620" y="2685893"/>
            <a:ext cx="1584176" cy="360040"/>
            <a:chOff x="2267744" y="3501008"/>
            <a:chExt cx="1584176" cy="360040"/>
          </a:xfrm>
        </p:grpSpPr>
        <p:cxnSp>
          <p:nvCxnSpPr>
            <p:cNvPr id="41" name="Straight Connector 40"/>
            <p:cNvCxnSpPr/>
            <p:nvPr/>
          </p:nvCxnSpPr>
          <p:spPr>
            <a:xfrm>
              <a:off x="2267744" y="3861048"/>
              <a:ext cx="158417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2267744" y="3501008"/>
              <a:ext cx="0" cy="360040"/>
            </a:xfrm>
            <a:prstGeom prst="line">
              <a:avLst/>
            </a:prstGeom>
          </p:spPr>
          <p:style>
            <a:lnRef idx="3">
              <a:schemeClr val="dk1"/>
            </a:lnRef>
            <a:fillRef idx="0">
              <a:schemeClr val="dk1"/>
            </a:fillRef>
            <a:effectRef idx="2">
              <a:schemeClr val="dk1"/>
            </a:effectRef>
            <a:fontRef idx="minor">
              <a:schemeClr val="tx1"/>
            </a:fontRef>
          </p:style>
        </p:cxnSp>
      </p:grpSp>
      <p:sp>
        <p:nvSpPr>
          <p:cNvPr id="39" name="TextBox 38"/>
          <p:cNvSpPr txBox="1"/>
          <p:nvPr/>
        </p:nvSpPr>
        <p:spPr>
          <a:xfrm>
            <a:off x="2801636" y="2662732"/>
            <a:ext cx="432048" cy="369332"/>
          </a:xfrm>
          <a:prstGeom prst="rect">
            <a:avLst/>
          </a:prstGeom>
          <a:noFill/>
        </p:spPr>
        <p:txBody>
          <a:bodyPr wrap="square" rtlCol="0">
            <a:spAutoFit/>
          </a:bodyPr>
          <a:lstStyle/>
          <a:p>
            <a:r>
              <a:rPr lang="en-PH" dirty="0" smtClean="0"/>
              <a:t>8</a:t>
            </a:r>
            <a:endParaRPr lang="en-PH" dirty="0"/>
          </a:p>
        </p:txBody>
      </p:sp>
      <p:sp>
        <p:nvSpPr>
          <p:cNvPr id="40" name="TextBox 39"/>
          <p:cNvSpPr txBox="1"/>
          <p:nvPr/>
        </p:nvSpPr>
        <p:spPr>
          <a:xfrm>
            <a:off x="3347486" y="2662732"/>
            <a:ext cx="432048" cy="369332"/>
          </a:xfrm>
          <a:prstGeom prst="rect">
            <a:avLst/>
          </a:prstGeom>
          <a:noFill/>
        </p:spPr>
        <p:txBody>
          <a:bodyPr wrap="square" rtlCol="0">
            <a:spAutoFit/>
          </a:bodyPr>
          <a:lstStyle/>
          <a:p>
            <a:r>
              <a:rPr lang="en-PH" dirty="0" smtClean="0"/>
              <a:t>1</a:t>
            </a:r>
            <a:r>
              <a:rPr lang="en-PH" dirty="0"/>
              <a:t>8</a:t>
            </a:r>
          </a:p>
        </p:txBody>
      </p:sp>
      <p:sp>
        <p:nvSpPr>
          <p:cNvPr id="12" name="TextBox 11"/>
          <p:cNvSpPr txBox="1"/>
          <p:nvPr/>
        </p:nvSpPr>
        <p:spPr>
          <a:xfrm>
            <a:off x="2271239" y="2070138"/>
            <a:ext cx="425058" cy="461665"/>
          </a:xfrm>
          <a:prstGeom prst="rect">
            <a:avLst/>
          </a:prstGeom>
          <a:noFill/>
        </p:spPr>
        <p:txBody>
          <a:bodyPr wrap="square" rtlCol="0">
            <a:spAutoFit/>
          </a:bodyPr>
          <a:lstStyle/>
          <a:p>
            <a:r>
              <a:rPr lang="en-PH" sz="2400" dirty="0"/>
              <a:t>4</a:t>
            </a:r>
          </a:p>
        </p:txBody>
      </p:sp>
      <p:sp>
        <p:nvSpPr>
          <p:cNvPr id="43" name="TextBox 42"/>
          <p:cNvSpPr txBox="1"/>
          <p:nvPr/>
        </p:nvSpPr>
        <p:spPr>
          <a:xfrm>
            <a:off x="2270333" y="2586927"/>
            <a:ext cx="425058" cy="461665"/>
          </a:xfrm>
          <a:prstGeom prst="rect">
            <a:avLst/>
          </a:prstGeom>
          <a:noFill/>
        </p:spPr>
        <p:txBody>
          <a:bodyPr wrap="square" rtlCol="0">
            <a:spAutoFit/>
          </a:bodyPr>
          <a:lstStyle/>
          <a:p>
            <a:r>
              <a:rPr lang="en-PH" sz="2400" dirty="0" smtClean="0"/>
              <a:t>2</a:t>
            </a:r>
            <a:endParaRPr lang="en-PH" sz="2400" dirty="0"/>
          </a:p>
        </p:txBody>
      </p:sp>
      <p:sp>
        <p:nvSpPr>
          <p:cNvPr id="44" name="TextBox 43"/>
          <p:cNvSpPr txBox="1"/>
          <p:nvPr/>
        </p:nvSpPr>
        <p:spPr>
          <a:xfrm>
            <a:off x="2800814" y="3190117"/>
            <a:ext cx="432048" cy="369332"/>
          </a:xfrm>
          <a:prstGeom prst="rect">
            <a:avLst/>
          </a:prstGeom>
          <a:noFill/>
        </p:spPr>
        <p:txBody>
          <a:bodyPr wrap="square" rtlCol="0">
            <a:spAutoFit/>
          </a:bodyPr>
          <a:lstStyle/>
          <a:p>
            <a:r>
              <a:rPr lang="en-PH" dirty="0"/>
              <a:t>4</a:t>
            </a:r>
          </a:p>
        </p:txBody>
      </p:sp>
      <p:sp>
        <p:nvSpPr>
          <p:cNvPr id="45" name="TextBox 44"/>
          <p:cNvSpPr txBox="1"/>
          <p:nvPr/>
        </p:nvSpPr>
        <p:spPr>
          <a:xfrm>
            <a:off x="3365179" y="3193925"/>
            <a:ext cx="432048" cy="369332"/>
          </a:xfrm>
          <a:prstGeom prst="rect">
            <a:avLst/>
          </a:prstGeom>
          <a:noFill/>
        </p:spPr>
        <p:txBody>
          <a:bodyPr wrap="square" rtlCol="0">
            <a:spAutoFit/>
          </a:bodyPr>
          <a:lstStyle/>
          <a:p>
            <a:r>
              <a:rPr lang="en-PH" dirty="0" smtClean="0"/>
              <a:t>9</a:t>
            </a:r>
            <a:endParaRPr lang="en-PH" dirty="0"/>
          </a:p>
        </p:txBody>
      </p:sp>
      <p:sp>
        <p:nvSpPr>
          <p:cNvPr id="16" name="Left Brace 15"/>
          <p:cNvSpPr/>
          <p:nvPr/>
        </p:nvSpPr>
        <p:spPr>
          <a:xfrm>
            <a:off x="1691680" y="2312551"/>
            <a:ext cx="578653" cy="55336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PH"/>
          </a:p>
        </p:txBody>
      </p:sp>
      <p:sp>
        <p:nvSpPr>
          <p:cNvPr id="46" name="TextBox 45"/>
          <p:cNvSpPr txBox="1"/>
          <p:nvPr/>
        </p:nvSpPr>
        <p:spPr>
          <a:xfrm>
            <a:off x="549540" y="2404566"/>
            <a:ext cx="1008112" cy="369332"/>
          </a:xfrm>
          <a:prstGeom prst="rect">
            <a:avLst/>
          </a:prstGeom>
          <a:noFill/>
        </p:spPr>
        <p:txBody>
          <a:bodyPr wrap="square" rtlCol="0">
            <a:spAutoFit/>
          </a:bodyPr>
          <a:lstStyle/>
          <a:p>
            <a:r>
              <a:rPr lang="en-PH" dirty="0" smtClean="0"/>
              <a:t>Multiply</a:t>
            </a:r>
            <a:endParaRPr lang="en-PH" dirty="0"/>
          </a:p>
        </p:txBody>
      </p:sp>
      <p:sp>
        <p:nvSpPr>
          <p:cNvPr id="35" name="Right Arrow 34"/>
          <p:cNvSpPr/>
          <p:nvPr/>
        </p:nvSpPr>
        <p:spPr>
          <a:xfrm>
            <a:off x="3994734" y="3282450"/>
            <a:ext cx="834799"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7" name="TextBox 46"/>
          <p:cNvSpPr txBox="1"/>
          <p:nvPr/>
        </p:nvSpPr>
        <p:spPr>
          <a:xfrm>
            <a:off x="4902366" y="3190117"/>
            <a:ext cx="2293743" cy="369332"/>
          </a:xfrm>
          <a:prstGeom prst="rect">
            <a:avLst/>
          </a:prstGeom>
          <a:noFill/>
        </p:spPr>
        <p:txBody>
          <a:bodyPr wrap="square" rtlCol="0">
            <a:spAutoFit/>
          </a:bodyPr>
          <a:lstStyle/>
          <a:p>
            <a:r>
              <a:rPr lang="en-PH" dirty="0" smtClean="0"/>
              <a:t>No common factor</a:t>
            </a:r>
            <a:endParaRPr lang="en-PH" dirty="0"/>
          </a:p>
        </p:txBody>
      </p:sp>
      <p:sp>
        <p:nvSpPr>
          <p:cNvPr id="17" name="TextBox 16"/>
          <p:cNvSpPr txBox="1"/>
          <p:nvPr/>
        </p:nvSpPr>
        <p:spPr>
          <a:xfrm>
            <a:off x="2861779" y="4653072"/>
            <a:ext cx="1100930" cy="430887"/>
          </a:xfrm>
          <a:prstGeom prst="rect">
            <a:avLst/>
          </a:prstGeom>
          <a:noFill/>
        </p:spPr>
        <p:txBody>
          <a:bodyPr wrap="square" rtlCol="0">
            <a:spAutoFit/>
          </a:bodyPr>
          <a:lstStyle/>
          <a:p>
            <a:r>
              <a:rPr lang="en-PH" sz="2200" dirty="0" smtClean="0"/>
              <a:t>GCF= 8</a:t>
            </a:r>
            <a:endParaRPr lang="en-PH" sz="2200" dirty="0"/>
          </a:p>
        </p:txBody>
      </p:sp>
      <p:sp>
        <p:nvSpPr>
          <p:cNvPr id="18" name="Rectangle 17"/>
          <p:cNvSpPr/>
          <p:nvPr/>
        </p:nvSpPr>
        <p:spPr>
          <a:xfrm>
            <a:off x="3017660" y="3591361"/>
            <a:ext cx="285644" cy="101907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8" name="Rectangle 47"/>
          <p:cNvSpPr/>
          <p:nvPr/>
        </p:nvSpPr>
        <p:spPr>
          <a:xfrm>
            <a:off x="3448513" y="3603217"/>
            <a:ext cx="285644" cy="101907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8"/>
          <p:cNvSpPr/>
          <p:nvPr/>
        </p:nvSpPr>
        <p:spPr>
          <a:xfrm>
            <a:off x="3851920" y="3591360"/>
            <a:ext cx="320281" cy="101907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Rectangle 49"/>
          <p:cNvSpPr/>
          <p:nvPr/>
        </p:nvSpPr>
        <p:spPr>
          <a:xfrm>
            <a:off x="4283590" y="3579938"/>
            <a:ext cx="320281" cy="101907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1" name="Rectangle 50"/>
          <p:cNvSpPr/>
          <p:nvPr/>
        </p:nvSpPr>
        <p:spPr>
          <a:xfrm>
            <a:off x="4734631" y="3615667"/>
            <a:ext cx="320281" cy="101907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2" name="Rectangle 51"/>
          <p:cNvSpPr/>
          <p:nvPr/>
        </p:nvSpPr>
        <p:spPr>
          <a:xfrm>
            <a:off x="5073712" y="3633995"/>
            <a:ext cx="320281" cy="101907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 name="Rectangle 52"/>
          <p:cNvSpPr/>
          <p:nvPr/>
        </p:nvSpPr>
        <p:spPr>
          <a:xfrm>
            <a:off x="5393992" y="3603217"/>
            <a:ext cx="320281" cy="101907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ectangle 18"/>
          <p:cNvSpPr/>
          <p:nvPr/>
        </p:nvSpPr>
        <p:spPr>
          <a:xfrm>
            <a:off x="710076" y="1469975"/>
            <a:ext cx="1125620" cy="461664"/>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4" name="Rectangle 53"/>
          <p:cNvSpPr/>
          <p:nvPr/>
        </p:nvSpPr>
        <p:spPr>
          <a:xfrm>
            <a:off x="2183044" y="1475537"/>
            <a:ext cx="1106065" cy="461664"/>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Rectangle 54"/>
          <p:cNvSpPr/>
          <p:nvPr/>
        </p:nvSpPr>
        <p:spPr>
          <a:xfrm>
            <a:off x="4127787" y="5053180"/>
            <a:ext cx="460079" cy="46166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6" name="Rectangle 55"/>
          <p:cNvSpPr/>
          <p:nvPr/>
        </p:nvSpPr>
        <p:spPr>
          <a:xfrm>
            <a:off x="4357826" y="5525747"/>
            <a:ext cx="697086" cy="46166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Rectangle 19"/>
          <p:cNvSpPr/>
          <p:nvPr/>
        </p:nvSpPr>
        <p:spPr>
          <a:xfrm>
            <a:off x="3581203" y="4653072"/>
            <a:ext cx="1022668" cy="4001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ectangle 20"/>
          <p:cNvSpPr/>
          <p:nvPr/>
        </p:nvSpPr>
        <p:spPr>
          <a:xfrm>
            <a:off x="3563510" y="4634744"/>
            <a:ext cx="1040361" cy="4492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42658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p:bldP spid="14" grpId="0"/>
      <p:bldP spid="15" grpId="0"/>
      <p:bldP spid="39" grpId="0"/>
      <p:bldP spid="40" grpId="0"/>
      <p:bldP spid="12" grpId="0"/>
      <p:bldP spid="43" grpId="0"/>
      <p:bldP spid="44" grpId="0"/>
      <p:bldP spid="45" grpId="0"/>
      <p:bldP spid="16" grpId="0" animBg="1"/>
      <p:bldP spid="46" grpId="0"/>
      <p:bldP spid="35" grpId="0" animBg="1"/>
      <p:bldP spid="47" grpId="0"/>
      <p:bldP spid="17" grpId="0"/>
      <p:bldP spid="18" grpId="0" animBg="1"/>
      <p:bldP spid="48" grpId="0" animBg="1"/>
      <p:bldP spid="49" grpId="0" animBg="1"/>
      <p:bldP spid="50" grpId="0" animBg="1"/>
      <p:bldP spid="51" grpId="0" animBg="1"/>
      <p:bldP spid="52" grpId="0" animBg="1"/>
      <p:bldP spid="53" grpId="0" animBg="1"/>
      <p:bldP spid="19" grpId="0" animBg="1"/>
      <p:bldP spid="54" grpId="0" animBg="1"/>
      <p:bldP spid="55" grpId="0" animBg="1"/>
      <p:bldP spid="56" grpId="0" animBg="1"/>
      <p:bldP spid="20" grpId="0" animBg="1"/>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4.3|18.5|4|6.9"/>
</p:tagLst>
</file>

<file path=ppt/tags/tag2.xml><?xml version="1.0" encoding="utf-8"?>
<p:tagLst xmlns:a="http://schemas.openxmlformats.org/drawingml/2006/main" xmlns:r="http://schemas.openxmlformats.org/officeDocument/2006/relationships" xmlns:p="http://schemas.openxmlformats.org/presentationml/2006/main">
  <p:tag name="TIMING" val="|12|30.3|5.5|13.9|1|8.5|11.3|1.3|15.4|5.8|9.6|3.6|0.7"/>
</p:tagLst>
</file>

<file path=ppt/tags/tag3.xml><?xml version="1.0" encoding="utf-8"?>
<p:tagLst xmlns:a="http://schemas.openxmlformats.org/drawingml/2006/main" xmlns:r="http://schemas.openxmlformats.org/officeDocument/2006/relationships" xmlns:p="http://schemas.openxmlformats.org/presentationml/2006/main">
  <p:tag name="TIMING" val="|4.1|13.8|4.5|2.8|3.1|3|4.5|0.9|2.1|2.4|3.7|0.6|5.3|0.8|5.3|3.3|5.7"/>
</p:tagLst>
</file>

<file path=ppt/tags/tag4.xml><?xml version="1.0" encoding="utf-8"?>
<p:tagLst xmlns:a="http://schemas.openxmlformats.org/drawingml/2006/main" xmlns:r="http://schemas.openxmlformats.org/officeDocument/2006/relationships" xmlns:p="http://schemas.openxmlformats.org/presentationml/2006/main">
  <p:tag name="TIMING" val="|3.8|5.1|11|2.2|9.5|2.3|10.4|2.1|3.2|1|5.3|3.1|1.4|1.9|3.9|0.5|2.9|2.8|0.9|6|1.8|4.9|9.5|5.8|8.1|1.3|0.8|8.6|4.7|9.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626</TotalTime>
  <Words>1117</Words>
  <Application>Microsoft Office PowerPoint</Application>
  <PresentationFormat>On-screen Show (4:3)</PresentationFormat>
  <Paragraphs>158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PowerPoint Presentation</vt:lpstr>
      <vt:lpstr>What is Greatest Common Factor (GCF)?</vt:lpstr>
      <vt:lpstr>Methods for Finding the Greatest Common Factor</vt:lpstr>
      <vt:lpstr>Methods for Finding the Greatest Common Factor</vt:lpstr>
      <vt:lpstr>PowerPoint Presentation</vt:lpstr>
      <vt:lpstr>Common Monomial Factoring </vt:lpstr>
      <vt:lpstr>Common Monomial Factoring </vt:lpstr>
      <vt:lpstr>Common Monomial Factoring </vt:lpstr>
      <vt:lpstr>Common Monomial Factoring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48</cp:revision>
  <dcterms:created xsi:type="dcterms:W3CDTF">2020-09-24T05:39:22Z</dcterms:created>
  <dcterms:modified xsi:type="dcterms:W3CDTF">2020-09-29T02:48:08Z</dcterms:modified>
</cp:coreProperties>
</file>