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EAC637-C929-4D99-ADB2-907EDC29DDC8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0FA9FC-D03C-4B70-943C-426B6FC3342E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dirty="0" smtClean="0"/>
              <a:t>Factoring Quadratic Trinomial where a = 1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36853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09731" y="123937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Trinomial is a polynomial with three terms.</a:t>
            </a:r>
            <a:endParaRPr lang="en-PH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01919" y="2472869"/>
                <a:ext cx="42484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𝑎𝑥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</m:t>
                      </m:r>
                      <m:r>
                        <a:rPr lang="en-PH" sz="3200" b="0" i="1" smtClean="0">
                          <a:latin typeface="Cambria Math"/>
                        </a:rPr>
                        <m:t>𝑏𝑥</m:t>
                      </m:r>
                      <m:r>
                        <a:rPr lang="en-PH" sz="3200" b="0" i="1" smtClean="0">
                          <a:latin typeface="Cambria Math"/>
                        </a:rPr>
                        <m:t>+</m:t>
                      </m:r>
                      <m:r>
                        <a:rPr lang="en-PH" sz="32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919" y="2472869"/>
                <a:ext cx="424847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164121" y="3104871"/>
            <a:ext cx="311223" cy="555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own Arrow 6"/>
          <p:cNvSpPr/>
          <p:nvPr/>
        </p:nvSpPr>
        <p:spPr>
          <a:xfrm>
            <a:off x="4150618" y="3099218"/>
            <a:ext cx="311223" cy="555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Down Arrow 7"/>
          <p:cNvSpPr/>
          <p:nvPr/>
        </p:nvSpPr>
        <p:spPr>
          <a:xfrm>
            <a:off x="5098410" y="3104871"/>
            <a:ext cx="311223" cy="555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2699792" y="365508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1</a:t>
            </a:r>
            <a:r>
              <a:rPr lang="en-PH" baseline="30000" dirty="0" smtClean="0"/>
              <a:t>st</a:t>
            </a:r>
            <a:r>
              <a:rPr lang="en-PH" dirty="0" smtClean="0"/>
              <a:t> Term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3784994" y="3650004"/>
            <a:ext cx="10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2</a:t>
            </a:r>
            <a:r>
              <a:rPr lang="en-PH" baseline="30000" dirty="0" smtClean="0"/>
              <a:t>nd</a:t>
            </a:r>
            <a:r>
              <a:rPr lang="en-PH" dirty="0" smtClean="0"/>
              <a:t> Term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4934241" y="3652523"/>
            <a:ext cx="1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3</a:t>
            </a:r>
            <a:r>
              <a:rPr lang="en-PH" baseline="30000" dirty="0" smtClean="0"/>
              <a:t>rd</a:t>
            </a:r>
            <a:r>
              <a:rPr lang="en-PH" dirty="0" smtClean="0"/>
              <a:t> Term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22108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/>
              <a:t>where a = 1 </a:t>
            </a:r>
            <a:endParaRPr lang="en-PH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81993" y="5021306"/>
                <a:ext cx="42484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+9</m:t>
                      </m:r>
                      <m:r>
                        <a:rPr lang="en-PH" sz="3200" b="0" i="1" smtClean="0">
                          <a:latin typeface="Cambria Math"/>
                        </a:rPr>
                        <m:t>𝑥</m:t>
                      </m:r>
                      <m:r>
                        <a:rPr lang="en-PH" sz="3200" b="0" i="1" smtClean="0">
                          <a:latin typeface="Cambria Math"/>
                        </a:rPr>
                        <m:t>+18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993" y="5021306"/>
                <a:ext cx="424847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5576" y="587727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Usually when a = 1, the numerical coefficient 1 is invisible.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27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551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/>
              <a:t>Review:</a:t>
            </a:r>
            <a:endParaRPr lang="en-PH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05273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Multiplying Binomials using FOIL Method</a:t>
            </a:r>
            <a:endParaRPr lang="en-PH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79712" y="1772816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+2)(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+3)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75252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7564" y="2542524"/>
                <a:ext cx="7416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F – First Term: 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/>
                      </a:rPr>
                      <m:t>𝑥</m:t>
                    </m:r>
                    <m:r>
                      <a:rPr lang="en-PH" sz="2800" b="0" i="1" smtClean="0">
                        <a:latin typeface="Cambria Math"/>
                      </a:rPr>
                      <m:t> ∙</m:t>
                    </m:r>
                    <m:r>
                      <a:rPr lang="en-PH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PH" sz="2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PH" sz="2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PH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542524"/>
                <a:ext cx="741682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57" b="-116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1560" y="3065742"/>
                <a:ext cx="7416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O</a:t>
                </a:r>
                <a:r>
                  <a:rPr lang="en-PH" dirty="0" smtClean="0"/>
                  <a:t> – Outer Term:  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∙3=3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65742"/>
                <a:ext cx="741682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57" b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32339" y="2583108"/>
                <a:ext cx="3552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I – Inner Term:   </a:t>
                </a:r>
                <a14:m>
                  <m:oMath xmlns:m="http://schemas.openxmlformats.org/officeDocument/2006/math">
                    <m:r>
                      <a:rPr lang="en-PH" sz="2400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39" y="2583108"/>
                <a:ext cx="35520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46"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32339" y="3065744"/>
                <a:ext cx="3888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L – Last Term:   </a:t>
                </a:r>
                <a14:m>
                  <m:oMath xmlns:m="http://schemas.openxmlformats.org/officeDocument/2006/math">
                    <m:r>
                      <a:rPr lang="en-PH" sz="2400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∙3=6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39" y="3065744"/>
                <a:ext cx="388843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11" b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91680" y="3645024"/>
                <a:ext cx="5040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/>
                        </a:rPr>
                        <m:t>+3</m:t>
                      </m:r>
                      <m:r>
                        <a:rPr lang="en-PH" sz="2800" b="0" i="1" smtClean="0"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latin typeface="Cambria Math"/>
                        </a:rPr>
                        <m:t>+2</m:t>
                      </m:r>
                      <m:r>
                        <a:rPr lang="en-PH" sz="2800" b="0" i="1" smtClean="0"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645024"/>
                <a:ext cx="504056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5400000">
            <a:off x="4107590" y="3840566"/>
            <a:ext cx="280747" cy="93610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3203847" y="4454307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Add similar terms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799692" y="5085184"/>
                <a:ext cx="5040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PH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/>
                        </a:rPr>
                        <m:t>+5</m:t>
                      </m:r>
                      <m:r>
                        <a:rPr lang="en-PH" sz="2800" b="0" i="1" smtClean="0"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5085184"/>
                <a:ext cx="504056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9712" y="404664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+2)(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+3)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4664"/>
                <a:ext cx="475252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43975" y="1188159"/>
                <a:ext cx="5040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+5</m:t>
                      </m:r>
                      <m:r>
                        <a:rPr lang="en-PH" sz="3200" b="0" i="1" smtClean="0">
                          <a:latin typeface="Cambria Math"/>
                        </a:rPr>
                        <m:t>𝑥</m:t>
                      </m:r>
                      <m:r>
                        <a:rPr lang="en-PH" sz="32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975" y="1188159"/>
                <a:ext cx="504056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0251" y="1810296"/>
            <a:ext cx="32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FF0000"/>
                </a:solidFill>
              </a:rPr>
              <a:t>Adding</a:t>
            </a:r>
            <a:r>
              <a:rPr lang="en-PH" dirty="0" smtClean="0"/>
              <a:t> the second term in the first binomial and second term in the second binomial.</a:t>
            </a:r>
            <a:endParaRPr lang="en-PH" dirty="0"/>
          </a:p>
        </p:txBody>
      </p:sp>
      <p:sp>
        <p:nvSpPr>
          <p:cNvPr id="9" name="Left-Up Arrow 8"/>
          <p:cNvSpPr/>
          <p:nvPr/>
        </p:nvSpPr>
        <p:spPr>
          <a:xfrm>
            <a:off x="3812481" y="1772934"/>
            <a:ext cx="768794" cy="495345"/>
          </a:xfrm>
          <a:prstGeom prst="leftUpArrow">
            <a:avLst>
              <a:gd name="adj1" fmla="val 25000"/>
              <a:gd name="adj2" fmla="val 25000"/>
              <a:gd name="adj3" fmla="val 16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Left-Up Arrow 9"/>
          <p:cNvSpPr/>
          <p:nvPr/>
        </p:nvSpPr>
        <p:spPr>
          <a:xfrm rot="5400000">
            <a:off x="5125688" y="1790491"/>
            <a:ext cx="801354" cy="61165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5832194" y="2096320"/>
            <a:ext cx="316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FF0000"/>
                </a:solidFill>
              </a:rPr>
              <a:t>Multiplying</a:t>
            </a:r>
            <a:r>
              <a:rPr lang="en-PH" dirty="0" smtClean="0"/>
              <a:t> the second term in the first binomial and second term in the second binomial.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43708" y="3933055"/>
                <a:ext cx="5040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</m:t>
                      </m:r>
                      <m:r>
                        <a:rPr lang="en-PH" sz="3200" b="0" i="1" smtClean="0">
                          <a:latin typeface="Cambria Math"/>
                        </a:rPr>
                        <m:t>𝑏𝑥</m:t>
                      </m:r>
                      <m:r>
                        <a:rPr lang="en-PH" sz="3200" b="0" i="1" smtClean="0">
                          <a:latin typeface="Cambria Math"/>
                        </a:rPr>
                        <m:t>+</m:t>
                      </m:r>
                      <m:r>
                        <a:rPr lang="en-PH" sz="32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3933055"/>
                <a:ext cx="504056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1520" y="3296649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87724" y="4546787"/>
                <a:ext cx="47525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/>
                        </a:rPr>
                        <m:t>=(</m:t>
                      </m:r>
                      <m:r>
                        <a:rPr lang="en-PH" sz="2800" b="0" i="1" smtClean="0"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latin typeface="Cambria Math"/>
                        </a:rPr>
                        <m:t>+ ?)(</m:t>
                      </m:r>
                      <m:r>
                        <a:rPr lang="en-PH" sz="2800" b="0" i="1" smtClean="0">
                          <a:latin typeface="Cambria Math"/>
                        </a:rPr>
                        <m:t>𝑥</m:t>
                      </m:r>
                      <m:r>
                        <a:rPr lang="en-PH" sz="2800" b="0" i="1" smtClean="0">
                          <a:latin typeface="Cambria Math"/>
                        </a:rPr>
                        <m:t>+ ?)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4546787"/>
                <a:ext cx="475252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8612" y="5076043"/>
                <a:ext cx="8165326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Procedure:</a:t>
                </a:r>
              </a:p>
              <a:p>
                <a:pPr marL="342900" indent="-342900">
                  <a:buAutoNum type="arabicPeriod"/>
                </a:pPr>
                <a:r>
                  <a:rPr lang="en-PH" dirty="0" smtClean="0"/>
                  <a:t>Find two factors of </a:t>
                </a:r>
                <a:r>
                  <a:rPr lang="en-PH" sz="3200" dirty="0" smtClean="0"/>
                  <a:t>c</a:t>
                </a:r>
                <a:r>
                  <a:rPr lang="en-PH" dirty="0" smtClean="0"/>
                  <a:t> whose</a:t>
                </a:r>
                <a:r>
                  <a:rPr lang="en-PH" dirty="0" smtClean="0"/>
                  <a:t> sum equals to the  coefficient</a:t>
                </a:r>
                <a:r>
                  <a:rPr lang="en-PH" sz="3200" dirty="0" smtClean="0"/>
                  <a:t> b</a:t>
                </a:r>
                <a:r>
                  <a:rPr lang="en-PH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  <a:p>
                <a:endParaRPr lang="en-PH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2" y="5076043"/>
                <a:ext cx="8165326" cy="1415772"/>
              </a:xfrm>
              <a:prstGeom prst="rect">
                <a:avLst/>
              </a:prstGeom>
              <a:blipFill rotWithShape="1">
                <a:blip r:embed="rId6"/>
                <a:stretch>
                  <a:fillRect l="-822" t="-21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42" y="1886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+8</m:t>
                      </m:r>
                      <m:r>
                        <a:rPr lang="en-PH" sz="3200" b="0" i="1" smtClean="0">
                          <a:latin typeface="Cambria Math"/>
                        </a:rPr>
                        <m:t>𝑥</m:t>
                      </m:r>
                      <m:r>
                        <a:rPr lang="en-PH" sz="3200" b="0" i="1" smtClean="0">
                          <a:latin typeface="Cambria Math"/>
                        </a:rPr>
                        <m:t>+12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14764" y="3616127"/>
                <a:ext cx="1217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1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∙12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4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∙3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6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∙2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3616127"/>
                <a:ext cx="1217163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2030" y="2385022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Find two factors of </a:t>
            </a:r>
            <a:r>
              <a:rPr lang="en-PH" sz="2800" dirty="0" smtClean="0"/>
              <a:t>c = 12</a:t>
            </a:r>
            <a:r>
              <a:rPr lang="en-PH" dirty="0"/>
              <a:t> </a:t>
            </a:r>
            <a:r>
              <a:rPr lang="en-PH" dirty="0" smtClean="0"/>
              <a:t>and whose sum equals to the coefficient  </a:t>
            </a:r>
            <a:r>
              <a:rPr lang="en-PH" sz="2800" dirty="0" smtClean="0"/>
              <a:t>b = 8</a:t>
            </a:r>
          </a:p>
          <a:p>
            <a:r>
              <a:rPr lang="en-PH" dirty="0" smtClean="0"/>
              <a:t>       Solution:</a:t>
            </a:r>
            <a:endParaRPr lang="en-PH" dirty="0"/>
          </a:p>
        </p:txBody>
      </p:sp>
      <p:sp>
        <p:nvSpPr>
          <p:cNvPr id="12" name="Down Arrow 11"/>
          <p:cNvSpPr/>
          <p:nvPr/>
        </p:nvSpPr>
        <p:spPr>
          <a:xfrm>
            <a:off x="3189902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Down Arrow 12"/>
          <p:cNvSpPr/>
          <p:nvPr/>
        </p:nvSpPr>
        <p:spPr>
          <a:xfrm>
            <a:off x="4049060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Down Arrow 13"/>
          <p:cNvSpPr/>
          <p:nvPr/>
        </p:nvSpPr>
        <p:spPr>
          <a:xfrm>
            <a:off x="5148064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3012899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a</a:t>
            </a:r>
            <a:endParaRPr lang="en-P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70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</a:t>
            </a:r>
            <a:endParaRPr lang="en-P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5067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2266174" y="4379881"/>
            <a:ext cx="968152" cy="4513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2. </a:t>
                </a: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=(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+6)(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+2)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89902" y="5877272"/>
            <a:ext cx="318229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TextBox 22"/>
          <p:cNvSpPr txBox="1"/>
          <p:nvPr/>
        </p:nvSpPr>
        <p:spPr>
          <a:xfrm>
            <a:off x="1695518" y="1062848"/>
            <a:ext cx="54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1.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711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42" y="1886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+11</m:t>
                      </m:r>
                      <m:r>
                        <a:rPr lang="en-PH" sz="3200" b="0" i="1" smtClean="0">
                          <a:latin typeface="Cambria Math"/>
                        </a:rPr>
                        <m:t>𝑦</m:t>
                      </m:r>
                      <m:r>
                        <a:rPr lang="en-PH" sz="3200" b="0" i="1" smtClean="0">
                          <a:latin typeface="Cambria Math"/>
                        </a:rPr>
                        <m:t>+28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14764" y="3616127"/>
                <a:ext cx="1217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1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∙28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>
                          <a:latin typeface="Cambria Math"/>
                        </a:rPr>
                        <m:t>2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∙14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>
                          <a:latin typeface="Cambria Math"/>
                        </a:rPr>
                        <m:t>4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∙7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3616127"/>
                <a:ext cx="1217163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2030" y="2385022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Find two factors of </a:t>
            </a:r>
            <a:r>
              <a:rPr lang="en-PH" sz="2800" dirty="0" smtClean="0"/>
              <a:t>c = 28</a:t>
            </a:r>
            <a:r>
              <a:rPr lang="en-PH" dirty="0" smtClean="0"/>
              <a:t> and whose sum equals to the coefficient  </a:t>
            </a:r>
            <a:r>
              <a:rPr lang="en-PH" sz="2800" dirty="0" smtClean="0"/>
              <a:t>b = 11</a:t>
            </a:r>
          </a:p>
          <a:p>
            <a:r>
              <a:rPr lang="en-PH" dirty="0" smtClean="0"/>
              <a:t>       Solution:</a:t>
            </a:r>
            <a:endParaRPr lang="en-PH" dirty="0"/>
          </a:p>
        </p:txBody>
      </p:sp>
      <p:sp>
        <p:nvSpPr>
          <p:cNvPr id="12" name="Down Arrow 11"/>
          <p:cNvSpPr/>
          <p:nvPr/>
        </p:nvSpPr>
        <p:spPr>
          <a:xfrm>
            <a:off x="3189902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Down Arrow 12"/>
          <p:cNvSpPr/>
          <p:nvPr/>
        </p:nvSpPr>
        <p:spPr>
          <a:xfrm>
            <a:off x="4049060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Down Arrow 13"/>
          <p:cNvSpPr/>
          <p:nvPr/>
        </p:nvSpPr>
        <p:spPr>
          <a:xfrm>
            <a:off x="5148064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3012899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a</a:t>
            </a:r>
            <a:endParaRPr lang="en-P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70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</a:t>
            </a:r>
            <a:endParaRPr lang="en-P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5067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2266174" y="4379881"/>
            <a:ext cx="968152" cy="4513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2. </a:t>
                </a: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=(</m:t>
                      </m:r>
                      <m:r>
                        <a:rPr lang="en-PH" sz="3600" b="0" i="1" smtClean="0">
                          <a:latin typeface="Cambria Math"/>
                        </a:rPr>
                        <m:t>𝑦</m:t>
                      </m:r>
                      <m:r>
                        <a:rPr lang="en-PH" sz="3600" b="0" i="1" smtClean="0">
                          <a:latin typeface="Cambria Math"/>
                        </a:rPr>
                        <m:t>+4)(</m:t>
                      </m:r>
                      <m:r>
                        <a:rPr lang="en-PH" sz="3600" b="0" i="1" smtClean="0">
                          <a:latin typeface="Cambria Math"/>
                        </a:rPr>
                        <m:t>𝑦</m:t>
                      </m:r>
                      <m:r>
                        <a:rPr lang="en-PH" sz="3600" b="0" i="1" smtClean="0">
                          <a:latin typeface="Cambria Math"/>
                        </a:rPr>
                        <m:t>+7)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89902" y="5877272"/>
            <a:ext cx="318229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/>
          <p:cNvSpPr txBox="1"/>
          <p:nvPr/>
        </p:nvSpPr>
        <p:spPr>
          <a:xfrm>
            <a:off x="1695518" y="1062848"/>
            <a:ext cx="54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2</a:t>
            </a:r>
            <a:r>
              <a:rPr lang="en-PH" sz="2800" dirty="0" smtClean="0"/>
              <a:t>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585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42" y="1886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−13</m:t>
                      </m:r>
                      <m:r>
                        <a:rPr lang="en-PH" sz="3200" b="0" i="1" smtClean="0">
                          <a:latin typeface="Cambria Math"/>
                        </a:rPr>
                        <m:t>𝑥</m:t>
                      </m:r>
                      <m:r>
                        <a:rPr lang="en-PH" sz="3200" b="0" i="1" smtClean="0">
                          <a:latin typeface="Cambria Math"/>
                        </a:rPr>
                        <m:t>+30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14764" y="3616127"/>
                <a:ext cx="1593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−1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∙−30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−3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∙−10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−2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∙−15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3616127"/>
                <a:ext cx="1593140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2030" y="2385022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Find two factors of </a:t>
            </a:r>
            <a:r>
              <a:rPr lang="en-PH" sz="2800" dirty="0" smtClean="0"/>
              <a:t>c = 30</a:t>
            </a:r>
            <a:r>
              <a:rPr lang="en-PH" dirty="0" smtClean="0"/>
              <a:t> and whose sum equals to the coefficient  </a:t>
            </a:r>
            <a:r>
              <a:rPr lang="en-PH" sz="2800" dirty="0" smtClean="0"/>
              <a:t>b = -13</a:t>
            </a:r>
          </a:p>
          <a:p>
            <a:r>
              <a:rPr lang="en-PH" dirty="0" smtClean="0"/>
              <a:t>       Solution:</a:t>
            </a:r>
            <a:endParaRPr lang="en-PH" dirty="0"/>
          </a:p>
        </p:txBody>
      </p:sp>
      <p:sp>
        <p:nvSpPr>
          <p:cNvPr id="12" name="Down Arrow 11"/>
          <p:cNvSpPr/>
          <p:nvPr/>
        </p:nvSpPr>
        <p:spPr>
          <a:xfrm>
            <a:off x="3189902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Down Arrow 12"/>
          <p:cNvSpPr/>
          <p:nvPr/>
        </p:nvSpPr>
        <p:spPr>
          <a:xfrm>
            <a:off x="4049060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Down Arrow 13"/>
          <p:cNvSpPr/>
          <p:nvPr/>
        </p:nvSpPr>
        <p:spPr>
          <a:xfrm>
            <a:off x="5148064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3012899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a</a:t>
            </a:r>
            <a:endParaRPr lang="en-P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70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</a:t>
            </a:r>
            <a:endParaRPr lang="en-P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5067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2190469" y="3990615"/>
            <a:ext cx="1441730" cy="4513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2. </a:t>
                </a: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=(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−3)(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−10)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89902" y="5877272"/>
            <a:ext cx="318229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/>
          <p:cNvSpPr txBox="1"/>
          <p:nvPr/>
        </p:nvSpPr>
        <p:spPr>
          <a:xfrm>
            <a:off x="1695518" y="1062848"/>
            <a:ext cx="54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3</a:t>
            </a:r>
            <a:r>
              <a:rPr lang="en-PH" sz="2800" dirty="0" smtClean="0"/>
              <a:t>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471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42" y="1886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−5</m:t>
                      </m:r>
                      <m:r>
                        <a:rPr lang="en-PH" sz="3200" b="0" i="1" smtClean="0">
                          <a:latin typeface="Cambria Math"/>
                        </a:rPr>
                        <m:t>𝑥</m:t>
                      </m:r>
                      <m:r>
                        <a:rPr lang="en-PH" sz="3200" b="0" i="1" smtClean="0">
                          <a:latin typeface="Cambria Math"/>
                        </a:rPr>
                        <m:t>−24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54893" y="3390450"/>
                <a:ext cx="15931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−24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∙1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−12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∙2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−8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∙3</m:t>
                      </m:r>
                    </m:oMath>
                  </m:oMathPara>
                </a14:m>
                <a:endParaRPr lang="en-PH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−6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∙4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93" y="3390450"/>
                <a:ext cx="159314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2030" y="2385022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Find two factors of </a:t>
            </a:r>
            <a:r>
              <a:rPr lang="en-PH" sz="2800" dirty="0" smtClean="0"/>
              <a:t>c = -24</a:t>
            </a:r>
            <a:r>
              <a:rPr lang="en-PH" dirty="0" smtClean="0"/>
              <a:t> and whose sum equals to the coefficient  </a:t>
            </a:r>
            <a:r>
              <a:rPr lang="en-PH" sz="2800" dirty="0" smtClean="0"/>
              <a:t>b = -5</a:t>
            </a:r>
          </a:p>
          <a:p>
            <a:r>
              <a:rPr lang="en-PH" dirty="0" smtClean="0"/>
              <a:t>       Solution:</a:t>
            </a:r>
            <a:endParaRPr lang="en-PH" dirty="0"/>
          </a:p>
        </p:txBody>
      </p:sp>
      <p:sp>
        <p:nvSpPr>
          <p:cNvPr id="12" name="Down Arrow 11"/>
          <p:cNvSpPr/>
          <p:nvPr/>
        </p:nvSpPr>
        <p:spPr>
          <a:xfrm>
            <a:off x="3189902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Down Arrow 12"/>
          <p:cNvSpPr/>
          <p:nvPr/>
        </p:nvSpPr>
        <p:spPr>
          <a:xfrm>
            <a:off x="4049060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Down Arrow 13"/>
          <p:cNvSpPr/>
          <p:nvPr/>
        </p:nvSpPr>
        <p:spPr>
          <a:xfrm>
            <a:off x="5148064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3012899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a</a:t>
            </a:r>
            <a:endParaRPr lang="en-P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70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</a:t>
            </a:r>
            <a:endParaRPr lang="en-P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5067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3448754" y="4148077"/>
            <a:ext cx="1441730" cy="4513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2. </a:t>
                </a: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=(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−8)(</m:t>
                      </m:r>
                      <m:r>
                        <a:rPr lang="en-PH" sz="3600" b="0" i="1" smtClean="0">
                          <a:latin typeface="Cambria Math"/>
                        </a:rPr>
                        <m:t>𝑥</m:t>
                      </m:r>
                      <m:r>
                        <a:rPr lang="en-PH" sz="3600" b="0" i="1" smtClean="0">
                          <a:latin typeface="Cambria Math"/>
                        </a:rPr>
                        <m:t>+3)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89902" y="5877272"/>
            <a:ext cx="318229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/>
          <p:cNvSpPr txBox="1"/>
          <p:nvPr/>
        </p:nvSpPr>
        <p:spPr>
          <a:xfrm>
            <a:off x="1695518" y="1062848"/>
            <a:ext cx="54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</a:t>
            </a:r>
            <a:r>
              <a:rPr lang="en-PH" sz="2800" dirty="0" smtClean="0"/>
              <a:t>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58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42" y="1886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Factoring Quadratic Trinomial where a = 1</a:t>
            </a: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PH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/>
                        </a:rPr>
                        <m:t>+4</m:t>
                      </m:r>
                      <m:r>
                        <a:rPr lang="en-PH" sz="3200" b="0" i="1" smtClean="0">
                          <a:latin typeface="Cambria Math"/>
                        </a:rPr>
                        <m:t>𝑦</m:t>
                      </m:r>
                      <m:r>
                        <a:rPr lang="en-PH" sz="3200" b="0" i="1" smtClean="0">
                          <a:latin typeface="Cambria Math"/>
                        </a:rPr>
                        <m:t>−12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1052527"/>
                <a:ext cx="316835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54893" y="3390450"/>
                <a:ext cx="1593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 smtClean="0">
                          <a:latin typeface="Cambria Math"/>
                        </a:rPr>
                        <m:t>1</m:t>
                      </m:r>
                      <m:r>
                        <a:rPr lang="en-PH" sz="2400" b="0" i="1" smtClean="0">
                          <a:latin typeface="Cambria Math"/>
                        </a:rPr>
                        <m:t>2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∙−1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>
                          <a:latin typeface="Cambria Math"/>
                        </a:rPr>
                        <m:t>6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∙−2</m:t>
                      </m:r>
                    </m:oMath>
                  </m:oMathPara>
                </a14:m>
                <a:endParaRPr lang="en-PH" sz="2400" b="0" dirty="0" smtClean="0">
                  <a:ea typeface="Cambria Math"/>
                </a:endParaRPr>
              </a:p>
              <a:p>
                <a:pPr algn="ctr"/>
                <a:r>
                  <a:rPr lang="en-PH" sz="2400" b="0" dirty="0" smtClean="0">
                    <a:ea typeface="Cambria Math"/>
                  </a:rPr>
                  <a:t>4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∙−3</m:t>
                    </m:r>
                  </m:oMath>
                </a14:m>
                <a:endParaRPr lang="en-PH" sz="24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93" y="3390450"/>
                <a:ext cx="1593140" cy="1200329"/>
              </a:xfrm>
              <a:prstGeom prst="rect">
                <a:avLst/>
              </a:prstGeom>
              <a:blipFill rotWithShape="1"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2030" y="2385022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Find two factors of </a:t>
            </a:r>
            <a:r>
              <a:rPr lang="en-PH" sz="2800" dirty="0" smtClean="0"/>
              <a:t>c = -12</a:t>
            </a:r>
            <a:r>
              <a:rPr lang="en-PH" dirty="0" smtClean="0"/>
              <a:t> and whose sum equals to the coefficient  </a:t>
            </a:r>
            <a:r>
              <a:rPr lang="en-PH" sz="2800" dirty="0" smtClean="0"/>
              <a:t>b = 4</a:t>
            </a:r>
          </a:p>
          <a:p>
            <a:r>
              <a:rPr lang="en-PH" dirty="0" smtClean="0"/>
              <a:t>       Solution:</a:t>
            </a:r>
            <a:endParaRPr lang="en-PH" dirty="0"/>
          </a:p>
        </p:txBody>
      </p:sp>
      <p:sp>
        <p:nvSpPr>
          <p:cNvPr id="12" name="Down Arrow 11"/>
          <p:cNvSpPr/>
          <p:nvPr/>
        </p:nvSpPr>
        <p:spPr>
          <a:xfrm>
            <a:off x="3189902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Down Arrow 12"/>
          <p:cNvSpPr/>
          <p:nvPr/>
        </p:nvSpPr>
        <p:spPr>
          <a:xfrm>
            <a:off x="4049060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Down Arrow 13"/>
          <p:cNvSpPr/>
          <p:nvPr/>
        </p:nvSpPr>
        <p:spPr>
          <a:xfrm>
            <a:off x="5148064" y="1585775"/>
            <a:ext cx="91988" cy="35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3012899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a</a:t>
            </a:r>
            <a:endParaRPr lang="en-PH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70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</a:t>
            </a:r>
            <a:endParaRPr lang="en-PH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5067" y="1853376"/>
            <a:ext cx="44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3458893" y="3764938"/>
            <a:ext cx="1441730" cy="4513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 smtClean="0"/>
                  <a:t>2. </a:t>
                </a:r>
                <a:r>
                  <a:rPr lang="en-PH" dirty="0" smtClean="0"/>
                  <a:t>Using this form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(</m:t>
                    </m:r>
                    <m:r>
                      <a:rPr lang="en-PH" b="0" i="1" smtClean="0">
                        <a:latin typeface="Cambria Math"/>
                      </a:rPr>
                      <m:t>𝑥</m:t>
                    </m:r>
                    <m:r>
                      <a:rPr lang="en-PH" b="0" i="1" smtClean="0">
                        <a:latin typeface="Cambria Math"/>
                      </a:rPr>
                      <m:t>___</m:t>
                    </m:r>
                  </m:oMath>
                </a14:m>
                <a:r>
                  <a:rPr lang="en-PH" dirty="0" smtClean="0"/>
                  <a:t>)(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/>
                      </a:rPr>
                      <m:t>𝑥</m:t>
                    </m:r>
                    <m:r>
                      <a:rPr lang="en-PH" b="0" i="1" dirty="0" smtClean="0">
                        <a:latin typeface="Cambria Math"/>
                      </a:rPr>
                      <m:t>____</m:t>
                    </m:r>
                  </m:oMath>
                </a14:m>
                <a:r>
                  <a:rPr lang="en-PH" dirty="0" smtClean="0"/>
                  <a:t>) fill this up with two factors found in step 1.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0" y="5013176"/>
                <a:ext cx="68407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600" b="0" i="1" smtClean="0">
                          <a:latin typeface="Cambria Math"/>
                        </a:rPr>
                        <m:t>=(</m:t>
                      </m:r>
                      <m:r>
                        <a:rPr lang="en-PH" sz="3600" b="0" i="1" smtClean="0">
                          <a:latin typeface="Cambria Math"/>
                        </a:rPr>
                        <m:t>𝑦</m:t>
                      </m:r>
                      <m:r>
                        <a:rPr lang="en-PH" sz="3600" b="0" i="1" smtClean="0">
                          <a:latin typeface="Cambria Math"/>
                        </a:rPr>
                        <m:t>+6)(</m:t>
                      </m:r>
                      <m:r>
                        <a:rPr lang="en-PH" sz="3600" b="0" i="1" smtClean="0">
                          <a:latin typeface="Cambria Math"/>
                        </a:rPr>
                        <m:t>𝑦</m:t>
                      </m:r>
                      <m:r>
                        <a:rPr lang="en-PH" sz="3600" b="0" i="1" smtClean="0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PH" sz="3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64" y="5877272"/>
                <a:ext cx="47525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89902" y="5877272"/>
            <a:ext cx="318229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/>
          <p:cNvSpPr txBox="1"/>
          <p:nvPr/>
        </p:nvSpPr>
        <p:spPr>
          <a:xfrm>
            <a:off x="1695518" y="1062848"/>
            <a:ext cx="54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5.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3012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206</TotalTime>
  <Words>665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2020-10-01T05:03:32Z</dcterms:created>
  <dcterms:modified xsi:type="dcterms:W3CDTF">2020-10-01T08:29:42Z</dcterms:modified>
</cp:coreProperties>
</file>