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9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6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C23D-23E0-488E-B35D-0DA27926BC59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982C-240C-4A7A-81A3-4BE939727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485" y="2229946"/>
            <a:ext cx="9144000" cy="23876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FF00"/>
                </a:solidFill>
                <a:latin typeface="AR DELANEY" panose="02000000000000000000" pitchFamily="2" charset="0"/>
              </a:rPr>
              <a:t>FACTORING SUM AND DIFFERENCE OF TWO CUBES</a:t>
            </a:r>
            <a:endParaRPr lang="en-US" sz="6600" dirty="0">
              <a:solidFill>
                <a:srgbClr val="FFFF00"/>
              </a:solidFill>
              <a:latin typeface="AR DELAN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2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208" y="2101157"/>
            <a:ext cx="9144000" cy="2387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all the factors together, the complete factored form 27𝑚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8𝑚𝑛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is: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27𝑚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8𝑚𝑛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𝑚 (27𝑚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8𝑛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𝒎 (𝟑𝒎 − 𝟐𝒏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 𝟗𝒎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𝟔𝒎𝒏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𝟒𝒏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𝟒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same manner, the sum of two cubes can be factored using a pattern similar to the difference of cubes. It is the result of a multiplication like the following: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4417"/>
              </p:ext>
            </p:extLst>
          </p:nvPr>
        </p:nvGraphicFramePr>
        <p:xfrm>
          <a:off x="1136112" y="4340181"/>
          <a:ext cx="9978355" cy="19575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75700"/>
                <a:gridCol w="792741"/>
                <a:gridCol w="2692410"/>
                <a:gridCol w="487281"/>
                <a:gridCol w="402916"/>
                <a:gridCol w="968744"/>
                <a:gridCol w="311279"/>
                <a:gridCol w="647284"/>
              </a:tblGrid>
              <a:tr h="602864">
                <a:tc>
                  <a:txBody>
                    <a:bodyPr/>
                    <a:lstStyle/>
                    <a:p>
                      <a:pPr marL="127000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(𝑥 + 2)(𝑥</a:t>
                      </a:r>
                      <a:r>
                        <a:rPr lang="en-US" sz="28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− 2𝑥 + 4)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13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19380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𝑥</a:t>
                      </a:r>
                      <a:r>
                        <a:rPr lang="en-US" sz="28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(𝑥 + 2) − 2𝑥 (𝑥 +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" marR="8255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+ 4 (𝑥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82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130" marR="0" algn="ctr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380" marR="0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𝑥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+ 2𝑥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− 2𝑥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035" marR="0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4𝑥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715" algn="ctr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2225" marR="0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4𝑥 + 8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6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4130" marR="0" algn="ctr">
                        <a:lnSpc>
                          <a:spcPts val="12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119380" marR="0">
                        <a:lnSpc>
                          <a:spcPts val="119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𝑥</a:t>
                      </a:r>
                      <a:r>
                        <a:rPr lang="en-US" sz="28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+ 8 → Sum of two cubes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52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757" y="1142173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that in order to get the complete factored </a:t>
            </a:r>
            <a:endParaRPr lang="en-US" sz="1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sum of cubes, we will just do the reverse </a:t>
            </a:r>
            <a:endParaRPr lang="en-US" sz="1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we have,</a:t>
            </a:r>
          </a:p>
          <a:p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sz="1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+ 8 = 𝑥</a:t>
            </a:r>
            <a:r>
              <a:rPr lang="en-US" sz="1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  <a:r>
              <a:rPr lang="en-US" sz="1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(𝑥 + 2)(𝑥</a:t>
            </a:r>
            <a:r>
              <a:rPr lang="en-US" sz="1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− 2𝑥 + 4)</a:t>
            </a:r>
          </a:p>
          <a:p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binomial factor, add the base of the first term </a:t>
            </a:r>
            <a:endParaRPr lang="en-US" sz="1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base of the second term.</a:t>
            </a:r>
          </a:p>
          <a:p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term: 𝑥</a:t>
            </a:r>
            <a:r>
              <a:rPr lang="en-US" sz="1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 base is 𝑥 Second term: 2</a:t>
            </a:r>
            <a:r>
              <a:rPr lang="en-US" sz="11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 base is 2 </a:t>
            </a:r>
            <a:endParaRPr lang="en-US" sz="1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</a:t>
            </a:r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Factor: (𝑥 + 2)</a:t>
            </a:r>
          </a:p>
          <a:p>
            <a:r>
              <a:rPr lang="en-US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913" y="536866"/>
            <a:ext cx="11062952" cy="16557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trinomial factor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term: Square the first term of the binomial factor 𝑥 + 2.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𝑥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term: Multiply the terms of the binomial factor 𝑥 + 2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2𝑥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term: Square the second term of the binomial factor 𝑥 + 2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Hence, the trinomial factor is : 𝑥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− 2𝑥 + 4 . (Note that since the binomial factor is connected by a +, then, the middle term should be its additive inverse or − and in factoring sum or difference of two cubes, the operation of the third term of the trinomial factor is always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suggests the following rule for factoring a difference of cubes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𝒂</a:t>
            </a:r>
            <a:r>
              <a:rPr lang="en-US" baseline="30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𝟑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𝒃</a:t>
            </a:r>
            <a:r>
              <a:rPr lang="en-US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𝟑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 𝒂 + 𝒃)( 𝒂</a:t>
            </a:r>
            <a:r>
              <a:rPr lang="en-US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𝐚𝐛 + 𝒃</a:t>
            </a:r>
            <a:r>
              <a:rPr lang="en-US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3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279" y="2770859"/>
            <a:ext cx="10419009" cy="23876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4: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1 + 8𝑘</a:t>
            </a:r>
            <a:r>
              <a:rPr lang="en-US" sz="31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the two terms 𝑎 and 𝑏 by expressing every term to the power of 3.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(1)</a:t>
            </a:r>
            <a:r>
              <a:rPr lang="en-US" sz="31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8</a:t>
            </a:r>
            <a: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𝑘</a:t>
            </a:r>
            <a:r>
              <a:rPr lang="en-US" sz="31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(2𝑘)</a:t>
            </a:r>
            <a:r>
              <a:rPr lang="en-US" sz="31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br>
              <a:rPr lang="en-US" sz="31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+ 8𝑘</a:t>
            </a:r>
            <a:r>
              <a:rPr lang="en-US" sz="31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(1 + 2𝑘)[(1)</a:t>
            </a:r>
            <a:r>
              <a:rPr lang="en-US" sz="31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− 1 (2𝑘) + (2𝑘)</a:t>
            </a:r>
            <a:r>
              <a:rPr lang="en-US" sz="31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en-US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1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(𝟏 + 𝟐𝒌)(𝟏 − 𝟐𝒌 + 𝟒𝒌</a:t>
            </a:r>
            <a:r>
              <a:rPr lang="en-US" sz="3100" b="1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lang="en-US" sz="31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35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770" y="650148"/>
            <a:ext cx="4786648" cy="947067"/>
          </a:xfrm>
        </p:spPr>
        <p:txBody>
          <a:bodyPr/>
          <a:lstStyle/>
          <a:p>
            <a:r>
              <a:rPr lang="en-US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In</a:t>
            </a:r>
            <a:endParaRPr lang="en-US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6519" y="1620534"/>
            <a:ext cx="11178861" cy="47076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27.jpeg" descr="C:\Users\DEPED\Desktop\ADM specs\ADM cover and icons\ADM Icons\Balika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027" y="673467"/>
            <a:ext cx="901065" cy="9004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76519" y="1674724"/>
                <a:ext cx="11178861" cy="4229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0" marR="0" algn="ctr">
                  <a:spcBef>
                    <a:spcPts val="645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Perfect cubes are numbers or expressions that can be expressed to </a:t>
                </a:r>
              </a:p>
              <a:p>
                <a:pPr marL="127000" marR="0" algn="ctr">
                  <a:spcBef>
                    <a:spcPts val="645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the power of 3. Say,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8𝑥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6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 There are two things that we need to </a:t>
                </a:r>
              </a:p>
              <a:p>
                <a:pPr marL="127000" marR="0" algn="ctr">
                  <a:spcBef>
                    <a:spcPts val="645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manipulate, the constant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and the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 The constant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can </a:t>
                </a:r>
              </a:p>
              <a:p>
                <a:pPr marL="127000" marR="0" algn="ctr">
                  <a:spcBef>
                    <a:spcPts val="645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be expressed as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 = 2 ∙ 2 ∙ 2 𝑜𝑟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and the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can be </a:t>
                </a:r>
              </a:p>
              <a:p>
                <a:pPr marL="127000" marR="0" algn="ctr">
                  <a:spcBef>
                    <a:spcPts val="645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rewritten as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𝑥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6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= (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𝑥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using the law of exponent </a:t>
                </a:r>
              </a:p>
              <a:p>
                <a:pPr marL="127000" marR="0" algn="ctr">
                  <a:spcBef>
                    <a:spcPts val="645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((𝑎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𝑚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𝑛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𝑎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𝑚∙𝑛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or the Power Rule.</a:t>
                </a:r>
              </a:p>
              <a:p>
                <a:pPr marL="584200" marR="0" algn="ctr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 smtClean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84200" marR="0" algn="ctr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 smtClean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84200" marR="0" algn="ctr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84200" marR="0" algn="ctr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Thus, it follows that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8𝑥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6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can be expressed as 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8𝑥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6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(2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)(𝑥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𝑜𝑟 </a:t>
                </a:r>
              </a:p>
              <a:p>
                <a:pPr marL="584200" marR="0" algn="ctr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84200" marR="0" algn="ctr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 smtClean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84200" marR="0" algn="ctr">
                  <a:lnSpc>
                    <a:spcPts val="1285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(2𝑥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sz="2800" dirty="0" smtClean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9" y="1674724"/>
                <a:ext cx="11178861" cy="4229363"/>
              </a:xfrm>
              <a:prstGeom prst="rect">
                <a:avLst/>
              </a:prstGeom>
              <a:blipFill rotWithShape="0">
                <a:blip r:embed="rId4"/>
                <a:stretch>
                  <a:fillRect t="-1585" r="-1254" b="-3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93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18056"/>
            <a:ext cx="12788721" cy="76371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701" y="1620215"/>
            <a:ext cx="10908406" cy="4432855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ILLUSTRATIVE EXAMPLES</a:t>
            </a:r>
          </a:p>
          <a:p>
            <a:pPr algn="l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8770" y="650148"/>
            <a:ext cx="4786648" cy="947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It</a:t>
            </a:r>
            <a:endParaRPr lang="en-US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23.jpeg" descr="C:\Users\DEPED\Desktop\ADM specs\ADM cover and icons\ADM Icons\surii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237" y="673148"/>
            <a:ext cx="901065" cy="90106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2981"/>
              </p:ext>
            </p:extLst>
          </p:nvPr>
        </p:nvGraphicFramePr>
        <p:xfrm>
          <a:off x="1080749" y="2441748"/>
          <a:ext cx="10189338" cy="22204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18564"/>
                <a:gridCol w="694763"/>
                <a:gridCol w="2954323"/>
                <a:gridCol w="494230"/>
                <a:gridCol w="486335"/>
                <a:gridCol w="1050040"/>
                <a:gridCol w="791083"/>
              </a:tblGrid>
              <a:tr h="448300">
                <a:tc>
                  <a:txBody>
                    <a:bodyPr/>
                    <a:lstStyle/>
                    <a:p>
                      <a:pPr marL="127000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(𝑥 – 2)(𝑥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+ 2𝑥 + 4)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11430" algn="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2800" baseline="300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(𝑥 – 2) + 2𝑥 (𝑥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22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– 2) +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4 (𝑥 –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095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2)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60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8105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8100" algn="r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𝑥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− 2𝑥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+ 2𝑥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–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970" marR="0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4𝑥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655" marR="0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4445" marR="0">
                        <a:spcBef>
                          <a:spcPts val="4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4𝑥 − 8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60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2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0650" marR="0">
                        <a:lnSpc>
                          <a:spcPts val="119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effectLst/>
                        </a:rPr>
                        <a:t>𝑥</a:t>
                      </a:r>
                      <a:r>
                        <a:rPr lang="en-US" sz="2800" baseline="30000" dirty="0">
                          <a:solidFill>
                            <a:srgbClr val="FFFF00"/>
                          </a:solidFill>
                          <a:effectLst/>
                        </a:rPr>
                        <a:t>3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effectLst/>
                        </a:rPr>
                        <a:t> − 8 → Difference of two cubes</a:t>
                      </a:r>
                      <a:endParaRPr lang="en-US" sz="2800" dirty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64953" y="4358417"/>
            <a:ext cx="10420929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get the factored form of the difference of cubes, reverse the process as shown below.</a:t>
            </a:r>
            <a:endParaRPr lang="en-US" sz="2800" dirty="0" smtClean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6760" marR="938530" algn="ctr">
              <a:spcBef>
                <a:spcPts val="63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𝑥</a:t>
            </a:r>
            <a:r>
              <a:rPr lang="en-US" sz="2800" baseline="300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− 8 = 𝑥</a:t>
            </a:r>
            <a:r>
              <a:rPr lang="en-US" sz="2800" baseline="300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− 2</a:t>
            </a:r>
            <a:r>
              <a:rPr lang="en-US" sz="2800" baseline="300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= (𝑥 – 2)(𝑥</a:t>
            </a:r>
            <a:r>
              <a:rPr lang="en-US" sz="2800" baseline="300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+ 2𝑥 + 4)</a:t>
            </a:r>
            <a:endParaRPr lang="en-US" sz="2800" dirty="0">
              <a:solidFill>
                <a:srgbClr val="FFFF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6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418" y="1245203"/>
            <a:ext cx="10543505" cy="439574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binomial factor, subtract the base of the first term by the base of the second term.</a:t>
            </a:r>
          </a:p>
          <a:p>
            <a:pPr algn="l"/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term: 𝑥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 base is 𝑥 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term: 2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 base is 2 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Factor: (𝑥 –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7" y="3994352"/>
            <a:ext cx="11269014" cy="2387600"/>
          </a:xfrm>
        </p:spPr>
        <p:txBody>
          <a:bodyPr>
            <a:no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the trinomial factor: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term: Square the first term of the binomial factor 𝑥 – 2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𝑥</a:t>
            </a:r>
            <a:r>
              <a:rPr lang="en-US" sz="23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term: Multiply the terms of the binomial factor 𝑥 – 2 .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2𝑥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term: Square the second term of the of the binomial factor 𝑥 – 2.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2</a:t>
            </a:r>
            <a:r>
              <a:rPr lang="en-US" sz="23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Hence, the trinomial factor is 𝑥</a:t>
            </a:r>
            <a:r>
              <a:rPr lang="en-US" sz="23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+ 2𝑥 + 4 . (Note that since the binomial factor is connected by a −, then, the middle term should be its additive inverse or + and in factoring sum or difference of two cubes, the operation of the third term of the trinomial factor is always +).</a:t>
            </a:r>
            <a:r>
              <a:rPr lang="en-US" sz="2300" dirty="0">
                <a:solidFill>
                  <a:schemeClr val="bg1"/>
                </a:solidFill>
              </a:rPr>
              <a:t/>
            </a:r>
            <a:br>
              <a:rPr lang="en-US" sz="2300" dirty="0">
                <a:solidFill>
                  <a:schemeClr val="bg1"/>
                </a:solidFill>
              </a:rPr>
            </a:b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6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912" y="3363287"/>
            <a:ext cx="10972800" cy="2387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suggests the following rule for factoring a difference of cubes.</a:t>
            </a:r>
            <a:b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𝒂</a:t>
            </a:r>
            <a:r>
              <a:rPr lang="en-US" sz="44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𝟑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𝒃</a:t>
            </a:r>
            <a:r>
              <a:rPr lang="en-US" sz="44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𝟑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 𝒂 − 𝒃)( 𝒂</a:t>
            </a:r>
            <a:r>
              <a:rPr lang="en-US" sz="44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𝐚𝐛 + 𝒃</a:t>
            </a:r>
            <a:r>
              <a:rPr lang="en-US" sz="44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𝟐</a:t>
            </a: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now use the pattern in the examples below.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62970"/>
              </p:ext>
            </p:extLst>
          </p:nvPr>
        </p:nvGraphicFramePr>
        <p:xfrm>
          <a:off x="2568882" y="4790893"/>
          <a:ext cx="7004095" cy="914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404573"/>
                <a:gridCol w="702874"/>
                <a:gridCol w="1179279"/>
                <a:gridCol w="375859"/>
                <a:gridCol w="3341510"/>
              </a:tblGrid>
              <a:tr h="381000">
                <a:tc>
                  <a:txBody>
                    <a:bodyPr/>
                    <a:lstStyle/>
                    <a:p>
                      <a:pPr marL="12700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𝑦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– 27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𝑦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– 3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61290" marR="14224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(𝑦 – 3)( 𝑦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+ 3𝑦 + 3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11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effectLst/>
                        </a:rPr>
                        <a:t>=</a:t>
                      </a:r>
                      <a:endParaRPr lang="en-US" sz="2800" dirty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marR="149225" algn="ctr">
                        <a:lnSpc>
                          <a:spcPts val="11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FF00"/>
                          </a:solidFill>
                          <a:effectLst/>
                        </a:rPr>
                        <a:t>(𝑦 – 3)( 𝑦</a:t>
                      </a:r>
                      <a:r>
                        <a:rPr lang="en-US" sz="2800" baseline="30000" dirty="0">
                          <a:solidFill>
                            <a:srgbClr val="FFFF00"/>
                          </a:solidFill>
                          <a:effectLst/>
                        </a:rPr>
                        <a:t>2</a:t>
                      </a:r>
                      <a:r>
                        <a:rPr lang="en-US" sz="2800" dirty="0">
                          <a:solidFill>
                            <a:srgbClr val="FFFF00"/>
                          </a:solidFill>
                          <a:effectLst/>
                        </a:rPr>
                        <a:t> + 3𝑦 + 9)</a:t>
                      </a:r>
                      <a:endParaRPr lang="en-US" sz="2800" dirty="0"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79180" y="-135334"/>
            <a:ext cx="11604819" cy="551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7152" tIns="914112" rIns="622104" bIns="8633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Example 1: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Factor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𝑦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– 27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Look for the two terms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𝑎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𝑏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expressing every term to the power of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𝑦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(𝑦)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27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=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(3)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3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 the pattern,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𝑎 = 𝑦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𝑏 = 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By substituting to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𝑎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− 𝑏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= ( 𝑎 − 𝑏)( 𝑎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+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ab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+ 𝑏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7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111" y="2801631"/>
            <a:ext cx="11277599" cy="2387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8𝑥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64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examine if the terms have a greatest common monomial factor (GCMF). Note that 8𝑥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𝑎𝑛𝑑 64 have a GCMF of 8. Hence, we can rewrite the expression as: 8(𝑥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8), where 𝑥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8 is a difference of two cubes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the two terms 𝑎 and 𝑏 by expressing every term to the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3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𝑥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(𝑥)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8 =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  the   pattern,   𝑎  =  𝑥   and   𝑏   =  2,   by   substituting   this   to  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𝑎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 𝑏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 𝑎 − 𝑏)( 𝑎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𝑏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), we have: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4707"/>
              </p:ext>
            </p:extLst>
          </p:nvPr>
        </p:nvGraphicFramePr>
        <p:xfrm>
          <a:off x="1506985" y="5189231"/>
          <a:ext cx="9053849" cy="10070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{073A0DAA-6AF3-43AB-8588-CEC1D06C72B9}</a:tableStyleId>
              </a:tblPr>
              <a:tblGrid>
                <a:gridCol w="1676301"/>
                <a:gridCol w="744151"/>
                <a:gridCol w="2094070"/>
                <a:gridCol w="430966"/>
                <a:gridCol w="4108361"/>
              </a:tblGrid>
              <a:tr h="503545">
                <a:tc>
                  <a:txBody>
                    <a:bodyPr/>
                    <a:lstStyle/>
                    <a:p>
                      <a:pPr marL="127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8𝑥</a:t>
                      </a:r>
                      <a:r>
                        <a:rPr lang="en-US" sz="2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64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4305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8[(𝑥)</a:t>
                      </a:r>
                      <a:r>
                        <a:rPr lang="en-US" sz="24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(2)</a:t>
                      </a:r>
                      <a:r>
                        <a:rPr lang="en-US" sz="24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7320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8(𝑥 − 2)(𝑥)</a:t>
                      </a:r>
                      <a:r>
                        <a:rPr lang="en-US" sz="2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+ 2(𝑥) + 2</a:t>
                      </a:r>
                      <a:r>
                        <a:rPr lang="en-US" sz="2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3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5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7320" marR="0">
                        <a:lnSpc>
                          <a:spcPts val="119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𝟖(𝒙 − 𝟐)( 𝒙</a:t>
                      </a:r>
                      <a:r>
                        <a:rPr lang="en-US" sz="2400" baseline="300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𝟐</a:t>
                      </a: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𝟐𝒙 + 𝟒)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41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2" y="0"/>
            <a:ext cx="12788721" cy="7637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03" y="2938284"/>
            <a:ext cx="10831131" cy="23876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3: 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27𝑚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8𝑚𝑛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first whether the terms 27𝑚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𝑎𝑛𝑑 8𝑚𝑛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 a GCMF. Notice that the given binomial cannot be factored directly using difference of two cubes since there is a variable 𝑚 in both terms which is not a perfect cube. Hence, factoring by taking out the GCMF must be applied first.</a:t>
            </a:r>
            <a:b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27𝑚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8𝑚𝑛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𝑚 (27𝑚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8𝑛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factor 27𝑚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8𝑛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difference of two cubes. Hence, the pattern can be applied.</a:t>
            </a:r>
            <a:b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27𝑚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(3𝑚)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𝑎𝑛𝑑 8𝑛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(2𝑛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pattern, 𝑎 = 3𝑚  and 𝑏  =  2𝑛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By substituting to 𝑎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 𝑏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( 𝑎 − 𝑏)( 𝑎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 </a:t>
            </a:r>
            <a:r>
              <a:rPr lang="en-US" sz="2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𝑏</a:t>
            </a:r>
            <a:r>
              <a:rPr lang="en-US" sz="27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), we have: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62834"/>
              </p:ext>
            </p:extLst>
          </p:nvPr>
        </p:nvGraphicFramePr>
        <p:xfrm>
          <a:off x="894066" y="5012355"/>
          <a:ext cx="10362068" cy="11051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90105"/>
                <a:gridCol w="598294"/>
                <a:gridCol w="2081490"/>
                <a:gridCol w="607847"/>
                <a:gridCol w="5284332"/>
              </a:tblGrid>
              <a:tr h="552555">
                <a:tc>
                  <a:txBody>
                    <a:bodyPr/>
                    <a:lstStyle/>
                    <a:p>
                      <a:pPr marL="127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27𝑚</a:t>
                      </a:r>
                      <a:r>
                        <a:rPr lang="en-US" sz="2400" baseline="30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8𝑛</a:t>
                      </a:r>
                      <a:r>
                        <a:rPr lang="en-US" sz="2400" baseline="300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22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223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(3𝑚)</a:t>
                      </a:r>
                      <a:r>
                        <a:rPr lang="en-US" sz="2400" baseline="30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(2𝑛</a:t>
                      </a:r>
                      <a:r>
                        <a:rPr lang="en-US" sz="2400" baseline="30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400" baseline="30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6050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(3𝑚 − 2𝑛</a:t>
                      </a:r>
                      <a:r>
                        <a:rPr lang="en-US" sz="2400" baseline="30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)((3𝑚)</a:t>
                      </a:r>
                      <a:r>
                        <a:rPr lang="en-US" sz="2400" baseline="30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+ 3𝑚 (2𝑛</a:t>
                      </a:r>
                      <a:r>
                        <a:rPr lang="en-US" sz="2400" baseline="30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+ (2𝑛</a:t>
                      </a:r>
                      <a:r>
                        <a:rPr lang="en-US" sz="2400" baseline="30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400" baseline="300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2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ts val="1285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6050" marR="0">
                        <a:lnSpc>
                          <a:spcPts val="119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(𝟑𝒎 − 𝟐𝒏</a:t>
                      </a:r>
                      <a:r>
                        <a:rPr lang="en-US" sz="2400" baseline="300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𝟐</a:t>
                      </a: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)( 𝟗𝒎</a:t>
                      </a:r>
                      <a:r>
                        <a:rPr lang="en-US" sz="2400" baseline="300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𝟐</a:t>
                      </a: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𝟔𝒎𝒏</a:t>
                      </a:r>
                      <a:r>
                        <a:rPr lang="en-US" sz="2400" baseline="300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𝟐</a:t>
                      </a: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𝟒𝒏</a:t>
                      </a:r>
                      <a:r>
                        <a:rPr lang="en-US" sz="2400" baseline="300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𝟒</a:t>
                      </a:r>
                      <a:r>
                        <a:rPr lang="en-US" sz="2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66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569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 DELANEY</vt:lpstr>
      <vt:lpstr>Arial</vt:lpstr>
      <vt:lpstr>Calibri</vt:lpstr>
      <vt:lpstr>Calibri Light</vt:lpstr>
      <vt:lpstr>Cambria Math</vt:lpstr>
      <vt:lpstr>Office Theme</vt:lpstr>
      <vt:lpstr>FACTORING SUM AND DIFFERENCE OF TWO CUBES</vt:lpstr>
      <vt:lpstr>What’s In</vt:lpstr>
      <vt:lpstr>PowerPoint Presentation</vt:lpstr>
      <vt:lpstr>PowerPoint Presentation</vt:lpstr>
      <vt:lpstr>To get the trinomial factor:   First term: Square the first term of the binomial factor 𝑥 – 2 → 𝑥2   Second term: Multiply the terms of the binomial factor 𝑥 – 2 .   → 2𝑥   Third term: Square the second term of the of the binomial factor 𝑥 – 2.   → 22 = 4   Hence, the trinomial factor is 𝑥2 + 2𝑥 + 4 . (Note that since the binomial factor is connected by a −, then, the middle term should be its additive inverse or + and in factoring sum or difference of two cubes, the operation of the third term of the trinomial factor is always +). </vt:lpstr>
      <vt:lpstr>This suggests the following rule for factoring a difference of cubes.   𝒂𝟑 − 𝒃𝟑 = ( 𝒂 − 𝒃)( 𝒂𝟐 + 𝐚𝐛 + 𝒃𝟐 )   Let us now use the pattern in the examples below. </vt:lpstr>
      <vt:lpstr>Example 1: Factor 𝑦3 – 27. Look for the two terms 𝑎 and 𝑏 by expressing every term to the power of 3.  𝑦3 = (𝑦)3 and 27 = (3)3  Using the pattern, 𝑎 = 𝑦 and 𝑏 = 3. By substituting to  𝑎3 − 𝑏3 = ( 𝑎 − 𝑏)( 𝑎2 + ab + 𝑏2 ): </vt:lpstr>
      <vt:lpstr>Example 2: Factor 8𝑥3 – 64.   First, examine if the terms have a greatest common monomial factor (GCMF). Note that 8𝑥3 𝑎𝑛𝑑 64 have a GCMF of 8. Hence, we can rewrite the expression as: 8(𝑥3 – 8), where 𝑥3 – 8 is a difference of two cubes. Look for the two terms 𝑎 and 𝑏 by expressing every term to the  power of 3.  𝑥3 = (𝑥)3 and 8 = 23  Following   the   pattern,   𝑎  =  𝑥   and   𝑏   =  2,   by   substituting   this   to    𝑎3 −  𝑏3 = ( 𝑎 − 𝑏)( 𝑎2 + ab + 𝑏2 ), we have: </vt:lpstr>
      <vt:lpstr>Example 3: Factor 27𝑚4 –  8𝑚𝑛6   Examine first whether the terms 27𝑚4 𝑎𝑛𝑑 8𝑚𝑛6 contain a GCMF. Notice that the given binomial cannot be factored directly using difference of two cubes since there is a variable 𝑚 in both terms which is not a perfect cube. Hence, factoring by taking out the GCMF must be applied first. 27𝑚4 – 8𝑚𝑛3 = 𝑚 (27𝑚3 – 8𝑛6) The factor 27𝑚3 – 8𝑛3 is a difference of two cubes. Hence, the pattern can be applied. 27𝑚3 = (3𝑚)3 𝑎𝑛𝑑 8𝑛6 = (2𝑛2)3 Using the pattern, 𝑎 = 3𝑚  and 𝑏  =  2𝑛2.  By substituting to 𝑎3 −  𝑏3  = ( 𝑎 − 𝑏)( 𝑎2 +  ab + 𝑏2 ), we have: </vt:lpstr>
      <vt:lpstr>Putting all the factors together, the complete factored form 27𝑚4 –  8𝑚𝑛6  is:   27𝑚4 – 8𝑚𝑛6 =  𝑚 (27𝑚3 – 8𝑛6) = 𝒎 (𝟑𝒎 − 𝟐𝒏𝟐)( 𝟗𝒎𝟐 + 𝟔𝒎𝒏𝟐 + 𝟒𝒏𝟒)   In the same manner, the sum of two cubes can be factored using a pattern similar to the difference of cubes. It is the result of a multiplication like the following: </vt:lpstr>
      <vt:lpstr>PowerPoint Presentation</vt:lpstr>
      <vt:lpstr>PowerPoint Presentation</vt:lpstr>
      <vt:lpstr>Example 4: Factor 1 + 8𝑘3   Look for the two terms 𝑎 and 𝑏 by expressing every term to the power of 3.    1 = (1)3 and 8𝑘3     = (2𝑘)3  1 + 8𝑘3 = (1 + 2𝑘)[(1)2 − 1 (2𝑘) + (2𝑘)2]  = (𝟏 + 𝟐𝒌)(𝟏 − 𝟐𝒌 + 𝟒𝒌𝟐)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Edylyn</dc:creator>
  <cp:lastModifiedBy>Edylyn</cp:lastModifiedBy>
  <cp:revision>19</cp:revision>
  <dcterms:created xsi:type="dcterms:W3CDTF">2020-09-23T10:50:18Z</dcterms:created>
  <dcterms:modified xsi:type="dcterms:W3CDTF">2020-09-23T13:25:16Z</dcterms:modified>
</cp:coreProperties>
</file>