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FF6D6D"/>
    <a:srgbClr val="4893D2"/>
    <a:srgbClr val="3283C8"/>
    <a:srgbClr val="13D0FF"/>
    <a:srgbClr val="0F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97580" y="871855"/>
            <a:ext cx="6842760" cy="61150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67175" y="961390"/>
            <a:ext cx="1228725" cy="432435"/>
          </a:xfrm>
          <a:prstGeom prst="rect">
            <a:avLst/>
          </a:prstGeom>
          <a:solidFill>
            <a:srgbClr val="13D0FF"/>
          </a:solidFill>
          <a:ln>
            <a:solidFill>
              <a:srgbClr val="0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Nginx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负载均衡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38875" y="961390"/>
            <a:ext cx="1228725" cy="432435"/>
          </a:xfrm>
          <a:prstGeom prst="rect">
            <a:avLst/>
          </a:prstGeom>
          <a:solidFill>
            <a:srgbClr val="13D0FF"/>
          </a:solidFill>
          <a:ln>
            <a:solidFill>
              <a:srgbClr val="0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Nginx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负载均衡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10575" y="961390"/>
            <a:ext cx="1228725" cy="432435"/>
          </a:xfrm>
          <a:prstGeom prst="rect">
            <a:avLst/>
          </a:prstGeom>
          <a:solidFill>
            <a:srgbClr val="13D0FF"/>
          </a:solidFill>
          <a:ln>
            <a:solidFill>
              <a:srgbClr val="0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Nginx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负载均衡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97580" y="1855470"/>
            <a:ext cx="6842125" cy="61150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67175" y="1945005"/>
            <a:ext cx="1228725" cy="432435"/>
          </a:xfrm>
          <a:prstGeom prst="rect">
            <a:avLst/>
          </a:prstGeom>
          <a:solidFill>
            <a:srgbClr val="13D0FF"/>
          </a:solidFill>
          <a:ln>
            <a:solidFill>
              <a:srgbClr val="0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Zuul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网关服务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8875" y="1945005"/>
            <a:ext cx="1228725" cy="432435"/>
          </a:xfrm>
          <a:prstGeom prst="rect">
            <a:avLst/>
          </a:prstGeom>
          <a:solidFill>
            <a:srgbClr val="13D0FF"/>
          </a:solidFill>
          <a:ln>
            <a:solidFill>
              <a:srgbClr val="0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  <a:sym typeface="+mn-ea"/>
              </a:rPr>
              <a:t>Zuul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  <a:sym typeface="+mn-ea"/>
              </a:rPr>
              <a:t>网关服务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10575" y="1945005"/>
            <a:ext cx="1228725" cy="432435"/>
          </a:xfrm>
          <a:prstGeom prst="rect">
            <a:avLst/>
          </a:prstGeom>
          <a:solidFill>
            <a:srgbClr val="13D0FF"/>
          </a:solidFill>
          <a:ln>
            <a:solidFill>
              <a:srgbClr val="0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  <a:sym typeface="+mn-ea"/>
              </a:rPr>
              <a:t>Zuul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  <a:sym typeface="+mn-ea"/>
              </a:rPr>
              <a:t>网关服务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97580" y="2829560"/>
            <a:ext cx="6842125" cy="192087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97580" y="5104765"/>
            <a:ext cx="6842125" cy="61150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802765" y="6056630"/>
            <a:ext cx="10176510" cy="71945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717675" y="1855470"/>
            <a:ext cx="1352550" cy="386905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711180" y="1875155"/>
            <a:ext cx="1360805" cy="386905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238875" y="99060"/>
            <a:ext cx="1228725" cy="4324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用户请求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02765" y="224790"/>
            <a:ext cx="1266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监控与保护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712450" y="287020"/>
            <a:ext cx="1266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治理与配置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0" name="上下箭头 39"/>
          <p:cNvSpPr/>
          <p:nvPr/>
        </p:nvSpPr>
        <p:spPr>
          <a:xfrm>
            <a:off x="6754495" y="531495"/>
            <a:ext cx="197485" cy="34036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4582795" y="1502410"/>
            <a:ext cx="197485" cy="34036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上下箭头 41"/>
          <p:cNvSpPr/>
          <p:nvPr/>
        </p:nvSpPr>
        <p:spPr>
          <a:xfrm>
            <a:off x="6791960" y="1502410"/>
            <a:ext cx="197485" cy="34036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上下箭头 42"/>
          <p:cNvSpPr/>
          <p:nvPr/>
        </p:nvSpPr>
        <p:spPr>
          <a:xfrm>
            <a:off x="9014460" y="1502410"/>
            <a:ext cx="197485" cy="34036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3098800" y="2069465"/>
            <a:ext cx="372745" cy="18351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左右箭头 44"/>
          <p:cNvSpPr/>
          <p:nvPr/>
        </p:nvSpPr>
        <p:spPr>
          <a:xfrm>
            <a:off x="3089275" y="3698240"/>
            <a:ext cx="372745" cy="18351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左右箭头 45"/>
          <p:cNvSpPr/>
          <p:nvPr/>
        </p:nvSpPr>
        <p:spPr>
          <a:xfrm>
            <a:off x="3098800" y="5327650"/>
            <a:ext cx="372745" cy="18351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左右箭头 46"/>
          <p:cNvSpPr/>
          <p:nvPr/>
        </p:nvSpPr>
        <p:spPr>
          <a:xfrm>
            <a:off x="10339070" y="2069465"/>
            <a:ext cx="372745" cy="18351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10340340" y="3698875"/>
            <a:ext cx="372745" cy="18351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左右箭头 48"/>
          <p:cNvSpPr/>
          <p:nvPr/>
        </p:nvSpPr>
        <p:spPr>
          <a:xfrm>
            <a:off x="10339070" y="5327650"/>
            <a:ext cx="372745" cy="18351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上下箭头 50"/>
          <p:cNvSpPr/>
          <p:nvPr/>
        </p:nvSpPr>
        <p:spPr>
          <a:xfrm>
            <a:off x="2338070" y="5716270"/>
            <a:ext cx="197485" cy="34036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流程图: 磁盘 52"/>
          <p:cNvSpPr/>
          <p:nvPr/>
        </p:nvSpPr>
        <p:spPr>
          <a:xfrm>
            <a:off x="2477770" y="6104255"/>
            <a:ext cx="621030" cy="60261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仿宋" panose="02010609060101010101" charset="-122"/>
                <a:ea typeface="仿宋" panose="02010609060101010101" charset="-122"/>
              </a:rPr>
              <a:t>Disk</a:t>
            </a:r>
            <a:endParaRPr lang="en-US" altLang="zh-CN" sz="1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6" name="流程图: 磁盘 55"/>
          <p:cNvSpPr/>
          <p:nvPr/>
        </p:nvSpPr>
        <p:spPr>
          <a:xfrm>
            <a:off x="3230245" y="6113145"/>
            <a:ext cx="621030" cy="602615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仿宋" panose="02010609060101010101" charset="-122"/>
                <a:ea typeface="仿宋" panose="02010609060101010101" charset="-122"/>
                <a:sym typeface="+mn-ea"/>
              </a:rPr>
              <a:t>Disk</a:t>
            </a:r>
            <a:endParaRPr lang="en-US" altLang="zh-CN" sz="1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7" name="流程图: 磁盘 56"/>
          <p:cNvSpPr/>
          <p:nvPr/>
        </p:nvSpPr>
        <p:spPr>
          <a:xfrm>
            <a:off x="4780280" y="6113145"/>
            <a:ext cx="621030" cy="602615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仿宋" panose="02010609060101010101" charset="-122"/>
                <a:ea typeface="仿宋" panose="02010609060101010101" charset="-122"/>
              </a:rPr>
              <a:t>Redis</a:t>
            </a:r>
            <a:endParaRPr lang="en-US" altLang="zh-CN" sz="1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8" name="流程图: 磁盘 57"/>
          <p:cNvSpPr/>
          <p:nvPr/>
        </p:nvSpPr>
        <p:spPr>
          <a:xfrm>
            <a:off x="5462270" y="6113145"/>
            <a:ext cx="621030" cy="602615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仿宋" panose="02010609060101010101" charset="-122"/>
                <a:ea typeface="仿宋" panose="02010609060101010101" charset="-122"/>
                <a:sym typeface="+mn-ea"/>
              </a:rPr>
              <a:t>Redis</a:t>
            </a:r>
            <a:endParaRPr lang="en-US" altLang="zh-CN" sz="1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9" name="流程图: 磁盘 58"/>
          <p:cNvSpPr/>
          <p:nvPr/>
        </p:nvSpPr>
        <p:spPr>
          <a:xfrm>
            <a:off x="7066280" y="6113145"/>
            <a:ext cx="621030" cy="60261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仿宋" panose="02010609060101010101" charset="-122"/>
                <a:ea typeface="仿宋" panose="02010609060101010101" charset="-122"/>
              </a:rPr>
              <a:t>SQL</a:t>
            </a:r>
            <a:endParaRPr lang="en-US" altLang="zh-CN" sz="1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0" name="流程图: 磁盘 59"/>
          <p:cNvSpPr/>
          <p:nvPr/>
        </p:nvSpPr>
        <p:spPr>
          <a:xfrm>
            <a:off x="7789545" y="6104255"/>
            <a:ext cx="621030" cy="602615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仿宋" panose="02010609060101010101" charset="-122"/>
                <a:ea typeface="仿宋" panose="02010609060101010101" charset="-122"/>
              </a:rPr>
              <a:t>SQL</a:t>
            </a:r>
            <a:endParaRPr lang="en-US" altLang="zh-CN" sz="1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1" name="流程图: 磁盘 60"/>
          <p:cNvSpPr/>
          <p:nvPr/>
        </p:nvSpPr>
        <p:spPr>
          <a:xfrm>
            <a:off x="9718040" y="6113145"/>
            <a:ext cx="621030" cy="60261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仿宋" panose="02010609060101010101" charset="-122"/>
                <a:ea typeface="仿宋" panose="02010609060101010101" charset="-122"/>
              </a:rPr>
              <a:t>NOSQL</a:t>
            </a:r>
            <a:endParaRPr lang="en-US" altLang="zh-CN" sz="1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2" name="流程图: 磁盘 61"/>
          <p:cNvSpPr/>
          <p:nvPr/>
        </p:nvSpPr>
        <p:spPr>
          <a:xfrm>
            <a:off x="10423525" y="6113145"/>
            <a:ext cx="621030" cy="602615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latin typeface="仿宋" panose="02010609060101010101" charset="-122"/>
                <a:ea typeface="仿宋" panose="02010609060101010101" charset="-122"/>
              </a:rPr>
              <a:t>NOSQL</a:t>
            </a:r>
            <a:endParaRPr lang="en-US" altLang="zh-CN" sz="12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3" name="上下箭头 62"/>
          <p:cNvSpPr/>
          <p:nvPr/>
        </p:nvSpPr>
        <p:spPr>
          <a:xfrm>
            <a:off x="11247120" y="5716270"/>
            <a:ext cx="197485" cy="34036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上下箭头 63"/>
          <p:cNvSpPr/>
          <p:nvPr/>
        </p:nvSpPr>
        <p:spPr>
          <a:xfrm>
            <a:off x="6754495" y="5744210"/>
            <a:ext cx="197485" cy="340360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298450" y="5904865"/>
            <a:ext cx="11773535" cy="190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298450" y="1663065"/>
            <a:ext cx="11773535" cy="190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298450" y="789940"/>
            <a:ext cx="11773535" cy="190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489710" y="118110"/>
            <a:ext cx="12065" cy="66586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99085" y="6182995"/>
            <a:ext cx="1028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数据层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97815" y="1024255"/>
            <a:ext cx="1029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代理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3254375" y="103505"/>
            <a:ext cx="38100" cy="57302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0525125" y="118110"/>
            <a:ext cx="25400" cy="5715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881755" y="2948305"/>
            <a:ext cx="1599565" cy="16833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4067175" y="3014980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单点登录服务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067175" y="3574415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API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授权服务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067175" y="4130040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日志服务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053455" y="2948940"/>
            <a:ext cx="1599565" cy="16833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238875" y="3015615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文件管理服务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238875" y="3575050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Redis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238875" y="4130040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微信对接服务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225155" y="2949575"/>
            <a:ext cx="1599565" cy="1683385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8410575" y="3016250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Meeting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410575" y="3575685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8409940" y="4130040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5766435" y="99060"/>
            <a:ext cx="13335" cy="46221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931785" y="118110"/>
            <a:ext cx="13335" cy="46221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4067175" y="255905"/>
            <a:ext cx="1228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公共服务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409940" y="255905"/>
            <a:ext cx="1229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业务服务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97" name="直接连接符 96"/>
          <p:cNvCxnSpPr/>
          <p:nvPr/>
        </p:nvCxnSpPr>
        <p:spPr>
          <a:xfrm flipV="1">
            <a:off x="297815" y="2661920"/>
            <a:ext cx="10233660" cy="234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V="1">
            <a:off x="316865" y="4951095"/>
            <a:ext cx="10233660" cy="234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16865" y="2069465"/>
            <a:ext cx="1011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网关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6865" y="3294380"/>
            <a:ext cx="1011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业务层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16865" y="4006850"/>
            <a:ext cx="1011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应用层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0848975" y="2252980"/>
            <a:ext cx="1085850" cy="695960"/>
          </a:xfrm>
          <a:prstGeom prst="rect">
            <a:avLst/>
          </a:prstGeom>
          <a:solidFill>
            <a:srgbClr val="92D050"/>
          </a:solidFill>
          <a:ln>
            <a:solidFill>
              <a:srgbClr val="0FC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AAA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0848340" y="2252345"/>
            <a:ext cx="1085850" cy="695960"/>
          </a:xfrm>
          <a:prstGeom prst="rect">
            <a:avLst/>
          </a:prstGeom>
          <a:solidFill>
            <a:srgbClr val="4893D2"/>
          </a:solidFill>
          <a:ln>
            <a:solidFill>
              <a:srgbClr val="489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Eureka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服务发现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848340" y="3434080"/>
            <a:ext cx="1085850" cy="695960"/>
          </a:xfrm>
          <a:prstGeom prst="rect">
            <a:avLst/>
          </a:prstGeom>
          <a:solidFill>
            <a:srgbClr val="4893D2"/>
          </a:solidFill>
          <a:ln>
            <a:solidFill>
              <a:srgbClr val="489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Config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配置管理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848975" y="4750435"/>
            <a:ext cx="1085850" cy="695960"/>
          </a:xfrm>
          <a:prstGeom prst="rect">
            <a:avLst/>
          </a:prstGeom>
          <a:solidFill>
            <a:srgbClr val="4893D2"/>
          </a:solidFill>
          <a:ln>
            <a:solidFill>
              <a:srgbClr val="489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Consul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发现与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配置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851025" y="2252345"/>
            <a:ext cx="1085850" cy="695960"/>
          </a:xfrm>
          <a:prstGeom prst="rect">
            <a:avLst/>
          </a:prstGeom>
          <a:solidFill>
            <a:srgbClr val="FF5353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Security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安全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851025" y="3462020"/>
            <a:ext cx="1085850" cy="695960"/>
          </a:xfrm>
          <a:prstGeom prst="rect">
            <a:avLst/>
          </a:prstGeom>
          <a:solidFill>
            <a:srgbClr val="FF5353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Turbine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监控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851025" y="4750435"/>
            <a:ext cx="1085850" cy="695960"/>
          </a:xfrm>
          <a:prstGeom prst="rect">
            <a:avLst/>
          </a:prstGeom>
          <a:solidFill>
            <a:srgbClr val="FF5353"/>
          </a:solidFill>
          <a:ln>
            <a:solidFill>
              <a:srgbClr val="FF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Hystrix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熔断器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589655" y="5203190"/>
            <a:ext cx="1513205" cy="432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Bus事件与消息总线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295900" y="5203190"/>
            <a:ext cx="1591945" cy="432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Task任务调度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与管理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991985" y="5203190"/>
            <a:ext cx="1560830" cy="432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Stream数据流操作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8662035" y="5194300"/>
            <a:ext cx="1588770" cy="4324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DataFlow大数据操作</a:t>
            </a:r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16865" y="5266055"/>
            <a:ext cx="1011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高级服务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611495" y="509905"/>
            <a:ext cx="1228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仿宋" panose="02010609060101010101" charset="-122"/>
                <a:ea typeface="仿宋" panose="02010609060101010101" charset="-122"/>
              </a:rPr>
              <a:t>系统集成</a:t>
            </a:r>
            <a:endParaRPr lang="zh-CN" altLang="en-US" sz="14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175" y="3574415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API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授权服务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8875" y="3015615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文件管理服务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38875" y="3575050"/>
            <a:ext cx="1228725" cy="43243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en-US" altLang="zh-CN" sz="1200">
                <a:latin typeface="仿宋" panose="02010609060101010101" charset="-122"/>
                <a:ea typeface="仿宋" panose="02010609060101010101" charset="-122"/>
              </a:rPr>
              <a:t>Redis</a:t>
            </a:r>
            <a:r>
              <a:rPr lang="zh-CN" altLang="en-US" sz="1200">
                <a:latin typeface="仿宋" panose="02010609060101010101" charset="-122"/>
                <a:ea typeface="仿宋" panose="02010609060101010101" charset="-122"/>
              </a:rPr>
              <a:t>服务</a:t>
            </a:r>
            <a:endParaRPr lang="en-US" altLang="zh-CN" sz="1200"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endParaRPr lang="zh-CN" altLang="en-US" sz="120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36905" y="189865"/>
            <a:ext cx="10718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仿宋" panose="02010609060101010101" charset="-122"/>
                <a:ea typeface="仿宋" panose="02010609060101010101" charset="-122"/>
              </a:rPr>
              <a:t>协同办公平台的作用</a:t>
            </a:r>
            <a:r>
              <a:rPr lang="zh-CN" altLang="zh-CN" sz="2000" b="1">
                <a:latin typeface="仿宋" panose="02010609060101010101" charset="-122"/>
                <a:ea typeface="仿宋" panose="02010609060101010101" charset="-122"/>
              </a:rPr>
              <a:t>：</a:t>
            </a:r>
            <a:endParaRPr lang="zh-CN" altLang="zh-CN" sz="20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4420" y="1039495"/>
            <a:ext cx="102806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1.DevOps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微服务架构可以更好的实现DevOps开发运维一体化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4420" y="2150745"/>
            <a:ext cx="10280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2.规范</a:t>
            </a:r>
            <a:endParaRPr lang="en-US" altLang="zh-CN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统一了架构（框架、标准、规范），但是不限技术栈；按照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约定好的标准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，开发者可以自由选择开发技术，提供API服务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4420" y="3261995"/>
            <a:ext cx="102806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3.敏捷开发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根据不同的业务需求，开发人员可在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已有的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服务上拓展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开发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，也可在平台上快速搭建一个微服务.</a:t>
            </a:r>
            <a:endParaRPr lang="en-US" altLang="zh-CN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4420" y="4358640"/>
            <a:ext cx="102806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</a:t>
            </a:r>
            <a:r>
              <a:rPr lang="zh-CN" altLang="en-US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公司业务的需要</a:t>
            </a:r>
            <a:endParaRPr lang="zh-CN" altLang="en-US" b="1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4.1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目前协同办公组没有统一的开发标准和规范，并且项目没有实现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DevOps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4.2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公司的系统众多，公共服务不够统一。比如：登录，组织架构，统一的网站门户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4.3 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适应未来公司的业务需求变更，能够具备敏捷开发和持续交付（技术栈选型）的能力。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6905" y="189865"/>
            <a:ext cx="10718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仿宋" panose="02010609060101010101" charset="-122"/>
                <a:ea typeface="仿宋" panose="02010609060101010101" charset="-122"/>
              </a:rPr>
              <a:t>协同办公平台的挑战：</a:t>
            </a:r>
            <a:endParaRPr lang="zh-CN" altLang="zh-CN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8720" y="1296670"/>
            <a:ext cx="1028065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服务的治理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服务的日志分析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服务的监控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性能分析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服务链监控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分布式事务一致性等</a:t>
            </a:r>
            <a:endParaRPr lang="en-US" alt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59105" y="2291080"/>
            <a:ext cx="831850" cy="8229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申请人</a:t>
            </a:r>
            <a:endParaRPr lang="zh-CN" altLang="en-US" sz="10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17" name="肘形连接符 16"/>
          <p:cNvCxnSpPr>
            <a:stCxn id="4" idx="4"/>
          </p:cNvCxnSpPr>
          <p:nvPr/>
        </p:nvCxnSpPr>
        <p:spPr>
          <a:xfrm rot="5400000" flipV="1">
            <a:off x="1738630" y="2258060"/>
            <a:ext cx="409575" cy="2120900"/>
          </a:xfrm>
          <a:prstGeom prst="bentConnector2">
            <a:avLst/>
          </a:prstGeom>
          <a:ln w="12700">
            <a:solidFill>
              <a:schemeClr val="accent3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3033395" y="883920"/>
            <a:ext cx="1084580" cy="107696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latin typeface="仿宋" panose="02010609060101010101" charset="-122"/>
                <a:ea typeface="仿宋" panose="02010609060101010101" charset="-122"/>
              </a:rPr>
              <a:t>職場主管</a:t>
            </a:r>
            <a:endParaRPr lang="zh-CN" altLang="en-US" sz="100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2966720" y="2948940"/>
            <a:ext cx="1151255" cy="1151890"/>
          </a:xfrm>
          <a:prstGeom prst="diamond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RUTH</a:t>
            </a:r>
            <a:endParaRPr lang="zh-CN" altLang="en-US" sz="1000"/>
          </a:p>
        </p:txBody>
      </p:sp>
      <p:sp>
        <p:nvSpPr>
          <p:cNvPr id="22" name="圆角矩形 21"/>
          <p:cNvSpPr/>
          <p:nvPr/>
        </p:nvSpPr>
        <p:spPr>
          <a:xfrm>
            <a:off x="5605145" y="1160780"/>
            <a:ext cx="962660" cy="51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所属专员</a:t>
            </a:r>
            <a:endParaRPr lang="zh-CN" altLang="en-US" sz="1000"/>
          </a:p>
          <a:p>
            <a:pPr algn="ctr"/>
            <a:r>
              <a:rPr lang="zh-CN" altLang="en-US" sz="1000"/>
              <a:t>（申请人）</a:t>
            </a:r>
            <a:endParaRPr lang="zh-CN" altLang="en-US" sz="100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564630" y="1419225"/>
            <a:ext cx="711200" cy="6350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7284720" y="1160780"/>
            <a:ext cx="1022985" cy="51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ERIC</a:t>
            </a:r>
            <a:endParaRPr lang="zh-CN" altLang="en-US" sz="1000"/>
          </a:p>
          <a:p>
            <a:pPr algn="ctr"/>
            <a:r>
              <a:rPr lang="zh-CN" altLang="en-US" sz="1000"/>
              <a:t>SAM</a:t>
            </a:r>
            <a:endParaRPr lang="zh-CN" altLang="en-US" sz="1000"/>
          </a:p>
        </p:txBody>
      </p:sp>
      <p:sp>
        <p:nvSpPr>
          <p:cNvPr id="26" name="圆角矩形 25"/>
          <p:cNvSpPr/>
          <p:nvPr/>
        </p:nvSpPr>
        <p:spPr>
          <a:xfrm>
            <a:off x="9018905" y="1160780"/>
            <a:ext cx="1022985" cy="5137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MYRA</a:t>
            </a:r>
            <a:endParaRPr lang="zh-CN" altLang="en-US" sz="100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8307705" y="1443990"/>
            <a:ext cx="711200" cy="6350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1022965" y="2125980"/>
            <a:ext cx="831850" cy="8229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1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结束</a:t>
            </a:r>
            <a:endParaRPr lang="zh-CN" altLang="zh-CN" sz="10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188460" y="1417955"/>
            <a:ext cx="1345565" cy="2540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188460" y="3523615"/>
            <a:ext cx="1345565" cy="2540"/>
          </a:xfrm>
          <a:prstGeom prst="straightConnector1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六边形 39"/>
          <p:cNvSpPr/>
          <p:nvPr/>
        </p:nvSpPr>
        <p:spPr>
          <a:xfrm>
            <a:off x="5672455" y="3091180"/>
            <a:ext cx="2004060" cy="867410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向有關部門提交工作單</a:t>
            </a:r>
            <a:endParaRPr lang="zh-CN" altLang="en-US" sz="1000"/>
          </a:p>
        </p:txBody>
      </p:sp>
      <p:cxnSp>
        <p:nvCxnSpPr>
          <p:cNvPr id="47" name="肘形连接符 46"/>
          <p:cNvCxnSpPr/>
          <p:nvPr/>
        </p:nvCxnSpPr>
        <p:spPr>
          <a:xfrm flipV="1">
            <a:off x="7676515" y="2538730"/>
            <a:ext cx="3346450" cy="9874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26" idx="3"/>
            <a:endCxn id="28" idx="0"/>
          </p:cNvCxnSpPr>
          <p:nvPr/>
        </p:nvCxnSpPr>
        <p:spPr>
          <a:xfrm>
            <a:off x="10050145" y="1417955"/>
            <a:ext cx="1397000" cy="708025"/>
          </a:xfrm>
          <a:prstGeom prst="bentConnector2">
            <a:avLst/>
          </a:prstGeom>
          <a:ln w="127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76200" y="581025"/>
            <a:ext cx="12039600" cy="1651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265930" y="10033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代理人流程（微服务）</a:t>
            </a:r>
            <a:endParaRPr lang="zh-CN" altLang="en-US"/>
          </a:p>
        </p:txBody>
      </p:sp>
      <p:cxnSp>
        <p:nvCxnSpPr>
          <p:cNvPr id="53" name="肘形连接符 52"/>
          <p:cNvCxnSpPr>
            <a:stCxn id="4" idx="0"/>
            <a:endCxn id="18" idx="1"/>
          </p:cNvCxnSpPr>
          <p:nvPr/>
        </p:nvCxnSpPr>
        <p:spPr>
          <a:xfrm rot="16200000">
            <a:off x="1528128" y="777558"/>
            <a:ext cx="868680" cy="2158365"/>
          </a:xfrm>
          <a:prstGeom prst="bentConnector2">
            <a:avLst/>
          </a:prstGeom>
          <a:ln w="12700">
            <a:solidFill>
              <a:schemeClr val="accent3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76200" y="4156075"/>
            <a:ext cx="12039600" cy="1651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40970" y="4163695"/>
            <a:ext cx="114998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申请类型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 佣金上訴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 福利上訴  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C. 津貼上訴    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D. 考核上訴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 入職特批</a:t>
            </a:r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 離職特批</a:t>
            </a:r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C. 津貼申請特批</a:t>
            </a:r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A. 業務競賽上訴</a:t>
            </a:r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B. 榮譽體系上訴</a:t>
            </a:r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A. 職場維修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B. 訂購物資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C. 免費名片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lang="zh-CN" altLang="en-US"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387475" y="4172585"/>
            <a:ext cx="350520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备注说明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申請人可在企業微信查詢以下資料: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已發起工作單 (過去1年/ 1個月/ 1周)。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查詢指定工作單的處理時點及處理人 (不需顯示辦公系統處理內容)。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超過一個月未有結果的工作單，代理人可向專員發出催辦提示。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部門職員可在企業微信將工作單進行以下操作: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回饋意見及退回發起人/其中一位處理人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回饋意見及審批到下一位處理人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確認審批結果及通知發起人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 查閱曾處理工作單 (過去1年/ 1個月/ 1周)*。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5. 完成審批後自動抄送處理專員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 轉發同部門人員的企業微信 (或轉到公司電郵介面發出)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註：系統請保留有關工作單記錄至少7年。	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167630" y="4156075"/>
            <a:ext cx="350520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10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舉例流程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 代理人發起工作單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 職場主管通過初審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3. 專員收到工作單及初審，通過後轉到工作負責人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4. 工作負責人收到工作單及初審，通過後轉到審批人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5. 審批人回饋意見，退回給工作負責人補充資料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6. 審批人同意申請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7. 完成審批後自動抄送處理專員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8. 完成審批後自動抄送跟進人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sz="1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9. 代理人收到通知	</a:t>
            </a:r>
            <a:endParaRPr sz="1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61330" y="2026285"/>
            <a:ext cx="6293485" cy="2074545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19870" y="3656965"/>
            <a:ext cx="9201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OA</a:t>
            </a:r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6905" y="189865"/>
            <a:ext cx="10718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仿宋" panose="02010609060101010101" charset="-122"/>
                <a:ea typeface="仿宋" panose="02010609060101010101" charset="-122"/>
              </a:rPr>
              <a:t>项目的接入规则：</a:t>
            </a:r>
            <a:endParaRPr lang="zh-CN" altLang="zh-CN" sz="2800" b="1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905" y="711835"/>
            <a:ext cx="1028065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zh-CN" altLang="en-US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前端：</a:t>
            </a:r>
            <a:endParaRPr lang="zh-CN" altLang="en-US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前端的后台：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NodeJS + Express 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前端的前台：推荐用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Angular5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（可选 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JQuery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VueJS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等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...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统一的前端开发模板和规范：（移动端和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PC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端）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https://www.angular.cn/docs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http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://www.acloudmeter.com/demos/v2/dashboard/default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后端：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SpringCloud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支持项目的分类管理，统一的架构设计。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已有的</a:t>
            </a:r>
            <a:r>
              <a:rPr lang="zh-CN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公共服务：公共的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File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服务，工作流服务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SpringBoot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SpringBoot + Dubbo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SpringBoot + Mybatis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SpringBoot + DB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（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 + Mysql + SqlServer + MongoDB + Oracle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）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SptingBoot + 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自动化编译与部署：</a:t>
            </a:r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Openshift</a:t>
            </a:r>
            <a:r>
              <a:rPr lang="zh-CN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平台</a:t>
            </a:r>
            <a:endParaRPr lang="zh-CN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4.</a:t>
            </a:r>
            <a:r>
              <a:rPr lang="zh-CN" altLang="en-US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后续会提供统一的性能测试与自动化测试方案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zh-CN" altLang="zh-CN" sz="1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endParaRPr lang="en-US" altLang="zh-CN" sz="1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1720</Words>
  <Application>WPS 演示</Application>
  <PresentationFormat>宽屏</PresentationFormat>
  <Paragraphs>255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仿宋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clioadmin</cp:lastModifiedBy>
  <cp:revision>234</cp:revision>
  <dcterms:created xsi:type="dcterms:W3CDTF">2018-05-09T07:43:00Z</dcterms:created>
  <dcterms:modified xsi:type="dcterms:W3CDTF">2018-07-20T07:00:28Z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