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2"/>
  </p:notesMasterIdLst>
  <p:sldIdLst>
    <p:sldId id="264" r:id="rId2"/>
    <p:sldId id="256" r:id="rId3"/>
    <p:sldId id="257" r:id="rId4"/>
    <p:sldId id="258" r:id="rId5"/>
    <p:sldId id="259" r:id="rId6"/>
    <p:sldId id="262" r:id="rId7"/>
    <p:sldId id="260" r:id="rId8"/>
    <p:sldId id="261"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A3DC66-C540-4A8B-A0EA-5E667DAC0209}">
          <p14:sldIdLst>
            <p14:sldId id="264"/>
            <p14:sldId id="256"/>
            <p14:sldId id="257"/>
            <p14:sldId id="258"/>
            <p14:sldId id="259"/>
            <p14:sldId id="262"/>
            <p14:sldId id="260"/>
            <p14:sldId id="261"/>
            <p14:sldId id="265"/>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solidFill>
              <a:schemeClr val="accent2">
                <a:lumMod val="40000"/>
                <a:lumOff val="60000"/>
              </a:schemeClr>
            </a:solidFill>
          </c:spPr>
          <c:dPt>
            <c:idx val="0"/>
            <c:bubble3D val="0"/>
            <c:spPr>
              <a:solidFill>
                <a:srgbClr val="92D050"/>
              </a:solidFill>
            </c:spPr>
            <c:extLst>
              <c:ext xmlns:c16="http://schemas.microsoft.com/office/drawing/2014/chart" uri="{C3380CC4-5D6E-409C-BE32-E72D297353CC}">
                <c16:uniqueId val="{00000001-8D88-42CD-B0D6-A520914D45AE}"/>
              </c:ext>
            </c:extLst>
          </c:dPt>
          <c:dLbls>
            <c:spPr>
              <a:noFill/>
              <a:ln>
                <a:noFill/>
              </a:ln>
              <a:effectLst/>
            </c:spPr>
            <c:txPr>
              <a:bodyPr/>
              <a:lstStyle/>
              <a:p>
                <a:pPr>
                  <a:defRPr>
                    <a:solidFill>
                      <a:schemeClr val="tx1">
                        <a:lumMod val="95000"/>
                        <a:lumOff val="5000"/>
                      </a:schemeClr>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Lighting and Ac</c:v>
                </c:pt>
                <c:pt idx="1">
                  <c:v>Other</c:v>
                </c:pt>
              </c:strCache>
            </c:strRef>
          </c:cat>
          <c:val>
            <c:numRef>
              <c:f>Sheet1!$B$2:$B$3</c:f>
              <c:numCache>
                <c:formatCode>General</c:formatCode>
                <c:ptCount val="2"/>
                <c:pt idx="0">
                  <c:v>34.5</c:v>
                </c:pt>
                <c:pt idx="1">
                  <c:v>65.5</c:v>
                </c:pt>
              </c:numCache>
            </c:numRef>
          </c:val>
          <c:extLst>
            <c:ext xmlns:c16="http://schemas.microsoft.com/office/drawing/2014/chart" uri="{C3380CC4-5D6E-409C-BE32-E72D297353CC}">
              <c16:uniqueId val="{00000002-8D88-42CD-B0D6-A520914D45AE}"/>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7610057215864907"/>
          <c:y val="0.15905381428207324"/>
          <c:w val="0.39744403399622263"/>
          <c:h val="0.60408238953841742"/>
        </c:manualLayout>
      </c:layout>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0.05</cdr:x>
      <cdr:y>0.02941</cdr:y>
    </cdr:from>
    <cdr:to>
      <cdr:x>0.59348</cdr:x>
      <cdr:y>0.14452</cdr:y>
    </cdr:to>
    <cdr:sp macro="" textlink="">
      <cdr:nvSpPr>
        <cdr:cNvPr id="2" name="TextBox 1"/>
        <cdr:cNvSpPr txBox="1"/>
      </cdr:nvSpPr>
      <cdr:spPr>
        <a:xfrm xmlns:a="http://schemas.openxmlformats.org/drawingml/2006/main">
          <a:off x="144016" y="72008"/>
          <a:ext cx="1565391" cy="28181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600" b="1" dirty="0">
              <a:solidFill>
                <a:schemeClr val="bg1"/>
              </a:solidFill>
            </a:rPr>
            <a:t>CityU Energy consumption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4062B-E51E-4CAB-B31E-AF46B1309ABD}" type="datetimeFigureOut">
              <a:rPr lang="en-IN" smtClean="0"/>
              <a:t>27-01-2019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05395-5D68-409E-AED9-015B6DEBE484}" type="slidenum">
              <a:rPr lang="en-IN" smtClean="0"/>
              <a:t>‹#›</a:t>
            </a:fld>
            <a:endParaRPr lang="en-IN"/>
          </a:p>
        </p:txBody>
      </p:sp>
    </p:spTree>
    <p:extLst>
      <p:ext uri="{BB962C8B-B14F-4D97-AF65-F5344CB8AC3E}">
        <p14:creationId xmlns:p14="http://schemas.microsoft.com/office/powerpoint/2010/main" val="48824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705395-5D68-409E-AED9-015B6DEBE484}" type="slidenum">
              <a:rPr lang="en-IN" smtClean="0"/>
              <a:t>1</a:t>
            </a:fld>
            <a:endParaRPr lang="en-IN"/>
          </a:p>
        </p:txBody>
      </p:sp>
    </p:spTree>
    <p:extLst>
      <p:ext uri="{BB962C8B-B14F-4D97-AF65-F5344CB8AC3E}">
        <p14:creationId xmlns:p14="http://schemas.microsoft.com/office/powerpoint/2010/main" val="97424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655751"/>
            <a:ext cx="7772400" cy="15464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rPr lang="en-US"/>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a:prstGeom prst="rect">
            <a:avLst/>
          </a:prstGeom>
        </p:spPr>
        <p:txBody>
          <a:bodyPr tIns="0" bIns="0" anchor="t"/>
          <a:lstStyle>
            <a:lvl1pPr algn="r">
              <a:defRPr sz="1000"/>
            </a:lvl1pPr>
          </a:lstStyle>
          <a:p>
            <a:fld id="{EBF1FF2B-A412-477E-BD26-B0612FD9BE88}" type="datetimeFigureOut">
              <a:rPr lang="en-IN" smtClean="0"/>
              <a:t>27-01-2019</a:t>
            </a:fld>
            <a:endParaRPr lang="en-IN"/>
          </a:p>
        </p:txBody>
      </p:sp>
      <p:sp>
        <p:nvSpPr>
          <p:cNvPr id="17" name="Footer Placeholder 16"/>
          <p:cNvSpPr>
            <a:spLocks noGrp="1"/>
          </p:cNvSpPr>
          <p:nvPr>
            <p:ph type="ftr" sz="quarter" idx="11"/>
          </p:nvPr>
        </p:nvSpPr>
        <p:spPr>
          <a:xfrm>
            <a:off x="1371600" y="5650704"/>
            <a:ext cx="5791200" cy="365125"/>
          </a:xfrm>
          <a:prstGeom prst="rect">
            <a:avLst/>
          </a:prstGeo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2619123"/>
            <a:ext cx="7772400" cy="15464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
        <p:nvSpPr>
          <p:cNvPr id="13" name="Google Shape;13;p3"/>
          <p:cNvSpPr txBox="1">
            <a:spLocks noGrp="1"/>
          </p:cNvSpPr>
          <p:nvPr>
            <p:ph type="subTitle" idx="1"/>
          </p:nvPr>
        </p:nvSpPr>
        <p:spPr>
          <a:xfrm>
            <a:off x="685800" y="4193137"/>
            <a:ext cx="7772400" cy="10464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subtitle style</a:t>
            </a:r>
            <a:endParaRPr/>
          </a:p>
        </p:txBody>
      </p:sp>
      <p:sp>
        <p:nvSpPr>
          <p:cNvPr id="14" name="Google Shape;14;p3"/>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866400"/>
            <a:ext cx="57423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pPr lvl="0"/>
            <a:r>
              <a:rPr lang="en-US"/>
              <a:t>Click to edit Master text styles</a:t>
            </a:r>
          </a:p>
        </p:txBody>
      </p:sp>
      <p:sp>
        <p:nvSpPr>
          <p:cNvPr id="17" name="Google Shape;17;p4"/>
          <p:cNvSpPr txBox="1"/>
          <p:nvPr/>
        </p:nvSpPr>
        <p:spPr>
          <a:xfrm>
            <a:off x="3593400" y="1143425"/>
            <a:ext cx="1957200" cy="8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1" y="734200"/>
            <a:ext cx="887711"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1290633"/>
            <a:ext cx="9156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22" name="Google Shape;22;p5"/>
          <p:cNvSpPr txBox="1">
            <a:spLocks noGrp="1"/>
          </p:cNvSpPr>
          <p:nvPr>
            <p:ph type="body" idx="1"/>
          </p:nvPr>
        </p:nvSpPr>
        <p:spPr>
          <a:xfrm>
            <a:off x="457200" y="2084533"/>
            <a:ext cx="8229600" cy="33376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23" name="Google Shape;23;p5"/>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1290633"/>
            <a:ext cx="9156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26" name="Google Shape;26;p6"/>
          <p:cNvSpPr txBox="1">
            <a:spLocks noGrp="1"/>
          </p:cNvSpPr>
          <p:nvPr>
            <p:ph type="body" idx="1"/>
          </p:nvPr>
        </p:nvSpPr>
        <p:spPr>
          <a:xfrm>
            <a:off x="457200" y="2010567"/>
            <a:ext cx="3994500" cy="45572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n-US"/>
              <a:t>Click to edit Master text styles</a:t>
            </a:r>
          </a:p>
        </p:txBody>
      </p:sp>
      <p:sp>
        <p:nvSpPr>
          <p:cNvPr id="27" name="Google Shape;27;p6"/>
          <p:cNvSpPr txBox="1">
            <a:spLocks noGrp="1"/>
          </p:cNvSpPr>
          <p:nvPr>
            <p:ph type="body" idx="2"/>
          </p:nvPr>
        </p:nvSpPr>
        <p:spPr>
          <a:xfrm>
            <a:off x="4692275" y="2010567"/>
            <a:ext cx="3994500" cy="45572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n-US"/>
              <a:t>Click to edit Master text styles</a:t>
            </a:r>
          </a:p>
        </p:txBody>
      </p:sp>
      <p:sp>
        <p:nvSpPr>
          <p:cNvPr id="28" name="Google Shape;28;p6"/>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1290633"/>
            <a:ext cx="9156000" cy="1143200"/>
          </a:xfrm>
          <a:prstGeom prst="rect">
            <a:avLst/>
          </a:prstGeom>
        </p:spPr>
        <p:txBody>
          <a:bodyPr spcFirstLastPara="1" wrap="square" lIns="91425" tIns="91425" rIns="91425" bIns="91425" anchor="t" anchorCtr="0"/>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1" name="Google Shape;31;p7"/>
          <p:cNvSpPr txBox="1">
            <a:spLocks noGrp="1"/>
          </p:cNvSpPr>
          <p:nvPr>
            <p:ph type="body" idx="1"/>
          </p:nvPr>
        </p:nvSpPr>
        <p:spPr>
          <a:xfrm>
            <a:off x="457200" y="2010567"/>
            <a:ext cx="2631900" cy="45572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n-US"/>
              <a:t>Click to edit Master text styles</a:t>
            </a:r>
          </a:p>
        </p:txBody>
      </p:sp>
      <p:sp>
        <p:nvSpPr>
          <p:cNvPr id="32" name="Google Shape;32;p7"/>
          <p:cNvSpPr txBox="1">
            <a:spLocks noGrp="1"/>
          </p:cNvSpPr>
          <p:nvPr>
            <p:ph type="body" idx="2"/>
          </p:nvPr>
        </p:nvSpPr>
        <p:spPr>
          <a:xfrm>
            <a:off x="3223964" y="2010567"/>
            <a:ext cx="2631900" cy="45572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n-US"/>
              <a:t>Click to edit Master text styles</a:t>
            </a:r>
          </a:p>
        </p:txBody>
      </p:sp>
      <p:sp>
        <p:nvSpPr>
          <p:cNvPr id="33" name="Google Shape;33;p7"/>
          <p:cNvSpPr txBox="1">
            <a:spLocks noGrp="1"/>
          </p:cNvSpPr>
          <p:nvPr>
            <p:ph type="body" idx="3"/>
          </p:nvPr>
        </p:nvSpPr>
        <p:spPr>
          <a:xfrm>
            <a:off x="5990727" y="2010567"/>
            <a:ext cx="2631900" cy="45572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n-US"/>
              <a:t>Click to edit Master text styles</a:t>
            </a:r>
          </a:p>
        </p:txBody>
      </p:sp>
      <p:sp>
        <p:nvSpPr>
          <p:cNvPr id="34" name="Google Shape;34;p7"/>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1290633"/>
            <a:ext cx="9156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37" name="Google Shape;37;p8"/>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5875079"/>
            <a:ext cx="8229600" cy="6928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pPr lvl="0"/>
            <a:r>
              <a:rPr lang="en-US"/>
              <a:t>Click to edit Master text styles</a:t>
            </a:r>
          </a:p>
        </p:txBody>
      </p:sp>
      <p:sp>
        <p:nvSpPr>
          <p:cNvPr id="40" name="Google Shape;40;p9"/>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6443967"/>
            <a:ext cx="5487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6BC49D1-679E-4ACD-B840-A9E65F56B9D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1290633"/>
            <a:ext cx="9156000" cy="11432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2084533"/>
            <a:ext cx="8229600" cy="33376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6443967"/>
            <a:ext cx="548700" cy="4140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fld id="{D6BC49D1-679E-4ACD-B840-A9E65F56B9DB}"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PAYAS%20GOYAL\Downloads\EMSS\EMSS\index.html"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FINAL presentation cityhac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692696"/>
            <a:ext cx="9144000" cy="5143500"/>
          </a:xfrm>
          <a:prstGeom prst="rect">
            <a:avLst/>
          </a:prstGeom>
        </p:spPr>
      </p:pic>
    </p:spTree>
    <p:extLst>
      <p:ext uri="{BB962C8B-B14F-4D97-AF65-F5344CB8AC3E}">
        <p14:creationId xmlns:p14="http://schemas.microsoft.com/office/powerpoint/2010/main" val="3583578097"/>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solidFill>
                  <a:srgbClr val="FFC000"/>
                </a:solidFill>
                <a:latin typeface="Segoe UI Black" pitchFamily="34" charset="0"/>
                <a:ea typeface="Segoe UI Black" pitchFamily="34" charset="0"/>
                <a:hlinkClick r:id="rId2" action="ppaction://hlinkfile"/>
              </a:rPr>
              <a:t>WEBSITE</a:t>
            </a:r>
            <a:r>
              <a:rPr lang="en-IN" dirty="0">
                <a:solidFill>
                  <a:srgbClr val="FFC000"/>
                </a:solidFill>
                <a:latin typeface="Segoe UI Black" pitchFamily="34" charset="0"/>
                <a:ea typeface="Segoe UI Black" pitchFamily="34" charset="0"/>
              </a:rPr>
              <a:t> </a:t>
            </a:r>
          </a:p>
        </p:txBody>
      </p:sp>
      <p:sp>
        <p:nvSpPr>
          <p:cNvPr id="3" name="TextBox 2">
            <a:extLst>
              <a:ext uri="{FF2B5EF4-FFF2-40B4-BE49-F238E27FC236}">
                <a16:creationId xmlns:a16="http://schemas.microsoft.com/office/drawing/2014/main" id="{89BAA983-9A93-41FC-ABA2-1B081C99A858}"/>
              </a:ext>
            </a:extLst>
          </p:cNvPr>
          <p:cNvSpPr txBox="1"/>
          <p:nvPr/>
        </p:nvSpPr>
        <p:spPr>
          <a:xfrm>
            <a:off x="1159982" y="2924944"/>
            <a:ext cx="7413055" cy="646331"/>
          </a:xfrm>
          <a:prstGeom prst="rect">
            <a:avLst/>
          </a:prstGeom>
          <a:noFill/>
        </p:spPr>
        <p:txBody>
          <a:bodyPr wrap="none" rtlCol="0">
            <a:spAutoFit/>
          </a:bodyPr>
          <a:lstStyle/>
          <a:p>
            <a:r>
              <a:rPr lang="en-US" dirty="0">
                <a:solidFill>
                  <a:srgbClr val="FFFF00"/>
                </a:solidFill>
              </a:rPr>
              <a:t>file:///C:/Users/PAYAS%20GOYAL/Downloads/EMSS/EMSS/index.html</a:t>
            </a:r>
            <a:endParaRPr lang="en-HK" dirty="0">
              <a:solidFill>
                <a:srgbClr val="FFFF00"/>
              </a:solidFill>
            </a:endParaRPr>
          </a:p>
          <a:p>
            <a:endParaRPr lang="en-HK" dirty="0"/>
          </a:p>
        </p:txBody>
      </p:sp>
    </p:spTree>
    <p:extLst>
      <p:ext uri="{BB962C8B-B14F-4D97-AF65-F5344CB8AC3E}">
        <p14:creationId xmlns:p14="http://schemas.microsoft.com/office/powerpoint/2010/main" val="3904259130"/>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780928"/>
            <a:ext cx="8062912" cy="1470025"/>
          </a:xfrm>
        </p:spPr>
        <p:txBody>
          <a:bodyPr>
            <a:normAutofit fontScale="90000"/>
          </a:bodyPr>
          <a:lstStyle/>
          <a:p>
            <a:pPr algn="ctr"/>
            <a:r>
              <a:rPr lang="en-IN" dirty="0">
                <a:latin typeface="Segoe UI Black" pitchFamily="34" charset="0"/>
                <a:ea typeface="Segoe UI Black" pitchFamily="34" charset="0"/>
              </a:rPr>
              <a:t>ENERGY MANAGEMENT</a:t>
            </a:r>
            <a:br>
              <a:rPr lang="en-IN" dirty="0">
                <a:latin typeface="Segoe UI Black" pitchFamily="34" charset="0"/>
                <a:ea typeface="Segoe UI Black" pitchFamily="34" charset="0"/>
              </a:rPr>
            </a:br>
            <a:r>
              <a:rPr lang="en-IN" dirty="0">
                <a:latin typeface="Segoe UI Black" pitchFamily="34" charset="0"/>
                <a:ea typeface="Segoe UI Black" pitchFamily="34" charset="0"/>
              </a:rPr>
              <a:t>SMART SYSTEM</a:t>
            </a:r>
          </a:p>
        </p:txBody>
      </p:sp>
      <p:sp>
        <p:nvSpPr>
          <p:cNvPr id="3" name="Subtitle 2"/>
          <p:cNvSpPr>
            <a:spLocks noGrp="1"/>
          </p:cNvSpPr>
          <p:nvPr>
            <p:ph type="subTitle" idx="1"/>
          </p:nvPr>
        </p:nvSpPr>
        <p:spPr>
          <a:xfrm>
            <a:off x="4572000" y="4365104"/>
            <a:ext cx="3528392" cy="504056"/>
          </a:xfrm>
        </p:spPr>
        <p:txBody>
          <a:bodyPr/>
          <a:lstStyle/>
          <a:p>
            <a:pPr algn="l"/>
            <a:r>
              <a:rPr lang="en-IN" dirty="0">
                <a:solidFill>
                  <a:schemeClr val="accent3">
                    <a:lumMod val="60000"/>
                    <a:lumOff val="40000"/>
                  </a:schemeClr>
                </a:solidFill>
              </a:rPr>
              <a:t>..…We Power the Future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692696"/>
            <a:ext cx="1905266" cy="1905266"/>
          </a:xfrm>
          <a:prstGeom prst="rect">
            <a:avLst/>
          </a:prstGeom>
        </p:spPr>
      </p:pic>
    </p:spTree>
    <p:extLst>
      <p:ext uri="{BB962C8B-B14F-4D97-AF65-F5344CB8AC3E}">
        <p14:creationId xmlns:p14="http://schemas.microsoft.com/office/powerpoint/2010/main" val="935277518"/>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a:solidFill>
                  <a:srgbClr val="FFC000"/>
                </a:solidFill>
                <a:latin typeface="Segoe UI Black" pitchFamily="34" charset="0"/>
                <a:ea typeface="Segoe UI Black" pitchFamily="34" charset="0"/>
              </a:rPr>
              <a:t>INTRODUCTION</a:t>
            </a:r>
          </a:p>
        </p:txBody>
      </p:sp>
      <p:sp>
        <p:nvSpPr>
          <p:cNvPr id="3" name="Subtitle 2"/>
          <p:cNvSpPr>
            <a:spLocks noGrp="1"/>
          </p:cNvSpPr>
          <p:nvPr>
            <p:ph type="subTitle" idx="1"/>
          </p:nvPr>
        </p:nvSpPr>
        <p:spPr>
          <a:xfrm>
            <a:off x="683568" y="2852936"/>
            <a:ext cx="8062912" cy="2880320"/>
          </a:xfrm>
        </p:spPr>
        <p:txBody>
          <a:bodyPr/>
          <a:lstStyle/>
          <a:p>
            <a:pPr marL="342900" indent="-342900" algn="l">
              <a:buFont typeface="Wingdings" pitchFamily="2" charset="2"/>
              <a:buChar char="Ø"/>
            </a:pPr>
            <a:r>
              <a:rPr lang="en-IN" sz="2800" dirty="0">
                <a:solidFill>
                  <a:schemeClr val="bg1"/>
                </a:solidFill>
                <a:latin typeface="Lucida Sans Unicode" pitchFamily="34" charset="0"/>
                <a:cs typeface="Lucida Sans Unicode" pitchFamily="34" charset="0"/>
              </a:rPr>
              <a:t>Have you noticed lights being on even if no one is nearby?</a:t>
            </a:r>
          </a:p>
          <a:p>
            <a:pPr algn="l"/>
            <a:endParaRPr lang="en-IN" sz="2800" dirty="0">
              <a:solidFill>
                <a:schemeClr val="bg1"/>
              </a:solidFill>
              <a:latin typeface="Lucida Sans Unicode" pitchFamily="34" charset="0"/>
              <a:cs typeface="Lucida Sans Unicode" pitchFamily="34" charset="0"/>
            </a:endParaRPr>
          </a:p>
          <a:p>
            <a:pPr marL="342900" indent="-342900" algn="l">
              <a:buFont typeface="Wingdings" pitchFamily="2" charset="2"/>
              <a:buChar char="Ø"/>
            </a:pPr>
            <a:r>
              <a:rPr lang="en-IN" sz="2800" dirty="0">
                <a:solidFill>
                  <a:schemeClr val="bg1"/>
                </a:solidFill>
                <a:latin typeface="Lucida Sans Unicode" pitchFamily="34" charset="0"/>
                <a:cs typeface="Lucida Sans Unicode" pitchFamily="34" charset="0"/>
              </a:rPr>
              <a:t>Do you feel that electricity is getting wasted in the form of unnecessary lighting?</a:t>
            </a:r>
          </a:p>
          <a:p>
            <a:pPr algn="l"/>
            <a:endParaRPr lang="en-IN" dirty="0">
              <a:solidFill>
                <a:schemeClr val="accent4">
                  <a:lumMod val="20000"/>
                  <a:lumOff val="80000"/>
                </a:schemeClr>
              </a:solidFill>
            </a:endParaRPr>
          </a:p>
        </p:txBody>
      </p:sp>
    </p:spTree>
    <p:extLst>
      <p:ext uri="{BB962C8B-B14F-4D97-AF65-F5344CB8AC3E}">
        <p14:creationId xmlns:p14="http://schemas.microsoft.com/office/powerpoint/2010/main" val="1150225721"/>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8062912" cy="1470025"/>
          </a:xfrm>
        </p:spPr>
        <p:txBody>
          <a:bodyPr/>
          <a:lstStyle/>
          <a:p>
            <a:pPr algn="ctr"/>
            <a:r>
              <a:rPr lang="en-IN" dirty="0">
                <a:solidFill>
                  <a:srgbClr val="FFC000"/>
                </a:solidFill>
                <a:latin typeface="Segoe UI Black" pitchFamily="34" charset="0"/>
                <a:ea typeface="Segoe UI Black" pitchFamily="34" charset="0"/>
              </a:rPr>
              <a:t>Our Aim</a:t>
            </a:r>
          </a:p>
        </p:txBody>
      </p:sp>
      <p:sp>
        <p:nvSpPr>
          <p:cNvPr id="3" name="Subtitle 2"/>
          <p:cNvSpPr>
            <a:spLocks noGrp="1"/>
          </p:cNvSpPr>
          <p:nvPr>
            <p:ph type="subTitle" idx="1"/>
          </p:nvPr>
        </p:nvSpPr>
        <p:spPr>
          <a:xfrm>
            <a:off x="827584" y="2924944"/>
            <a:ext cx="8062912" cy="1752600"/>
          </a:xfrm>
        </p:spPr>
        <p:txBody>
          <a:bodyPr/>
          <a:lstStyle/>
          <a:p>
            <a:pPr algn="l"/>
            <a:r>
              <a:rPr lang="en-IN" sz="2800" dirty="0">
                <a:solidFill>
                  <a:schemeClr val="bg1"/>
                </a:solidFill>
                <a:latin typeface="Lucida Sans Unicode" pitchFamily="34" charset="0"/>
                <a:cs typeface="Lucida Sans Unicode" pitchFamily="34" charset="0"/>
              </a:rPr>
              <a:t>To establish a smart campus we wish to introduce  “Smart lighting System” which understands the lighting needs and adjust them accordingly using AI.</a:t>
            </a:r>
          </a:p>
        </p:txBody>
      </p:sp>
    </p:spTree>
    <p:extLst>
      <p:ext uri="{BB962C8B-B14F-4D97-AF65-F5344CB8AC3E}">
        <p14:creationId xmlns:p14="http://schemas.microsoft.com/office/powerpoint/2010/main" val="2481390947"/>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48" y="-387424"/>
            <a:ext cx="8062912" cy="1470025"/>
          </a:xfrm>
        </p:spPr>
        <p:txBody>
          <a:bodyPr/>
          <a:lstStyle/>
          <a:p>
            <a:pPr algn="ctr"/>
            <a:r>
              <a:rPr lang="en-IN" dirty="0">
                <a:solidFill>
                  <a:srgbClr val="FFC000"/>
                </a:solidFill>
                <a:latin typeface="Segoe UI Black" pitchFamily="34" charset="0"/>
                <a:ea typeface="Segoe UI Black" pitchFamily="34" charset="0"/>
              </a:rPr>
              <a:t>PROBLEM</a:t>
            </a:r>
          </a:p>
        </p:txBody>
      </p:sp>
      <p:sp>
        <p:nvSpPr>
          <p:cNvPr id="3" name="Subtitle 2"/>
          <p:cNvSpPr>
            <a:spLocks noGrp="1"/>
          </p:cNvSpPr>
          <p:nvPr>
            <p:ph type="subTitle" idx="1"/>
          </p:nvPr>
        </p:nvSpPr>
        <p:spPr>
          <a:xfrm>
            <a:off x="420416" y="4365104"/>
            <a:ext cx="8062912" cy="1752600"/>
          </a:xfrm>
        </p:spPr>
        <p:txBody>
          <a:bodyPr/>
          <a:lstStyle/>
          <a:p>
            <a:pPr marL="342900" indent="-342900" algn="l">
              <a:buFont typeface="Wingdings" pitchFamily="2" charset="2"/>
              <a:buChar char="Ø"/>
            </a:pPr>
            <a:r>
              <a:rPr lang="en-IN" dirty="0">
                <a:solidFill>
                  <a:schemeClr val="bg1"/>
                </a:solidFill>
                <a:latin typeface="Lucida Sans Unicode" pitchFamily="34" charset="0"/>
                <a:cs typeface="Lucida Sans Unicode" pitchFamily="34" charset="0"/>
              </a:rPr>
              <a:t>As clearly depicted in the pictures, we can see that a lot of electricity is being wasted as no one is sitting but still all the lights are on.</a:t>
            </a:r>
          </a:p>
          <a:p>
            <a:pPr marL="342900" indent="-342900" algn="l">
              <a:buFont typeface="Wingdings" pitchFamily="2" charset="2"/>
              <a:buChar char="Ø"/>
            </a:pPr>
            <a:r>
              <a:rPr lang="en-IN" dirty="0">
                <a:solidFill>
                  <a:schemeClr val="bg1"/>
                </a:solidFill>
                <a:latin typeface="Lucida Sans Unicode" pitchFamily="34" charset="0"/>
                <a:cs typeface="Lucida Sans Unicode" pitchFamily="34" charset="0"/>
              </a:rPr>
              <a:t>We majorly deal with this problem by using new technology and save energy ,making a smart campus. </a:t>
            </a:r>
          </a:p>
          <a:p>
            <a:pPr marL="342900" indent="-342900" algn="l">
              <a:buFont typeface="Wingdings" pitchFamily="2" charset="2"/>
              <a:buChar char="Ø"/>
            </a:pPr>
            <a:endParaRPr lang="en-IN" dirty="0">
              <a:latin typeface="Lucida Sans Unicode" pitchFamily="34" charset="0"/>
              <a:cs typeface="Lucida Sans Unicode"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439" t="6919" b="7137"/>
          <a:stretch/>
        </p:blipFill>
        <p:spPr>
          <a:xfrm>
            <a:off x="755576" y="1297330"/>
            <a:ext cx="3203752" cy="26286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4265" y="1306471"/>
            <a:ext cx="3480495" cy="2610371"/>
          </a:xfrm>
          <a:prstGeom prst="rect">
            <a:avLst/>
          </a:prstGeom>
        </p:spPr>
      </p:pic>
    </p:spTree>
    <p:extLst>
      <p:ext uri="{BB962C8B-B14F-4D97-AF65-F5344CB8AC3E}">
        <p14:creationId xmlns:p14="http://schemas.microsoft.com/office/powerpoint/2010/main" val="3341664535"/>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43408"/>
            <a:ext cx="8062912" cy="1470025"/>
          </a:xfrm>
        </p:spPr>
        <p:txBody>
          <a:bodyPr/>
          <a:lstStyle/>
          <a:p>
            <a:pPr algn="ctr"/>
            <a:r>
              <a:rPr lang="en-IN" b="1" dirty="0">
                <a:solidFill>
                  <a:srgbClr val="FFC000"/>
                </a:solidFill>
                <a:latin typeface="Segoe UI Black" pitchFamily="34" charset="0"/>
                <a:ea typeface="Segoe UI Black" pitchFamily="34" charset="0"/>
              </a:rPr>
              <a:t>Statistics</a:t>
            </a:r>
          </a:p>
        </p:txBody>
      </p:sp>
      <p:sp>
        <p:nvSpPr>
          <p:cNvPr id="3" name="Subtitle 2"/>
          <p:cNvSpPr>
            <a:spLocks noGrp="1"/>
          </p:cNvSpPr>
          <p:nvPr>
            <p:ph type="subTitle" idx="1"/>
          </p:nvPr>
        </p:nvSpPr>
        <p:spPr>
          <a:xfrm>
            <a:off x="755576" y="1340768"/>
            <a:ext cx="8062912" cy="1752600"/>
          </a:xfrm>
        </p:spPr>
        <p:txBody>
          <a:bodyPr/>
          <a:lstStyle/>
          <a:p>
            <a:pPr marL="457200" indent="-457200" algn="l">
              <a:buFont typeface="Wingdings" pitchFamily="2" charset="2"/>
              <a:buChar char="Ø"/>
            </a:pPr>
            <a:r>
              <a:rPr lang="en-IN" b="1" dirty="0">
                <a:solidFill>
                  <a:schemeClr val="bg1"/>
                </a:solidFill>
                <a:latin typeface="Lucida Sans Unicode" pitchFamily="34" charset="0"/>
                <a:cs typeface="Lucida Sans Unicode" pitchFamily="34" charset="0"/>
              </a:rPr>
              <a:t>2014-15 Energy consumption 63MkWh</a:t>
            </a:r>
          </a:p>
          <a:p>
            <a:pPr marL="342900" indent="-342900" algn="l">
              <a:buFont typeface="Wingdings" pitchFamily="2" charset="2"/>
              <a:buChar char="Ø"/>
            </a:pPr>
            <a:endParaRPr lang="en-IN" b="1" dirty="0">
              <a:solidFill>
                <a:schemeClr val="bg1"/>
              </a:solidFill>
              <a:latin typeface="Lucida Sans Unicode" pitchFamily="34" charset="0"/>
              <a:cs typeface="Lucida Sans Unicode" pitchFamily="34" charset="0"/>
            </a:endParaRPr>
          </a:p>
          <a:p>
            <a:pPr marL="342900" indent="-342900" algn="l">
              <a:buFont typeface="Wingdings" pitchFamily="2" charset="2"/>
              <a:buChar char="Ø"/>
            </a:pPr>
            <a:r>
              <a:rPr lang="en-IN" b="1" dirty="0">
                <a:solidFill>
                  <a:schemeClr val="bg1"/>
                </a:solidFill>
                <a:latin typeface="Lucida Sans Unicode" pitchFamily="34" charset="0"/>
                <a:cs typeface="Lucida Sans Unicode" pitchFamily="34" charset="0"/>
              </a:rPr>
              <a:t>Lighting uses approximately 11.08% of energy</a:t>
            </a:r>
          </a:p>
          <a:p>
            <a:pPr marL="342900" indent="-342900" algn="l">
              <a:buFont typeface="Wingdings" pitchFamily="2" charset="2"/>
              <a:buChar char="Ø"/>
            </a:pPr>
            <a:endParaRPr lang="en-IN" b="1" dirty="0">
              <a:solidFill>
                <a:schemeClr val="bg1"/>
              </a:solidFill>
              <a:latin typeface="Lucida Sans Unicode" pitchFamily="34" charset="0"/>
              <a:cs typeface="Lucida Sans Unicode" pitchFamily="34" charset="0"/>
            </a:endParaRPr>
          </a:p>
          <a:p>
            <a:pPr marL="342900" indent="-342900" algn="l">
              <a:buFont typeface="Wingdings" pitchFamily="2" charset="2"/>
              <a:buChar char="Ø"/>
            </a:pPr>
            <a:r>
              <a:rPr lang="en-IN" b="1" dirty="0">
                <a:solidFill>
                  <a:schemeClr val="bg1"/>
                </a:solidFill>
                <a:latin typeface="Lucida Sans Unicode" pitchFamily="34" charset="0"/>
                <a:cs typeface="Lucida Sans Unicode" pitchFamily="34" charset="0"/>
              </a:rPr>
              <a:t>Approximately 79million HKD is used in electricity per year.</a:t>
            </a:r>
          </a:p>
        </p:txBody>
      </p:sp>
      <p:graphicFrame>
        <p:nvGraphicFramePr>
          <p:cNvPr id="4" name="Chart 3"/>
          <p:cNvGraphicFramePr/>
          <p:nvPr>
            <p:extLst>
              <p:ext uri="{D42A27DB-BD31-4B8C-83A1-F6EECF244321}">
                <p14:modId xmlns:p14="http://schemas.microsoft.com/office/powerpoint/2010/main" val="3812913697"/>
              </p:ext>
            </p:extLst>
          </p:nvPr>
        </p:nvGraphicFramePr>
        <p:xfrm>
          <a:off x="2411760" y="3284984"/>
          <a:ext cx="4464496" cy="3384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4135177"/>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15416"/>
            <a:ext cx="8062912" cy="1470025"/>
          </a:xfrm>
        </p:spPr>
        <p:txBody>
          <a:bodyPr/>
          <a:lstStyle/>
          <a:p>
            <a:pPr algn="ctr"/>
            <a:r>
              <a:rPr lang="en-IN" dirty="0">
                <a:solidFill>
                  <a:srgbClr val="FFC000"/>
                </a:solidFill>
                <a:latin typeface="Segoe UI Black" pitchFamily="34" charset="0"/>
                <a:ea typeface="Segoe UI Black" pitchFamily="34" charset="0"/>
              </a:rPr>
              <a:t>Solution</a:t>
            </a:r>
          </a:p>
        </p:txBody>
      </p:sp>
      <p:sp>
        <p:nvSpPr>
          <p:cNvPr id="3" name="Subtitle 2"/>
          <p:cNvSpPr>
            <a:spLocks noGrp="1"/>
          </p:cNvSpPr>
          <p:nvPr>
            <p:ph type="subTitle" idx="1"/>
          </p:nvPr>
        </p:nvSpPr>
        <p:spPr>
          <a:xfrm>
            <a:off x="467544" y="1340768"/>
            <a:ext cx="8062912" cy="5184576"/>
          </a:xfrm>
        </p:spPr>
        <p:txBody>
          <a:bodyPr/>
          <a:lstStyle/>
          <a:p>
            <a:pPr marL="342900" indent="-342900" algn="l">
              <a:buFont typeface="Wingdings" pitchFamily="2" charset="2"/>
              <a:buChar char="Ø"/>
            </a:pPr>
            <a:r>
              <a:rPr lang="en-IN" dirty="0">
                <a:solidFill>
                  <a:schemeClr val="bg1"/>
                </a:solidFill>
              </a:rPr>
              <a:t>We are using the with a technology called “Smart Lights”.</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These lights work on a principle that they will light up when there are people and will dim-out when there is no one .</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In the study area on campus, the AI technology will analyse if any student is sitting there and will make the light above the study table bright and will make it dim if no one is there.</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All the other outdoor places, the light will be equipped with “Day light sensor” which will turn off the light when it already bright enough.</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During the night ,the smart lights will sense the amount of people at a place and will make the light brighter only at that particular area using GPS and motion and image captured on camera.</a:t>
            </a:r>
          </a:p>
        </p:txBody>
      </p:sp>
    </p:spTree>
    <p:extLst>
      <p:ext uri="{BB962C8B-B14F-4D97-AF65-F5344CB8AC3E}">
        <p14:creationId xmlns:p14="http://schemas.microsoft.com/office/powerpoint/2010/main" val="209228533"/>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062912" cy="1470025"/>
          </a:xfrm>
        </p:spPr>
        <p:txBody>
          <a:bodyPr/>
          <a:lstStyle/>
          <a:p>
            <a:pPr algn="ctr"/>
            <a:r>
              <a:rPr lang="en-IN" dirty="0">
                <a:solidFill>
                  <a:srgbClr val="FFC000"/>
                </a:solidFill>
                <a:latin typeface="Segoe UI Black" pitchFamily="34" charset="0"/>
                <a:ea typeface="Segoe UI Black" pitchFamily="34" charset="0"/>
              </a:rPr>
              <a:t>Plan</a:t>
            </a:r>
          </a:p>
        </p:txBody>
      </p:sp>
      <p:sp>
        <p:nvSpPr>
          <p:cNvPr id="3" name="Subtitle 2"/>
          <p:cNvSpPr>
            <a:spLocks noGrp="1"/>
          </p:cNvSpPr>
          <p:nvPr>
            <p:ph type="subTitle" idx="1"/>
          </p:nvPr>
        </p:nvSpPr>
        <p:spPr>
          <a:xfrm>
            <a:off x="539552" y="2132856"/>
            <a:ext cx="8136904" cy="3600400"/>
          </a:xfrm>
        </p:spPr>
        <p:txBody>
          <a:bodyPr/>
          <a:lstStyle/>
          <a:p>
            <a:pPr marL="342900" indent="-342900" algn="l">
              <a:buFont typeface="Wingdings" pitchFamily="2" charset="2"/>
              <a:buChar char="Ø"/>
            </a:pPr>
            <a:r>
              <a:rPr lang="en-IN" dirty="0">
                <a:solidFill>
                  <a:schemeClr val="bg1"/>
                </a:solidFill>
              </a:rPr>
              <a:t>Our product will be fully equipped to work in all the conditions.</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To sense the amount of people in an area the system will get the info from CityU app which will ask the user to provide permission for GPS.</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This is required for the analysis of the  amount of people in the area and also if the someone if sitting in the study area.</a:t>
            </a:r>
          </a:p>
          <a:p>
            <a:pPr marL="342900" indent="-342900" algn="l">
              <a:buFont typeface="Wingdings" pitchFamily="2" charset="2"/>
              <a:buChar char="Ø"/>
            </a:pPr>
            <a:endParaRPr lang="en-IN" dirty="0">
              <a:solidFill>
                <a:schemeClr val="bg1"/>
              </a:solidFill>
            </a:endParaRPr>
          </a:p>
          <a:p>
            <a:pPr marL="342900" indent="-342900" algn="l">
              <a:buFont typeface="Wingdings" pitchFamily="2" charset="2"/>
              <a:buChar char="Ø"/>
            </a:pPr>
            <a:r>
              <a:rPr lang="en-IN" dirty="0">
                <a:solidFill>
                  <a:schemeClr val="bg1"/>
                </a:solidFill>
              </a:rPr>
              <a:t>If there is no motion for 15 minutes the lights will slowly start to dim off.</a:t>
            </a:r>
          </a:p>
          <a:p>
            <a:pPr marL="342900" indent="-342900" algn="l">
              <a:buFont typeface="Wingdings" pitchFamily="2" charset="2"/>
              <a:buChar char="Ø"/>
            </a:pPr>
            <a:endParaRPr lang="en-IN" dirty="0"/>
          </a:p>
        </p:txBody>
      </p:sp>
    </p:spTree>
    <p:extLst>
      <p:ext uri="{BB962C8B-B14F-4D97-AF65-F5344CB8AC3E}">
        <p14:creationId xmlns:p14="http://schemas.microsoft.com/office/powerpoint/2010/main" val="2459650782"/>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4A93D4C-3CB1-4317-8267-ECE8C9CF2B2B}"/>
              </a:ext>
            </a:extLst>
          </p:cNvPr>
          <p:cNvSpPr/>
          <p:nvPr/>
        </p:nvSpPr>
        <p:spPr>
          <a:xfrm>
            <a:off x="107504" y="4534046"/>
            <a:ext cx="8856984" cy="1559249"/>
          </a:xfrm>
          <a:prstGeom prst="rect">
            <a:avLst/>
          </a:prstGeom>
          <a:solidFill>
            <a:schemeClr val="bg1"/>
          </a:solidFill>
          <a:ln w="38100">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HK"/>
          </a:p>
        </p:txBody>
      </p:sp>
      <p:sp>
        <p:nvSpPr>
          <p:cNvPr id="45" name="Rectangle 44">
            <a:extLst>
              <a:ext uri="{FF2B5EF4-FFF2-40B4-BE49-F238E27FC236}">
                <a16:creationId xmlns:a16="http://schemas.microsoft.com/office/drawing/2014/main" id="{E5159DCF-6B21-43C5-A2F2-53A928803D1A}"/>
              </a:ext>
            </a:extLst>
          </p:cNvPr>
          <p:cNvSpPr/>
          <p:nvPr/>
        </p:nvSpPr>
        <p:spPr>
          <a:xfrm>
            <a:off x="1907704" y="2918854"/>
            <a:ext cx="5438274" cy="117107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800" b="1" dirty="0">
                <a:latin typeface="Arial" panose="020B0604020202020204" pitchFamily="34" charset="0"/>
                <a:cs typeface="Arial" panose="020B0604020202020204" pitchFamily="34" charset="0"/>
              </a:rPr>
              <a:t>INTELLIGENT SMART LIGHTING SYSTEM</a:t>
            </a:r>
            <a:endParaRPr lang="en-HK" sz="2800" b="1"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97466445-38E0-441C-860B-1EDF9D2E5F8C}"/>
              </a:ext>
            </a:extLst>
          </p:cNvPr>
          <p:cNvSpPr/>
          <p:nvPr/>
        </p:nvSpPr>
        <p:spPr>
          <a:xfrm>
            <a:off x="402262" y="607424"/>
            <a:ext cx="8037094" cy="2017638"/>
          </a:xfrm>
          <a:prstGeom prst="rect">
            <a:avLst/>
          </a:prstGeom>
          <a:ln w="38100">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HK" baseline="-25000" dirty="0"/>
          </a:p>
        </p:txBody>
      </p:sp>
      <p:sp>
        <p:nvSpPr>
          <p:cNvPr id="47" name="Rectangle 46">
            <a:extLst>
              <a:ext uri="{FF2B5EF4-FFF2-40B4-BE49-F238E27FC236}">
                <a16:creationId xmlns:a16="http://schemas.microsoft.com/office/drawing/2014/main" id="{CAA2A82A-44D3-4D58-8168-5AC2D9B9987B}"/>
              </a:ext>
            </a:extLst>
          </p:cNvPr>
          <p:cNvSpPr/>
          <p:nvPr/>
        </p:nvSpPr>
        <p:spPr>
          <a:xfrm>
            <a:off x="2483768" y="4898141"/>
            <a:ext cx="1802008" cy="5500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MOTION SENSOR</a:t>
            </a:r>
            <a:endParaRPr lang="en-HK" dirty="0"/>
          </a:p>
        </p:txBody>
      </p:sp>
      <p:sp>
        <p:nvSpPr>
          <p:cNvPr id="48" name="TextBox 8">
            <a:extLst>
              <a:ext uri="{FF2B5EF4-FFF2-40B4-BE49-F238E27FC236}">
                <a16:creationId xmlns:a16="http://schemas.microsoft.com/office/drawing/2014/main" id="{CE5BC8CF-6090-4397-88C5-A1850E8D664F}"/>
              </a:ext>
            </a:extLst>
          </p:cNvPr>
          <p:cNvSpPr txBox="1"/>
          <p:nvPr/>
        </p:nvSpPr>
        <p:spPr>
          <a:xfrm>
            <a:off x="3131840" y="5421017"/>
            <a:ext cx="343965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chemeClr val="tx1">
                    <a:lumMod val="95000"/>
                    <a:lumOff val="5000"/>
                  </a:schemeClr>
                </a:solidFill>
              </a:rPr>
              <a:t>Input</a:t>
            </a:r>
            <a:r>
              <a:rPr lang="en-US" sz="2000" b="1" dirty="0">
                <a:solidFill>
                  <a:schemeClr val="tx1">
                    <a:lumMod val="95000"/>
                    <a:lumOff val="5000"/>
                  </a:schemeClr>
                </a:solidFill>
              </a:rPr>
              <a:t> </a:t>
            </a:r>
            <a:r>
              <a:rPr lang="en-US" sz="3200" b="1" dirty="0">
                <a:solidFill>
                  <a:schemeClr val="tx1">
                    <a:lumMod val="95000"/>
                    <a:lumOff val="5000"/>
                  </a:schemeClr>
                </a:solidFill>
              </a:rPr>
              <a:t>model</a:t>
            </a:r>
            <a:endParaRPr lang="en-HK" sz="3200" b="1" dirty="0">
              <a:solidFill>
                <a:schemeClr val="tx1">
                  <a:lumMod val="95000"/>
                  <a:lumOff val="5000"/>
                </a:schemeClr>
              </a:solidFill>
            </a:endParaRPr>
          </a:p>
        </p:txBody>
      </p:sp>
      <p:cxnSp>
        <p:nvCxnSpPr>
          <p:cNvPr id="49" name="Straight Arrow Connector 48">
            <a:extLst>
              <a:ext uri="{FF2B5EF4-FFF2-40B4-BE49-F238E27FC236}">
                <a16:creationId xmlns:a16="http://schemas.microsoft.com/office/drawing/2014/main" id="{BD6F14C9-A7D8-4420-8630-E5CF84E13412}"/>
              </a:ext>
            </a:extLst>
          </p:cNvPr>
          <p:cNvCxnSpPr/>
          <p:nvPr/>
        </p:nvCxnSpPr>
        <p:spPr>
          <a:xfrm flipV="1">
            <a:off x="1979712" y="4148794"/>
            <a:ext cx="0" cy="78606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F5B3937C-6495-4B7F-B87B-88479B1BD70C}"/>
              </a:ext>
            </a:extLst>
          </p:cNvPr>
          <p:cNvCxnSpPr/>
          <p:nvPr/>
        </p:nvCxnSpPr>
        <p:spPr>
          <a:xfrm flipV="1">
            <a:off x="5198457" y="4089927"/>
            <a:ext cx="0" cy="78606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6C9F2F57-E836-4523-A68A-C5FB69C92B5B}"/>
              </a:ext>
            </a:extLst>
          </p:cNvPr>
          <p:cNvCxnSpPr/>
          <p:nvPr/>
        </p:nvCxnSpPr>
        <p:spPr>
          <a:xfrm>
            <a:off x="5557203" y="4121609"/>
            <a:ext cx="0" cy="7860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30752D4-E373-44E4-88BE-404210ABEA4C}"/>
              </a:ext>
            </a:extLst>
          </p:cNvPr>
          <p:cNvCxnSpPr/>
          <p:nvPr/>
        </p:nvCxnSpPr>
        <p:spPr>
          <a:xfrm>
            <a:off x="2251231" y="4169726"/>
            <a:ext cx="0" cy="7860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65B9624-734A-4BEE-8C4D-69A6ED6AD89D}"/>
              </a:ext>
            </a:extLst>
          </p:cNvPr>
          <p:cNvSpPr/>
          <p:nvPr/>
        </p:nvSpPr>
        <p:spPr>
          <a:xfrm>
            <a:off x="1428384" y="1293896"/>
            <a:ext cx="1894114" cy="451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LIGHT 1</a:t>
            </a:r>
            <a:endParaRPr lang="en-HK" dirty="0"/>
          </a:p>
        </p:txBody>
      </p:sp>
      <p:sp>
        <p:nvSpPr>
          <p:cNvPr id="54" name="Rectangle 53">
            <a:extLst>
              <a:ext uri="{FF2B5EF4-FFF2-40B4-BE49-F238E27FC236}">
                <a16:creationId xmlns:a16="http://schemas.microsoft.com/office/drawing/2014/main" id="{40655CC1-4177-4A26-94F0-73BC2768E658}"/>
              </a:ext>
            </a:extLst>
          </p:cNvPr>
          <p:cNvSpPr/>
          <p:nvPr/>
        </p:nvSpPr>
        <p:spPr>
          <a:xfrm>
            <a:off x="3473752" y="1316032"/>
            <a:ext cx="1894114" cy="451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LIGHT 2</a:t>
            </a:r>
            <a:endParaRPr lang="en-HK" dirty="0"/>
          </a:p>
        </p:txBody>
      </p:sp>
      <p:sp>
        <p:nvSpPr>
          <p:cNvPr id="55" name="Rectangle 54">
            <a:extLst>
              <a:ext uri="{FF2B5EF4-FFF2-40B4-BE49-F238E27FC236}">
                <a16:creationId xmlns:a16="http://schemas.microsoft.com/office/drawing/2014/main" id="{A4918EFD-D050-4C90-97E1-1D470A023DA6}"/>
              </a:ext>
            </a:extLst>
          </p:cNvPr>
          <p:cNvSpPr/>
          <p:nvPr/>
        </p:nvSpPr>
        <p:spPr>
          <a:xfrm>
            <a:off x="5551763" y="1311941"/>
            <a:ext cx="1894114" cy="451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LIGHT 3</a:t>
            </a:r>
            <a:endParaRPr lang="en-HK" dirty="0"/>
          </a:p>
        </p:txBody>
      </p:sp>
      <p:cxnSp>
        <p:nvCxnSpPr>
          <p:cNvPr id="56" name="Straight Arrow Connector 55">
            <a:extLst>
              <a:ext uri="{FF2B5EF4-FFF2-40B4-BE49-F238E27FC236}">
                <a16:creationId xmlns:a16="http://schemas.microsoft.com/office/drawing/2014/main" id="{65269AF6-EC3E-48A5-83D4-ACEF020579FE}"/>
              </a:ext>
            </a:extLst>
          </p:cNvPr>
          <p:cNvCxnSpPr>
            <a:cxnSpLocks/>
          </p:cNvCxnSpPr>
          <p:nvPr/>
        </p:nvCxnSpPr>
        <p:spPr>
          <a:xfrm flipV="1">
            <a:off x="2251231" y="1741615"/>
            <a:ext cx="0" cy="11737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111B299-20C4-4030-8269-C1B22DC97B36}"/>
              </a:ext>
            </a:extLst>
          </p:cNvPr>
          <p:cNvCxnSpPr>
            <a:cxnSpLocks/>
          </p:cNvCxnSpPr>
          <p:nvPr/>
        </p:nvCxnSpPr>
        <p:spPr>
          <a:xfrm flipV="1">
            <a:off x="4420809" y="1763166"/>
            <a:ext cx="0" cy="1155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28FEC53-997F-4EDA-A8A1-4986AAF25C25}"/>
              </a:ext>
            </a:extLst>
          </p:cNvPr>
          <p:cNvCxnSpPr>
            <a:cxnSpLocks/>
          </p:cNvCxnSpPr>
          <p:nvPr/>
        </p:nvCxnSpPr>
        <p:spPr>
          <a:xfrm flipV="1">
            <a:off x="6467423" y="1763166"/>
            <a:ext cx="0" cy="1155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25ED24C-99E7-45E7-B4F2-1C533009B75D}"/>
              </a:ext>
            </a:extLst>
          </p:cNvPr>
          <p:cNvCxnSpPr/>
          <p:nvPr/>
        </p:nvCxnSpPr>
        <p:spPr>
          <a:xfrm>
            <a:off x="2636469" y="1763166"/>
            <a:ext cx="0" cy="1155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B87A026-65C3-41ED-9718-283831768429}"/>
              </a:ext>
            </a:extLst>
          </p:cNvPr>
          <p:cNvCxnSpPr/>
          <p:nvPr/>
        </p:nvCxnSpPr>
        <p:spPr>
          <a:xfrm>
            <a:off x="4806040" y="1772455"/>
            <a:ext cx="0" cy="1155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DCC41A-941F-4485-9069-DF48FC593538}"/>
              </a:ext>
            </a:extLst>
          </p:cNvPr>
          <p:cNvCxnSpPr/>
          <p:nvPr/>
        </p:nvCxnSpPr>
        <p:spPr>
          <a:xfrm>
            <a:off x="6089189" y="1759659"/>
            <a:ext cx="0" cy="1155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TextBox 53">
            <a:extLst>
              <a:ext uri="{FF2B5EF4-FFF2-40B4-BE49-F238E27FC236}">
                <a16:creationId xmlns:a16="http://schemas.microsoft.com/office/drawing/2014/main" id="{601F7D8B-8AA7-4E3C-98A7-2B3367801B05}"/>
              </a:ext>
            </a:extLst>
          </p:cNvPr>
          <p:cNvSpPr txBox="1"/>
          <p:nvPr/>
        </p:nvSpPr>
        <p:spPr>
          <a:xfrm>
            <a:off x="456345" y="1805113"/>
            <a:ext cx="184896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OUTPUT MODULE</a:t>
            </a:r>
            <a:endParaRPr lang="en-HK" b="1" dirty="0"/>
          </a:p>
        </p:txBody>
      </p:sp>
      <p:sp>
        <p:nvSpPr>
          <p:cNvPr id="63" name="Rectangle 62">
            <a:extLst>
              <a:ext uri="{FF2B5EF4-FFF2-40B4-BE49-F238E27FC236}">
                <a16:creationId xmlns:a16="http://schemas.microsoft.com/office/drawing/2014/main" id="{0D3A729F-0BF0-41B0-8E08-6FF2B300ACF5}"/>
              </a:ext>
            </a:extLst>
          </p:cNvPr>
          <p:cNvSpPr/>
          <p:nvPr/>
        </p:nvSpPr>
        <p:spPr>
          <a:xfrm>
            <a:off x="4420809" y="4889312"/>
            <a:ext cx="1802008" cy="5500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LOCATION SENSOR</a:t>
            </a:r>
            <a:endParaRPr lang="en-HK" dirty="0"/>
          </a:p>
        </p:txBody>
      </p:sp>
      <p:sp>
        <p:nvSpPr>
          <p:cNvPr id="64" name="Rectangle 63">
            <a:extLst>
              <a:ext uri="{FF2B5EF4-FFF2-40B4-BE49-F238E27FC236}">
                <a16:creationId xmlns:a16="http://schemas.microsoft.com/office/drawing/2014/main" id="{DBC9FE12-85B6-422D-8F5B-87C76FCC5264}"/>
              </a:ext>
            </a:extLst>
          </p:cNvPr>
          <p:cNvSpPr/>
          <p:nvPr/>
        </p:nvSpPr>
        <p:spPr>
          <a:xfrm>
            <a:off x="6300192" y="4860559"/>
            <a:ext cx="1830852" cy="5708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CAMERA VISION</a:t>
            </a:r>
            <a:endParaRPr lang="en-HK" dirty="0"/>
          </a:p>
        </p:txBody>
      </p:sp>
      <p:sp>
        <p:nvSpPr>
          <p:cNvPr id="65" name="Rectangle 64">
            <a:extLst>
              <a:ext uri="{FF2B5EF4-FFF2-40B4-BE49-F238E27FC236}">
                <a16:creationId xmlns:a16="http://schemas.microsoft.com/office/drawing/2014/main" id="{5854668A-5A76-4077-910A-22D88214D7C2}"/>
              </a:ext>
            </a:extLst>
          </p:cNvPr>
          <p:cNvSpPr/>
          <p:nvPr/>
        </p:nvSpPr>
        <p:spPr>
          <a:xfrm>
            <a:off x="386220" y="4934855"/>
            <a:ext cx="1989221" cy="5133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DAY LIGHT SENSOR</a:t>
            </a:r>
            <a:endParaRPr lang="en-HK" dirty="0"/>
          </a:p>
        </p:txBody>
      </p:sp>
      <p:cxnSp>
        <p:nvCxnSpPr>
          <p:cNvPr id="66" name="Straight Arrow Connector 65">
            <a:extLst>
              <a:ext uri="{FF2B5EF4-FFF2-40B4-BE49-F238E27FC236}">
                <a16:creationId xmlns:a16="http://schemas.microsoft.com/office/drawing/2014/main" id="{54407FF5-50F1-42B6-A3A3-031C7E4FF6B5}"/>
              </a:ext>
            </a:extLst>
          </p:cNvPr>
          <p:cNvCxnSpPr/>
          <p:nvPr/>
        </p:nvCxnSpPr>
        <p:spPr>
          <a:xfrm>
            <a:off x="3779912" y="4141015"/>
            <a:ext cx="0" cy="7860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5C40B1C-B49B-43B3-AD70-C89B6EE73D2D}"/>
              </a:ext>
            </a:extLst>
          </p:cNvPr>
          <p:cNvCxnSpPr/>
          <p:nvPr/>
        </p:nvCxnSpPr>
        <p:spPr>
          <a:xfrm flipV="1">
            <a:off x="3473752" y="4089927"/>
            <a:ext cx="0" cy="78606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5A6D9910-3117-4F65-A316-9AACA3FBCA78}"/>
              </a:ext>
            </a:extLst>
          </p:cNvPr>
          <p:cNvCxnSpPr/>
          <p:nvPr/>
        </p:nvCxnSpPr>
        <p:spPr>
          <a:xfrm flipV="1">
            <a:off x="6583406" y="4089927"/>
            <a:ext cx="0" cy="78606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10FC28F7-4406-4BB2-8435-E967A892CF1D}"/>
              </a:ext>
            </a:extLst>
          </p:cNvPr>
          <p:cNvCxnSpPr/>
          <p:nvPr/>
        </p:nvCxnSpPr>
        <p:spPr>
          <a:xfrm>
            <a:off x="6948264" y="4089927"/>
            <a:ext cx="0" cy="7860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6249"/>
      </p:ext>
    </p:extLst>
  </p:cSld>
  <p:clrMapOvr>
    <a:masterClrMapping/>
  </p:clrMapOvr>
  <mc:AlternateContent xmlns:mc="http://schemas.openxmlformats.org/markup-compatibility/2006" xmlns:p14="http://schemas.microsoft.com/office/powerpoint/2010/main">
    <mc:Choice Requires="p14">
      <p:transition spd="med" p14:dur="700">
        <p14:gallery dir="l"/>
      </p:transition>
    </mc:Choice>
    <mc:Fallback xmlns="">
      <p:transition spd="med">
        <p:fade/>
      </p:transition>
    </mc:Fallback>
  </mc:AlternateContent>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Ursula · SlidesCarnival</Template>
  <TotalTime>1148</TotalTime>
  <Words>412</Words>
  <Application>Microsoft Office PowerPoint</Application>
  <PresentationFormat>On-screen Show (4:3)</PresentationFormat>
  <Paragraphs>49</Paragraphs>
  <Slides>10</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Sans Unicode</vt:lpstr>
      <vt:lpstr>Segoe UI Black</vt:lpstr>
      <vt:lpstr>Sniglet</vt:lpstr>
      <vt:lpstr>Walter Turncoat</vt:lpstr>
      <vt:lpstr>Wingdings</vt:lpstr>
      <vt:lpstr>Ursula template</vt:lpstr>
      <vt:lpstr>PowerPoint Presentation</vt:lpstr>
      <vt:lpstr>ENERGY MANAGEMENT SMART SYSTEM</vt:lpstr>
      <vt:lpstr>INTRODUCTION</vt:lpstr>
      <vt:lpstr>Our Aim</vt:lpstr>
      <vt:lpstr>PROBLEM</vt:lpstr>
      <vt:lpstr>Statistics</vt:lpstr>
      <vt:lpstr>Solution</vt:lpstr>
      <vt:lpstr>Plan</vt:lpstr>
      <vt:lpstr>PowerPoint Presentation</vt:lpstr>
      <vt:lpstr>WEBSITE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MANAGEMENT SMART SYSTEM</dc:title>
  <dc:creator>Windows User</dc:creator>
  <cp:lastModifiedBy>payas goyal</cp:lastModifiedBy>
  <cp:revision>32</cp:revision>
  <dcterms:created xsi:type="dcterms:W3CDTF">2019-01-26T11:17:48Z</dcterms:created>
  <dcterms:modified xsi:type="dcterms:W3CDTF">2019-01-27T06:59:15Z</dcterms:modified>
</cp:coreProperties>
</file>