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Roboto Condensed"/>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Condensed-regular.fntdata"/><Relationship Id="rId22" Type="http://schemas.openxmlformats.org/officeDocument/2006/relationships/font" Target="fonts/RobotoCondensed-italic.fntdata"/><Relationship Id="rId21" Type="http://schemas.openxmlformats.org/officeDocument/2006/relationships/font" Target="fonts/RobotoCondensed-bold.fntdata"/><Relationship Id="rId24" Type="http://schemas.openxmlformats.org/officeDocument/2006/relationships/font" Target="fonts/RobotoMono-regular.fntdata"/><Relationship Id="rId23" Type="http://schemas.openxmlformats.org/officeDocument/2006/relationships/font" Target="fonts/Roboto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zh-CN"/>
              <a:t>natural language processing </a:t>
            </a:r>
            <a:endParaRPr b="0" i="0" sz="1200" u="none" cap="none" strike="noStrike">
              <a:solidFill>
                <a:schemeClr val="dk1"/>
              </a:solidFill>
              <a:latin typeface="Arial"/>
              <a:ea typeface="Arial"/>
              <a:cs typeface="Arial"/>
              <a:sym typeface="Arial"/>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dd2f65574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4dd2f65574_2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6" name="Google Shape;286;g4dd2f65574_2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7" name="Google Shape;30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d2f65574_14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4dd2f65574_14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06" name="Google Shape;106;g4dd2f65574_14_2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57" name="Google Shape;15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d2f6557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d2f6557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4dd2f65574_1_3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Clr>
                <a:schemeClr val="dk1"/>
              </a:buClr>
              <a:buSzPts val="1200"/>
              <a:buFont typeface="Arial"/>
              <a:buChar char="-"/>
            </a:pPr>
            <a:r>
              <a:rPr lang="zh-CN"/>
              <a:t>red is given</a:t>
            </a:r>
            <a:endParaRPr/>
          </a:p>
          <a:p>
            <a:pPr indent="-317500" lvl="0" marL="457200" marR="0" rtl="0" algn="l">
              <a:lnSpc>
                <a:spcPct val="100000"/>
              </a:lnSpc>
              <a:spcBef>
                <a:spcPts val="0"/>
              </a:spcBef>
              <a:spcAft>
                <a:spcPts val="0"/>
              </a:spcAft>
              <a:buSzPts val="1400"/>
              <a:buChar char="-"/>
            </a:pPr>
            <a:r>
              <a:rPr lang="zh-CN"/>
              <a:t>cannot understand just up</a:t>
            </a:r>
            <a:endParaRPr/>
          </a:p>
        </p:txBody>
      </p:sp>
      <p:sp>
        <p:nvSpPr>
          <p:cNvPr id="195" name="Google Shape;19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zh-CN"/>
              <a:t>we use spacy for text classification, particularly the NER Model.</a:t>
            </a:r>
            <a:endParaRPr/>
          </a:p>
          <a:p>
            <a:pPr indent="0" lvl="0" marL="0" marR="0" rtl="0" algn="l">
              <a:lnSpc>
                <a:spcPct val="100000"/>
              </a:lnSpc>
              <a:spcBef>
                <a:spcPts val="0"/>
              </a:spcBef>
              <a:spcAft>
                <a:spcPts val="0"/>
              </a:spcAft>
              <a:buSzPts val="1400"/>
              <a:buNone/>
            </a:pPr>
            <a:r>
              <a:rPr lang="zh-CN"/>
              <a:t>this model expect a list which have tagged position,</a:t>
            </a:r>
            <a:endParaRPr/>
          </a:p>
          <a:p>
            <a:pPr indent="0" lvl="0" marL="0" marR="0" rtl="0" algn="l">
              <a:lnSpc>
                <a:spcPct val="100000"/>
              </a:lnSpc>
              <a:spcBef>
                <a:spcPts val="0"/>
              </a:spcBef>
              <a:spcAft>
                <a:spcPts val="0"/>
              </a:spcAft>
              <a:buSzPts val="1400"/>
              <a:buNone/>
            </a:pPr>
            <a:r>
              <a:rPr lang="zh-CN"/>
              <a:t>  </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rPr lang="zh-CN"/>
              <a:t>Machine learn</a:t>
            </a:r>
            <a:r>
              <a:rPr lang="zh-CN"/>
              <a:t>ing to establish a code model </a:t>
            </a:r>
            <a:endParaRPr/>
          </a:p>
          <a:p>
            <a:pPr indent="0" lvl="0" marL="0" marR="0" rtl="0" algn="l">
              <a:lnSpc>
                <a:spcPct val="100000"/>
              </a:lnSpc>
              <a:spcBef>
                <a:spcPts val="0"/>
              </a:spcBef>
              <a:spcAft>
                <a:spcPts val="0"/>
              </a:spcAft>
              <a:buSzPts val="1400"/>
              <a:buNone/>
            </a:pPr>
            <a:r>
              <a:rPr lang="zh-CN"/>
              <a:t>use machine learning to extract data from data set, basing on the spaCy model using Named Entity Recognizer technique. We added customized tag elements and justified it to fit our needs.</a:t>
            </a:r>
            <a:endParaRPr/>
          </a:p>
        </p:txBody>
      </p:sp>
      <p:sp>
        <p:nvSpPr>
          <p:cNvPr id="213" name="Google Shape;21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9" name="Google Shape;23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dd2f65574_1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4dd2f65574_1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zh-CN"/>
              <a:t>we use spacy for text classification, particularly the NER Model.</a:t>
            </a:r>
            <a:endParaRPr/>
          </a:p>
          <a:p>
            <a:pPr indent="0" lvl="0" marL="0" marR="0" rtl="0" algn="l">
              <a:lnSpc>
                <a:spcPct val="100000"/>
              </a:lnSpc>
              <a:spcBef>
                <a:spcPts val="0"/>
              </a:spcBef>
              <a:spcAft>
                <a:spcPts val="0"/>
              </a:spcAft>
              <a:buSzPts val="1400"/>
              <a:buNone/>
            </a:pPr>
            <a:r>
              <a:rPr lang="zh-CN"/>
              <a:t>this model expect a list which have tagged position,</a:t>
            </a:r>
            <a:endParaRPr/>
          </a:p>
          <a:p>
            <a:pPr indent="0" lvl="0" marL="0" marR="0" rtl="0" algn="l">
              <a:lnSpc>
                <a:spcPct val="100000"/>
              </a:lnSpc>
              <a:spcBef>
                <a:spcPts val="0"/>
              </a:spcBef>
              <a:spcAft>
                <a:spcPts val="0"/>
              </a:spcAft>
              <a:buSzPts val="1400"/>
              <a:buNone/>
            </a:pPr>
            <a:r>
              <a:rPr lang="zh-CN"/>
              <a:t>  </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rPr lang="zh-CN"/>
              <a:t>Machine learning to establish a code model </a:t>
            </a:r>
            <a:endParaRPr/>
          </a:p>
          <a:p>
            <a:pPr indent="0" lvl="0" marL="0" marR="0" rtl="0" algn="l">
              <a:lnSpc>
                <a:spcPct val="100000"/>
              </a:lnSpc>
              <a:spcBef>
                <a:spcPts val="0"/>
              </a:spcBef>
              <a:spcAft>
                <a:spcPts val="0"/>
              </a:spcAft>
              <a:buSzPts val="1400"/>
              <a:buNone/>
            </a:pPr>
            <a:r>
              <a:rPr lang="zh-CN"/>
              <a:t>use machine learning to extract data from data set, basing on the spaCy model using Named Entity Recognizer technique. We added customized tag elements and justified it to fit our needs.</a:t>
            </a:r>
            <a:endParaRPr/>
          </a:p>
        </p:txBody>
      </p:sp>
      <p:sp>
        <p:nvSpPr>
          <p:cNvPr id="259" name="Google Shape;259;g4dd2f65574_1_3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zh-C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dd2f65574_1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dd2f65574_1_4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4dd2f65574_1_4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p:nvPr/>
        </p:nvSpPr>
        <p:spPr>
          <a:xfrm>
            <a:off x="-4347" y="3947"/>
            <a:ext cx="9779400" cy="2748900"/>
          </a:xfrm>
          <a:custGeom>
            <a:rect b="b" l="l" r="r" t="t"/>
            <a:pathLst>
              <a:path extrusionOk="0" h="120000" w="120000">
                <a:moveTo>
                  <a:pt x="0" y="0"/>
                </a:moveTo>
                <a:lnTo>
                  <a:pt x="119999" y="0"/>
                </a:lnTo>
                <a:lnTo>
                  <a:pt x="119999" y="119999"/>
                </a:lnTo>
                <a:lnTo>
                  <a:pt x="0" y="119999"/>
                </a:lnTo>
                <a:close/>
              </a:path>
            </a:pathLst>
          </a:custGeom>
          <a:blipFill rotWithShape="1">
            <a:blip r:embed="rId3">
              <a:alphaModFix amt="80000"/>
            </a:blip>
            <a:stretch>
              <a:fillRect b="-10000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3"/>
          <p:cNvSpPr/>
          <p:nvPr/>
        </p:nvSpPr>
        <p:spPr>
          <a:xfrm>
            <a:off x="1742743" y="5313032"/>
            <a:ext cx="10079650" cy="2833304"/>
          </a:xfrm>
          <a:custGeom>
            <a:rect b="b" l="l" r="r" t="t"/>
            <a:pathLst>
              <a:path extrusionOk="0" h="120000" w="120000">
                <a:moveTo>
                  <a:pt x="0" y="0"/>
                </a:moveTo>
                <a:lnTo>
                  <a:pt x="119999" y="0"/>
                </a:lnTo>
                <a:lnTo>
                  <a:pt x="119999" y="119999"/>
                </a:lnTo>
                <a:lnTo>
                  <a:pt x="0" y="119999"/>
                </a:lnTo>
                <a:close/>
              </a:path>
            </a:pathLst>
          </a:custGeom>
          <a:blipFill rotWithShape="1">
            <a:blip r:embed="rId3">
              <a:alphaModFix amt="80000"/>
            </a:blip>
            <a:stretch>
              <a:fillRect b="0" l="0" r="0" t="-10000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3"/>
          <p:cNvSpPr txBox="1"/>
          <p:nvPr/>
        </p:nvSpPr>
        <p:spPr>
          <a:xfrm>
            <a:off x="2136076" y="2831157"/>
            <a:ext cx="7940842"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zh-CN" sz="2800"/>
              <a:t>N</a:t>
            </a:r>
            <a:r>
              <a:rPr b="1" i="0" lang="zh-CN" sz="2800" u="none" cap="none" strike="noStrike">
                <a:solidFill>
                  <a:srgbClr val="000000"/>
                </a:solidFill>
                <a:latin typeface="Arial"/>
                <a:ea typeface="Arial"/>
                <a:cs typeface="Arial"/>
                <a:sym typeface="Arial"/>
              </a:rPr>
              <a:t>LP solution on </a:t>
            </a:r>
            <a:endParaRPr b="1"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zh-CN" sz="2800" u="none" cap="none" strike="noStrike">
                <a:solidFill>
                  <a:srgbClr val="000000"/>
                </a:solidFill>
                <a:latin typeface="Arial"/>
                <a:ea typeface="Arial"/>
                <a:cs typeface="Arial"/>
                <a:sym typeface="Arial"/>
              </a:rPr>
              <a:t>extracting accounting information</a:t>
            </a:r>
            <a:endParaRPr b="1"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p:txBody>
      </p:sp>
      <p:sp>
        <p:nvSpPr>
          <p:cNvPr id="92" name="Google Shape;92;p13"/>
          <p:cNvSpPr/>
          <p:nvPr/>
        </p:nvSpPr>
        <p:spPr>
          <a:xfrm>
            <a:off x="5468450" y="1423450"/>
            <a:ext cx="1248300" cy="12771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3" name="Google Shape;93;p13"/>
          <p:cNvCxnSpPr/>
          <p:nvPr/>
        </p:nvCxnSpPr>
        <p:spPr>
          <a:xfrm>
            <a:off x="2594947" y="3812704"/>
            <a:ext cx="7023100" cy="0"/>
          </a:xfrm>
          <a:prstGeom prst="straightConnector1">
            <a:avLst/>
          </a:prstGeom>
          <a:noFill/>
          <a:ln cap="flat" cmpd="sng" w="9525">
            <a:solidFill>
              <a:srgbClr val="7F7F7F"/>
            </a:solidFill>
            <a:prstDash val="solid"/>
            <a:miter lim="800000"/>
            <a:headEnd len="sm" w="sm" type="none"/>
            <a:tailEnd len="sm" w="sm" type="none"/>
          </a:ln>
        </p:spPr>
      </p:cxnSp>
      <p:sp>
        <p:nvSpPr>
          <p:cNvPr id="94" name="Google Shape;94;p13"/>
          <p:cNvSpPr txBox="1"/>
          <p:nvPr/>
        </p:nvSpPr>
        <p:spPr>
          <a:xfrm>
            <a:off x="4893594" y="1785535"/>
            <a:ext cx="242580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Arial"/>
                <a:ea typeface="Arial"/>
                <a:cs typeface="Arial"/>
                <a:sym typeface="Arial"/>
              </a:rPr>
              <a:t>Team</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Arial"/>
                <a:ea typeface="Arial"/>
                <a:cs typeface="Arial"/>
                <a:sym typeface="Arial"/>
              </a:rPr>
              <a:t>“Weckers”</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4396445" y="4069927"/>
            <a:ext cx="2127900" cy="276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LOW Zhi Ha</a:t>
            </a:r>
            <a:r>
              <a:rPr lang="zh-CN">
                <a:solidFill>
                  <a:schemeClr val="dk1"/>
                </a:solidFill>
              </a:rPr>
              <a:t>o</a:t>
            </a:r>
            <a:endParaRPr b="0" i="0" sz="1400" u="none" cap="none" strike="noStrike">
              <a:solidFill>
                <a:schemeClr val="dk1"/>
              </a:solidFill>
              <a:latin typeface="Arial"/>
              <a:ea typeface="Arial"/>
              <a:cs typeface="Arial"/>
              <a:sym typeface="Arial"/>
            </a:endParaRPr>
          </a:p>
        </p:txBody>
      </p:sp>
      <p:sp>
        <p:nvSpPr>
          <p:cNvPr id="96" name="Google Shape;96;p13"/>
          <p:cNvSpPr/>
          <p:nvPr/>
        </p:nvSpPr>
        <p:spPr>
          <a:xfrm>
            <a:off x="6532394" y="4513326"/>
            <a:ext cx="1775881" cy="2769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SUN Yuran</a:t>
            </a:r>
            <a:endParaRPr b="0" i="0" sz="1400" u="none" cap="none" strike="noStrike">
              <a:solidFill>
                <a:schemeClr val="dk1"/>
              </a:solidFill>
              <a:latin typeface="Arial"/>
              <a:ea typeface="Arial"/>
              <a:cs typeface="Arial"/>
              <a:sym typeface="Arial"/>
            </a:endParaRPr>
          </a:p>
        </p:txBody>
      </p:sp>
      <p:sp>
        <p:nvSpPr>
          <p:cNvPr id="97" name="Google Shape;97;p13"/>
          <p:cNvSpPr/>
          <p:nvPr/>
        </p:nvSpPr>
        <p:spPr>
          <a:xfrm>
            <a:off x="3470275" y="4794250"/>
            <a:ext cx="209550" cy="209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8" name="Google Shape;98;p13"/>
          <p:cNvPicPr preferRelativeResize="0"/>
          <p:nvPr/>
        </p:nvPicPr>
        <p:blipFill rotWithShape="1">
          <a:blip r:embed="rId4">
            <a:alphaModFix/>
          </a:blip>
          <a:srcRect b="0" l="0" r="0" t="0"/>
          <a:stretch/>
        </p:blipFill>
        <p:spPr>
          <a:xfrm>
            <a:off x="9165582" y="-681260"/>
            <a:ext cx="608625" cy="608625"/>
          </a:xfrm>
          <a:prstGeom prst="rect">
            <a:avLst/>
          </a:prstGeom>
          <a:noFill/>
          <a:ln>
            <a:noFill/>
          </a:ln>
        </p:spPr>
      </p:pic>
      <p:sp>
        <p:nvSpPr>
          <p:cNvPr id="99" name="Google Shape;99;p13"/>
          <p:cNvSpPr/>
          <p:nvPr/>
        </p:nvSpPr>
        <p:spPr>
          <a:xfrm>
            <a:off x="6532394" y="4058413"/>
            <a:ext cx="2127899" cy="2769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Yu Yue</a:t>
            </a:r>
            <a:endParaRPr b="0" i="0" sz="1400" u="none" cap="none" strike="noStrike">
              <a:solidFill>
                <a:schemeClr val="dk1"/>
              </a:solidFill>
              <a:latin typeface="Arial"/>
              <a:ea typeface="Arial"/>
              <a:cs typeface="Arial"/>
              <a:sym typeface="Arial"/>
            </a:endParaRPr>
          </a:p>
        </p:txBody>
      </p:sp>
      <p:sp>
        <p:nvSpPr>
          <p:cNvPr id="100" name="Google Shape;100;p13"/>
          <p:cNvSpPr/>
          <p:nvPr/>
        </p:nvSpPr>
        <p:spPr>
          <a:xfrm>
            <a:off x="4588775" y="4939276"/>
            <a:ext cx="2127899" cy="2769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LOU Yang</a:t>
            </a:r>
            <a:endParaRPr b="0" i="0" sz="1400" u="none" cap="none" strike="noStrike">
              <a:solidFill>
                <a:schemeClr val="dk1"/>
              </a:solidFill>
              <a:latin typeface="Arial"/>
              <a:ea typeface="Arial"/>
              <a:cs typeface="Arial"/>
              <a:sym typeface="Arial"/>
            </a:endParaRPr>
          </a:p>
        </p:txBody>
      </p:sp>
      <p:sp>
        <p:nvSpPr>
          <p:cNvPr id="101" name="Google Shape;101;p13"/>
          <p:cNvSpPr/>
          <p:nvPr/>
        </p:nvSpPr>
        <p:spPr>
          <a:xfrm>
            <a:off x="4320260" y="4488886"/>
            <a:ext cx="2127899" cy="2769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SUN Chengyu</a:t>
            </a:r>
            <a:endParaRPr b="0" i="0" sz="1400" u="none" cap="none" strike="noStrike">
              <a:solidFill>
                <a:schemeClr val="dk1"/>
              </a:solidFill>
              <a:latin typeface="Arial"/>
              <a:ea typeface="Arial"/>
              <a:cs typeface="Arial"/>
              <a:sym typeface="Arial"/>
            </a:endParaRPr>
          </a:p>
        </p:txBody>
      </p:sp>
      <p:sp>
        <p:nvSpPr>
          <p:cNvPr id="102" name="Google Shape;102;p13"/>
          <p:cNvSpPr/>
          <p:nvPr/>
        </p:nvSpPr>
        <p:spPr>
          <a:xfrm>
            <a:off x="6532394" y="4939275"/>
            <a:ext cx="2127899" cy="2769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GAN Dana</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750"/>
                                        <p:tgtEl>
                                          <p:spTgt spid="9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75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75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75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75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75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75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75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75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75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2"/>
          <p:cNvSpPr txBox="1"/>
          <p:nvPr/>
        </p:nvSpPr>
        <p:spPr>
          <a:xfrm>
            <a:off x="507041" y="479236"/>
            <a:ext cx="5346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3200">
                <a:solidFill>
                  <a:schemeClr val="dk1"/>
                </a:solidFill>
              </a:rPr>
              <a:t>Accuracy</a:t>
            </a:r>
            <a:endParaRPr b="0" i="0" sz="3200" u="none" cap="none" strike="noStrike">
              <a:solidFill>
                <a:schemeClr val="dk1"/>
              </a:solidFill>
              <a:latin typeface="Arial"/>
              <a:ea typeface="Arial"/>
              <a:cs typeface="Arial"/>
              <a:sym typeface="Arial"/>
            </a:endParaRPr>
          </a:p>
        </p:txBody>
      </p:sp>
      <p:sp>
        <p:nvSpPr>
          <p:cNvPr id="289" name="Google Shape;289;p22"/>
          <p:cNvSpPr/>
          <p:nvPr/>
        </p:nvSpPr>
        <p:spPr>
          <a:xfrm>
            <a:off x="0" y="496474"/>
            <a:ext cx="190500" cy="500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90" name="Google Shape;290;p22"/>
          <p:cNvPicPr preferRelativeResize="0"/>
          <p:nvPr/>
        </p:nvPicPr>
        <p:blipFill rotWithShape="1">
          <a:blip r:embed="rId3">
            <a:alphaModFix/>
          </a:blip>
          <a:srcRect b="0" l="0" r="0" t="0"/>
          <a:stretch/>
        </p:blipFill>
        <p:spPr>
          <a:xfrm>
            <a:off x="459253" y="3255320"/>
            <a:ext cx="3884756" cy="3602677"/>
          </a:xfrm>
          <a:prstGeom prst="rect">
            <a:avLst/>
          </a:prstGeom>
          <a:noFill/>
          <a:ln>
            <a:noFill/>
          </a:ln>
        </p:spPr>
      </p:pic>
      <p:sp>
        <p:nvSpPr>
          <p:cNvPr id="291" name="Google Shape;291;p22"/>
          <p:cNvSpPr/>
          <p:nvPr/>
        </p:nvSpPr>
        <p:spPr>
          <a:xfrm>
            <a:off x="5641145" y="4853568"/>
            <a:ext cx="3457200" cy="932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sz="2400">
                <a:solidFill>
                  <a:schemeClr val="dk1"/>
                </a:solidFill>
              </a:rPr>
              <a:t>Word Locating</a:t>
            </a:r>
            <a:endParaRPr sz="2400">
              <a:solidFill>
                <a:schemeClr val="dk1"/>
              </a:solidFill>
            </a:endParaRPr>
          </a:p>
          <a:p>
            <a:pPr indent="0" lvl="0" marL="0" marR="0" rtl="0" algn="l">
              <a:lnSpc>
                <a:spcPct val="130000"/>
              </a:lnSpc>
              <a:spcBef>
                <a:spcPts val="0"/>
              </a:spcBef>
              <a:spcAft>
                <a:spcPts val="0"/>
              </a:spcAft>
              <a:buClr>
                <a:srgbClr val="000000"/>
              </a:buClr>
              <a:buSzPts val="1400"/>
              <a:buFont typeface="Arial"/>
              <a:buNone/>
            </a:pPr>
            <a:r>
              <a:t/>
            </a:r>
            <a:endParaRPr>
              <a:solidFill>
                <a:schemeClr val="dk1"/>
              </a:solidFill>
            </a:endParaRPr>
          </a:p>
        </p:txBody>
      </p:sp>
      <p:sp>
        <p:nvSpPr>
          <p:cNvPr id="292" name="Google Shape;292;p22"/>
          <p:cNvSpPr/>
          <p:nvPr/>
        </p:nvSpPr>
        <p:spPr>
          <a:xfrm>
            <a:off x="-330712" y="147391"/>
            <a:ext cx="3223500" cy="3223500"/>
          </a:xfrm>
          <a:custGeom>
            <a:rect b="b" l="l" r="r" t="t"/>
            <a:pathLst>
              <a:path extrusionOk="0" h="120000" w="120000">
                <a:moveTo>
                  <a:pt x="0" y="0"/>
                </a:moveTo>
                <a:lnTo>
                  <a:pt x="119999" y="0"/>
                </a:lnTo>
                <a:lnTo>
                  <a:pt x="119999" y="119999"/>
                </a:lnTo>
                <a:lnTo>
                  <a:pt x="0" y="119999"/>
                </a:lnTo>
                <a:close/>
              </a:path>
            </a:pathLst>
          </a:custGeom>
          <a:blipFill rotWithShape="1">
            <a:blip r:embed="rId4">
              <a:alphaModFix amt="65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22"/>
          <p:cNvSpPr/>
          <p:nvPr/>
        </p:nvSpPr>
        <p:spPr>
          <a:xfrm flipH="1">
            <a:off x="10390705" y="1442423"/>
            <a:ext cx="2818200" cy="2818200"/>
          </a:xfrm>
          <a:custGeom>
            <a:rect b="b" l="l" r="r" t="t"/>
            <a:pathLst>
              <a:path extrusionOk="0" h="120000" w="120000">
                <a:moveTo>
                  <a:pt x="0" y="0"/>
                </a:moveTo>
                <a:lnTo>
                  <a:pt x="119999" y="0"/>
                </a:lnTo>
                <a:lnTo>
                  <a:pt x="119999" y="119999"/>
                </a:lnTo>
                <a:lnTo>
                  <a:pt x="0" y="119999"/>
                </a:lnTo>
                <a:close/>
              </a:path>
            </a:pathLst>
          </a:custGeom>
          <a:blipFill rotWithShape="1">
            <a:blip r:embed="rId5">
              <a:alphaModFix amt="62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22"/>
          <p:cNvSpPr/>
          <p:nvPr/>
        </p:nvSpPr>
        <p:spPr>
          <a:xfrm>
            <a:off x="5292393" y="3470069"/>
            <a:ext cx="204600" cy="2046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22"/>
          <p:cNvSpPr/>
          <p:nvPr/>
        </p:nvSpPr>
        <p:spPr>
          <a:xfrm>
            <a:off x="5367603" y="5007471"/>
            <a:ext cx="204600" cy="2046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96" name="Google Shape;296;p22"/>
          <p:cNvPicPr preferRelativeResize="0"/>
          <p:nvPr/>
        </p:nvPicPr>
        <p:blipFill rotWithShape="1">
          <a:blip r:embed="rId6">
            <a:alphaModFix/>
          </a:blip>
          <a:srcRect b="17444" l="0" r="0" t="0"/>
          <a:stretch/>
        </p:blipFill>
        <p:spPr>
          <a:xfrm>
            <a:off x="3316128" y="301146"/>
            <a:ext cx="3223500" cy="2447454"/>
          </a:xfrm>
          <a:prstGeom prst="rect">
            <a:avLst/>
          </a:prstGeom>
          <a:noFill/>
          <a:ln>
            <a:noFill/>
          </a:ln>
        </p:spPr>
      </p:pic>
      <p:pic>
        <p:nvPicPr>
          <p:cNvPr id="297" name="Google Shape;297;p22"/>
          <p:cNvPicPr preferRelativeResize="0"/>
          <p:nvPr/>
        </p:nvPicPr>
        <p:blipFill rotWithShape="1">
          <a:blip r:embed="rId7">
            <a:alphaModFix/>
          </a:blip>
          <a:srcRect b="17639" l="0" r="0" t="-17640"/>
          <a:stretch/>
        </p:blipFill>
        <p:spPr>
          <a:xfrm>
            <a:off x="7025102" y="-170051"/>
            <a:ext cx="3457200" cy="2990978"/>
          </a:xfrm>
          <a:prstGeom prst="rect">
            <a:avLst/>
          </a:prstGeom>
          <a:noFill/>
          <a:ln>
            <a:noFill/>
          </a:ln>
        </p:spPr>
      </p:pic>
      <p:sp>
        <p:nvSpPr>
          <p:cNvPr id="298" name="Google Shape;298;p22"/>
          <p:cNvSpPr/>
          <p:nvPr/>
        </p:nvSpPr>
        <p:spPr>
          <a:xfrm>
            <a:off x="5638745" y="3370905"/>
            <a:ext cx="3457200" cy="932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sz="2400">
                <a:solidFill>
                  <a:schemeClr val="dk1"/>
                </a:solidFill>
              </a:rPr>
              <a:t>Contextuality</a:t>
            </a:r>
            <a:endParaRPr sz="2400">
              <a:solidFill>
                <a:schemeClr val="dk1"/>
              </a:solidFill>
            </a:endParaRPr>
          </a:p>
        </p:txBody>
      </p:sp>
      <p:sp>
        <p:nvSpPr>
          <p:cNvPr id="299" name="Google Shape;299;p22"/>
          <p:cNvSpPr/>
          <p:nvPr/>
        </p:nvSpPr>
        <p:spPr>
          <a:xfrm>
            <a:off x="190500" y="1108700"/>
            <a:ext cx="2606400" cy="932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sz="1800">
                <a:solidFill>
                  <a:schemeClr val="dk1"/>
                </a:solidFill>
              </a:rPr>
              <a:t>the influencing factors</a:t>
            </a:r>
            <a:endParaRPr sz="1800">
              <a:solidFill>
                <a:schemeClr val="dk1"/>
              </a:solidFill>
            </a:endParaRPr>
          </a:p>
          <a:p>
            <a:pPr indent="0" lvl="0" marL="0" marR="0" rtl="0" algn="l">
              <a:lnSpc>
                <a:spcPct val="130000"/>
              </a:lnSpc>
              <a:spcBef>
                <a:spcPts val="0"/>
              </a:spcBef>
              <a:spcAft>
                <a:spcPts val="0"/>
              </a:spcAft>
              <a:buClr>
                <a:srgbClr val="000000"/>
              </a:buClr>
              <a:buSzPts val="1400"/>
              <a:buFont typeface="Arial"/>
              <a:buNone/>
            </a:pPr>
            <a:r>
              <a:t/>
            </a:r>
            <a:endParaRPr>
              <a:solidFill>
                <a:schemeClr val="dk1"/>
              </a:solidFill>
            </a:endParaRPr>
          </a:p>
        </p:txBody>
      </p:sp>
      <p:cxnSp>
        <p:nvCxnSpPr>
          <p:cNvPr id="300" name="Google Shape;300;p22"/>
          <p:cNvCxnSpPr/>
          <p:nvPr/>
        </p:nvCxnSpPr>
        <p:spPr>
          <a:xfrm>
            <a:off x="498750" y="1078663"/>
            <a:ext cx="1989900" cy="153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22"/>
          <p:cNvSpPr txBox="1"/>
          <p:nvPr/>
        </p:nvSpPr>
        <p:spPr>
          <a:xfrm>
            <a:off x="5237850" y="5305825"/>
            <a:ext cx="44163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t>While human check the whole page and structure of the document, the model looks into a line.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302" name="Google Shape;302;p22"/>
          <p:cNvSpPr txBox="1"/>
          <p:nvPr/>
        </p:nvSpPr>
        <p:spPr>
          <a:xfrm>
            <a:off x="5183250" y="3812925"/>
            <a:ext cx="45255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t>New feature and meaning when words appear in phrase.</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p22"/>
          <p:cNvSpPr txBox="1"/>
          <p:nvPr/>
        </p:nvSpPr>
        <p:spPr>
          <a:xfrm>
            <a:off x="826625" y="4436275"/>
            <a:ext cx="26064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2" presetSubtype="8">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23"/>
          <p:cNvPicPr preferRelativeResize="0"/>
          <p:nvPr/>
        </p:nvPicPr>
        <p:blipFill rotWithShape="1">
          <a:blip r:embed="rId3">
            <a:alphaModFix/>
          </a:blip>
          <a:srcRect b="0" l="0" r="0" t="0"/>
          <a:stretch/>
        </p:blipFill>
        <p:spPr>
          <a:xfrm>
            <a:off x="3397473" y="685800"/>
            <a:ext cx="5483516" cy="5477622"/>
          </a:xfrm>
          <a:prstGeom prst="rect">
            <a:avLst/>
          </a:prstGeom>
          <a:noFill/>
          <a:ln>
            <a:noFill/>
          </a:ln>
        </p:spPr>
      </p:pic>
      <p:sp>
        <p:nvSpPr>
          <p:cNvPr id="310" name="Google Shape;310;p23"/>
          <p:cNvSpPr/>
          <p:nvPr/>
        </p:nvSpPr>
        <p:spPr>
          <a:xfrm>
            <a:off x="466725" y="341850"/>
            <a:ext cx="36000" cy="360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23"/>
          <p:cNvSpPr/>
          <p:nvPr/>
        </p:nvSpPr>
        <p:spPr>
          <a:xfrm>
            <a:off x="9797002" y="1157314"/>
            <a:ext cx="36486" cy="3648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p23"/>
          <p:cNvSpPr/>
          <p:nvPr/>
        </p:nvSpPr>
        <p:spPr>
          <a:xfrm>
            <a:off x="10317215" y="3569827"/>
            <a:ext cx="36973" cy="3697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p23"/>
          <p:cNvSpPr/>
          <p:nvPr/>
        </p:nvSpPr>
        <p:spPr>
          <a:xfrm>
            <a:off x="2972441" y="965841"/>
            <a:ext cx="37459" cy="3745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4" name="Google Shape;314;p23"/>
          <p:cNvSpPr/>
          <p:nvPr/>
        </p:nvSpPr>
        <p:spPr>
          <a:xfrm>
            <a:off x="3975254" y="3733954"/>
            <a:ext cx="37946" cy="3794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5" name="Google Shape;315;p23"/>
          <p:cNvSpPr/>
          <p:nvPr/>
        </p:nvSpPr>
        <p:spPr>
          <a:xfrm>
            <a:off x="6667168" y="3669968"/>
            <a:ext cx="38432" cy="3843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6" name="Google Shape;316;p23"/>
          <p:cNvSpPr/>
          <p:nvPr/>
        </p:nvSpPr>
        <p:spPr>
          <a:xfrm>
            <a:off x="1954981" y="5091881"/>
            <a:ext cx="38919" cy="3891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7" name="Google Shape;317;p23"/>
          <p:cNvSpPr/>
          <p:nvPr/>
        </p:nvSpPr>
        <p:spPr>
          <a:xfrm>
            <a:off x="4671808" y="6094208"/>
            <a:ext cx="39892" cy="398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8" name="Google Shape;318;p23"/>
          <p:cNvSpPr/>
          <p:nvPr/>
        </p:nvSpPr>
        <p:spPr>
          <a:xfrm>
            <a:off x="3909322" y="5382522"/>
            <a:ext cx="40378" cy="4037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9" name="Google Shape;319;p23"/>
          <p:cNvSpPr/>
          <p:nvPr/>
        </p:nvSpPr>
        <p:spPr>
          <a:xfrm>
            <a:off x="8049035" y="1597435"/>
            <a:ext cx="40865" cy="4086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0" name="Google Shape;320;p23"/>
          <p:cNvSpPr/>
          <p:nvPr/>
        </p:nvSpPr>
        <p:spPr>
          <a:xfrm>
            <a:off x="10096937" y="5902249"/>
            <a:ext cx="41351" cy="4135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1" name="Google Shape;321;p23"/>
          <p:cNvSpPr/>
          <p:nvPr/>
        </p:nvSpPr>
        <p:spPr>
          <a:xfrm>
            <a:off x="8581462" y="4809562"/>
            <a:ext cx="41838" cy="4183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2" name="Google Shape;322;p23"/>
          <p:cNvSpPr/>
          <p:nvPr/>
        </p:nvSpPr>
        <p:spPr>
          <a:xfrm>
            <a:off x="7514176" y="2434176"/>
            <a:ext cx="42324" cy="4232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3" name="Google Shape;323;p23"/>
          <p:cNvSpPr/>
          <p:nvPr/>
        </p:nvSpPr>
        <p:spPr>
          <a:xfrm>
            <a:off x="10209777" y="1392289"/>
            <a:ext cx="42811" cy="4281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4" name="Google Shape;324;p23"/>
          <p:cNvSpPr/>
          <p:nvPr/>
        </p:nvSpPr>
        <p:spPr>
          <a:xfrm>
            <a:off x="8986403" y="3296803"/>
            <a:ext cx="43297" cy="432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5" name="Google Shape;325;p23"/>
          <p:cNvSpPr/>
          <p:nvPr/>
        </p:nvSpPr>
        <p:spPr>
          <a:xfrm>
            <a:off x="6128416" y="5569616"/>
            <a:ext cx="43784" cy="4378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6" name="Google Shape;326;p23"/>
          <p:cNvSpPr/>
          <p:nvPr/>
        </p:nvSpPr>
        <p:spPr>
          <a:xfrm>
            <a:off x="4553130" y="2190930"/>
            <a:ext cx="44270" cy="4427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7" name="Google Shape;327;p23"/>
          <p:cNvSpPr/>
          <p:nvPr/>
        </p:nvSpPr>
        <p:spPr>
          <a:xfrm>
            <a:off x="9111457" y="5149057"/>
            <a:ext cx="45243" cy="4524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8" name="Google Shape;328;p23"/>
          <p:cNvSpPr/>
          <p:nvPr/>
        </p:nvSpPr>
        <p:spPr>
          <a:xfrm>
            <a:off x="6596370" y="1884670"/>
            <a:ext cx="45730" cy="4573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p23"/>
          <p:cNvSpPr/>
          <p:nvPr/>
        </p:nvSpPr>
        <p:spPr>
          <a:xfrm>
            <a:off x="4614684" y="2315984"/>
            <a:ext cx="46216" cy="4621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0" name="Google Shape;330;p23"/>
          <p:cNvSpPr/>
          <p:nvPr/>
        </p:nvSpPr>
        <p:spPr>
          <a:xfrm>
            <a:off x="1159797" y="4283997"/>
            <a:ext cx="46703" cy="4670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1" name="Google Shape;331;p23"/>
          <p:cNvSpPr/>
          <p:nvPr/>
        </p:nvSpPr>
        <p:spPr>
          <a:xfrm>
            <a:off x="9583099" y="1540311"/>
            <a:ext cx="47189" cy="4718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2" name="Google Shape;332;p23"/>
          <p:cNvSpPr/>
          <p:nvPr/>
        </p:nvSpPr>
        <p:spPr>
          <a:xfrm>
            <a:off x="2428338" y="5577938"/>
            <a:ext cx="48162" cy="4816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3" name="Google Shape;333;p23"/>
          <p:cNvSpPr/>
          <p:nvPr/>
        </p:nvSpPr>
        <p:spPr>
          <a:xfrm>
            <a:off x="4612251" y="878451"/>
            <a:ext cx="48649" cy="4864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4" name="Google Shape;334;p23"/>
          <p:cNvSpPr/>
          <p:nvPr/>
        </p:nvSpPr>
        <p:spPr>
          <a:xfrm>
            <a:off x="6084965" y="5564265"/>
            <a:ext cx="49135" cy="4913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5" name="Google Shape;335;p23"/>
          <p:cNvSpPr/>
          <p:nvPr/>
        </p:nvSpPr>
        <p:spPr>
          <a:xfrm>
            <a:off x="7913278" y="5792378"/>
            <a:ext cx="49622" cy="4962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23"/>
          <p:cNvSpPr/>
          <p:nvPr/>
        </p:nvSpPr>
        <p:spPr>
          <a:xfrm>
            <a:off x="5029892" y="1143692"/>
            <a:ext cx="50108" cy="5010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7" name="Google Shape;337;p23"/>
          <p:cNvSpPr/>
          <p:nvPr/>
        </p:nvSpPr>
        <p:spPr>
          <a:xfrm>
            <a:off x="10595693" y="5550105"/>
            <a:ext cx="50595" cy="505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8" name="Google Shape;338;p23"/>
          <p:cNvSpPr/>
          <p:nvPr/>
        </p:nvSpPr>
        <p:spPr>
          <a:xfrm>
            <a:off x="3200119" y="1104619"/>
            <a:ext cx="51081" cy="5108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9" name="Google Shape;339;p23"/>
          <p:cNvSpPr/>
          <p:nvPr/>
        </p:nvSpPr>
        <p:spPr>
          <a:xfrm>
            <a:off x="9400920" y="685032"/>
            <a:ext cx="51568" cy="5156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0" name="Google Shape;340;p23"/>
          <p:cNvSpPr/>
          <p:nvPr/>
        </p:nvSpPr>
        <p:spPr>
          <a:xfrm>
            <a:off x="951246" y="1941846"/>
            <a:ext cx="52054" cy="5205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1" name="Google Shape;341;p23"/>
          <p:cNvSpPr/>
          <p:nvPr/>
        </p:nvSpPr>
        <p:spPr>
          <a:xfrm>
            <a:off x="5256059" y="1166659"/>
            <a:ext cx="52541" cy="5254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2" name="Google Shape;342;p23"/>
          <p:cNvSpPr/>
          <p:nvPr/>
        </p:nvSpPr>
        <p:spPr>
          <a:xfrm>
            <a:off x="3730600" y="2854300"/>
            <a:ext cx="54000" cy="540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3" name="Google Shape;343;p23"/>
          <p:cNvSpPr/>
          <p:nvPr/>
        </p:nvSpPr>
        <p:spPr>
          <a:xfrm>
            <a:off x="9918702" y="3501514"/>
            <a:ext cx="54486" cy="5448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4" name="Google Shape;344;p23"/>
          <p:cNvSpPr/>
          <p:nvPr/>
        </p:nvSpPr>
        <p:spPr>
          <a:xfrm>
            <a:off x="10070615" y="757827"/>
            <a:ext cx="54973" cy="5497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5" name="Google Shape;345;p23"/>
          <p:cNvSpPr/>
          <p:nvPr/>
        </p:nvSpPr>
        <p:spPr>
          <a:xfrm>
            <a:off x="10857529" y="2903641"/>
            <a:ext cx="55459" cy="5545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6" name="Google Shape;346;p23"/>
          <p:cNvSpPr/>
          <p:nvPr/>
        </p:nvSpPr>
        <p:spPr>
          <a:xfrm>
            <a:off x="3995354" y="3830254"/>
            <a:ext cx="55946" cy="5594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7" name="Google Shape;347;p23"/>
          <p:cNvSpPr/>
          <p:nvPr/>
        </p:nvSpPr>
        <p:spPr>
          <a:xfrm>
            <a:off x="11567756" y="5734768"/>
            <a:ext cx="56432" cy="5643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8" name="Google Shape;348;p23"/>
          <p:cNvSpPr/>
          <p:nvPr/>
        </p:nvSpPr>
        <p:spPr>
          <a:xfrm>
            <a:off x="1797281" y="2800581"/>
            <a:ext cx="56919" cy="5691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9" name="Google Shape;349;p23"/>
          <p:cNvSpPr/>
          <p:nvPr/>
        </p:nvSpPr>
        <p:spPr>
          <a:xfrm>
            <a:off x="4565395" y="3282695"/>
            <a:ext cx="57405" cy="5740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0" name="Google Shape;350;p23"/>
          <p:cNvSpPr/>
          <p:nvPr/>
        </p:nvSpPr>
        <p:spPr>
          <a:xfrm>
            <a:off x="7587508" y="1783608"/>
            <a:ext cx="57892" cy="578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1" name="Google Shape;351;p23"/>
          <p:cNvSpPr/>
          <p:nvPr/>
        </p:nvSpPr>
        <p:spPr>
          <a:xfrm>
            <a:off x="4700665" y="5149057"/>
            <a:ext cx="58378" cy="5837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p23"/>
          <p:cNvSpPr/>
          <p:nvPr/>
        </p:nvSpPr>
        <p:spPr>
          <a:xfrm>
            <a:off x="10473123" y="4436935"/>
            <a:ext cx="58865" cy="5886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p23"/>
          <p:cNvSpPr/>
          <p:nvPr/>
        </p:nvSpPr>
        <p:spPr>
          <a:xfrm>
            <a:off x="664549" y="1731349"/>
            <a:ext cx="59351" cy="5935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4" name="Google Shape;354;p23"/>
          <p:cNvSpPr/>
          <p:nvPr/>
        </p:nvSpPr>
        <p:spPr>
          <a:xfrm>
            <a:off x="6429862" y="321162"/>
            <a:ext cx="59838" cy="5983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5" name="Google Shape;355;p23"/>
          <p:cNvSpPr/>
          <p:nvPr/>
        </p:nvSpPr>
        <p:spPr>
          <a:xfrm>
            <a:off x="9057789" y="5717689"/>
            <a:ext cx="60811" cy="6081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6" name="Google Shape;356;p23"/>
          <p:cNvSpPr/>
          <p:nvPr/>
        </p:nvSpPr>
        <p:spPr>
          <a:xfrm>
            <a:off x="8638203" y="4129703"/>
            <a:ext cx="61297" cy="612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7" name="Google Shape;357;p23"/>
          <p:cNvSpPr/>
          <p:nvPr/>
        </p:nvSpPr>
        <p:spPr>
          <a:xfrm>
            <a:off x="8167816" y="5526216"/>
            <a:ext cx="61784" cy="6178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8" name="Google Shape;358;p23"/>
          <p:cNvSpPr/>
          <p:nvPr/>
        </p:nvSpPr>
        <p:spPr>
          <a:xfrm>
            <a:off x="9504518" y="788630"/>
            <a:ext cx="62270" cy="6227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9" name="Google Shape;359;p23"/>
          <p:cNvSpPr/>
          <p:nvPr/>
        </p:nvSpPr>
        <p:spPr>
          <a:xfrm>
            <a:off x="859895" y="984570"/>
            <a:ext cx="62757" cy="6275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0" name="Google Shape;360;p23"/>
          <p:cNvSpPr/>
          <p:nvPr/>
        </p:nvSpPr>
        <p:spPr>
          <a:xfrm>
            <a:off x="965457" y="2298957"/>
            <a:ext cx="63243" cy="6324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1" name="Google Shape;361;p23"/>
          <p:cNvSpPr/>
          <p:nvPr/>
        </p:nvSpPr>
        <p:spPr>
          <a:xfrm>
            <a:off x="2831870" y="3174770"/>
            <a:ext cx="63730" cy="6373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2" name="Google Shape;362;p23"/>
          <p:cNvSpPr/>
          <p:nvPr/>
        </p:nvSpPr>
        <p:spPr>
          <a:xfrm>
            <a:off x="1929197" y="5726497"/>
            <a:ext cx="64703" cy="6470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3" name="Google Shape;363;p23"/>
          <p:cNvSpPr/>
          <p:nvPr/>
        </p:nvSpPr>
        <p:spPr>
          <a:xfrm>
            <a:off x="10936699" y="4138511"/>
            <a:ext cx="65189" cy="6518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4" name="Google Shape;364;p23"/>
          <p:cNvSpPr/>
          <p:nvPr/>
        </p:nvSpPr>
        <p:spPr>
          <a:xfrm>
            <a:off x="10580612" y="5941424"/>
            <a:ext cx="65676" cy="6567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5" name="Google Shape;365;p23"/>
          <p:cNvSpPr/>
          <p:nvPr/>
        </p:nvSpPr>
        <p:spPr>
          <a:xfrm>
            <a:off x="6042538" y="2130938"/>
            <a:ext cx="66162" cy="6616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6" name="Google Shape;366;p23"/>
          <p:cNvSpPr/>
          <p:nvPr/>
        </p:nvSpPr>
        <p:spPr>
          <a:xfrm>
            <a:off x="4696702" y="4600893"/>
            <a:ext cx="67622" cy="6762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7" name="Google Shape;367;p23"/>
          <p:cNvSpPr/>
          <p:nvPr/>
        </p:nvSpPr>
        <p:spPr>
          <a:xfrm>
            <a:off x="11530680" y="5456392"/>
            <a:ext cx="68108" cy="6810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8" name="Google Shape;368;p23"/>
          <p:cNvSpPr/>
          <p:nvPr/>
        </p:nvSpPr>
        <p:spPr>
          <a:xfrm>
            <a:off x="573942" y="4527468"/>
            <a:ext cx="282094" cy="2820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9" name="Google Shape;369;p23"/>
          <p:cNvSpPr/>
          <p:nvPr/>
        </p:nvSpPr>
        <p:spPr>
          <a:xfrm>
            <a:off x="7690619" y="2813819"/>
            <a:ext cx="69081" cy="6908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0" name="Google Shape;370;p23"/>
          <p:cNvSpPr/>
          <p:nvPr/>
        </p:nvSpPr>
        <p:spPr>
          <a:xfrm>
            <a:off x="9929020" y="2470432"/>
            <a:ext cx="69568" cy="6956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1" name="Google Shape;371;p23"/>
          <p:cNvSpPr/>
          <p:nvPr/>
        </p:nvSpPr>
        <p:spPr>
          <a:xfrm>
            <a:off x="2787446" y="1860346"/>
            <a:ext cx="70054" cy="7005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2" name="Google Shape;372;p23"/>
          <p:cNvSpPr/>
          <p:nvPr/>
        </p:nvSpPr>
        <p:spPr>
          <a:xfrm>
            <a:off x="7181159" y="1999559"/>
            <a:ext cx="70541" cy="7054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3" name="Google Shape;373;p23"/>
          <p:cNvSpPr/>
          <p:nvPr/>
        </p:nvSpPr>
        <p:spPr>
          <a:xfrm>
            <a:off x="5412174" y="5479078"/>
            <a:ext cx="71027" cy="7102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4" name="Google Shape;374;p23"/>
          <p:cNvSpPr/>
          <p:nvPr/>
        </p:nvSpPr>
        <p:spPr>
          <a:xfrm>
            <a:off x="2697086" y="817486"/>
            <a:ext cx="71514" cy="7151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5" name="Google Shape;375;p23"/>
          <p:cNvSpPr/>
          <p:nvPr/>
        </p:nvSpPr>
        <p:spPr>
          <a:xfrm>
            <a:off x="11621188" y="6343650"/>
            <a:ext cx="72000" cy="720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6" name="Google Shape;376;p23"/>
          <p:cNvSpPr/>
          <p:nvPr/>
        </p:nvSpPr>
        <p:spPr>
          <a:xfrm>
            <a:off x="1795440" y="1967874"/>
            <a:ext cx="133758" cy="13375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7" name="Google Shape;377;p23"/>
          <p:cNvSpPr/>
          <p:nvPr/>
        </p:nvSpPr>
        <p:spPr>
          <a:xfrm>
            <a:off x="1954981" y="3601342"/>
            <a:ext cx="213967" cy="21396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8" name="Google Shape;378;p23"/>
          <p:cNvSpPr/>
          <p:nvPr/>
        </p:nvSpPr>
        <p:spPr>
          <a:xfrm flipH="1">
            <a:off x="2845279" y="5137414"/>
            <a:ext cx="136261" cy="13626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9" name="Google Shape;379;p23"/>
          <p:cNvSpPr/>
          <p:nvPr/>
        </p:nvSpPr>
        <p:spPr>
          <a:xfrm>
            <a:off x="8229600" y="637422"/>
            <a:ext cx="180975" cy="18097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0" name="Google Shape;380;p23"/>
          <p:cNvSpPr/>
          <p:nvPr/>
        </p:nvSpPr>
        <p:spPr>
          <a:xfrm>
            <a:off x="11369898" y="1192929"/>
            <a:ext cx="160782" cy="16078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1" name="Google Shape;381;p23"/>
          <p:cNvSpPr/>
          <p:nvPr/>
        </p:nvSpPr>
        <p:spPr>
          <a:xfrm>
            <a:off x="11219493" y="5778501"/>
            <a:ext cx="162924" cy="16292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2" name="Google Shape;382;p23"/>
          <p:cNvSpPr/>
          <p:nvPr/>
        </p:nvSpPr>
        <p:spPr>
          <a:xfrm>
            <a:off x="10118302" y="4869515"/>
            <a:ext cx="170573" cy="17057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3" name="Google Shape;383;p23"/>
          <p:cNvSpPr/>
          <p:nvPr/>
        </p:nvSpPr>
        <p:spPr>
          <a:xfrm>
            <a:off x="9787141" y="5505714"/>
            <a:ext cx="133175" cy="13317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4" name="Google Shape;384;p23"/>
          <p:cNvSpPr/>
          <p:nvPr/>
        </p:nvSpPr>
        <p:spPr>
          <a:xfrm>
            <a:off x="466725" y="1166659"/>
            <a:ext cx="133758" cy="13375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5" name="Google Shape;385;p23"/>
          <p:cNvSpPr/>
          <p:nvPr/>
        </p:nvSpPr>
        <p:spPr>
          <a:xfrm>
            <a:off x="3908375" y="1108678"/>
            <a:ext cx="133758" cy="133758"/>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6" name="Google Shape;386;p23"/>
          <p:cNvSpPr/>
          <p:nvPr/>
        </p:nvSpPr>
        <p:spPr>
          <a:xfrm>
            <a:off x="10899101" y="2245792"/>
            <a:ext cx="140383" cy="14038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7" name="Google Shape;387;p23"/>
          <p:cNvSpPr/>
          <p:nvPr/>
        </p:nvSpPr>
        <p:spPr>
          <a:xfrm>
            <a:off x="9063886" y="1818145"/>
            <a:ext cx="140383" cy="14038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8" name="Google Shape;388;p23"/>
          <p:cNvSpPr/>
          <p:nvPr/>
        </p:nvSpPr>
        <p:spPr>
          <a:xfrm>
            <a:off x="6459190" y="6253812"/>
            <a:ext cx="133175" cy="13317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9" name="Google Shape;389;p23"/>
          <p:cNvSpPr/>
          <p:nvPr/>
        </p:nvSpPr>
        <p:spPr>
          <a:xfrm>
            <a:off x="5434992" y="3877699"/>
            <a:ext cx="1292341"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90" name="Google Shape;390;p23"/>
          <p:cNvSpPr/>
          <p:nvPr/>
        </p:nvSpPr>
        <p:spPr>
          <a:xfrm>
            <a:off x="5692653" y="2202119"/>
            <a:ext cx="879720" cy="879720"/>
          </a:xfrm>
          <a:prstGeom prst="ellipse">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1" name="Google Shape;391;p23"/>
          <p:cNvSpPr/>
          <p:nvPr/>
        </p:nvSpPr>
        <p:spPr>
          <a:xfrm>
            <a:off x="5712782" y="2503924"/>
            <a:ext cx="8796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zh-CN" sz="1200">
                <a:solidFill>
                  <a:schemeClr val="dk1"/>
                </a:solidFill>
              </a:rPr>
              <a:t>Weckers</a:t>
            </a:r>
            <a:endParaRPr b="0" i="0" sz="1200" u="none" cap="none" strike="noStrik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58"/>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392"/>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377"/>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29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2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307"/>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88"/>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347"/>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34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239"/>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158"/>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228"/>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353"/>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19"/>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358"/>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265"/>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155"/>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174"/>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134"/>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131"/>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142"/>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77"/>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26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162"/>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226"/>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202"/>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343"/>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8"/>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11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127"/>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297"/>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38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366"/>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357"/>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249"/>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263"/>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112"/>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307"/>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2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68"/>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77"/>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57"/>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249"/>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202"/>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218"/>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169"/>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119"/>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233"/>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par>
                                <p:cTn fill="hold" nodeType="withEffect" presetClass="entr" presetID="10" presetSubtype="0">
                                  <p:stCondLst>
                                    <p:cond delay="307"/>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356"/>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158"/>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344"/>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339"/>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213"/>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332"/>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34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395"/>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6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349"/>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12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36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42"/>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299"/>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375"/>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277"/>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365"/>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35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79"/>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283"/>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218"/>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126"/>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383"/>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274"/>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75"/>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334"/>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187"/>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388"/>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137"/>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259"/>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259"/>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133"/>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355"/>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p:nvPr/>
        </p:nvSpPr>
        <p:spPr>
          <a:xfrm>
            <a:off x="5106898" y="2887280"/>
            <a:ext cx="54000" cy="540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4"/>
          <p:cNvSpPr/>
          <p:nvPr/>
        </p:nvSpPr>
        <p:spPr>
          <a:xfrm>
            <a:off x="6870073" y="3264543"/>
            <a:ext cx="56700" cy="567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4"/>
          <p:cNvSpPr/>
          <p:nvPr/>
        </p:nvSpPr>
        <p:spPr>
          <a:xfrm>
            <a:off x="5778032" y="5078528"/>
            <a:ext cx="62400" cy="624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4"/>
          <p:cNvSpPr/>
          <p:nvPr/>
        </p:nvSpPr>
        <p:spPr>
          <a:xfrm>
            <a:off x="6472536" y="2627581"/>
            <a:ext cx="65100" cy="651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4"/>
          <p:cNvSpPr/>
          <p:nvPr/>
        </p:nvSpPr>
        <p:spPr>
          <a:xfrm>
            <a:off x="5122873" y="5334519"/>
            <a:ext cx="70800" cy="708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4"/>
          <p:cNvSpPr/>
          <p:nvPr/>
        </p:nvSpPr>
        <p:spPr>
          <a:xfrm>
            <a:off x="5970250" y="4564441"/>
            <a:ext cx="73500" cy="735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14"/>
          <p:cNvSpPr/>
          <p:nvPr/>
        </p:nvSpPr>
        <p:spPr>
          <a:xfrm>
            <a:off x="6760524" y="2466646"/>
            <a:ext cx="76500" cy="765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4"/>
          <p:cNvSpPr/>
          <p:nvPr/>
        </p:nvSpPr>
        <p:spPr>
          <a:xfrm>
            <a:off x="4947044" y="4543830"/>
            <a:ext cx="79200" cy="792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4"/>
          <p:cNvSpPr/>
          <p:nvPr/>
        </p:nvSpPr>
        <p:spPr>
          <a:xfrm>
            <a:off x="5812138" y="2715388"/>
            <a:ext cx="82200" cy="822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14"/>
          <p:cNvSpPr/>
          <p:nvPr/>
        </p:nvSpPr>
        <p:spPr>
          <a:xfrm>
            <a:off x="4597224" y="4328686"/>
            <a:ext cx="84900" cy="849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4"/>
          <p:cNvSpPr/>
          <p:nvPr/>
        </p:nvSpPr>
        <p:spPr>
          <a:xfrm>
            <a:off x="5388414" y="2359003"/>
            <a:ext cx="90600" cy="906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4"/>
          <p:cNvSpPr/>
          <p:nvPr/>
        </p:nvSpPr>
        <p:spPr>
          <a:xfrm>
            <a:off x="5232209" y="4760160"/>
            <a:ext cx="93300" cy="933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14"/>
          <p:cNvSpPr/>
          <p:nvPr/>
        </p:nvSpPr>
        <p:spPr>
          <a:xfrm>
            <a:off x="5652120" y="4353305"/>
            <a:ext cx="96300" cy="963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14"/>
          <p:cNvSpPr/>
          <p:nvPr/>
        </p:nvSpPr>
        <p:spPr>
          <a:xfrm>
            <a:off x="6767863" y="5227378"/>
            <a:ext cx="99000" cy="990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4"/>
          <p:cNvSpPr/>
          <p:nvPr/>
        </p:nvSpPr>
        <p:spPr>
          <a:xfrm>
            <a:off x="6735112" y="2710588"/>
            <a:ext cx="102000" cy="1020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4"/>
          <p:cNvSpPr/>
          <p:nvPr/>
        </p:nvSpPr>
        <p:spPr>
          <a:xfrm>
            <a:off x="5071273" y="4069496"/>
            <a:ext cx="104700" cy="1047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14"/>
          <p:cNvSpPr/>
          <p:nvPr/>
        </p:nvSpPr>
        <p:spPr>
          <a:xfrm>
            <a:off x="6774357" y="2076449"/>
            <a:ext cx="107400" cy="1074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4"/>
          <p:cNvSpPr/>
          <p:nvPr/>
        </p:nvSpPr>
        <p:spPr>
          <a:xfrm>
            <a:off x="5035699" y="3333998"/>
            <a:ext cx="71100" cy="711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4"/>
          <p:cNvSpPr/>
          <p:nvPr/>
        </p:nvSpPr>
        <p:spPr>
          <a:xfrm>
            <a:off x="4628844" y="4991791"/>
            <a:ext cx="113100" cy="1131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4"/>
          <p:cNvSpPr/>
          <p:nvPr/>
        </p:nvSpPr>
        <p:spPr>
          <a:xfrm>
            <a:off x="7552249" y="3821769"/>
            <a:ext cx="116100" cy="1161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4"/>
          <p:cNvSpPr/>
          <p:nvPr/>
        </p:nvSpPr>
        <p:spPr>
          <a:xfrm>
            <a:off x="6170086" y="5559844"/>
            <a:ext cx="94800" cy="948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4"/>
          <p:cNvSpPr/>
          <p:nvPr/>
        </p:nvSpPr>
        <p:spPr>
          <a:xfrm>
            <a:off x="4250012" y="3699291"/>
            <a:ext cx="72000" cy="720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4"/>
          <p:cNvSpPr/>
          <p:nvPr/>
        </p:nvSpPr>
        <p:spPr>
          <a:xfrm>
            <a:off x="5738738" y="2134926"/>
            <a:ext cx="114000" cy="1140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4"/>
          <p:cNvSpPr/>
          <p:nvPr/>
        </p:nvSpPr>
        <p:spPr>
          <a:xfrm>
            <a:off x="4852608" y="2739526"/>
            <a:ext cx="110400" cy="110400"/>
          </a:xfrm>
          <a:prstGeom prst="ellipse">
            <a:avLst/>
          </a:prstGeom>
          <a:solidFill>
            <a:srgbClr val="7F7F7F">
              <a:alpha val="305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4"/>
          <p:cNvSpPr txBox="1"/>
          <p:nvPr/>
        </p:nvSpPr>
        <p:spPr>
          <a:xfrm>
            <a:off x="8155100" y="4772200"/>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Dana Gan</a:t>
            </a:r>
            <a:r>
              <a:rPr b="0" i="0" lang="zh-C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133" name="Google Shape;133;p14"/>
          <p:cNvSpPr/>
          <p:nvPr/>
        </p:nvSpPr>
        <p:spPr>
          <a:xfrm>
            <a:off x="1530332" y="2204005"/>
            <a:ext cx="35328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Data processing,Coding</a:t>
            </a:r>
            <a:endParaRPr>
              <a:solidFill>
                <a:schemeClr val="dk1"/>
              </a:solidFill>
            </a:endParaRPr>
          </a:p>
        </p:txBody>
      </p:sp>
      <p:sp>
        <p:nvSpPr>
          <p:cNvPr id="134" name="Google Shape;134;p14"/>
          <p:cNvSpPr txBox="1"/>
          <p:nvPr/>
        </p:nvSpPr>
        <p:spPr>
          <a:xfrm>
            <a:off x="507041" y="536386"/>
            <a:ext cx="5346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3200">
                <a:solidFill>
                  <a:schemeClr val="dk1"/>
                </a:solidFill>
              </a:rPr>
              <a:t>Work Distribution</a:t>
            </a:r>
            <a:endParaRPr b="0" i="0" sz="3200" u="none" cap="none" strike="noStrike">
              <a:solidFill>
                <a:schemeClr val="dk1"/>
              </a:solidFill>
              <a:latin typeface="Arial"/>
              <a:ea typeface="Arial"/>
              <a:cs typeface="Arial"/>
              <a:sym typeface="Arial"/>
            </a:endParaRPr>
          </a:p>
        </p:txBody>
      </p:sp>
      <p:sp>
        <p:nvSpPr>
          <p:cNvPr id="135" name="Google Shape;135;p14"/>
          <p:cNvSpPr/>
          <p:nvPr/>
        </p:nvSpPr>
        <p:spPr>
          <a:xfrm>
            <a:off x="0" y="553624"/>
            <a:ext cx="190500" cy="500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36" name="Google Shape;136;p14"/>
          <p:cNvPicPr preferRelativeResize="0"/>
          <p:nvPr/>
        </p:nvPicPr>
        <p:blipFill rotWithShape="1">
          <a:blip r:embed="rId3">
            <a:alphaModFix/>
          </a:blip>
          <a:srcRect b="0" l="0" r="0" t="0"/>
          <a:stretch/>
        </p:blipFill>
        <p:spPr>
          <a:xfrm>
            <a:off x="4398679" y="2089690"/>
            <a:ext cx="3280017" cy="3291202"/>
          </a:xfrm>
          <a:prstGeom prst="rect">
            <a:avLst/>
          </a:prstGeom>
          <a:noFill/>
          <a:ln>
            <a:noFill/>
          </a:ln>
        </p:spPr>
      </p:pic>
      <p:sp>
        <p:nvSpPr>
          <p:cNvPr id="137" name="Google Shape;137;p14"/>
          <p:cNvSpPr/>
          <p:nvPr/>
        </p:nvSpPr>
        <p:spPr>
          <a:xfrm>
            <a:off x="5284627" y="2964630"/>
            <a:ext cx="1515900" cy="1515900"/>
          </a:xfrm>
          <a:prstGeom prst="ellipse">
            <a:avLst/>
          </a:prstGeom>
          <a:solidFill>
            <a:schemeClr val="lt1">
              <a:alpha val="7451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4"/>
          <p:cNvSpPr txBox="1"/>
          <p:nvPr/>
        </p:nvSpPr>
        <p:spPr>
          <a:xfrm>
            <a:off x="5552839" y="3183986"/>
            <a:ext cx="12351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grpSp>
        <p:nvGrpSpPr>
          <p:cNvPr id="139" name="Google Shape;139;p14"/>
          <p:cNvGrpSpPr/>
          <p:nvPr/>
        </p:nvGrpSpPr>
        <p:grpSpPr>
          <a:xfrm>
            <a:off x="8173304" y="276291"/>
            <a:ext cx="3653946" cy="519939"/>
            <a:chOff x="8173304" y="504891"/>
            <a:chExt cx="3653946" cy="519939"/>
          </a:xfrm>
        </p:grpSpPr>
        <p:sp>
          <p:nvSpPr>
            <p:cNvPr id="140" name="Google Shape;140;p14"/>
            <p:cNvSpPr/>
            <p:nvPr/>
          </p:nvSpPr>
          <p:spPr>
            <a:xfrm>
              <a:off x="11234738" y="504891"/>
              <a:ext cx="499500" cy="499500"/>
            </a:xfrm>
            <a:prstGeom prst="ellipse">
              <a:avLst/>
            </a:prstGeom>
            <a:no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4"/>
            <p:cNvSpPr txBox="1"/>
            <p:nvPr/>
          </p:nvSpPr>
          <p:spPr>
            <a:xfrm>
              <a:off x="8173304" y="809430"/>
              <a:ext cx="30417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b="0" i="0" sz="800" u="none" cap="none" strike="noStrike">
                <a:solidFill>
                  <a:schemeClr val="dk1"/>
                </a:solidFill>
                <a:latin typeface="Arial"/>
                <a:ea typeface="Arial"/>
                <a:cs typeface="Arial"/>
                <a:sym typeface="Arial"/>
              </a:endParaRPr>
            </a:p>
          </p:txBody>
        </p:sp>
        <p:sp>
          <p:nvSpPr>
            <p:cNvPr id="142" name="Google Shape;142;p14"/>
            <p:cNvSpPr txBox="1"/>
            <p:nvPr/>
          </p:nvSpPr>
          <p:spPr>
            <a:xfrm>
              <a:off x="11150750" y="646450"/>
              <a:ext cx="6765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zh-CN" sz="800">
                  <a:solidFill>
                    <a:schemeClr val="dk1"/>
                  </a:solidFill>
                </a:rPr>
                <a:t>Weckers</a:t>
              </a:r>
              <a:endParaRPr b="0" i="0" sz="800" u="none" cap="none" strike="noStrike">
                <a:solidFill>
                  <a:schemeClr val="dk1"/>
                </a:solidFill>
                <a:latin typeface="Arial"/>
                <a:ea typeface="Arial"/>
                <a:cs typeface="Arial"/>
                <a:sym typeface="Arial"/>
              </a:endParaRPr>
            </a:p>
          </p:txBody>
        </p:sp>
        <p:sp>
          <p:nvSpPr>
            <p:cNvPr id="143" name="Google Shape;143;p14"/>
            <p:cNvSpPr txBox="1"/>
            <p:nvPr/>
          </p:nvSpPr>
          <p:spPr>
            <a:xfrm>
              <a:off x="9950451" y="572675"/>
              <a:ext cx="1264500" cy="33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lang="zh-CN" sz="1600">
                  <a:solidFill>
                    <a:schemeClr val="dk1"/>
                  </a:solidFill>
                </a:rPr>
                <a:t>CITYHACK</a:t>
              </a:r>
              <a:endParaRPr b="0" i="0" sz="1600" u="none" cap="none" strike="noStrike">
                <a:solidFill>
                  <a:schemeClr val="dk1"/>
                </a:solidFill>
                <a:latin typeface="Arial"/>
                <a:ea typeface="Arial"/>
                <a:cs typeface="Arial"/>
                <a:sym typeface="Arial"/>
              </a:endParaRPr>
            </a:p>
          </p:txBody>
        </p:sp>
      </p:grpSp>
      <p:sp>
        <p:nvSpPr>
          <p:cNvPr id="144" name="Google Shape;144;p14"/>
          <p:cNvSpPr txBox="1"/>
          <p:nvPr/>
        </p:nvSpPr>
        <p:spPr>
          <a:xfrm>
            <a:off x="9019100" y="2887275"/>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Yue Yu</a:t>
            </a:r>
            <a:endParaRPr b="0" i="0" sz="2400" u="none" cap="none" strike="noStrike">
              <a:solidFill>
                <a:srgbClr val="000000"/>
              </a:solidFill>
              <a:latin typeface="Arial"/>
              <a:ea typeface="Arial"/>
              <a:cs typeface="Arial"/>
              <a:sym typeface="Arial"/>
            </a:endParaRPr>
          </a:p>
        </p:txBody>
      </p:sp>
      <p:sp>
        <p:nvSpPr>
          <p:cNvPr id="145" name="Google Shape;145;p14"/>
          <p:cNvSpPr/>
          <p:nvPr/>
        </p:nvSpPr>
        <p:spPr>
          <a:xfrm>
            <a:off x="8601125" y="3516897"/>
            <a:ext cx="36540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Coding, PPT preparation</a:t>
            </a:r>
            <a:endParaRPr b="0" i="0" sz="1400" u="none" cap="none" strike="noStrike">
              <a:solidFill>
                <a:schemeClr val="dk1"/>
              </a:solidFill>
              <a:latin typeface="Arial"/>
              <a:ea typeface="Arial"/>
              <a:cs typeface="Arial"/>
              <a:sym typeface="Arial"/>
            </a:endParaRPr>
          </a:p>
        </p:txBody>
      </p:sp>
      <p:sp>
        <p:nvSpPr>
          <p:cNvPr id="146" name="Google Shape;146;p14"/>
          <p:cNvSpPr txBox="1"/>
          <p:nvPr/>
        </p:nvSpPr>
        <p:spPr>
          <a:xfrm>
            <a:off x="8591275" y="1279500"/>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Yuran Sun</a:t>
            </a:r>
            <a:r>
              <a:rPr b="0" i="0" lang="zh-C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147" name="Google Shape;147;p14"/>
          <p:cNvSpPr/>
          <p:nvPr/>
        </p:nvSpPr>
        <p:spPr>
          <a:xfrm>
            <a:off x="8333124" y="1909125"/>
            <a:ext cx="27633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Training, PPT preparation</a:t>
            </a:r>
            <a:endParaRPr b="0" i="0" sz="1400" u="none" cap="none" strike="noStrike">
              <a:solidFill>
                <a:schemeClr val="dk1"/>
              </a:solidFill>
              <a:latin typeface="Arial"/>
              <a:ea typeface="Arial"/>
              <a:cs typeface="Arial"/>
              <a:sym typeface="Arial"/>
            </a:endParaRPr>
          </a:p>
        </p:txBody>
      </p:sp>
      <p:sp>
        <p:nvSpPr>
          <p:cNvPr id="148" name="Google Shape;148;p14"/>
          <p:cNvSpPr txBox="1"/>
          <p:nvPr/>
        </p:nvSpPr>
        <p:spPr>
          <a:xfrm>
            <a:off x="2045375" y="4790425"/>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Yang Low</a:t>
            </a:r>
            <a:endParaRPr b="0" i="0" sz="2400" u="none" cap="none" strike="noStrike">
              <a:solidFill>
                <a:srgbClr val="000000"/>
              </a:solidFill>
              <a:latin typeface="Arial"/>
              <a:ea typeface="Arial"/>
              <a:cs typeface="Arial"/>
              <a:sym typeface="Arial"/>
            </a:endParaRPr>
          </a:p>
        </p:txBody>
      </p:sp>
      <p:sp>
        <p:nvSpPr>
          <p:cNvPr id="149" name="Google Shape;149;p14"/>
          <p:cNvSpPr/>
          <p:nvPr/>
        </p:nvSpPr>
        <p:spPr>
          <a:xfrm>
            <a:off x="1703607" y="5343842"/>
            <a:ext cx="35328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Data processing, Coding</a:t>
            </a:r>
            <a:endParaRPr b="0" i="0" sz="1400" u="none" cap="none" strike="noStrike">
              <a:solidFill>
                <a:schemeClr val="dk1"/>
              </a:solidFill>
              <a:latin typeface="Arial"/>
              <a:ea typeface="Arial"/>
              <a:cs typeface="Arial"/>
              <a:sym typeface="Arial"/>
            </a:endParaRPr>
          </a:p>
        </p:txBody>
      </p:sp>
      <p:sp>
        <p:nvSpPr>
          <p:cNvPr id="150" name="Google Shape;150;p14"/>
          <p:cNvSpPr txBox="1"/>
          <p:nvPr/>
        </p:nvSpPr>
        <p:spPr>
          <a:xfrm>
            <a:off x="1599000" y="1611438"/>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Chengyu Sun</a:t>
            </a:r>
            <a:r>
              <a:rPr b="0" i="0" lang="zh-C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151" name="Google Shape;151;p14"/>
          <p:cNvSpPr/>
          <p:nvPr/>
        </p:nvSpPr>
        <p:spPr>
          <a:xfrm>
            <a:off x="1732957" y="3669292"/>
            <a:ext cx="35328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Training, Coding</a:t>
            </a:r>
            <a:endParaRPr b="0" i="0" sz="1400" u="none" cap="none" strike="noStrike">
              <a:solidFill>
                <a:schemeClr val="dk1"/>
              </a:solidFill>
              <a:latin typeface="Arial"/>
              <a:ea typeface="Arial"/>
              <a:cs typeface="Arial"/>
              <a:sym typeface="Arial"/>
            </a:endParaRPr>
          </a:p>
        </p:txBody>
      </p:sp>
      <p:sp>
        <p:nvSpPr>
          <p:cNvPr id="152" name="Google Shape;152;p14"/>
          <p:cNvSpPr txBox="1"/>
          <p:nvPr/>
        </p:nvSpPr>
        <p:spPr>
          <a:xfrm>
            <a:off x="1656750" y="3126175"/>
            <a:ext cx="21243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2400"/>
              <a:buFont typeface="Arial"/>
              <a:buNone/>
            </a:pPr>
            <a:r>
              <a:rPr lang="zh-CN" sz="2400"/>
              <a:t>Zhihao Low</a:t>
            </a:r>
            <a:r>
              <a:rPr b="0" i="0" lang="zh-C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153" name="Google Shape;153;p14"/>
          <p:cNvSpPr/>
          <p:nvPr/>
        </p:nvSpPr>
        <p:spPr>
          <a:xfrm>
            <a:off x="7792275" y="5420797"/>
            <a:ext cx="3654000" cy="5724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400"/>
              <a:buFont typeface="Arial"/>
              <a:buNone/>
            </a:pPr>
            <a:r>
              <a:rPr lang="zh-CN">
                <a:solidFill>
                  <a:schemeClr val="dk1"/>
                </a:solidFill>
              </a:rPr>
              <a:t>Presentation, PPT preparation</a:t>
            </a:r>
            <a:endParaRPr b="0" i="0" sz="1400" u="none" cap="none" strike="noStrike">
              <a:solidFill>
                <a:schemeClr val="dk1"/>
              </a:solidFill>
              <a:latin typeface="Arial"/>
              <a:ea typeface="Arial"/>
              <a:cs typeface="Arial"/>
              <a:sym typeface="Aria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ppt_w</p:attrName>
                                        </p:attrNameLst>
                                      </p:cBhvr>
                                      <p:tavLst>
                                        <p:tav fmla="" tm="0">
                                          <p:val>
                                            <p:strVal val="0"/>
                                          </p:val>
                                        </p:tav>
                                        <p:tav fmla="" tm="100000">
                                          <p:val>
                                            <p:strVal val="#ppt_w"/>
                                          </p:val>
                                        </p:tav>
                                      </p:tavLst>
                                    </p:anim>
                                    <p:anim calcmode="lin" valueType="num">
                                      <p:cBhvr additive="base">
                                        <p:cTn dur="500"/>
                                        <p:tgtEl>
                                          <p:spTgt spid="1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ppt_w</p:attrName>
                                        </p:attrNameLst>
                                      </p:cBhvr>
                                      <p:tavLst>
                                        <p:tav fmla="" tm="0">
                                          <p:val>
                                            <p:strVal val="0"/>
                                          </p:val>
                                        </p:tav>
                                        <p:tav fmla="" tm="100000">
                                          <p:val>
                                            <p:strVal val="#ppt_w"/>
                                          </p:val>
                                        </p:tav>
                                      </p:tavLst>
                                    </p:anim>
                                    <p:anim calcmode="lin" valueType="num">
                                      <p:cBhvr additive="base">
                                        <p:cTn dur="500"/>
                                        <p:tgtEl>
                                          <p:spTgt spid="1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ppt_w</p:attrName>
                                        </p:attrNameLst>
                                      </p:cBhvr>
                                      <p:tavLst>
                                        <p:tav fmla="" tm="0">
                                          <p:val>
                                            <p:strVal val="0"/>
                                          </p:val>
                                        </p:tav>
                                        <p:tav fmla="" tm="100000">
                                          <p:val>
                                            <p:strVal val="#ppt_w"/>
                                          </p:val>
                                        </p:tav>
                                      </p:tavLst>
                                    </p:anim>
                                    <p:anim calcmode="lin" valueType="num">
                                      <p:cBhvr additive="base">
                                        <p:cTn dur="500"/>
                                        <p:tgtEl>
                                          <p:spTgt spid="1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ppt_w</p:attrName>
                                        </p:attrNameLst>
                                      </p:cBhvr>
                                      <p:tavLst>
                                        <p:tav fmla="" tm="0">
                                          <p:val>
                                            <p:strVal val="0"/>
                                          </p:val>
                                        </p:tav>
                                        <p:tav fmla="" tm="100000">
                                          <p:val>
                                            <p:strVal val="#ppt_w"/>
                                          </p:val>
                                        </p:tav>
                                      </p:tavLst>
                                    </p:anim>
                                    <p:anim calcmode="lin" valueType="num">
                                      <p:cBhvr additive="base">
                                        <p:cTn dur="500"/>
                                        <p:tgtEl>
                                          <p:spTgt spid="1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ppt_w</p:attrName>
                                        </p:attrNameLst>
                                      </p:cBhvr>
                                      <p:tavLst>
                                        <p:tav fmla="" tm="0">
                                          <p:val>
                                            <p:strVal val="0"/>
                                          </p:val>
                                        </p:tav>
                                        <p:tav fmla="" tm="100000">
                                          <p:val>
                                            <p:strVal val="#ppt_w"/>
                                          </p:val>
                                        </p:tav>
                                      </p:tavLst>
                                    </p:anim>
                                    <p:anim calcmode="lin" valueType="num">
                                      <p:cBhvr additive="base">
                                        <p:cTn dur="500"/>
                                        <p:tgtEl>
                                          <p:spTgt spid="1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ppt_w</p:attrName>
                                        </p:attrNameLst>
                                      </p:cBhvr>
                                      <p:tavLst>
                                        <p:tav fmla="" tm="0">
                                          <p:val>
                                            <p:strVal val="0"/>
                                          </p:val>
                                        </p:tav>
                                        <p:tav fmla="" tm="100000">
                                          <p:val>
                                            <p:strVal val="#ppt_w"/>
                                          </p:val>
                                        </p:tav>
                                      </p:tavLst>
                                    </p:anim>
                                    <p:anim calcmode="lin" valueType="num">
                                      <p:cBhvr additive="base">
                                        <p:cTn dur="500"/>
                                        <p:tgtEl>
                                          <p:spTgt spid="1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ppt_w</p:attrName>
                                        </p:attrNameLst>
                                      </p:cBhvr>
                                      <p:tavLst>
                                        <p:tav fmla="" tm="0">
                                          <p:val>
                                            <p:strVal val="0"/>
                                          </p:val>
                                        </p:tav>
                                        <p:tav fmla="" tm="100000">
                                          <p:val>
                                            <p:strVal val="#ppt_w"/>
                                          </p:val>
                                        </p:tav>
                                      </p:tavLst>
                                    </p:anim>
                                    <p:anim calcmode="lin" valueType="num">
                                      <p:cBhvr additive="base">
                                        <p:cTn dur="500"/>
                                        <p:tgtEl>
                                          <p:spTgt spid="1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ppt_w</p:attrName>
                                        </p:attrNameLst>
                                      </p:cBhvr>
                                      <p:tavLst>
                                        <p:tav fmla="" tm="0">
                                          <p:val>
                                            <p:strVal val="0"/>
                                          </p:val>
                                        </p:tav>
                                        <p:tav fmla="" tm="100000">
                                          <p:val>
                                            <p:strVal val="#ppt_w"/>
                                          </p:val>
                                        </p:tav>
                                      </p:tavLst>
                                    </p:anim>
                                    <p:anim calcmode="lin" valueType="num">
                                      <p:cBhvr additive="base">
                                        <p:cTn dur="500"/>
                                        <p:tgtEl>
                                          <p:spTgt spid="1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ppt_w</p:attrName>
                                        </p:attrNameLst>
                                      </p:cBhvr>
                                      <p:tavLst>
                                        <p:tav fmla="" tm="0">
                                          <p:val>
                                            <p:strVal val="0"/>
                                          </p:val>
                                        </p:tav>
                                        <p:tav fmla="" tm="100000">
                                          <p:val>
                                            <p:strVal val="#ppt_w"/>
                                          </p:val>
                                        </p:tav>
                                      </p:tavLst>
                                    </p:anim>
                                    <p:anim calcmode="lin" valueType="num">
                                      <p:cBhvr additive="base">
                                        <p:cTn dur="500"/>
                                        <p:tgtEl>
                                          <p:spTgt spid="1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ppt_w</p:attrName>
                                        </p:attrNameLst>
                                      </p:cBhvr>
                                      <p:tavLst>
                                        <p:tav fmla="" tm="0">
                                          <p:val>
                                            <p:strVal val="0"/>
                                          </p:val>
                                        </p:tav>
                                        <p:tav fmla="" tm="100000">
                                          <p:val>
                                            <p:strVal val="#ppt_w"/>
                                          </p:val>
                                        </p:tav>
                                      </p:tavLst>
                                    </p:anim>
                                    <p:anim calcmode="lin" valueType="num">
                                      <p:cBhvr additive="base">
                                        <p:cTn dur="500"/>
                                        <p:tgtEl>
                                          <p:spTgt spid="1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ppt_w</p:attrName>
                                        </p:attrNameLst>
                                      </p:cBhvr>
                                      <p:tavLst>
                                        <p:tav fmla="" tm="0">
                                          <p:val>
                                            <p:strVal val="0"/>
                                          </p:val>
                                        </p:tav>
                                        <p:tav fmla="" tm="100000">
                                          <p:val>
                                            <p:strVal val="#ppt_w"/>
                                          </p:val>
                                        </p:tav>
                                      </p:tavLst>
                                    </p:anim>
                                    <p:anim calcmode="lin" valueType="num">
                                      <p:cBhvr additive="base">
                                        <p:cTn dur="500"/>
                                        <p:tgtEl>
                                          <p:spTgt spid="1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ppt_w</p:attrName>
                                        </p:attrNameLst>
                                      </p:cBhvr>
                                      <p:tavLst>
                                        <p:tav fmla="" tm="0">
                                          <p:val>
                                            <p:strVal val="0"/>
                                          </p:val>
                                        </p:tav>
                                        <p:tav fmla="" tm="100000">
                                          <p:val>
                                            <p:strVal val="#ppt_w"/>
                                          </p:val>
                                        </p:tav>
                                      </p:tavLst>
                                    </p:anim>
                                    <p:anim calcmode="lin" valueType="num">
                                      <p:cBhvr additive="base">
                                        <p:cTn dur="500"/>
                                        <p:tgtEl>
                                          <p:spTgt spid="1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ppt_w</p:attrName>
                                        </p:attrNameLst>
                                      </p:cBhvr>
                                      <p:tavLst>
                                        <p:tav fmla="" tm="0">
                                          <p:val>
                                            <p:strVal val="0"/>
                                          </p:val>
                                        </p:tav>
                                        <p:tav fmla="" tm="100000">
                                          <p:val>
                                            <p:strVal val="#ppt_w"/>
                                          </p:val>
                                        </p:tav>
                                      </p:tavLst>
                                    </p:anim>
                                    <p:anim calcmode="lin" valueType="num">
                                      <p:cBhvr additive="base">
                                        <p:cTn dur="500"/>
                                        <p:tgtEl>
                                          <p:spTgt spid="12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ppt_w</p:attrName>
                                        </p:attrNameLst>
                                      </p:cBhvr>
                                      <p:tavLst>
                                        <p:tav fmla="" tm="0">
                                          <p:val>
                                            <p:strVal val="0"/>
                                          </p:val>
                                        </p:tav>
                                        <p:tav fmla="" tm="100000">
                                          <p:val>
                                            <p:strVal val="#ppt_w"/>
                                          </p:val>
                                        </p:tav>
                                      </p:tavLst>
                                    </p:anim>
                                    <p:anim calcmode="lin" valueType="num">
                                      <p:cBhvr additive="base">
                                        <p:cTn dur="500"/>
                                        <p:tgtEl>
                                          <p:spTgt spid="13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ppt_w</p:attrName>
                                        </p:attrNameLst>
                                      </p:cBhvr>
                                      <p:tavLst>
                                        <p:tav fmla="" tm="0">
                                          <p:val>
                                            <p:strVal val="0"/>
                                          </p:val>
                                        </p:tav>
                                        <p:tav fmla="" tm="100000">
                                          <p:val>
                                            <p:strVal val="#ppt_w"/>
                                          </p:val>
                                        </p:tav>
                                      </p:tavLst>
                                    </p:anim>
                                    <p:anim calcmode="lin" valueType="num">
                                      <p:cBhvr additive="base">
                                        <p:cTn dur="500"/>
                                        <p:tgtEl>
                                          <p:spTgt spid="13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75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pSp>
        <p:nvGrpSpPr>
          <p:cNvPr id="159" name="Google Shape;159;p15"/>
          <p:cNvGrpSpPr/>
          <p:nvPr/>
        </p:nvGrpSpPr>
        <p:grpSpPr>
          <a:xfrm>
            <a:off x="-3220731" y="1408382"/>
            <a:ext cx="5503499" cy="5503499"/>
            <a:chOff x="-3863656" y="513832"/>
            <a:chExt cx="5503499" cy="5503499"/>
          </a:xfrm>
        </p:grpSpPr>
        <p:sp>
          <p:nvSpPr>
            <p:cNvPr id="160" name="Google Shape;160;p15"/>
            <p:cNvSpPr/>
            <p:nvPr/>
          </p:nvSpPr>
          <p:spPr>
            <a:xfrm rot="1194173">
              <a:off x="-2872520" y="1515571"/>
              <a:ext cx="3500024" cy="3500024"/>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cap="flat" cmpd="sng" w="9525">
              <a:solidFill>
                <a:srgbClr val="333333">
                  <a:alpha val="21568"/>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15"/>
            <p:cNvSpPr/>
            <p:nvPr/>
          </p:nvSpPr>
          <p:spPr>
            <a:xfrm rot="1194173">
              <a:off x="-3260539" y="1116949"/>
              <a:ext cx="4297266" cy="4297266"/>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cap="flat" cmpd="sng" w="9525">
              <a:solidFill>
                <a:srgbClr val="333333">
                  <a:alpha val="21568"/>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2" name="Google Shape;162;p15"/>
          <p:cNvSpPr txBox="1"/>
          <p:nvPr/>
        </p:nvSpPr>
        <p:spPr>
          <a:xfrm>
            <a:off x="1733856" y="1749613"/>
            <a:ext cx="6629700" cy="1372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lang="zh-CN" sz="1600">
                <a:solidFill>
                  <a:schemeClr val="dk1"/>
                </a:solidFill>
                <a:latin typeface="Roboto Condensed"/>
                <a:ea typeface="Roboto Condensed"/>
                <a:cs typeface="Roboto Condensed"/>
                <a:sym typeface="Roboto Condensed"/>
              </a:rPr>
              <a:t>Extract certain information from BNP Paribas’ annual report </a:t>
            </a:r>
            <a:endParaRPr i="0" sz="1600" u="none" cap="none" strike="noStrike">
              <a:solidFill>
                <a:schemeClr val="dk1"/>
              </a:solidFill>
              <a:latin typeface="Roboto Condensed"/>
              <a:ea typeface="Roboto Condensed"/>
              <a:cs typeface="Roboto Condensed"/>
              <a:sym typeface="Roboto Condensed"/>
            </a:endParaRPr>
          </a:p>
        </p:txBody>
      </p:sp>
      <p:sp>
        <p:nvSpPr>
          <p:cNvPr id="163" name="Google Shape;163;p15"/>
          <p:cNvSpPr txBox="1"/>
          <p:nvPr/>
        </p:nvSpPr>
        <p:spPr>
          <a:xfrm>
            <a:off x="265583" y="276300"/>
            <a:ext cx="3711600" cy="8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lang="zh-CN" sz="4800">
                <a:solidFill>
                  <a:schemeClr val="dk1"/>
                </a:solidFill>
                <a:latin typeface="Roboto Mono"/>
                <a:ea typeface="Roboto Mono"/>
                <a:cs typeface="Roboto Mono"/>
                <a:sym typeface="Roboto Mono"/>
              </a:rPr>
              <a:t>Problem Statement</a:t>
            </a:r>
            <a:endParaRPr b="1" i="0" sz="4800" u="none" cap="none" strike="noStrike">
              <a:solidFill>
                <a:schemeClr val="dk1"/>
              </a:solidFill>
              <a:latin typeface="Roboto Mono"/>
              <a:ea typeface="Roboto Mono"/>
              <a:cs typeface="Roboto Mono"/>
              <a:sym typeface="Roboto Mono"/>
            </a:endParaRPr>
          </a:p>
        </p:txBody>
      </p:sp>
      <p:grpSp>
        <p:nvGrpSpPr>
          <p:cNvPr id="164" name="Google Shape;164;p15"/>
          <p:cNvGrpSpPr/>
          <p:nvPr/>
        </p:nvGrpSpPr>
        <p:grpSpPr>
          <a:xfrm flipH="1">
            <a:off x="13286102" y="601532"/>
            <a:ext cx="5503499" cy="5503499"/>
            <a:chOff x="-3863656" y="513832"/>
            <a:chExt cx="5503499" cy="5503499"/>
          </a:xfrm>
        </p:grpSpPr>
        <p:sp>
          <p:nvSpPr>
            <p:cNvPr id="165" name="Google Shape;165;p15"/>
            <p:cNvSpPr/>
            <p:nvPr/>
          </p:nvSpPr>
          <p:spPr>
            <a:xfrm rot="1194173">
              <a:off x="-2872520" y="1515571"/>
              <a:ext cx="3500024" cy="3500024"/>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cap="flat" cmpd="sng" w="9525">
              <a:solidFill>
                <a:srgbClr val="333333">
                  <a:alpha val="21568"/>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p15"/>
            <p:cNvSpPr/>
            <p:nvPr/>
          </p:nvSpPr>
          <p:spPr>
            <a:xfrm rot="1194173">
              <a:off x="-3260539" y="1116949"/>
              <a:ext cx="4297266" cy="4297266"/>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cap="flat" cmpd="sng" w="9525">
              <a:solidFill>
                <a:srgbClr val="333333">
                  <a:alpha val="21568"/>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7" name="Google Shape;167;p15"/>
          <p:cNvGrpSpPr/>
          <p:nvPr/>
        </p:nvGrpSpPr>
        <p:grpSpPr>
          <a:xfrm>
            <a:off x="8173304" y="276291"/>
            <a:ext cx="3653946" cy="519939"/>
            <a:chOff x="8173304" y="504891"/>
            <a:chExt cx="3653946" cy="519939"/>
          </a:xfrm>
        </p:grpSpPr>
        <p:sp>
          <p:nvSpPr>
            <p:cNvPr id="168" name="Google Shape;168;p15"/>
            <p:cNvSpPr/>
            <p:nvPr/>
          </p:nvSpPr>
          <p:spPr>
            <a:xfrm>
              <a:off x="11234738" y="504891"/>
              <a:ext cx="499500" cy="499500"/>
            </a:xfrm>
            <a:prstGeom prst="ellipse">
              <a:avLst/>
            </a:prstGeom>
            <a:no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15"/>
            <p:cNvSpPr txBox="1"/>
            <p:nvPr/>
          </p:nvSpPr>
          <p:spPr>
            <a:xfrm>
              <a:off x="8173304" y="809430"/>
              <a:ext cx="30417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b="0" i="0" sz="800" u="none" cap="none" strike="noStrike">
                <a:solidFill>
                  <a:schemeClr val="dk1"/>
                </a:solidFill>
                <a:latin typeface="Arial"/>
                <a:ea typeface="Arial"/>
                <a:cs typeface="Arial"/>
                <a:sym typeface="Arial"/>
              </a:endParaRPr>
            </a:p>
          </p:txBody>
        </p:sp>
        <p:sp>
          <p:nvSpPr>
            <p:cNvPr id="170" name="Google Shape;170;p15"/>
            <p:cNvSpPr txBox="1"/>
            <p:nvPr/>
          </p:nvSpPr>
          <p:spPr>
            <a:xfrm>
              <a:off x="11150750" y="646450"/>
              <a:ext cx="6765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zh-CN" sz="800">
                  <a:solidFill>
                    <a:schemeClr val="dk1"/>
                  </a:solidFill>
                </a:rPr>
                <a:t>Weckers</a:t>
              </a:r>
              <a:endParaRPr b="0" i="0" sz="800" u="none" cap="none" strike="noStrike">
                <a:solidFill>
                  <a:schemeClr val="dk1"/>
                </a:solidFill>
                <a:latin typeface="Arial"/>
                <a:ea typeface="Arial"/>
                <a:cs typeface="Arial"/>
                <a:sym typeface="Arial"/>
              </a:endParaRPr>
            </a:p>
          </p:txBody>
        </p:sp>
        <p:sp>
          <p:nvSpPr>
            <p:cNvPr id="171" name="Google Shape;171;p15"/>
            <p:cNvSpPr txBox="1"/>
            <p:nvPr/>
          </p:nvSpPr>
          <p:spPr>
            <a:xfrm>
              <a:off x="9950451" y="572675"/>
              <a:ext cx="1264500" cy="33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lang="zh-CN" sz="1600">
                  <a:solidFill>
                    <a:schemeClr val="dk1"/>
                  </a:solidFill>
                </a:rPr>
                <a:t>CITYHACK</a:t>
              </a:r>
              <a:endParaRPr b="0" i="0" sz="1600" u="none" cap="none" strike="noStrike">
                <a:solidFill>
                  <a:schemeClr val="dk1"/>
                </a:solidFill>
                <a:latin typeface="Arial"/>
                <a:ea typeface="Arial"/>
                <a:cs typeface="Arial"/>
                <a:sym typeface="Arial"/>
              </a:endParaRPr>
            </a:p>
          </p:txBody>
        </p:sp>
      </p:grpSp>
      <p:sp>
        <p:nvSpPr>
          <p:cNvPr id="172" name="Google Shape;172;p15"/>
          <p:cNvSpPr txBox="1"/>
          <p:nvPr/>
        </p:nvSpPr>
        <p:spPr>
          <a:xfrm>
            <a:off x="2544575" y="2391925"/>
            <a:ext cx="7562100" cy="3536400"/>
          </a:xfrm>
          <a:prstGeom prst="rect">
            <a:avLst/>
          </a:prstGeom>
          <a:noFill/>
          <a:ln>
            <a:noFill/>
          </a:ln>
        </p:spPr>
        <p:txBody>
          <a:bodyPr anchorCtr="0" anchor="t" bIns="91425" lIns="91425" spcFirstLastPara="1" rIns="91425" wrap="square" tIns="91425">
            <a:noAutofit/>
          </a:bodyPr>
          <a:lstStyle/>
          <a:p>
            <a:pPr indent="-241300" lvl="0" marL="457200" rtl="0" algn="l">
              <a:lnSpc>
                <a:spcPct val="115000"/>
              </a:lnSpc>
              <a:spcBef>
                <a:spcPts val="0"/>
              </a:spcBef>
              <a:spcAft>
                <a:spcPts val="0"/>
              </a:spcAft>
              <a:buClr>
                <a:srgbClr val="24292E"/>
              </a:buClr>
              <a:buSzPts val="1800"/>
              <a:buFont typeface="Roboto Condensed"/>
              <a:buAutoNum type="arabicPeriod"/>
            </a:pPr>
            <a:r>
              <a:rPr b="1" lang="zh-CN" sz="1800">
                <a:solidFill>
                  <a:srgbClr val="24292E"/>
                </a:solidFill>
                <a:latin typeface="Roboto Condensed"/>
                <a:ea typeface="Roboto Condensed"/>
                <a:cs typeface="Roboto Condensed"/>
                <a:sym typeface="Roboto Condensed"/>
              </a:rPr>
              <a:t>Legal Entity Name</a:t>
            </a:r>
            <a:endParaRPr b="1" sz="1800">
              <a:solidFill>
                <a:srgbClr val="24292E"/>
              </a:solidFill>
              <a:latin typeface="Roboto Condensed"/>
              <a:ea typeface="Roboto Condensed"/>
              <a:cs typeface="Roboto Condensed"/>
              <a:sym typeface="Roboto Condensed"/>
            </a:endParaRPr>
          </a:p>
          <a:p>
            <a:pPr indent="-241300" lvl="0" marL="457200" rtl="0" algn="l">
              <a:lnSpc>
                <a:spcPct val="115000"/>
              </a:lnSpc>
              <a:spcBef>
                <a:spcPts val="0"/>
              </a:spcBef>
              <a:spcAft>
                <a:spcPts val="0"/>
              </a:spcAft>
              <a:buClr>
                <a:srgbClr val="24292E"/>
              </a:buClr>
              <a:buSzPts val="1800"/>
              <a:buFont typeface="Roboto Condensed"/>
              <a:buAutoNum type="arabicPeriod"/>
            </a:pPr>
            <a:r>
              <a:rPr b="1" lang="zh-CN" sz="1800">
                <a:solidFill>
                  <a:srgbClr val="24292E"/>
                </a:solidFill>
                <a:latin typeface="Roboto Condensed"/>
                <a:ea typeface="Roboto Condensed"/>
                <a:cs typeface="Roboto Condensed"/>
                <a:sym typeface="Roboto Condensed"/>
              </a:rPr>
              <a:t>Auditor</a:t>
            </a:r>
            <a:endParaRPr b="1"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 Period</a:t>
            </a:r>
            <a:endParaRPr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Auditor Opinion</a:t>
            </a:r>
            <a:endParaRPr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Name of Auditor</a:t>
            </a:r>
            <a:endParaRPr sz="1800">
              <a:solidFill>
                <a:srgbClr val="24292E"/>
              </a:solidFill>
              <a:latin typeface="Roboto Condensed"/>
              <a:ea typeface="Roboto Condensed"/>
              <a:cs typeface="Roboto Condensed"/>
              <a:sym typeface="Roboto Condensed"/>
            </a:endParaRPr>
          </a:p>
          <a:p>
            <a:pPr indent="-241300" lvl="0" marL="457200" rtl="0" algn="l">
              <a:lnSpc>
                <a:spcPct val="115000"/>
              </a:lnSpc>
              <a:spcBef>
                <a:spcPts val="0"/>
              </a:spcBef>
              <a:spcAft>
                <a:spcPts val="0"/>
              </a:spcAft>
              <a:buClr>
                <a:srgbClr val="24292E"/>
              </a:buClr>
              <a:buSzPts val="1800"/>
              <a:buFont typeface="Roboto Condensed"/>
              <a:buAutoNum type="arabicPeriod"/>
            </a:pPr>
            <a:r>
              <a:rPr b="1" lang="zh-CN" sz="1800">
                <a:solidFill>
                  <a:srgbClr val="24292E"/>
                </a:solidFill>
                <a:latin typeface="Roboto Condensed"/>
                <a:ea typeface="Roboto Condensed"/>
                <a:cs typeface="Roboto Condensed"/>
                <a:sym typeface="Roboto Condensed"/>
              </a:rPr>
              <a:t>Current Year Group Consolidated Financials</a:t>
            </a:r>
            <a:endParaRPr b="1"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Income</a:t>
            </a:r>
            <a:endParaRPr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Net Profit</a:t>
            </a:r>
            <a:endParaRPr sz="1800">
              <a:solidFill>
                <a:srgbClr val="24292E"/>
              </a:solidFill>
              <a:latin typeface="Roboto Condensed"/>
              <a:ea typeface="Roboto Condensed"/>
              <a:cs typeface="Roboto Condensed"/>
              <a:sym typeface="Roboto Condensed"/>
            </a:endParaRPr>
          </a:p>
          <a:p>
            <a:pPr indent="-241300" lvl="1" marL="914400" rtl="0" algn="l">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Equity</a:t>
            </a:r>
            <a:endParaRPr sz="1800">
              <a:solidFill>
                <a:srgbClr val="24292E"/>
              </a:solidFill>
              <a:latin typeface="Roboto Condensed"/>
              <a:ea typeface="Roboto Condensed"/>
              <a:cs typeface="Roboto Condensed"/>
              <a:sym typeface="Roboto Condensed"/>
            </a:endParaRPr>
          </a:p>
          <a:p>
            <a:pPr indent="-241300" lvl="0" marL="457200" rtl="0" algn="l">
              <a:lnSpc>
                <a:spcPct val="115000"/>
              </a:lnSpc>
              <a:spcBef>
                <a:spcPts val="0"/>
              </a:spcBef>
              <a:spcAft>
                <a:spcPts val="0"/>
              </a:spcAft>
              <a:buClr>
                <a:srgbClr val="24292E"/>
              </a:buClr>
              <a:buSzPts val="1800"/>
              <a:buFont typeface="Roboto Condensed"/>
              <a:buAutoNum type="arabicPeriod"/>
            </a:pPr>
            <a:r>
              <a:rPr b="1" lang="zh-CN" sz="1800">
                <a:solidFill>
                  <a:srgbClr val="24292E"/>
                </a:solidFill>
                <a:latin typeface="Roboto Condensed"/>
                <a:ea typeface="Roboto Condensed"/>
                <a:cs typeface="Roboto Condensed"/>
                <a:sym typeface="Roboto Condensed"/>
              </a:rPr>
              <a:t>Currency of financial items</a:t>
            </a:r>
            <a:endParaRPr b="1" sz="1800">
              <a:solidFill>
                <a:srgbClr val="24292E"/>
              </a:solidFill>
              <a:latin typeface="Roboto Condensed"/>
              <a:ea typeface="Roboto Condensed"/>
              <a:cs typeface="Roboto Condensed"/>
              <a:sym typeface="Roboto Condensed"/>
            </a:endParaRPr>
          </a:p>
          <a:p>
            <a:pPr indent="0" lvl="0" marL="0" rtl="0" algn="l">
              <a:spcBef>
                <a:spcPts val="120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6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60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set </a:t>
            </a:r>
            <a:endParaRPr/>
          </a:p>
        </p:txBody>
      </p:sp>
      <p:sp>
        <p:nvSpPr>
          <p:cNvPr id="179" name="Google Shape;179;p16"/>
          <p:cNvSpPr/>
          <p:nvPr/>
        </p:nvSpPr>
        <p:spPr>
          <a:xfrm>
            <a:off x="7509568" y="1586327"/>
            <a:ext cx="4407490" cy="891978"/>
          </a:xfrm>
          <a:prstGeom prst="chevron">
            <a:avLst>
              <a:gd fmla="val 50000" name="adj"/>
            </a:avLst>
          </a:prstGeom>
          <a:solidFill>
            <a:srgbClr val="CCCCCC"/>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zh-CN" sz="1900">
                <a:solidFill>
                  <a:srgbClr val="FFFFFF"/>
                </a:solidFill>
                <a:latin typeface="Roboto"/>
                <a:ea typeface="Roboto"/>
                <a:cs typeface="Roboto"/>
                <a:sym typeface="Roboto"/>
              </a:rPr>
              <a:t>JSON(result)</a:t>
            </a:r>
            <a:endParaRPr sz="1900">
              <a:solidFill>
                <a:srgbClr val="FFFFFF"/>
              </a:solidFill>
              <a:latin typeface="Roboto"/>
              <a:ea typeface="Roboto"/>
              <a:cs typeface="Roboto"/>
              <a:sym typeface="Roboto"/>
            </a:endParaRPr>
          </a:p>
        </p:txBody>
      </p:sp>
      <p:sp>
        <p:nvSpPr>
          <p:cNvPr id="180" name="Google Shape;180;p16"/>
          <p:cNvSpPr/>
          <p:nvPr/>
        </p:nvSpPr>
        <p:spPr>
          <a:xfrm>
            <a:off x="0" y="1586613"/>
            <a:ext cx="4729082" cy="891978"/>
          </a:xfrm>
          <a:prstGeom prst="homePlate">
            <a:avLst>
              <a:gd fmla="val 50000" name="adj"/>
            </a:avLst>
          </a:prstGeom>
          <a:solidFill>
            <a:srgbClr val="43434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zh-CN" sz="1900">
                <a:solidFill>
                  <a:srgbClr val="FFFFFF"/>
                </a:solidFill>
                <a:latin typeface="Roboto"/>
                <a:ea typeface="Roboto"/>
                <a:cs typeface="Roboto"/>
                <a:sym typeface="Roboto"/>
              </a:rPr>
              <a:t>PDF</a:t>
            </a:r>
            <a:endParaRPr sz="1900">
              <a:solidFill>
                <a:srgbClr val="FFFFFF"/>
              </a:solidFill>
              <a:latin typeface="Roboto"/>
              <a:ea typeface="Roboto"/>
              <a:cs typeface="Roboto"/>
              <a:sym typeface="Roboto"/>
            </a:endParaRPr>
          </a:p>
        </p:txBody>
      </p:sp>
      <p:sp>
        <p:nvSpPr>
          <p:cNvPr id="181" name="Google Shape;181;p16"/>
          <p:cNvSpPr/>
          <p:nvPr/>
        </p:nvSpPr>
        <p:spPr>
          <a:xfrm>
            <a:off x="3925507" y="1586327"/>
            <a:ext cx="4407490" cy="891978"/>
          </a:xfrm>
          <a:prstGeom prst="chevron">
            <a:avLst>
              <a:gd fmla="val 50000" name="adj"/>
            </a:avLst>
          </a:prstGeom>
          <a:solidFill>
            <a:srgbClr val="9999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zh-CN" sz="1900">
                <a:solidFill>
                  <a:srgbClr val="FFFFFF"/>
                </a:solidFill>
                <a:latin typeface="Roboto"/>
                <a:ea typeface="Roboto"/>
                <a:cs typeface="Roboto"/>
                <a:sym typeface="Roboto"/>
              </a:rPr>
              <a:t>HOCR | JSON(training)</a:t>
            </a:r>
            <a:endParaRPr sz="1900">
              <a:solidFill>
                <a:srgbClr val="FFFFFF"/>
              </a:solidFill>
              <a:latin typeface="Roboto"/>
              <a:ea typeface="Roboto"/>
              <a:cs typeface="Roboto"/>
              <a:sym typeface="Roboto"/>
            </a:endParaRPr>
          </a:p>
        </p:txBody>
      </p:sp>
      <p:pic>
        <p:nvPicPr>
          <p:cNvPr id="182" name="Google Shape;182;p16"/>
          <p:cNvPicPr preferRelativeResize="0"/>
          <p:nvPr/>
        </p:nvPicPr>
        <p:blipFill>
          <a:blip r:embed="rId3">
            <a:alphaModFix/>
          </a:blip>
          <a:stretch>
            <a:fillRect/>
          </a:stretch>
        </p:blipFill>
        <p:spPr>
          <a:xfrm>
            <a:off x="529638" y="3317699"/>
            <a:ext cx="2650700" cy="2356699"/>
          </a:xfrm>
          <a:prstGeom prst="rect">
            <a:avLst/>
          </a:prstGeom>
          <a:noFill/>
          <a:ln>
            <a:noFill/>
          </a:ln>
        </p:spPr>
      </p:pic>
      <p:pic>
        <p:nvPicPr>
          <p:cNvPr id="183" name="Google Shape;183;p16"/>
          <p:cNvPicPr preferRelativeResize="0"/>
          <p:nvPr/>
        </p:nvPicPr>
        <p:blipFill rotWithShape="1">
          <a:blip r:embed="rId4">
            <a:alphaModFix/>
          </a:blip>
          <a:srcRect b="0" l="0" r="43741" t="4058"/>
          <a:stretch/>
        </p:blipFill>
        <p:spPr>
          <a:xfrm>
            <a:off x="4300887" y="3572350"/>
            <a:ext cx="3308499" cy="1695000"/>
          </a:xfrm>
          <a:prstGeom prst="rect">
            <a:avLst/>
          </a:prstGeom>
          <a:noFill/>
          <a:ln>
            <a:noFill/>
          </a:ln>
        </p:spPr>
      </p:pic>
      <p:cxnSp>
        <p:nvCxnSpPr>
          <p:cNvPr id="184" name="Google Shape;184;p16"/>
          <p:cNvCxnSpPr/>
          <p:nvPr/>
        </p:nvCxnSpPr>
        <p:spPr>
          <a:xfrm>
            <a:off x="3348213" y="4496050"/>
            <a:ext cx="784800" cy="0"/>
          </a:xfrm>
          <a:prstGeom prst="straightConnector1">
            <a:avLst/>
          </a:prstGeom>
          <a:noFill/>
          <a:ln cap="flat" cmpd="sng" w="76200">
            <a:solidFill>
              <a:srgbClr val="434343"/>
            </a:solidFill>
            <a:prstDash val="solid"/>
            <a:round/>
            <a:headEnd len="med" w="med" type="none"/>
            <a:tailEnd len="med" w="med" type="triangle"/>
          </a:ln>
        </p:spPr>
      </p:cxnSp>
      <p:cxnSp>
        <p:nvCxnSpPr>
          <p:cNvPr id="185" name="Google Shape;185;p16"/>
          <p:cNvCxnSpPr/>
          <p:nvPr/>
        </p:nvCxnSpPr>
        <p:spPr>
          <a:xfrm>
            <a:off x="7842300" y="4496050"/>
            <a:ext cx="784800" cy="0"/>
          </a:xfrm>
          <a:prstGeom prst="straightConnector1">
            <a:avLst/>
          </a:prstGeom>
          <a:noFill/>
          <a:ln cap="flat" cmpd="sng" w="76200">
            <a:solidFill>
              <a:srgbClr val="999999"/>
            </a:solidFill>
            <a:prstDash val="solid"/>
            <a:round/>
            <a:headEnd len="med" w="med" type="none"/>
            <a:tailEnd len="med" w="med" type="triangle"/>
          </a:ln>
        </p:spPr>
      </p:cxnSp>
      <p:pic>
        <p:nvPicPr>
          <p:cNvPr id="186" name="Google Shape;186;p16"/>
          <p:cNvPicPr preferRelativeResize="0"/>
          <p:nvPr/>
        </p:nvPicPr>
        <p:blipFill>
          <a:blip r:embed="rId5">
            <a:alphaModFix/>
          </a:blip>
          <a:stretch>
            <a:fillRect/>
          </a:stretch>
        </p:blipFill>
        <p:spPr>
          <a:xfrm>
            <a:off x="8703275" y="3317700"/>
            <a:ext cx="2907816" cy="2534699"/>
          </a:xfrm>
          <a:prstGeom prst="rect">
            <a:avLst/>
          </a:prstGeom>
          <a:noFill/>
          <a:ln>
            <a:noFill/>
          </a:ln>
        </p:spPr>
      </p:pic>
      <p:grpSp>
        <p:nvGrpSpPr>
          <p:cNvPr id="187" name="Google Shape;187;p16"/>
          <p:cNvGrpSpPr/>
          <p:nvPr/>
        </p:nvGrpSpPr>
        <p:grpSpPr>
          <a:xfrm>
            <a:off x="8173304" y="276291"/>
            <a:ext cx="3653946" cy="519939"/>
            <a:chOff x="8173304" y="504891"/>
            <a:chExt cx="3653946" cy="519939"/>
          </a:xfrm>
        </p:grpSpPr>
        <p:sp>
          <p:nvSpPr>
            <p:cNvPr id="188" name="Google Shape;188;p16"/>
            <p:cNvSpPr/>
            <p:nvPr/>
          </p:nvSpPr>
          <p:spPr>
            <a:xfrm>
              <a:off x="11234738" y="504891"/>
              <a:ext cx="499500" cy="499500"/>
            </a:xfrm>
            <a:prstGeom prst="ellipse">
              <a:avLst/>
            </a:prstGeom>
            <a:no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16"/>
            <p:cNvSpPr txBox="1"/>
            <p:nvPr/>
          </p:nvSpPr>
          <p:spPr>
            <a:xfrm>
              <a:off x="8173304" y="809430"/>
              <a:ext cx="30417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b="0" i="0" sz="800" u="none" cap="none" strike="noStrike">
                <a:solidFill>
                  <a:schemeClr val="dk1"/>
                </a:solidFill>
                <a:latin typeface="Arial"/>
                <a:ea typeface="Arial"/>
                <a:cs typeface="Arial"/>
                <a:sym typeface="Arial"/>
              </a:endParaRPr>
            </a:p>
          </p:txBody>
        </p:sp>
        <p:sp>
          <p:nvSpPr>
            <p:cNvPr id="190" name="Google Shape;190;p16"/>
            <p:cNvSpPr txBox="1"/>
            <p:nvPr/>
          </p:nvSpPr>
          <p:spPr>
            <a:xfrm>
              <a:off x="11150750" y="646450"/>
              <a:ext cx="6765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zh-CN" sz="800">
                  <a:solidFill>
                    <a:schemeClr val="dk1"/>
                  </a:solidFill>
                </a:rPr>
                <a:t>Weckers</a:t>
              </a:r>
              <a:endParaRPr b="0" i="0" sz="800" u="none" cap="none" strike="noStrike">
                <a:solidFill>
                  <a:schemeClr val="dk1"/>
                </a:solidFill>
                <a:latin typeface="Arial"/>
                <a:ea typeface="Arial"/>
                <a:cs typeface="Arial"/>
                <a:sym typeface="Arial"/>
              </a:endParaRPr>
            </a:p>
          </p:txBody>
        </p:sp>
        <p:sp>
          <p:nvSpPr>
            <p:cNvPr id="191" name="Google Shape;191;p16"/>
            <p:cNvSpPr txBox="1"/>
            <p:nvPr/>
          </p:nvSpPr>
          <p:spPr>
            <a:xfrm>
              <a:off x="9950451" y="572675"/>
              <a:ext cx="1264500" cy="33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lang="zh-CN" sz="1600">
                  <a:solidFill>
                    <a:schemeClr val="dk1"/>
                  </a:solidFill>
                </a:rPr>
                <a:t>CITYHACK</a:t>
              </a:r>
              <a:endParaRPr b="0" i="0" sz="16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grpSp>
        <p:nvGrpSpPr>
          <p:cNvPr id="197" name="Google Shape;197;p17"/>
          <p:cNvGrpSpPr/>
          <p:nvPr/>
        </p:nvGrpSpPr>
        <p:grpSpPr>
          <a:xfrm>
            <a:off x="0" y="0"/>
            <a:ext cx="5167086" cy="6852628"/>
            <a:chOff x="0" y="0"/>
            <a:chExt cx="5167086" cy="6852628"/>
          </a:xfrm>
        </p:grpSpPr>
        <p:pic>
          <p:nvPicPr>
            <p:cNvPr id="198" name="Google Shape;198;p17"/>
            <p:cNvPicPr preferRelativeResize="0"/>
            <p:nvPr/>
          </p:nvPicPr>
          <p:blipFill rotWithShape="1">
            <a:blip r:embed="rId3">
              <a:alphaModFix/>
            </a:blip>
            <a:srcRect b="0" l="0" r="0" t="0"/>
            <a:stretch/>
          </p:blipFill>
          <p:spPr>
            <a:xfrm>
              <a:off x="0" y="0"/>
              <a:ext cx="4826276" cy="6852628"/>
            </a:xfrm>
            <a:prstGeom prst="rect">
              <a:avLst/>
            </a:prstGeom>
            <a:noFill/>
            <a:ln>
              <a:noFill/>
            </a:ln>
          </p:spPr>
        </p:pic>
        <p:sp>
          <p:nvSpPr>
            <p:cNvPr id="199" name="Google Shape;199;p17"/>
            <p:cNvSpPr/>
            <p:nvPr/>
          </p:nvSpPr>
          <p:spPr>
            <a:xfrm>
              <a:off x="1262743" y="3744686"/>
              <a:ext cx="3904343" cy="3004457"/>
            </a:xfrm>
            <a:custGeom>
              <a:rect b="b" l="l" r="r" t="t"/>
              <a:pathLst>
                <a:path extrusionOk="0" h="120000" w="120000">
                  <a:moveTo>
                    <a:pt x="0" y="12753"/>
                  </a:moveTo>
                  <a:lnTo>
                    <a:pt x="36579" y="23188"/>
                  </a:lnTo>
                  <a:lnTo>
                    <a:pt x="56208" y="36521"/>
                  </a:lnTo>
                  <a:lnTo>
                    <a:pt x="76728" y="59130"/>
                  </a:lnTo>
                  <a:lnTo>
                    <a:pt x="100371" y="100869"/>
                  </a:lnTo>
                  <a:lnTo>
                    <a:pt x="118215" y="120000"/>
                  </a:lnTo>
                  <a:lnTo>
                    <a:pt x="120000" y="1739"/>
                  </a:lnTo>
                  <a:lnTo>
                    <a:pt x="57100" y="0"/>
                  </a:lnTo>
                  <a:lnTo>
                    <a:pt x="8921" y="8115"/>
                  </a:lnTo>
                  <a:lnTo>
                    <a:pt x="0" y="1275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0" name="Google Shape;200;p17"/>
          <p:cNvSpPr txBox="1"/>
          <p:nvPr/>
        </p:nvSpPr>
        <p:spPr>
          <a:xfrm>
            <a:off x="4436525" y="410900"/>
            <a:ext cx="7046100" cy="36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2600">
                <a:solidFill>
                  <a:schemeClr val="dk1"/>
                </a:solidFill>
              </a:rPr>
              <a:t>Extracted information with certain attribute</a:t>
            </a:r>
            <a:endParaRPr b="0" i="0" sz="2600" u="none" cap="none" strike="noStrike">
              <a:solidFill>
                <a:schemeClr val="dk1"/>
              </a:solidFill>
              <a:latin typeface="Arial"/>
              <a:ea typeface="Arial"/>
              <a:cs typeface="Arial"/>
              <a:sym typeface="Arial"/>
            </a:endParaRPr>
          </a:p>
        </p:txBody>
      </p:sp>
      <p:pic>
        <p:nvPicPr>
          <p:cNvPr id="201" name="Google Shape;201;p17"/>
          <p:cNvPicPr preferRelativeResize="0"/>
          <p:nvPr/>
        </p:nvPicPr>
        <p:blipFill rotWithShape="1">
          <a:blip r:embed="rId4">
            <a:alphaModFix/>
          </a:blip>
          <a:srcRect b="0" l="0" r="0" t="0"/>
          <a:stretch/>
        </p:blipFill>
        <p:spPr>
          <a:xfrm>
            <a:off x="11715207" y="1399635"/>
            <a:ext cx="869252" cy="869252"/>
          </a:xfrm>
          <a:prstGeom prst="rect">
            <a:avLst/>
          </a:prstGeom>
          <a:noFill/>
          <a:ln>
            <a:noFill/>
          </a:ln>
        </p:spPr>
      </p:pic>
      <p:pic>
        <p:nvPicPr>
          <p:cNvPr id="202" name="Google Shape;202;p17"/>
          <p:cNvPicPr preferRelativeResize="0"/>
          <p:nvPr/>
        </p:nvPicPr>
        <p:blipFill>
          <a:blip r:embed="rId5">
            <a:alphaModFix/>
          </a:blip>
          <a:stretch>
            <a:fillRect/>
          </a:stretch>
        </p:blipFill>
        <p:spPr>
          <a:xfrm>
            <a:off x="5384098" y="1134425"/>
            <a:ext cx="4535925" cy="5456100"/>
          </a:xfrm>
          <a:prstGeom prst="rect">
            <a:avLst/>
          </a:prstGeom>
          <a:noFill/>
          <a:ln>
            <a:noFill/>
          </a:ln>
        </p:spPr>
      </p:pic>
      <p:grpSp>
        <p:nvGrpSpPr>
          <p:cNvPr id="203" name="Google Shape;203;p17"/>
          <p:cNvGrpSpPr/>
          <p:nvPr/>
        </p:nvGrpSpPr>
        <p:grpSpPr>
          <a:xfrm>
            <a:off x="11341150" y="192416"/>
            <a:ext cx="676500" cy="499500"/>
            <a:chOff x="11150750" y="504891"/>
            <a:chExt cx="676500" cy="499500"/>
          </a:xfrm>
        </p:grpSpPr>
        <p:sp>
          <p:nvSpPr>
            <p:cNvPr id="204" name="Google Shape;204;p17"/>
            <p:cNvSpPr/>
            <p:nvPr/>
          </p:nvSpPr>
          <p:spPr>
            <a:xfrm>
              <a:off x="11234738" y="504891"/>
              <a:ext cx="499500" cy="499500"/>
            </a:xfrm>
            <a:prstGeom prst="ellipse">
              <a:avLst/>
            </a:prstGeom>
            <a:no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17"/>
            <p:cNvSpPr txBox="1"/>
            <p:nvPr/>
          </p:nvSpPr>
          <p:spPr>
            <a:xfrm>
              <a:off x="11150750" y="646450"/>
              <a:ext cx="6765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zh-CN" sz="800">
                  <a:solidFill>
                    <a:schemeClr val="dk1"/>
                  </a:solidFill>
                </a:rPr>
                <a:t>Weckers</a:t>
              </a:r>
              <a:endParaRPr b="0" i="0" sz="800" u="none" cap="none" strike="noStrike">
                <a:solidFill>
                  <a:schemeClr val="dk1"/>
                </a:solidFill>
                <a:latin typeface="Arial"/>
                <a:ea typeface="Arial"/>
                <a:cs typeface="Arial"/>
                <a:sym typeface="Arial"/>
              </a:endParaRPr>
            </a:p>
          </p:txBody>
        </p:sp>
      </p:grpSp>
      <p:pic>
        <p:nvPicPr>
          <p:cNvPr id="206" name="Google Shape;206;p17"/>
          <p:cNvPicPr preferRelativeResize="0"/>
          <p:nvPr/>
        </p:nvPicPr>
        <p:blipFill>
          <a:blip r:embed="rId6">
            <a:alphaModFix/>
          </a:blip>
          <a:stretch>
            <a:fillRect/>
          </a:stretch>
        </p:blipFill>
        <p:spPr>
          <a:xfrm>
            <a:off x="1519550" y="4497646"/>
            <a:ext cx="8442340" cy="1244400"/>
          </a:xfrm>
          <a:prstGeom prst="rect">
            <a:avLst/>
          </a:prstGeom>
          <a:noFill/>
          <a:ln>
            <a:noFill/>
          </a:ln>
        </p:spPr>
      </p:pic>
      <p:sp>
        <p:nvSpPr>
          <p:cNvPr id="207" name="Google Shape;207;p17"/>
          <p:cNvSpPr/>
          <p:nvPr/>
        </p:nvSpPr>
        <p:spPr>
          <a:xfrm>
            <a:off x="7715250" y="5158150"/>
            <a:ext cx="747900" cy="18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8858250" y="5158150"/>
            <a:ext cx="747900" cy="18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1847850" y="5106675"/>
            <a:ext cx="7843200" cy="310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8"/>
          <p:cNvSpPr txBox="1"/>
          <p:nvPr/>
        </p:nvSpPr>
        <p:spPr>
          <a:xfrm>
            <a:off x="507041" y="479236"/>
            <a:ext cx="5346543"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3200">
                <a:solidFill>
                  <a:schemeClr val="dk1"/>
                </a:solidFill>
              </a:rPr>
              <a:t>Solution </a:t>
            </a:r>
            <a:endParaRPr b="0" i="0" sz="3200" u="none" cap="none" strike="noStrike">
              <a:solidFill>
                <a:schemeClr val="dk1"/>
              </a:solidFill>
              <a:latin typeface="Arial"/>
              <a:ea typeface="Arial"/>
              <a:cs typeface="Arial"/>
              <a:sym typeface="Arial"/>
            </a:endParaRPr>
          </a:p>
        </p:txBody>
      </p:sp>
      <p:sp>
        <p:nvSpPr>
          <p:cNvPr id="216" name="Google Shape;216;p18"/>
          <p:cNvSpPr/>
          <p:nvPr/>
        </p:nvSpPr>
        <p:spPr>
          <a:xfrm>
            <a:off x="0" y="496474"/>
            <a:ext cx="190500" cy="5005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18"/>
          <p:cNvSpPr/>
          <p:nvPr/>
        </p:nvSpPr>
        <p:spPr>
          <a:xfrm>
            <a:off x="6992825" y="1233700"/>
            <a:ext cx="4485600" cy="12444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30000"/>
              </a:lnSpc>
              <a:spcBef>
                <a:spcPts val="0"/>
              </a:spcBef>
              <a:spcAft>
                <a:spcPts val="0"/>
              </a:spcAft>
              <a:buClr>
                <a:srgbClr val="757070"/>
              </a:buClr>
              <a:buSzPts val="1500"/>
              <a:buChar char="●"/>
            </a:pPr>
            <a:r>
              <a:rPr lang="zh-CN" sz="1500">
                <a:solidFill>
                  <a:srgbClr val="757070"/>
                </a:solidFill>
              </a:rPr>
              <a:t>Train the Named Entity Recognizer</a:t>
            </a:r>
            <a:endParaRPr sz="1500">
              <a:solidFill>
                <a:srgbClr val="757070"/>
              </a:solidFill>
            </a:endParaRPr>
          </a:p>
          <a:p>
            <a:pPr indent="-323850" lvl="0" marL="457200" marR="0" rtl="0" algn="l">
              <a:lnSpc>
                <a:spcPct val="130000"/>
              </a:lnSpc>
              <a:spcBef>
                <a:spcPts val="0"/>
              </a:spcBef>
              <a:spcAft>
                <a:spcPts val="0"/>
              </a:spcAft>
              <a:buClr>
                <a:srgbClr val="757070"/>
              </a:buClr>
              <a:buSzPts val="1500"/>
              <a:buChar char="●"/>
            </a:pPr>
            <a:r>
              <a:rPr lang="zh-CN" sz="1500">
                <a:solidFill>
                  <a:srgbClr val="757070"/>
                </a:solidFill>
              </a:rPr>
              <a:t>load the model (add customized entity recognizer to pipeline) </a:t>
            </a:r>
            <a:endParaRPr sz="1500">
              <a:solidFill>
                <a:srgbClr val="757070"/>
              </a:solidFill>
            </a:endParaRPr>
          </a:p>
          <a:p>
            <a:pPr indent="-323850" lvl="0" marL="457200" marR="0" rtl="0" algn="l">
              <a:lnSpc>
                <a:spcPct val="130000"/>
              </a:lnSpc>
              <a:spcBef>
                <a:spcPts val="0"/>
              </a:spcBef>
              <a:spcAft>
                <a:spcPts val="0"/>
              </a:spcAft>
              <a:buClr>
                <a:srgbClr val="757070"/>
              </a:buClr>
              <a:buSzPts val="1500"/>
              <a:buChar char="●"/>
            </a:pPr>
            <a:r>
              <a:rPr lang="zh-CN" sz="1500">
                <a:solidFill>
                  <a:srgbClr val="757070"/>
                </a:solidFill>
              </a:rPr>
              <a:t>shuffle and loop over examples </a:t>
            </a:r>
            <a:endParaRPr sz="1500">
              <a:solidFill>
                <a:srgbClr val="757070"/>
              </a:solidFill>
            </a:endParaRPr>
          </a:p>
          <a:p>
            <a:pPr indent="-323850" lvl="0" marL="457200" marR="0" rtl="0" algn="l">
              <a:lnSpc>
                <a:spcPct val="130000"/>
              </a:lnSpc>
              <a:spcBef>
                <a:spcPts val="0"/>
              </a:spcBef>
              <a:spcAft>
                <a:spcPts val="0"/>
              </a:spcAft>
              <a:buClr>
                <a:srgbClr val="757070"/>
              </a:buClr>
              <a:buSzPts val="1500"/>
              <a:buChar char="●"/>
            </a:pPr>
            <a:r>
              <a:rPr lang="zh-CN" sz="1500">
                <a:solidFill>
                  <a:srgbClr val="757070"/>
                </a:solidFill>
              </a:rPr>
              <a:t>save the trained model</a:t>
            </a:r>
            <a:endParaRPr sz="1500">
              <a:solidFill>
                <a:srgbClr val="757070"/>
              </a:solidFill>
            </a:endParaRPr>
          </a:p>
          <a:p>
            <a:pPr indent="-323850" lvl="0" marL="457200" marR="0" rtl="0" algn="l">
              <a:lnSpc>
                <a:spcPct val="130000"/>
              </a:lnSpc>
              <a:spcBef>
                <a:spcPts val="0"/>
              </a:spcBef>
              <a:spcAft>
                <a:spcPts val="0"/>
              </a:spcAft>
              <a:buClr>
                <a:srgbClr val="757070"/>
              </a:buClr>
              <a:buSzPts val="1500"/>
              <a:buChar char="●"/>
            </a:pPr>
            <a:r>
              <a:rPr lang="zh-CN" sz="1500">
                <a:solidFill>
                  <a:srgbClr val="757070"/>
                </a:solidFill>
              </a:rPr>
              <a:t>test</a:t>
            </a:r>
            <a:endParaRPr sz="1500">
              <a:solidFill>
                <a:srgbClr val="757070"/>
              </a:solidFill>
            </a:endParaRPr>
          </a:p>
        </p:txBody>
      </p:sp>
      <p:sp>
        <p:nvSpPr>
          <p:cNvPr id="218" name="Google Shape;218;p18"/>
          <p:cNvSpPr txBox="1"/>
          <p:nvPr/>
        </p:nvSpPr>
        <p:spPr>
          <a:xfrm>
            <a:off x="6916625" y="786400"/>
            <a:ext cx="3589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zh-CN" sz="2000">
                <a:solidFill>
                  <a:schemeClr val="dk1"/>
                </a:solidFill>
              </a:rPr>
              <a:t>Justifying spaCy NER model </a:t>
            </a:r>
            <a:endParaRPr b="0" i="0" sz="2000" u="none" cap="none" strike="noStrike">
              <a:solidFill>
                <a:schemeClr val="dk1"/>
              </a:solidFill>
              <a:latin typeface="Arial"/>
              <a:ea typeface="Arial"/>
              <a:cs typeface="Arial"/>
              <a:sym typeface="Arial"/>
            </a:endParaRPr>
          </a:p>
        </p:txBody>
      </p:sp>
      <p:pic>
        <p:nvPicPr>
          <p:cNvPr id="219" name="Google Shape;219;p18"/>
          <p:cNvPicPr preferRelativeResize="0"/>
          <p:nvPr/>
        </p:nvPicPr>
        <p:blipFill rotWithShape="1">
          <a:blip r:embed="rId3">
            <a:alphaModFix/>
          </a:blip>
          <a:srcRect b="0" l="0" r="0" t="0"/>
          <a:stretch/>
        </p:blipFill>
        <p:spPr>
          <a:xfrm rot="5400000">
            <a:off x="1764680" y="738665"/>
            <a:ext cx="2810624" cy="6289469"/>
          </a:xfrm>
          <a:prstGeom prst="rect">
            <a:avLst/>
          </a:prstGeom>
          <a:noFill/>
          <a:ln>
            <a:noFill/>
          </a:ln>
        </p:spPr>
      </p:pic>
      <p:grpSp>
        <p:nvGrpSpPr>
          <p:cNvPr id="220" name="Google Shape;220;p18"/>
          <p:cNvGrpSpPr/>
          <p:nvPr/>
        </p:nvGrpSpPr>
        <p:grpSpPr>
          <a:xfrm>
            <a:off x="1339569" y="2957198"/>
            <a:ext cx="1755699" cy="1738364"/>
            <a:chOff x="1339569" y="2957198"/>
            <a:chExt cx="1755699" cy="1738364"/>
          </a:xfrm>
        </p:grpSpPr>
        <p:sp>
          <p:nvSpPr>
            <p:cNvPr id="221" name="Google Shape;221;p18"/>
            <p:cNvSpPr/>
            <p:nvPr/>
          </p:nvSpPr>
          <p:spPr>
            <a:xfrm>
              <a:off x="1379242" y="3034349"/>
              <a:ext cx="1584063" cy="1584063"/>
            </a:xfrm>
            <a:prstGeom prst="ellipse">
              <a:avLst/>
            </a:prstGeom>
            <a:solidFill>
              <a:srgbClr val="0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p18"/>
            <p:cNvSpPr/>
            <p:nvPr/>
          </p:nvSpPr>
          <p:spPr>
            <a:xfrm>
              <a:off x="1339569" y="2957198"/>
              <a:ext cx="1755699" cy="1738364"/>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800"/>
                <a:buFont typeface="Arial"/>
                <a:buNone/>
              </a:pPr>
              <a:r>
                <a:rPr lang="zh-CN" sz="2800">
                  <a:solidFill>
                    <a:schemeClr val="lt1"/>
                  </a:solidFill>
                </a:rPr>
                <a:t>Process</a:t>
              </a:r>
              <a:endParaRPr b="0" i="0" sz="2800" u="none" cap="none" strike="noStrike">
                <a:solidFill>
                  <a:schemeClr val="lt1"/>
                </a:solidFill>
                <a:latin typeface="Arial"/>
                <a:ea typeface="Arial"/>
                <a:cs typeface="Arial"/>
                <a:sym typeface="Arial"/>
              </a:endParaRPr>
            </a:p>
          </p:txBody>
        </p:sp>
      </p:grpSp>
      <p:sp>
        <p:nvSpPr>
          <p:cNvPr id="223" name="Google Shape;223;p18"/>
          <p:cNvSpPr/>
          <p:nvPr/>
        </p:nvSpPr>
        <p:spPr>
          <a:xfrm>
            <a:off x="6337276" y="835904"/>
            <a:ext cx="301200" cy="3012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24" name="Google Shape;224;p18"/>
          <p:cNvCxnSpPr/>
          <p:nvPr/>
        </p:nvCxnSpPr>
        <p:spPr>
          <a:xfrm flipH="1">
            <a:off x="6468925" y="1399500"/>
            <a:ext cx="2700" cy="1458000"/>
          </a:xfrm>
          <a:prstGeom prst="straightConnector1">
            <a:avLst/>
          </a:prstGeom>
          <a:noFill/>
          <a:ln cap="flat" cmpd="sng" w="9525">
            <a:solidFill>
              <a:srgbClr val="000000"/>
            </a:solidFill>
            <a:prstDash val="solid"/>
            <a:miter lim="800000"/>
            <a:headEnd len="sm" w="sm" type="none"/>
            <a:tailEnd len="sm" w="sm" type="none"/>
          </a:ln>
        </p:spPr>
      </p:cxnSp>
      <p:cxnSp>
        <p:nvCxnSpPr>
          <p:cNvPr id="225" name="Google Shape;225;p18"/>
          <p:cNvCxnSpPr/>
          <p:nvPr/>
        </p:nvCxnSpPr>
        <p:spPr>
          <a:xfrm>
            <a:off x="6516007" y="2103915"/>
            <a:ext cx="0" cy="984600"/>
          </a:xfrm>
          <a:prstGeom prst="straightConnector1">
            <a:avLst/>
          </a:prstGeom>
          <a:noFill/>
          <a:ln cap="flat" cmpd="sng" w="9525">
            <a:solidFill>
              <a:srgbClr val="000000">
                <a:alpha val="47450"/>
              </a:srgbClr>
            </a:solidFill>
            <a:prstDash val="solid"/>
            <a:miter lim="800000"/>
            <a:headEnd len="sm" w="sm" type="none"/>
            <a:tailEnd len="sm" w="sm" type="none"/>
          </a:ln>
        </p:spPr>
      </p:cxnSp>
      <p:sp>
        <p:nvSpPr>
          <p:cNvPr id="226" name="Google Shape;226;p18"/>
          <p:cNvSpPr txBox="1"/>
          <p:nvPr/>
        </p:nvSpPr>
        <p:spPr>
          <a:xfrm>
            <a:off x="6992819" y="6175445"/>
            <a:ext cx="1983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zh-CN" sz="2400">
                <a:solidFill>
                  <a:schemeClr val="dk1"/>
                </a:solidFill>
              </a:rPr>
              <a:t>Testing</a:t>
            </a:r>
            <a:r>
              <a:rPr b="0" i="0" lang="zh-CN"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227" name="Google Shape;227;p18"/>
          <p:cNvSpPr/>
          <p:nvPr/>
        </p:nvSpPr>
        <p:spPr>
          <a:xfrm>
            <a:off x="6416225" y="3258551"/>
            <a:ext cx="143400" cy="149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18"/>
          <p:cNvSpPr/>
          <p:nvPr/>
        </p:nvSpPr>
        <p:spPr>
          <a:xfrm>
            <a:off x="6442653" y="6270855"/>
            <a:ext cx="184800" cy="184800"/>
          </a:xfrm>
          <a:prstGeom prst="ellipse">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29" name="Google Shape;229;p18"/>
          <p:cNvCxnSpPr/>
          <p:nvPr/>
        </p:nvCxnSpPr>
        <p:spPr>
          <a:xfrm>
            <a:off x="6487875" y="3605065"/>
            <a:ext cx="0" cy="2122800"/>
          </a:xfrm>
          <a:prstGeom prst="straightConnector1">
            <a:avLst/>
          </a:prstGeom>
          <a:noFill/>
          <a:ln cap="flat" cmpd="sng" w="9525">
            <a:solidFill>
              <a:srgbClr val="000000"/>
            </a:solidFill>
            <a:prstDash val="solid"/>
            <a:miter lim="800000"/>
            <a:headEnd len="sm" w="sm" type="none"/>
            <a:tailEnd len="sm" w="sm" type="none"/>
          </a:ln>
        </p:spPr>
      </p:cxnSp>
      <p:cxnSp>
        <p:nvCxnSpPr>
          <p:cNvPr id="230" name="Google Shape;230;p18"/>
          <p:cNvCxnSpPr/>
          <p:nvPr/>
        </p:nvCxnSpPr>
        <p:spPr>
          <a:xfrm>
            <a:off x="6535050" y="4101804"/>
            <a:ext cx="0" cy="2073600"/>
          </a:xfrm>
          <a:prstGeom prst="straightConnector1">
            <a:avLst/>
          </a:prstGeom>
          <a:noFill/>
          <a:ln cap="flat" cmpd="sng" w="9525">
            <a:solidFill>
              <a:srgbClr val="000000">
                <a:alpha val="47450"/>
              </a:srgbClr>
            </a:solidFill>
            <a:prstDash val="solid"/>
            <a:miter lim="800000"/>
            <a:headEnd len="sm" w="sm" type="none"/>
            <a:tailEnd len="sm" w="sm" type="none"/>
          </a:ln>
        </p:spPr>
      </p:cxnSp>
      <p:sp>
        <p:nvSpPr>
          <p:cNvPr id="231" name="Google Shape;231;p18"/>
          <p:cNvSpPr/>
          <p:nvPr/>
        </p:nvSpPr>
        <p:spPr>
          <a:xfrm>
            <a:off x="6992820" y="3540545"/>
            <a:ext cx="4113900" cy="992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500"/>
              <a:buFont typeface="Arial"/>
              <a:buNone/>
            </a:pPr>
            <a:r>
              <a:t/>
            </a:r>
            <a:endParaRPr b="0" i="0" sz="1500" u="none" cap="none" strike="noStrike">
              <a:solidFill>
                <a:srgbClr val="757070"/>
              </a:solidFill>
              <a:latin typeface="Arial"/>
              <a:ea typeface="Arial"/>
              <a:cs typeface="Arial"/>
              <a:sym typeface="Arial"/>
            </a:endParaRPr>
          </a:p>
        </p:txBody>
      </p:sp>
      <p:sp>
        <p:nvSpPr>
          <p:cNvPr id="232" name="Google Shape;232;p18"/>
          <p:cNvSpPr txBox="1"/>
          <p:nvPr/>
        </p:nvSpPr>
        <p:spPr>
          <a:xfrm>
            <a:off x="6992819" y="3953606"/>
            <a:ext cx="1983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zh-CN" sz="2000">
                <a:solidFill>
                  <a:schemeClr val="dk1"/>
                </a:solidFill>
              </a:rPr>
              <a:t>Training</a:t>
            </a:r>
            <a:r>
              <a:rPr b="0" i="0" lang="zh-CN"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pic>
        <p:nvPicPr>
          <p:cNvPr id="233" name="Google Shape;233;p18"/>
          <p:cNvPicPr preferRelativeResize="0"/>
          <p:nvPr/>
        </p:nvPicPr>
        <p:blipFill rotWithShape="1">
          <a:blip r:embed="rId4">
            <a:alphaModFix/>
          </a:blip>
          <a:srcRect b="41722" l="0" r="0" t="20375"/>
          <a:stretch/>
        </p:blipFill>
        <p:spPr>
          <a:xfrm>
            <a:off x="7038025" y="5261050"/>
            <a:ext cx="3347000" cy="786175"/>
          </a:xfrm>
          <a:prstGeom prst="rect">
            <a:avLst/>
          </a:prstGeom>
          <a:noFill/>
          <a:ln>
            <a:noFill/>
          </a:ln>
        </p:spPr>
      </p:pic>
      <p:pic>
        <p:nvPicPr>
          <p:cNvPr id="234" name="Google Shape;234;p18"/>
          <p:cNvPicPr preferRelativeResize="0"/>
          <p:nvPr/>
        </p:nvPicPr>
        <p:blipFill rotWithShape="1">
          <a:blip r:embed="rId5">
            <a:alphaModFix/>
          </a:blip>
          <a:srcRect b="62508" l="0" r="0" t="0"/>
          <a:stretch/>
        </p:blipFill>
        <p:spPr>
          <a:xfrm>
            <a:off x="7060175" y="3672750"/>
            <a:ext cx="3347000" cy="1419956"/>
          </a:xfrm>
          <a:prstGeom prst="rect">
            <a:avLst/>
          </a:prstGeom>
          <a:noFill/>
          <a:ln>
            <a:noFill/>
          </a:ln>
        </p:spPr>
      </p:pic>
      <p:sp>
        <p:nvSpPr>
          <p:cNvPr id="235" name="Google Shape;235;p18"/>
          <p:cNvSpPr txBox="1"/>
          <p:nvPr/>
        </p:nvSpPr>
        <p:spPr>
          <a:xfrm>
            <a:off x="6916625" y="3123450"/>
            <a:ext cx="33471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t>Traning</a:t>
            </a:r>
            <a:endParaRPr sz="2400"/>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600"/>
                                        <p:tgtEl>
                                          <p:spTgt spid="219"/>
                                        </p:tgtEl>
                                      </p:cBhvr>
                                    </p:animEffect>
                                  </p:childTnLst>
                                </p:cTn>
                              </p:par>
                              <p:par>
                                <p:cTn fill="hold" nodeType="withEffect" presetClass="entr" presetID="23" presetSubtype="16">
                                  <p:stCondLst>
                                    <p:cond delay="25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300"/>
                                        <p:tgtEl>
                                          <p:spTgt spid="220"/>
                                        </p:tgtEl>
                                        <p:attrNameLst>
                                          <p:attrName>ppt_w</p:attrName>
                                        </p:attrNameLst>
                                      </p:cBhvr>
                                      <p:tavLst>
                                        <p:tav fmla="" tm="0">
                                          <p:val>
                                            <p:strVal val="0"/>
                                          </p:val>
                                        </p:tav>
                                        <p:tav fmla="" tm="100000">
                                          <p:val>
                                            <p:strVal val="#ppt_w"/>
                                          </p:val>
                                        </p:tav>
                                      </p:tavLst>
                                    </p:anim>
                                    <p:anim calcmode="lin" valueType="num">
                                      <p:cBhvr additive="base">
                                        <p:cTn dur="300"/>
                                        <p:tgtEl>
                                          <p:spTgt spid="2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250"/>
                                  </p:stCondLst>
                                  <p:childTnLst>
                                    <p:set>
                                      <p:cBhvr>
                                        <p:cTn dur="1" fill="hold">
                                          <p:stCondLst>
                                            <p:cond delay="0"/>
                                          </p:stCondLst>
                                        </p:cTn>
                                        <p:tgtEl>
                                          <p:spTgt spid="217"/>
                                        </p:tgtEl>
                                        <p:attrNameLst>
                                          <p:attrName>style.visibility</p:attrName>
                                        </p:attrNameLst>
                                      </p:cBhvr>
                                      <p:to>
                                        <p:strVal val="visible"/>
                                      </p:to>
                                    </p:set>
                                    <p:animEffect filter="fade" transition="in">
                                      <p:cBhvr>
                                        <p:cTn dur="4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3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3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4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400"/>
                                        <p:tgtEl>
                                          <p:spTgt spid="232"/>
                                        </p:tgtEl>
                                      </p:cBhvr>
                                    </p:animEffect>
                                  </p:childTnLst>
                                </p:cTn>
                              </p:par>
                              <p:par>
                                <p:cTn fill="hold" nodeType="withEffect" presetClass="entr" presetID="10" presetSubtype="0">
                                  <p:stCondLst>
                                    <p:cond delay="250"/>
                                  </p:stCondLst>
                                  <p:childTnLst>
                                    <p:set>
                                      <p:cBhvr>
                                        <p:cTn dur="1" fill="hold">
                                          <p:stCondLst>
                                            <p:cond delay="0"/>
                                          </p:stCondLst>
                                        </p:cTn>
                                        <p:tgtEl>
                                          <p:spTgt spid="231"/>
                                        </p:tgtEl>
                                        <p:attrNameLst>
                                          <p:attrName>style.visibility</p:attrName>
                                        </p:attrNameLst>
                                      </p:cBhvr>
                                      <p:to>
                                        <p:strVal val="visible"/>
                                      </p:to>
                                    </p:set>
                                    <p:animEffect filter="fade" transition="in">
                                      <p:cBhvr>
                                        <p:cTn dur="4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3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3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4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4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9"/>
          <p:cNvSpPr txBox="1"/>
          <p:nvPr/>
        </p:nvSpPr>
        <p:spPr>
          <a:xfrm>
            <a:off x="507041" y="479236"/>
            <a:ext cx="5346543"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3200">
                <a:solidFill>
                  <a:schemeClr val="dk1"/>
                </a:solidFill>
              </a:rPr>
              <a:t>Results </a:t>
            </a:r>
            <a:endParaRPr b="0" i="0" sz="3200" u="none" cap="none" strike="noStrike">
              <a:solidFill>
                <a:schemeClr val="dk1"/>
              </a:solidFill>
              <a:latin typeface="Arial"/>
              <a:ea typeface="Arial"/>
              <a:cs typeface="Arial"/>
              <a:sym typeface="Arial"/>
            </a:endParaRPr>
          </a:p>
        </p:txBody>
      </p:sp>
      <p:sp>
        <p:nvSpPr>
          <p:cNvPr id="242" name="Google Shape;242;p19"/>
          <p:cNvSpPr/>
          <p:nvPr/>
        </p:nvSpPr>
        <p:spPr>
          <a:xfrm>
            <a:off x="0" y="496474"/>
            <a:ext cx="190500" cy="5005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43" name="Google Shape;243;p19"/>
          <p:cNvGrpSpPr/>
          <p:nvPr/>
        </p:nvGrpSpPr>
        <p:grpSpPr>
          <a:xfrm>
            <a:off x="8173304" y="352491"/>
            <a:ext cx="3653946" cy="519939"/>
            <a:chOff x="8173304" y="504891"/>
            <a:chExt cx="3653946" cy="519939"/>
          </a:xfrm>
        </p:grpSpPr>
        <p:sp>
          <p:nvSpPr>
            <p:cNvPr id="244" name="Google Shape;244;p19"/>
            <p:cNvSpPr/>
            <p:nvPr/>
          </p:nvSpPr>
          <p:spPr>
            <a:xfrm>
              <a:off x="11234738" y="504891"/>
              <a:ext cx="499500" cy="499500"/>
            </a:xfrm>
            <a:prstGeom prst="ellipse">
              <a:avLst/>
            </a:prstGeom>
            <a:noFill/>
            <a:ln cap="flat" cmpd="sng" w="12700">
              <a:solidFill>
                <a:srgbClr val="52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19"/>
            <p:cNvSpPr txBox="1"/>
            <p:nvPr/>
          </p:nvSpPr>
          <p:spPr>
            <a:xfrm>
              <a:off x="8173304" y="809430"/>
              <a:ext cx="3041700" cy="215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b="0" i="0" sz="800" u="none" cap="none" strike="noStrike">
                <a:solidFill>
                  <a:schemeClr val="dk1"/>
                </a:solidFill>
                <a:latin typeface="Arial"/>
                <a:ea typeface="Arial"/>
                <a:cs typeface="Arial"/>
                <a:sym typeface="Arial"/>
              </a:endParaRPr>
            </a:p>
          </p:txBody>
        </p:sp>
        <p:sp>
          <p:nvSpPr>
            <p:cNvPr id="246" name="Google Shape;246;p19"/>
            <p:cNvSpPr txBox="1"/>
            <p:nvPr/>
          </p:nvSpPr>
          <p:spPr>
            <a:xfrm>
              <a:off x="11150750" y="646450"/>
              <a:ext cx="6765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zh-CN" sz="800">
                  <a:solidFill>
                    <a:schemeClr val="dk1"/>
                  </a:solidFill>
                </a:rPr>
                <a:t>Weckers</a:t>
              </a:r>
              <a:endParaRPr b="0" i="0" sz="800" u="none" cap="none" strike="noStrike">
                <a:solidFill>
                  <a:schemeClr val="dk1"/>
                </a:solidFill>
                <a:latin typeface="Arial"/>
                <a:ea typeface="Arial"/>
                <a:cs typeface="Arial"/>
                <a:sym typeface="Arial"/>
              </a:endParaRPr>
            </a:p>
          </p:txBody>
        </p:sp>
        <p:sp>
          <p:nvSpPr>
            <p:cNvPr id="247" name="Google Shape;247;p19"/>
            <p:cNvSpPr txBox="1"/>
            <p:nvPr/>
          </p:nvSpPr>
          <p:spPr>
            <a:xfrm>
              <a:off x="9950451" y="572675"/>
              <a:ext cx="1264500" cy="33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lang="zh-CN" sz="1600">
                  <a:solidFill>
                    <a:schemeClr val="dk1"/>
                  </a:solidFill>
                </a:rPr>
                <a:t>CITYHACK</a:t>
              </a:r>
              <a:endParaRPr b="0" i="0" sz="1600" u="none" cap="none" strike="noStrike">
                <a:solidFill>
                  <a:schemeClr val="dk1"/>
                </a:solidFill>
                <a:latin typeface="Arial"/>
                <a:ea typeface="Arial"/>
                <a:cs typeface="Arial"/>
                <a:sym typeface="Arial"/>
              </a:endParaRPr>
            </a:p>
          </p:txBody>
        </p:sp>
      </p:grpSp>
      <p:pic>
        <p:nvPicPr>
          <p:cNvPr id="248" name="Google Shape;248;p19"/>
          <p:cNvPicPr preferRelativeResize="0"/>
          <p:nvPr/>
        </p:nvPicPr>
        <p:blipFill>
          <a:blip r:embed="rId3">
            <a:alphaModFix/>
          </a:blip>
          <a:stretch>
            <a:fillRect/>
          </a:stretch>
        </p:blipFill>
        <p:spPr>
          <a:xfrm>
            <a:off x="190500" y="1353850"/>
            <a:ext cx="11751674" cy="1468959"/>
          </a:xfrm>
          <a:prstGeom prst="rect">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50000"/>
              </a:srgbClr>
            </a:outerShdw>
          </a:effectLst>
        </p:spPr>
      </p:pic>
      <p:pic>
        <p:nvPicPr>
          <p:cNvPr id="249" name="Google Shape;249;p19"/>
          <p:cNvPicPr preferRelativeResize="0"/>
          <p:nvPr/>
        </p:nvPicPr>
        <p:blipFill>
          <a:blip r:embed="rId4">
            <a:alphaModFix/>
          </a:blip>
          <a:stretch>
            <a:fillRect/>
          </a:stretch>
        </p:blipFill>
        <p:spPr>
          <a:xfrm>
            <a:off x="208825" y="3027198"/>
            <a:ext cx="5657850" cy="1333500"/>
          </a:xfrm>
          <a:prstGeom prst="rect">
            <a:avLst/>
          </a:prstGeom>
          <a:noFill/>
          <a:ln>
            <a:noFill/>
          </a:ln>
        </p:spPr>
      </p:pic>
      <p:pic>
        <p:nvPicPr>
          <p:cNvPr id="250" name="Google Shape;250;p19"/>
          <p:cNvPicPr preferRelativeResize="0"/>
          <p:nvPr/>
        </p:nvPicPr>
        <p:blipFill>
          <a:blip r:embed="rId5">
            <a:alphaModFix/>
          </a:blip>
          <a:stretch>
            <a:fillRect/>
          </a:stretch>
        </p:blipFill>
        <p:spPr>
          <a:xfrm>
            <a:off x="190500" y="4572525"/>
            <a:ext cx="11370376" cy="1333500"/>
          </a:xfrm>
          <a:prstGeom prst="rect">
            <a:avLst/>
          </a:prstGeom>
          <a:noFill/>
          <a:ln>
            <a:noFill/>
          </a:ln>
        </p:spPr>
      </p:pic>
      <p:pic>
        <p:nvPicPr>
          <p:cNvPr id="251" name="Google Shape;251;p19"/>
          <p:cNvPicPr preferRelativeResize="0"/>
          <p:nvPr/>
        </p:nvPicPr>
        <p:blipFill>
          <a:blip r:embed="rId6">
            <a:alphaModFix/>
          </a:blip>
          <a:stretch>
            <a:fillRect/>
          </a:stretch>
        </p:blipFill>
        <p:spPr>
          <a:xfrm>
            <a:off x="5979525" y="3058425"/>
            <a:ext cx="5962650" cy="1285875"/>
          </a:xfrm>
          <a:prstGeom prst="rect">
            <a:avLst/>
          </a:prstGeom>
          <a:noFill/>
          <a:ln>
            <a:noFill/>
          </a:ln>
        </p:spPr>
      </p:pic>
      <p:sp>
        <p:nvSpPr>
          <p:cNvPr id="252" name="Google Shape;252;p19"/>
          <p:cNvSpPr/>
          <p:nvPr/>
        </p:nvSpPr>
        <p:spPr>
          <a:xfrm>
            <a:off x="10134550" y="2079450"/>
            <a:ext cx="1535700" cy="324600"/>
          </a:xfrm>
          <a:prstGeom prst="rect">
            <a:avLst/>
          </a:prstGeom>
          <a:noFill/>
          <a:ln cap="flat" cmpd="sng" w="28575">
            <a:solidFill>
              <a:srgbClr val="FFFF00"/>
            </a:solidFill>
            <a:prstDash val="solid"/>
            <a:round/>
            <a:headEnd len="sm" w="sm" type="none"/>
            <a:tailEnd len="sm" w="sm" type="none"/>
          </a:ln>
          <a:effectLst>
            <a:outerShdw blurRad="57150" rotWithShape="0" algn="bl" dir="840000" dist="9525">
              <a:srgbClr val="FFF2CC"/>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1335800" y="3680025"/>
            <a:ext cx="1598400" cy="259200"/>
          </a:xfrm>
          <a:prstGeom prst="rect">
            <a:avLst/>
          </a:prstGeom>
          <a:noFill/>
          <a:ln cap="flat" cmpd="sng" w="28575">
            <a:solidFill>
              <a:srgbClr val="FFFF00"/>
            </a:solidFill>
            <a:prstDash val="solid"/>
            <a:round/>
            <a:headEnd len="sm" w="sm" type="none"/>
            <a:tailEnd len="sm" w="sm" type="none"/>
          </a:ln>
          <a:effectLst>
            <a:outerShdw blurRad="57150" rotWithShape="0" algn="bl" dir="1440000" dist="19050">
              <a:srgbClr val="FFF2CC">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3347300" y="5185450"/>
            <a:ext cx="1598400" cy="324600"/>
          </a:xfrm>
          <a:prstGeom prst="rect">
            <a:avLst/>
          </a:prstGeom>
          <a:noFill/>
          <a:ln cap="flat" cmpd="sng" w="28575">
            <a:solidFill>
              <a:srgbClr val="FFFF00"/>
            </a:solidFill>
            <a:prstDash val="solid"/>
            <a:round/>
            <a:headEnd len="sm" w="sm" type="none"/>
            <a:tailEnd len="sm" w="sm" type="none"/>
          </a:ln>
          <a:effectLst>
            <a:outerShdw blurRad="57150" rotWithShape="0" algn="bl" dir="1620000" dist="19050">
              <a:srgbClr val="FFF2CC">
                <a:alpha val="9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7298700" y="3749550"/>
            <a:ext cx="1735200" cy="259200"/>
          </a:xfrm>
          <a:prstGeom prst="rect">
            <a:avLst/>
          </a:prstGeom>
          <a:noFill/>
          <a:ln cap="flat" cmpd="sng" w="28575">
            <a:solidFill>
              <a:srgbClr val="FFFF00"/>
            </a:solidFill>
            <a:prstDash val="solid"/>
            <a:round/>
            <a:headEnd len="sm" w="sm" type="none"/>
            <a:tailEnd len="sm" w="sm" type="none"/>
          </a:ln>
          <a:effectLst>
            <a:outerShdw blurRad="57150" rotWithShape="0" algn="bl" dir="1920000" dist="19050">
              <a:srgbClr val="FFF2CC">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0"/>
          <p:cNvSpPr txBox="1"/>
          <p:nvPr/>
        </p:nvSpPr>
        <p:spPr>
          <a:xfrm>
            <a:off x="507041" y="479236"/>
            <a:ext cx="5346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zh-CN" sz="3200">
                <a:solidFill>
                  <a:schemeClr val="dk1"/>
                </a:solidFill>
              </a:rPr>
              <a:t>Real Life Applications </a:t>
            </a:r>
            <a:endParaRPr b="0" i="0" sz="3200" u="none" cap="none" strike="noStrike">
              <a:solidFill>
                <a:schemeClr val="dk1"/>
              </a:solidFill>
              <a:latin typeface="Arial"/>
              <a:ea typeface="Arial"/>
              <a:cs typeface="Arial"/>
              <a:sym typeface="Arial"/>
            </a:endParaRPr>
          </a:p>
        </p:txBody>
      </p:sp>
      <p:sp>
        <p:nvSpPr>
          <p:cNvPr id="262" name="Google Shape;262;p20"/>
          <p:cNvSpPr/>
          <p:nvPr/>
        </p:nvSpPr>
        <p:spPr>
          <a:xfrm>
            <a:off x="0" y="496474"/>
            <a:ext cx="190500" cy="500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3" name="Google Shape;263;p20"/>
          <p:cNvSpPr txBox="1"/>
          <p:nvPr/>
        </p:nvSpPr>
        <p:spPr>
          <a:xfrm>
            <a:off x="6916625" y="786400"/>
            <a:ext cx="3589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zh-CN" sz="2000">
                <a:solidFill>
                  <a:schemeClr val="dk1"/>
                </a:solidFill>
              </a:rPr>
              <a:t>Medical Reports </a:t>
            </a:r>
            <a:endParaRPr b="0" i="0" sz="2000" u="none" cap="none" strike="noStrike">
              <a:solidFill>
                <a:schemeClr val="dk1"/>
              </a:solidFill>
              <a:latin typeface="Arial"/>
              <a:ea typeface="Arial"/>
              <a:cs typeface="Arial"/>
              <a:sym typeface="Arial"/>
            </a:endParaRPr>
          </a:p>
        </p:txBody>
      </p:sp>
      <p:pic>
        <p:nvPicPr>
          <p:cNvPr id="264" name="Google Shape;264;p20"/>
          <p:cNvPicPr preferRelativeResize="0"/>
          <p:nvPr/>
        </p:nvPicPr>
        <p:blipFill rotWithShape="1">
          <a:blip r:embed="rId3">
            <a:alphaModFix/>
          </a:blip>
          <a:srcRect b="0" l="0" r="0" t="0"/>
          <a:stretch/>
        </p:blipFill>
        <p:spPr>
          <a:xfrm rot="5400000">
            <a:off x="1764680" y="738665"/>
            <a:ext cx="2810624" cy="6289469"/>
          </a:xfrm>
          <a:prstGeom prst="rect">
            <a:avLst/>
          </a:prstGeom>
          <a:noFill/>
          <a:ln>
            <a:noFill/>
          </a:ln>
        </p:spPr>
      </p:pic>
      <p:grpSp>
        <p:nvGrpSpPr>
          <p:cNvPr id="265" name="Google Shape;265;p20"/>
          <p:cNvGrpSpPr/>
          <p:nvPr/>
        </p:nvGrpSpPr>
        <p:grpSpPr>
          <a:xfrm>
            <a:off x="1339569" y="2957198"/>
            <a:ext cx="1755600" cy="1738500"/>
            <a:chOff x="1339569" y="2957198"/>
            <a:chExt cx="1755600" cy="1738500"/>
          </a:xfrm>
        </p:grpSpPr>
        <p:sp>
          <p:nvSpPr>
            <p:cNvPr id="266" name="Google Shape;266;p20"/>
            <p:cNvSpPr/>
            <p:nvPr/>
          </p:nvSpPr>
          <p:spPr>
            <a:xfrm>
              <a:off x="1379242" y="3034349"/>
              <a:ext cx="1584000" cy="1584000"/>
            </a:xfrm>
            <a:prstGeom prst="ellipse">
              <a:avLst/>
            </a:prstGeom>
            <a:solidFill>
              <a:srgbClr val="0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20"/>
            <p:cNvSpPr/>
            <p:nvPr/>
          </p:nvSpPr>
          <p:spPr>
            <a:xfrm>
              <a:off x="1339569" y="2957198"/>
              <a:ext cx="1755600" cy="17385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800"/>
                <a:buFont typeface="Arial"/>
                <a:buNone/>
              </a:pPr>
              <a:r>
                <a:rPr lang="zh-CN" sz="2800">
                  <a:solidFill>
                    <a:schemeClr val="lt1"/>
                  </a:solidFill>
                </a:rPr>
                <a:t>Process</a:t>
              </a:r>
              <a:endParaRPr b="0" i="0" sz="2800" u="none" cap="none" strike="noStrike">
                <a:solidFill>
                  <a:schemeClr val="lt1"/>
                </a:solidFill>
                <a:latin typeface="Arial"/>
                <a:ea typeface="Arial"/>
                <a:cs typeface="Arial"/>
                <a:sym typeface="Arial"/>
              </a:endParaRPr>
            </a:p>
          </p:txBody>
        </p:sp>
      </p:grpSp>
      <p:sp>
        <p:nvSpPr>
          <p:cNvPr id="268" name="Google Shape;268;p20"/>
          <p:cNvSpPr/>
          <p:nvPr/>
        </p:nvSpPr>
        <p:spPr>
          <a:xfrm>
            <a:off x="6337276" y="835904"/>
            <a:ext cx="301200" cy="3012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69" name="Google Shape;269;p20"/>
          <p:cNvCxnSpPr/>
          <p:nvPr/>
        </p:nvCxnSpPr>
        <p:spPr>
          <a:xfrm flipH="1">
            <a:off x="6468925" y="1399500"/>
            <a:ext cx="2700" cy="1458000"/>
          </a:xfrm>
          <a:prstGeom prst="straightConnector1">
            <a:avLst/>
          </a:prstGeom>
          <a:noFill/>
          <a:ln cap="flat" cmpd="sng" w="9525">
            <a:solidFill>
              <a:srgbClr val="000000"/>
            </a:solidFill>
            <a:prstDash val="solid"/>
            <a:miter lim="800000"/>
            <a:headEnd len="sm" w="sm" type="none"/>
            <a:tailEnd len="sm" w="sm" type="none"/>
          </a:ln>
        </p:spPr>
      </p:cxnSp>
      <p:cxnSp>
        <p:nvCxnSpPr>
          <p:cNvPr id="270" name="Google Shape;270;p20"/>
          <p:cNvCxnSpPr/>
          <p:nvPr/>
        </p:nvCxnSpPr>
        <p:spPr>
          <a:xfrm>
            <a:off x="6516007" y="2103915"/>
            <a:ext cx="0" cy="984600"/>
          </a:xfrm>
          <a:prstGeom prst="straightConnector1">
            <a:avLst/>
          </a:prstGeom>
          <a:noFill/>
          <a:ln cap="flat" cmpd="sng" w="9525">
            <a:solidFill>
              <a:srgbClr val="000000">
                <a:alpha val="47450"/>
              </a:srgbClr>
            </a:solidFill>
            <a:prstDash val="solid"/>
            <a:miter lim="800000"/>
            <a:headEnd len="sm" w="sm" type="none"/>
            <a:tailEnd len="sm" w="sm" type="none"/>
          </a:ln>
        </p:spPr>
      </p:cxnSp>
      <p:sp>
        <p:nvSpPr>
          <p:cNvPr id="271" name="Google Shape;271;p20"/>
          <p:cNvSpPr/>
          <p:nvPr/>
        </p:nvSpPr>
        <p:spPr>
          <a:xfrm>
            <a:off x="6416225" y="3258551"/>
            <a:ext cx="143400" cy="149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20"/>
          <p:cNvSpPr/>
          <p:nvPr/>
        </p:nvSpPr>
        <p:spPr>
          <a:xfrm>
            <a:off x="6442653" y="6270855"/>
            <a:ext cx="184800" cy="184800"/>
          </a:xfrm>
          <a:prstGeom prst="ellipse">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73" name="Google Shape;273;p20"/>
          <p:cNvCxnSpPr/>
          <p:nvPr/>
        </p:nvCxnSpPr>
        <p:spPr>
          <a:xfrm>
            <a:off x="6487875" y="3605065"/>
            <a:ext cx="0" cy="2122800"/>
          </a:xfrm>
          <a:prstGeom prst="straightConnector1">
            <a:avLst/>
          </a:prstGeom>
          <a:noFill/>
          <a:ln cap="flat" cmpd="sng" w="9525">
            <a:solidFill>
              <a:srgbClr val="000000"/>
            </a:solidFill>
            <a:prstDash val="solid"/>
            <a:miter lim="800000"/>
            <a:headEnd len="sm" w="sm" type="none"/>
            <a:tailEnd len="sm" w="sm" type="none"/>
          </a:ln>
        </p:spPr>
      </p:cxnSp>
      <p:cxnSp>
        <p:nvCxnSpPr>
          <p:cNvPr id="274" name="Google Shape;274;p20"/>
          <p:cNvCxnSpPr/>
          <p:nvPr/>
        </p:nvCxnSpPr>
        <p:spPr>
          <a:xfrm>
            <a:off x="6535050" y="4101804"/>
            <a:ext cx="0" cy="2073600"/>
          </a:xfrm>
          <a:prstGeom prst="straightConnector1">
            <a:avLst/>
          </a:prstGeom>
          <a:noFill/>
          <a:ln cap="flat" cmpd="sng" w="9525">
            <a:solidFill>
              <a:srgbClr val="000000">
                <a:alpha val="47450"/>
              </a:srgbClr>
            </a:solidFill>
            <a:prstDash val="solid"/>
            <a:miter lim="800000"/>
            <a:headEnd len="sm" w="sm" type="none"/>
            <a:tailEnd len="sm" w="sm" type="none"/>
          </a:ln>
        </p:spPr>
      </p:cxnSp>
      <p:sp>
        <p:nvSpPr>
          <p:cNvPr id="275" name="Google Shape;275;p20"/>
          <p:cNvSpPr txBox="1"/>
          <p:nvPr/>
        </p:nvSpPr>
        <p:spPr>
          <a:xfrm>
            <a:off x="7069025" y="938800"/>
            <a:ext cx="3589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lang="zh-CN" sz="2000">
                <a:solidFill>
                  <a:schemeClr val="dk1"/>
                </a:solidFill>
              </a:rPr>
              <a:t>Medical Reports </a:t>
            </a:r>
            <a:endParaRPr b="0" i="0" sz="2000" u="none" cap="none" strike="noStrike">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600"/>
                                        <p:tgtEl>
                                          <p:spTgt spid="264"/>
                                        </p:tgtEl>
                                      </p:cBhvr>
                                    </p:animEffect>
                                  </p:childTnLst>
                                </p:cTn>
                              </p:par>
                              <p:par>
                                <p:cTn fill="hold" nodeType="withEffect" presetClass="entr" presetID="23" presetSubtype="16">
                                  <p:stCondLst>
                                    <p:cond delay="25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300"/>
                                        <p:tgtEl>
                                          <p:spTgt spid="265"/>
                                        </p:tgtEl>
                                        <p:attrNameLst>
                                          <p:attrName>ppt_w</p:attrName>
                                        </p:attrNameLst>
                                      </p:cBhvr>
                                      <p:tavLst>
                                        <p:tav fmla="" tm="0">
                                          <p:val>
                                            <p:strVal val="0"/>
                                          </p:val>
                                        </p:tav>
                                        <p:tav fmla="" tm="100000">
                                          <p:val>
                                            <p:strVal val="#ppt_w"/>
                                          </p:val>
                                        </p:tav>
                                      </p:tavLst>
                                    </p:anim>
                                    <p:anim calcmode="lin" valueType="num">
                                      <p:cBhvr additive="base">
                                        <p:cTn dur="300"/>
                                        <p:tgtEl>
                                          <p:spTgt spid="26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3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3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4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3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3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4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