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Inconsolata"/>
      <p:regular r:id="rId41"/>
      <p:bold r:id="rId42"/>
    </p:embeddedFont>
    <p:embeddedFont>
      <p:font typeface="Average"/>
      <p:regular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4DCE66D-4216-4BA3-AA49-642C0081038E}">
  <a:tblStyle styleId="{74DCE66D-4216-4BA3-AA49-642C0081038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Inconsolata-bold.fntdata"/><Relationship Id="rId41" Type="http://schemas.openxmlformats.org/officeDocument/2006/relationships/font" Target="fonts/Inconsolata-regular.fntdata"/><Relationship Id="rId22" Type="http://schemas.openxmlformats.org/officeDocument/2006/relationships/slide" Target="slides/slide17.xml"/><Relationship Id="rId44" Type="http://schemas.openxmlformats.org/officeDocument/2006/relationships/font" Target="fonts/Oswald-regular.fntdata"/><Relationship Id="rId21" Type="http://schemas.openxmlformats.org/officeDocument/2006/relationships/slide" Target="slides/slide16.xml"/><Relationship Id="rId43" Type="http://schemas.openxmlformats.org/officeDocument/2006/relationships/font" Target="fonts/Average-regular.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usa.philips.com/" TargetMode="External"/><Relationship Id="rId3" Type="http://schemas.openxmlformats.org/officeDocument/2006/relationships/hyperlink" Target="http://www.unitedspacealliance.com/" TargetMode="External"/><Relationship Id="rId4" Type="http://schemas.openxmlformats.org/officeDocument/2006/relationships/hyperlink" Target="http://www.autonomy.com/offerings/unified-information-access/enterprise-search" TargetMode="External"/><Relationship Id="rId5" Type="http://schemas.openxmlformats.org/officeDocument/2006/relationships/hyperlink" Target="http://honeywell.com/Pages/Home.aspx"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Monisha starts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Elaine starts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Monisha start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Monisha starts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Elaine starts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5 min exercise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Monisha starts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Elaine starts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5 min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a:t>5 min</a:t>
            </a:r>
          </a:p>
          <a:p>
            <a:pPr lvl="0" rtl="0">
              <a:lnSpc>
                <a:spcPct val="115000"/>
              </a:lnSpc>
              <a:spcBef>
                <a:spcPts val="0"/>
              </a:spcBef>
              <a:spcAft>
                <a:spcPts val="1600"/>
              </a:spcAft>
              <a:buNone/>
            </a:pPr>
            <a:r>
              <a:rPr lang="en"/>
              <a:t>ADD MORE COMPANIES</a:t>
            </a:r>
          </a:p>
          <a:p>
            <a:pPr lvl="0" rtl="0">
              <a:lnSpc>
                <a:spcPct val="115000"/>
              </a:lnSpc>
              <a:spcBef>
                <a:spcPts val="0"/>
              </a:spcBef>
              <a:spcAft>
                <a:spcPts val="1600"/>
              </a:spcAft>
              <a:buNone/>
            </a:pPr>
            <a:r>
              <a:rPr lang="en" sz="1000">
                <a:solidFill>
                  <a:schemeClr val="dk1"/>
                </a:solidFill>
                <a:latin typeface="Average"/>
                <a:ea typeface="Average"/>
                <a:cs typeface="Average"/>
                <a:sym typeface="Average"/>
                <a:hlinkClick r:id="rId2"/>
              </a:rPr>
              <a:t>Philips</a:t>
            </a:r>
            <a:r>
              <a:rPr lang="en" sz="1000">
                <a:solidFill>
                  <a:schemeClr val="dk1"/>
                </a:solidFill>
                <a:latin typeface="Average"/>
                <a:ea typeface="Average"/>
                <a:cs typeface="Average"/>
                <a:sym typeface="Average"/>
              </a:rPr>
              <a:t>: Automation is essential in the semiconductor industry, so imagine trying to coordinate the effort of thousands of robots. After a number of solutions, Philips decided to go with Python for the sequencing language (the language that tells what steps each robot should take).</a:t>
            </a:r>
          </a:p>
          <a:p>
            <a:pPr lvl="0" rtl="0">
              <a:lnSpc>
                <a:spcPct val="115000"/>
              </a:lnSpc>
              <a:spcBef>
                <a:spcPts val="0"/>
              </a:spcBef>
              <a:spcAft>
                <a:spcPts val="1600"/>
              </a:spcAft>
              <a:buNone/>
            </a:pPr>
            <a:r>
              <a:rPr lang="en" sz="1000">
                <a:solidFill>
                  <a:schemeClr val="dk1"/>
                </a:solidFill>
                <a:latin typeface="Average"/>
                <a:ea typeface="Average"/>
                <a:cs typeface="Average"/>
                <a:sym typeface="Average"/>
                <a:hlinkClick r:id="rId3"/>
              </a:rPr>
              <a:t>United Space Alliance</a:t>
            </a:r>
            <a:r>
              <a:rPr lang="en" sz="1000">
                <a:solidFill>
                  <a:schemeClr val="dk1"/>
                </a:solidFill>
                <a:latin typeface="Average"/>
                <a:ea typeface="Average"/>
                <a:cs typeface="Average"/>
                <a:sym typeface="Average"/>
              </a:rPr>
              <a:t>: This company provides major support to NASA for various projects, such as the space shuttle. One of its projects is to create Workflow Automation System (WAS), an application designed to manage NASA and other third-party projects. The setup uses a central Oracle database as a repository for information. Python was chosen over languages such as Java and C++ because it provides dynamic typing and pseudo-code–like syntax and it has an interpreter. </a:t>
            </a:r>
          </a:p>
          <a:p>
            <a:pPr lvl="0" rtl="0">
              <a:lnSpc>
                <a:spcPct val="115000"/>
              </a:lnSpc>
              <a:spcBef>
                <a:spcPts val="0"/>
              </a:spcBef>
              <a:spcAft>
                <a:spcPts val="1600"/>
              </a:spcAft>
              <a:buNone/>
            </a:pPr>
            <a:r>
              <a:rPr lang="en" sz="1000">
                <a:solidFill>
                  <a:schemeClr val="dk1"/>
                </a:solidFill>
                <a:latin typeface="Average"/>
                <a:ea typeface="Average"/>
                <a:cs typeface="Average"/>
                <a:sym typeface="Average"/>
                <a:hlinkClick r:id="rId4"/>
              </a:rPr>
              <a:t>HP</a:t>
            </a:r>
            <a:r>
              <a:rPr lang="en" sz="1000">
                <a:solidFill>
                  <a:schemeClr val="dk1"/>
                </a:solidFill>
                <a:latin typeface="Average"/>
                <a:ea typeface="Average"/>
                <a:cs typeface="Average"/>
                <a:sym typeface="Average"/>
              </a:rPr>
              <a:t>: Finding what you need on a corporate network is difficult. Most organizations implement a custom search application or use off-the-shelf software to ensure that employees can find the information they need quickly. In this case, the search software began life as Infoseek, changed names to Verity Ultraseek, and is finally known today as HP Autonomy. The use of Python makes it easy to modify the search engine to meet specific needs. In addition, Python provides smoother multithreaded operation than some other languages, such as Java, do.</a:t>
            </a:r>
          </a:p>
          <a:p>
            <a:pPr lvl="0" rtl="0">
              <a:lnSpc>
                <a:spcPct val="115000"/>
              </a:lnSpc>
              <a:spcBef>
                <a:spcPts val="0"/>
              </a:spcBef>
              <a:spcAft>
                <a:spcPts val="1600"/>
              </a:spcAft>
              <a:buNone/>
            </a:pPr>
            <a:r>
              <a:rPr lang="en" sz="1000">
                <a:solidFill>
                  <a:schemeClr val="dk1"/>
                </a:solidFill>
                <a:latin typeface="Average"/>
                <a:ea typeface="Average"/>
                <a:cs typeface="Average"/>
                <a:sym typeface="Average"/>
                <a:hlinkClick r:id="rId5"/>
              </a:rPr>
              <a:t>Honeywell</a:t>
            </a:r>
            <a:r>
              <a:rPr lang="en" sz="1000">
                <a:solidFill>
                  <a:schemeClr val="dk1"/>
                </a:solidFill>
                <a:latin typeface="Average"/>
                <a:ea typeface="Average"/>
                <a:cs typeface="Average"/>
                <a:sym typeface="Average"/>
              </a:rPr>
              <a:t>: Documenting large systems is expensive and error prone. Honeywell uses Python to perform automated testing of applications, but it also uses Python to control a cooperative environment between applications used to generate documentation for the applications. </a:t>
            </a:r>
          </a:p>
          <a:p>
            <a:pPr lvl="0" rtl="0">
              <a:lnSpc>
                <a:spcPct val="115000"/>
              </a:lnSpc>
              <a:spcBef>
                <a:spcPts val="0"/>
              </a:spcBef>
              <a:spcAft>
                <a:spcPts val="1600"/>
              </a:spcAft>
              <a:buNone/>
            </a:pPr>
            <a:r>
              <a:t/>
            </a:r>
            <a:endParaRPr sz="1000">
              <a:solidFill>
                <a:schemeClr val="dk1"/>
              </a:solidFill>
              <a:latin typeface="Average"/>
              <a:ea typeface="Average"/>
              <a:cs typeface="Average"/>
              <a:sym typeface="Average"/>
            </a:endParaRPr>
          </a:p>
          <a:p>
            <a:pPr lvl="0" rtl="0">
              <a:lnSpc>
                <a:spcPct val="115000"/>
              </a:lnSpc>
              <a:spcBef>
                <a:spcPts val="0"/>
              </a:spcBef>
              <a:spcAft>
                <a:spcPts val="1600"/>
              </a:spcAft>
              <a:buNone/>
            </a:pPr>
            <a:r>
              <a:t/>
            </a:r>
            <a:endParaRPr sz="1000">
              <a:solidFill>
                <a:schemeClr val="dk1"/>
              </a:solidFill>
              <a:latin typeface="Average"/>
              <a:ea typeface="Average"/>
              <a:cs typeface="Average"/>
              <a:sym typeface="Averag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5 min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Elaine start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Clr>
                <a:srgbClr val="FFFFFF"/>
              </a:buClr>
              <a:buSzPct val="100000"/>
              <a:defRPr sz="1400">
                <a:solidFill>
                  <a:srgbClr val="FFFFFF"/>
                </a:solidFill>
              </a:defRPr>
            </a:lvl1pPr>
            <a:lvl2pPr lvl="1">
              <a:spcBef>
                <a:spcPts val="0"/>
              </a:spcBef>
              <a:buClr>
                <a:srgbClr val="FFFFFF"/>
              </a:buClr>
              <a:buSzPct val="100000"/>
              <a:defRPr sz="1200">
                <a:solidFill>
                  <a:srgbClr val="FFFFFF"/>
                </a:solidFill>
              </a:defRPr>
            </a:lvl2pPr>
            <a:lvl3pPr lvl="2">
              <a:spcBef>
                <a:spcPts val="0"/>
              </a:spcBef>
              <a:buClr>
                <a:srgbClr val="FFFFFF"/>
              </a:buClr>
              <a:buSzPct val="100000"/>
              <a:defRPr sz="1200">
                <a:solidFill>
                  <a:srgbClr val="FFFFFF"/>
                </a:solidFill>
              </a:defRPr>
            </a:lvl3pPr>
            <a:lvl4pPr lvl="3">
              <a:spcBef>
                <a:spcPts val="0"/>
              </a:spcBef>
              <a:buClr>
                <a:srgbClr val="FFFFFF"/>
              </a:buClr>
              <a:buSzPct val="100000"/>
              <a:defRPr sz="1200">
                <a:solidFill>
                  <a:srgbClr val="FFFFFF"/>
                </a:solidFill>
              </a:defRPr>
            </a:lvl4pPr>
            <a:lvl5pPr lvl="4">
              <a:spcBef>
                <a:spcPts val="0"/>
              </a:spcBef>
              <a:buClr>
                <a:srgbClr val="FFFFFF"/>
              </a:buClr>
              <a:buSzPct val="100000"/>
              <a:defRPr sz="1200">
                <a:solidFill>
                  <a:srgbClr val="FFFFFF"/>
                </a:solidFill>
              </a:defRPr>
            </a:lvl5pPr>
            <a:lvl6pPr lvl="5">
              <a:spcBef>
                <a:spcPts val="0"/>
              </a:spcBef>
              <a:buClr>
                <a:srgbClr val="FFFFFF"/>
              </a:buClr>
              <a:buSzPct val="100000"/>
              <a:defRPr sz="1200">
                <a:solidFill>
                  <a:srgbClr val="FFFFFF"/>
                </a:solidFill>
              </a:defRPr>
            </a:lvl6pPr>
            <a:lvl7pPr lvl="6">
              <a:spcBef>
                <a:spcPts val="0"/>
              </a:spcBef>
              <a:buClr>
                <a:srgbClr val="FFFFFF"/>
              </a:buClr>
              <a:buSzPct val="100000"/>
              <a:defRPr sz="1200">
                <a:solidFill>
                  <a:srgbClr val="FFFFFF"/>
                </a:solidFill>
              </a:defRPr>
            </a:lvl7pPr>
            <a:lvl8pPr lvl="7">
              <a:spcBef>
                <a:spcPts val="0"/>
              </a:spcBef>
              <a:buClr>
                <a:srgbClr val="FFFFFF"/>
              </a:buClr>
              <a:buSzPct val="100000"/>
              <a:defRPr sz="1200">
                <a:solidFill>
                  <a:srgbClr val="FFFFFF"/>
                </a:solidFill>
              </a:defRPr>
            </a:lvl8pPr>
            <a:lvl9pPr lvl="8">
              <a:spcBef>
                <a:spcPts val="0"/>
              </a:spcBef>
              <a:buClr>
                <a:srgbClr val="FFFFFF"/>
              </a:buClr>
              <a:buSzPct val="100000"/>
              <a:defRPr sz="1200">
                <a:solidFill>
                  <a:srgbClr val="FFFFFF"/>
                </a:solidFill>
              </a:defRPr>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Clr>
                <a:srgbClr val="FFFFFF"/>
              </a:buClr>
              <a:buSzPct val="100000"/>
              <a:defRPr sz="1400">
                <a:solidFill>
                  <a:srgbClr val="FFFFFF"/>
                </a:solidFill>
              </a:defRPr>
            </a:lvl1pPr>
            <a:lvl2pPr lvl="1">
              <a:spcBef>
                <a:spcPts val="0"/>
              </a:spcBef>
              <a:buClr>
                <a:srgbClr val="FFFFFF"/>
              </a:buClr>
              <a:buSzPct val="100000"/>
              <a:defRPr sz="1200">
                <a:solidFill>
                  <a:srgbClr val="FFFFFF"/>
                </a:solidFill>
              </a:defRPr>
            </a:lvl2pPr>
            <a:lvl3pPr lvl="2">
              <a:spcBef>
                <a:spcPts val="0"/>
              </a:spcBef>
              <a:buClr>
                <a:srgbClr val="FFFFFF"/>
              </a:buClr>
              <a:buSzPct val="100000"/>
              <a:defRPr sz="1200">
                <a:solidFill>
                  <a:srgbClr val="FFFFFF"/>
                </a:solidFill>
              </a:defRPr>
            </a:lvl3pPr>
            <a:lvl4pPr lvl="3">
              <a:spcBef>
                <a:spcPts val="0"/>
              </a:spcBef>
              <a:buClr>
                <a:srgbClr val="FFFFFF"/>
              </a:buClr>
              <a:buSzPct val="100000"/>
              <a:defRPr sz="1200">
                <a:solidFill>
                  <a:srgbClr val="FFFFFF"/>
                </a:solidFill>
              </a:defRPr>
            </a:lvl4pPr>
            <a:lvl5pPr lvl="4">
              <a:spcBef>
                <a:spcPts val="0"/>
              </a:spcBef>
              <a:buClr>
                <a:srgbClr val="FFFFFF"/>
              </a:buClr>
              <a:buSzPct val="100000"/>
              <a:defRPr sz="1200">
                <a:solidFill>
                  <a:srgbClr val="FFFFFF"/>
                </a:solidFill>
              </a:defRPr>
            </a:lvl5pPr>
            <a:lvl6pPr lvl="5">
              <a:spcBef>
                <a:spcPts val="0"/>
              </a:spcBef>
              <a:buClr>
                <a:srgbClr val="FFFFFF"/>
              </a:buClr>
              <a:buSzPct val="100000"/>
              <a:defRPr sz="1200">
                <a:solidFill>
                  <a:srgbClr val="FFFFFF"/>
                </a:solidFill>
              </a:defRPr>
            </a:lvl6pPr>
            <a:lvl7pPr lvl="6">
              <a:spcBef>
                <a:spcPts val="0"/>
              </a:spcBef>
              <a:buClr>
                <a:srgbClr val="FFFFFF"/>
              </a:buClr>
              <a:buSzPct val="100000"/>
              <a:defRPr sz="1200">
                <a:solidFill>
                  <a:srgbClr val="FFFFFF"/>
                </a:solidFill>
              </a:defRPr>
            </a:lvl7pPr>
            <a:lvl8pPr lvl="7">
              <a:spcBef>
                <a:spcPts val="0"/>
              </a:spcBef>
              <a:buClr>
                <a:srgbClr val="FFFFFF"/>
              </a:buClr>
              <a:buSzPct val="100000"/>
              <a:defRPr sz="1200">
                <a:solidFill>
                  <a:srgbClr val="FFFFFF"/>
                </a:solidFill>
              </a:defRPr>
            </a:lvl8pPr>
            <a:lvl9pPr lvl="8">
              <a:spcBef>
                <a:spcPts val="0"/>
              </a:spcBef>
              <a:buClr>
                <a:srgbClr val="FFFFFF"/>
              </a:buClr>
              <a:buSzPct val="100000"/>
              <a:defRPr sz="1200">
                <a:solidFill>
                  <a:srgbClr val="FFFFFF"/>
                </a:solidFill>
              </a:defRPr>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repl.it/languages/python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codecademy.com" TargetMode="External"/><Relationship Id="rId4" Type="http://schemas.openxmlformats.org/officeDocument/2006/relationships/hyperlink" Target="https://www.learnpython.org/" TargetMode="External"/><Relationship Id="rId5" Type="http://schemas.openxmlformats.org/officeDocument/2006/relationships/hyperlink" Target="http://www.coursera.org/learn/pyth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hyperlink" Target="http://youtub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373975"/>
            <a:ext cx="7801500" cy="1730100"/>
          </a:xfrm>
          <a:prstGeom prst="rect">
            <a:avLst/>
          </a:prstGeom>
        </p:spPr>
        <p:txBody>
          <a:bodyPr anchorCtr="0" anchor="b" bIns="91425" lIns="91425" rIns="91425" wrap="square" tIns="91425">
            <a:noAutofit/>
          </a:bodyPr>
          <a:lstStyle/>
          <a:p>
            <a:pPr lvl="0">
              <a:spcBef>
                <a:spcPts val="0"/>
              </a:spcBef>
              <a:buNone/>
            </a:pPr>
            <a:r>
              <a:rPr lang="en"/>
              <a:t>Workshop on</a:t>
            </a:r>
          </a:p>
          <a:p>
            <a:pPr lvl="0">
              <a:spcBef>
                <a:spcPts val="0"/>
              </a:spcBef>
              <a:buNone/>
            </a:pPr>
            <a:r>
              <a:rPr lang="en"/>
              <a:t>               Programming</a:t>
            </a:r>
          </a:p>
        </p:txBody>
      </p:sp>
      <p:sp>
        <p:nvSpPr>
          <p:cNvPr id="60" name="Shape 60"/>
          <p:cNvSpPr txBox="1"/>
          <p:nvPr/>
        </p:nvSpPr>
        <p:spPr>
          <a:xfrm>
            <a:off x="3258600" y="2165300"/>
            <a:ext cx="2626800" cy="479100"/>
          </a:xfrm>
          <a:prstGeom prst="rect">
            <a:avLst/>
          </a:prstGeom>
          <a:noFill/>
          <a:ln>
            <a:noFill/>
          </a:ln>
        </p:spPr>
        <p:txBody>
          <a:bodyPr anchorCtr="0" anchor="t" bIns="91425" lIns="91425" rIns="91425" wrap="square" tIns="91425">
            <a:noAutofit/>
          </a:bodyPr>
          <a:lstStyle/>
          <a:p>
            <a:pPr lvl="0">
              <a:spcBef>
                <a:spcPts val="0"/>
              </a:spcBef>
              <a:buNone/>
            </a:pPr>
            <a:r>
              <a:t/>
            </a:r>
            <a:endParaRPr b="1">
              <a:solidFill>
                <a:srgbClr val="FFFFFF"/>
              </a:solidFill>
              <a:latin typeface="Courier New"/>
              <a:ea typeface="Courier New"/>
              <a:cs typeface="Courier New"/>
              <a:sym typeface="Courier New"/>
            </a:endParaRPr>
          </a:p>
        </p:txBody>
      </p:sp>
      <p:pic>
        <p:nvPicPr>
          <p:cNvPr descr="python-logo@2x.png" id="61" name="Shape 61"/>
          <p:cNvPicPr preferRelativeResize="0"/>
          <p:nvPr/>
        </p:nvPicPr>
        <p:blipFill>
          <a:blip r:embed="rId3">
            <a:alphaModFix/>
          </a:blip>
          <a:stretch>
            <a:fillRect/>
          </a:stretch>
        </p:blipFill>
        <p:spPr>
          <a:xfrm>
            <a:off x="975599" y="1240599"/>
            <a:ext cx="3504725" cy="990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68825"/>
            <a:ext cx="8520600" cy="572700"/>
          </a:xfrm>
          <a:prstGeom prst="rect">
            <a:avLst/>
          </a:prstGeom>
        </p:spPr>
        <p:txBody>
          <a:bodyPr anchorCtr="0" anchor="t" bIns="91425" lIns="91425" rIns="91425" wrap="square" tIns="91425">
            <a:noAutofit/>
          </a:bodyPr>
          <a:lstStyle/>
          <a:p>
            <a:pPr lvl="0">
              <a:spcBef>
                <a:spcPts val="0"/>
              </a:spcBef>
              <a:buNone/>
            </a:pPr>
            <a:r>
              <a:rPr lang="en"/>
              <a:t>Int/Float/Str</a:t>
            </a:r>
          </a:p>
        </p:txBody>
      </p:sp>
      <p:sp>
        <p:nvSpPr>
          <p:cNvPr id="132" name="Shape 132"/>
          <p:cNvSpPr txBox="1"/>
          <p:nvPr>
            <p:ph idx="1" type="body"/>
          </p:nvPr>
        </p:nvSpPr>
        <p:spPr>
          <a:xfrm>
            <a:off x="311700" y="1000075"/>
            <a:ext cx="8723400" cy="3416400"/>
          </a:xfrm>
          <a:prstGeom prst="rect">
            <a:avLst/>
          </a:prstGeom>
          <a:ln>
            <a:noFill/>
          </a:ln>
        </p:spPr>
        <p:txBody>
          <a:bodyPr anchorCtr="0" anchor="t" bIns="91425" lIns="91425" rIns="91425" wrap="square" tIns="91425">
            <a:noAutofit/>
          </a:bodyPr>
          <a:lstStyle/>
          <a:p>
            <a:pPr indent="-228600" lvl="0" marL="457200" rtl="0">
              <a:spcBef>
                <a:spcPts val="0"/>
              </a:spcBef>
              <a:buClr>
                <a:schemeClr val="dk1"/>
              </a:buClr>
            </a:pPr>
            <a:r>
              <a:rPr lang="en">
                <a:solidFill>
                  <a:schemeClr val="dk1"/>
                </a:solidFill>
              </a:rPr>
              <a:t>Int (short for integer):</a:t>
            </a:r>
          </a:p>
          <a:p>
            <a:pPr indent="-228600" lvl="1" marL="914400" rtl="0">
              <a:spcBef>
                <a:spcPts val="0"/>
              </a:spcBef>
              <a:buClr>
                <a:schemeClr val="dk1"/>
              </a:buClr>
            </a:pPr>
            <a:r>
              <a:rPr lang="en">
                <a:solidFill>
                  <a:schemeClr val="dk1"/>
                </a:solidFill>
              </a:rPr>
              <a:t>Includes all whole numbers</a:t>
            </a:r>
          </a:p>
          <a:p>
            <a:pPr indent="-228600" lvl="0" marL="457200" rtl="0">
              <a:spcBef>
                <a:spcPts val="0"/>
              </a:spcBef>
              <a:buClr>
                <a:schemeClr val="dk1"/>
              </a:buClr>
            </a:pPr>
            <a:r>
              <a:rPr lang="en">
                <a:solidFill>
                  <a:schemeClr val="dk1"/>
                </a:solidFill>
              </a:rPr>
              <a:t>Float:</a:t>
            </a:r>
          </a:p>
          <a:p>
            <a:pPr indent="-228600" lvl="1" marL="914400" rtl="0">
              <a:spcBef>
                <a:spcPts val="0"/>
              </a:spcBef>
              <a:buClr>
                <a:schemeClr val="dk1"/>
              </a:buClr>
            </a:pPr>
            <a:r>
              <a:rPr lang="en">
                <a:solidFill>
                  <a:schemeClr val="dk1"/>
                </a:solidFill>
              </a:rPr>
              <a:t>All approximated real numbers</a:t>
            </a:r>
          </a:p>
          <a:p>
            <a:pPr indent="-355600" lvl="0" marL="457200" marR="0" rtl="0" algn="l">
              <a:lnSpc>
                <a:spcPct val="115000"/>
              </a:lnSpc>
              <a:spcBef>
                <a:spcPts val="0"/>
              </a:spcBef>
              <a:spcAft>
                <a:spcPts val="1600"/>
              </a:spcAft>
              <a:buClr>
                <a:srgbClr val="FFFFFF"/>
              </a:buClr>
              <a:buSzPct val="111111"/>
              <a:buFont typeface="Average"/>
            </a:pPr>
            <a:r>
              <a:rPr lang="en">
                <a:solidFill>
                  <a:srgbClr val="FFFFFF"/>
                </a:solidFill>
              </a:rPr>
              <a:t>When integers and floats are mixed during division, result is always a float</a:t>
            </a:r>
          </a:p>
          <a:p>
            <a:pPr indent="-228600" lvl="0" marL="457200" rtl="0">
              <a:spcBef>
                <a:spcPts val="0"/>
              </a:spcBef>
              <a:buClr>
                <a:schemeClr val="dk1"/>
              </a:buClr>
            </a:pPr>
            <a:r>
              <a:rPr lang="en">
                <a:solidFill>
                  <a:schemeClr val="dk1"/>
                </a:solidFill>
              </a:rPr>
              <a:t>Str (strings):</a:t>
            </a:r>
          </a:p>
          <a:p>
            <a:pPr indent="-228600" lvl="1" marL="914400" rtl="0">
              <a:spcBef>
                <a:spcPts val="0"/>
              </a:spcBef>
              <a:buClr>
                <a:schemeClr val="dk1"/>
              </a:buClr>
            </a:pPr>
            <a:r>
              <a:rPr lang="en">
                <a:solidFill>
                  <a:schemeClr val="dk1"/>
                </a:solidFill>
              </a:rPr>
              <a:t>A string is a sequence of 0 (null) or more characters enclosed by single quotes or double quotes. </a:t>
            </a:r>
          </a:p>
          <a:p>
            <a:pPr indent="-228600" lvl="0" marL="457200" rtl="0">
              <a:spcBef>
                <a:spcPts val="0"/>
              </a:spcBef>
              <a:buClr>
                <a:schemeClr val="dk1"/>
              </a:buClr>
            </a:pPr>
            <a:r>
              <a:rPr lang="en">
                <a:solidFill>
                  <a:schemeClr val="dk1"/>
                </a:solidFill>
              </a:rPr>
              <a:t>Typecasting—changing the type of a variable</a:t>
            </a:r>
          </a:p>
          <a:p>
            <a:pPr indent="-228600" lvl="1" marL="914400" rtl="0">
              <a:spcBef>
                <a:spcPts val="0"/>
              </a:spcBef>
              <a:buClr>
                <a:schemeClr val="dk1"/>
              </a:buClr>
            </a:pPr>
            <a:r>
              <a:rPr lang="en">
                <a:solidFill>
                  <a:schemeClr val="dk1"/>
                </a:solidFill>
              </a:rPr>
              <a:t>str(variable), float(variable), int(variable) &lt;&lt; changes variables into a string, float, and integer, respectively</a:t>
            </a:r>
          </a:p>
          <a:p>
            <a:pPr indent="0" lvl="0" marL="0" rtl="0">
              <a:spcBef>
                <a:spcPts val="0"/>
              </a:spcBef>
              <a:buNone/>
            </a:pPr>
            <a:r>
              <a:t/>
            </a:r>
            <a:endParaRPr>
              <a:solidFill>
                <a:schemeClr val="dk1"/>
              </a:solidFill>
            </a:endParaRPr>
          </a:p>
        </p:txBody>
      </p:sp>
      <p:sp>
        <p:nvSpPr>
          <p:cNvPr id="133" name="Shape 133"/>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a:t>
            </a:r>
          </a:p>
        </p:txBody>
      </p:sp>
      <p:pic>
        <p:nvPicPr>
          <p:cNvPr descr="activity.PNG" id="139" name="Shape 139"/>
          <p:cNvPicPr preferRelativeResize="0"/>
          <p:nvPr/>
        </p:nvPicPr>
        <p:blipFill>
          <a:blip r:embed="rId3">
            <a:alphaModFix/>
          </a:blip>
          <a:stretch>
            <a:fillRect/>
          </a:stretch>
        </p:blipFill>
        <p:spPr>
          <a:xfrm>
            <a:off x="152400" y="1170125"/>
            <a:ext cx="8296275" cy="3390900"/>
          </a:xfrm>
          <a:prstGeom prst="rect">
            <a:avLst/>
          </a:prstGeom>
          <a:noFill/>
          <a:ln>
            <a:noFill/>
          </a:ln>
        </p:spPr>
      </p:pic>
      <p:sp>
        <p:nvSpPr>
          <p:cNvPr id="140" name="Shape 140"/>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Boolean/Operators:</a:t>
            </a: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lr>
                <a:schemeClr val="dk1"/>
              </a:buClr>
            </a:pPr>
            <a:r>
              <a:rPr lang="en">
                <a:solidFill>
                  <a:schemeClr val="dk1"/>
                </a:solidFill>
              </a:rPr>
              <a:t>Booleans:</a:t>
            </a:r>
          </a:p>
          <a:p>
            <a:pPr indent="-228600" lvl="1" marL="914400" rtl="0">
              <a:spcBef>
                <a:spcPts val="0"/>
              </a:spcBef>
              <a:buClr>
                <a:schemeClr val="dk1"/>
              </a:buClr>
            </a:pPr>
            <a:r>
              <a:rPr lang="en">
                <a:solidFill>
                  <a:schemeClr val="dk1"/>
                </a:solidFill>
              </a:rPr>
              <a:t>Always True or False</a:t>
            </a:r>
          </a:p>
          <a:p>
            <a:pPr indent="-228600" lvl="0" marL="457200" rtl="0">
              <a:spcBef>
                <a:spcPts val="0"/>
              </a:spcBef>
              <a:buClr>
                <a:srgbClr val="FFFFFF"/>
              </a:buClr>
            </a:pPr>
            <a:r>
              <a:rPr lang="en">
                <a:solidFill>
                  <a:srgbClr val="FFFFFF"/>
                </a:solidFill>
              </a:rPr>
              <a:t>Comparison Operators:</a:t>
            </a:r>
          </a:p>
          <a:p>
            <a:pPr indent="-228600" lvl="1" marL="914400" rtl="0">
              <a:spcBef>
                <a:spcPts val="0"/>
              </a:spcBef>
              <a:buClr>
                <a:srgbClr val="FFFFFF"/>
              </a:buClr>
            </a:pPr>
            <a:r>
              <a:rPr lang="en">
                <a:solidFill>
                  <a:srgbClr val="FFFFFF"/>
                </a:solidFill>
              </a:rPr>
              <a:t>&lt; , &lt;= , &gt; ,  &gt;=</a:t>
            </a:r>
          </a:p>
          <a:p>
            <a:pPr indent="-228600" lvl="0" marL="457200" rtl="0">
              <a:spcBef>
                <a:spcPts val="0"/>
              </a:spcBef>
              <a:buClr>
                <a:srgbClr val="FFFFFF"/>
              </a:buClr>
            </a:pPr>
            <a:r>
              <a:rPr lang="en">
                <a:solidFill>
                  <a:srgbClr val="FFFFFF"/>
                </a:solidFill>
              </a:rPr>
              <a:t>Relational Operators:</a:t>
            </a:r>
          </a:p>
          <a:p>
            <a:pPr indent="-228600" lvl="1" marL="914400" rtl="0">
              <a:spcBef>
                <a:spcPts val="0"/>
              </a:spcBef>
              <a:buClr>
                <a:srgbClr val="FFFFFF"/>
              </a:buClr>
            </a:pPr>
            <a:r>
              <a:rPr lang="en">
                <a:solidFill>
                  <a:srgbClr val="FFFFFF"/>
                </a:solidFill>
              </a:rPr>
              <a:t>== , !=</a:t>
            </a:r>
          </a:p>
          <a:p>
            <a:pPr indent="-228600" lvl="0" marL="457200" rtl="0">
              <a:spcBef>
                <a:spcPts val="0"/>
              </a:spcBef>
              <a:buClr>
                <a:srgbClr val="FFFFFF"/>
              </a:buClr>
            </a:pPr>
            <a:r>
              <a:rPr lang="en">
                <a:solidFill>
                  <a:srgbClr val="FFFFFF"/>
                </a:solidFill>
              </a:rPr>
              <a:t>Logical Operators</a:t>
            </a:r>
          </a:p>
          <a:p>
            <a:pPr indent="-228600" lvl="1" marL="914400" rtl="0">
              <a:spcBef>
                <a:spcPts val="0"/>
              </a:spcBef>
              <a:buClr>
                <a:srgbClr val="FFFFFF"/>
              </a:buClr>
            </a:pPr>
            <a:r>
              <a:rPr lang="en">
                <a:solidFill>
                  <a:srgbClr val="FFFFFF"/>
                </a:solidFill>
              </a:rPr>
              <a:t>or, and, not</a:t>
            </a:r>
          </a:p>
        </p:txBody>
      </p:sp>
      <p:sp>
        <p:nvSpPr>
          <p:cNvPr id="147" name="Shape 147"/>
          <p:cNvSpPr txBox="1"/>
          <p:nvPr/>
        </p:nvSpPr>
        <p:spPr>
          <a:xfrm>
            <a:off x="3414350" y="2106525"/>
            <a:ext cx="3730500" cy="6759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lnSpc>
                <a:spcPct val="115000"/>
              </a:lnSpc>
              <a:spcBef>
                <a:spcPts val="0"/>
              </a:spcBef>
              <a:spcAft>
                <a:spcPts val="1600"/>
              </a:spcAft>
              <a:buNone/>
            </a:pPr>
            <a:r>
              <a:rPr lang="en">
                <a:solidFill>
                  <a:srgbClr val="FFFFFF"/>
                </a:solidFill>
                <a:latin typeface="Average"/>
                <a:ea typeface="Average"/>
                <a:cs typeface="Average"/>
                <a:sym typeface="Average"/>
              </a:rPr>
              <a:t>Use relational operators to create an expression that should return either True or False</a:t>
            </a:r>
          </a:p>
        </p:txBody>
      </p:sp>
      <p:sp>
        <p:nvSpPr>
          <p:cNvPr id="148" name="Shape 148"/>
          <p:cNvSpPr txBox="1"/>
          <p:nvPr/>
        </p:nvSpPr>
        <p:spPr>
          <a:xfrm>
            <a:off x="2604050" y="3531625"/>
            <a:ext cx="5795700" cy="6759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lnSpc>
                <a:spcPct val="115000"/>
              </a:lnSpc>
              <a:spcBef>
                <a:spcPts val="0"/>
              </a:spcBef>
              <a:spcAft>
                <a:spcPts val="1600"/>
              </a:spcAft>
              <a:buNone/>
            </a:pPr>
            <a:r>
              <a:rPr lang="en">
                <a:solidFill>
                  <a:srgbClr val="FFFFFF"/>
                </a:solidFill>
                <a:latin typeface="Average"/>
                <a:ea typeface="Average"/>
                <a:cs typeface="Average"/>
                <a:sym typeface="Average"/>
              </a:rPr>
              <a:t>Use logical operators to check for multiple expressions in one conditions (i.e., you want x &gt; 3 and y&lt; 5 to be both True before the code runs)</a:t>
            </a:r>
          </a:p>
        </p:txBody>
      </p:sp>
      <p:sp>
        <p:nvSpPr>
          <p:cNvPr id="149" name="Shape 149"/>
          <p:cNvSpPr txBox="1"/>
          <p:nvPr/>
        </p:nvSpPr>
        <p:spPr>
          <a:xfrm>
            <a:off x="3973775" y="780950"/>
            <a:ext cx="3864300" cy="6759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lnSpc>
                <a:spcPct val="115000"/>
              </a:lnSpc>
              <a:spcBef>
                <a:spcPts val="0"/>
              </a:spcBef>
              <a:spcAft>
                <a:spcPts val="1600"/>
              </a:spcAft>
              <a:buNone/>
            </a:pPr>
            <a:r>
              <a:rPr lang="en">
                <a:solidFill>
                  <a:srgbClr val="FFFFFF"/>
                </a:solidFill>
                <a:latin typeface="Average"/>
                <a:ea typeface="Average"/>
                <a:cs typeface="Average"/>
                <a:sym typeface="Average"/>
              </a:rPr>
              <a:t>These operators are useful for conditions in program flow, which we will cover in a few slides.</a:t>
            </a:r>
          </a:p>
        </p:txBody>
      </p:sp>
      <p:sp>
        <p:nvSpPr>
          <p:cNvPr id="150" name="Shape 150"/>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Storing Data: Lists in Python</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Lists can store numbers, strings or even boolean values</a:t>
            </a:r>
          </a:p>
          <a:p>
            <a:pPr lvl="0">
              <a:spcBef>
                <a:spcPts val="0"/>
              </a:spcBef>
              <a:buNone/>
            </a:pPr>
            <a:r>
              <a:rPr lang="en">
                <a:solidFill>
                  <a:srgbClr val="FFFFFF"/>
                </a:solidFill>
              </a:rPr>
              <a:t>They are a sequence of values that have some meaning </a:t>
            </a:r>
          </a:p>
          <a:p>
            <a:pPr lvl="0">
              <a:spcBef>
                <a:spcPts val="0"/>
              </a:spcBef>
              <a:buNone/>
            </a:pPr>
            <a:r>
              <a:rPr lang="en">
                <a:solidFill>
                  <a:srgbClr val="FFFFFF"/>
                </a:solidFill>
              </a:rPr>
              <a:t>For example, here is a list of scores that students got in an exam:</a:t>
            </a:r>
          </a:p>
          <a:p>
            <a:pPr lvl="0">
              <a:spcBef>
                <a:spcPts val="0"/>
              </a:spcBef>
              <a:buNone/>
            </a:pPr>
            <a:r>
              <a:t/>
            </a:r>
            <a:endParaRPr>
              <a:solidFill>
                <a:srgbClr val="FFFFFF"/>
              </a:solidFill>
            </a:endParaRPr>
          </a:p>
          <a:p>
            <a:pPr lvl="0">
              <a:spcBef>
                <a:spcPts val="0"/>
              </a:spcBef>
              <a:buNone/>
            </a:pPr>
            <a:r>
              <a:t/>
            </a:r>
            <a:endParaRPr>
              <a:solidFill>
                <a:srgbClr val="FFFFFF"/>
              </a:solidFill>
            </a:endParaRPr>
          </a:p>
          <a:p>
            <a:pPr lvl="0">
              <a:spcBef>
                <a:spcPts val="0"/>
              </a:spcBef>
              <a:buNone/>
            </a:pPr>
            <a:r>
              <a:rPr lang="en">
                <a:solidFill>
                  <a:srgbClr val="FFFFFF"/>
                </a:solidFill>
              </a:rPr>
              <a:t>The values are separated by commas, and enclosed in square brackets.</a:t>
            </a:r>
          </a:p>
          <a:p>
            <a:pPr lvl="0">
              <a:spcBef>
                <a:spcPts val="0"/>
              </a:spcBef>
              <a:buNone/>
            </a:pPr>
            <a:r>
              <a:t/>
            </a:r>
            <a:endParaRPr/>
          </a:p>
        </p:txBody>
      </p:sp>
      <p:graphicFrame>
        <p:nvGraphicFramePr>
          <p:cNvPr id="157" name="Shape 157"/>
          <p:cNvGraphicFramePr/>
          <p:nvPr/>
        </p:nvGraphicFramePr>
        <p:xfrm>
          <a:off x="523875" y="2845600"/>
          <a:ext cx="3000000" cy="3000000"/>
        </p:xfrm>
        <a:graphic>
          <a:graphicData uri="http://schemas.openxmlformats.org/drawingml/2006/table">
            <a:tbl>
              <a:tblPr>
                <a:noFill/>
                <a:tableStyleId>{74DCE66D-4216-4BA3-AA49-642C0081038E}</a:tableStyleId>
              </a:tblPr>
              <a:tblGrid>
                <a:gridCol w="4118850"/>
              </a:tblGrid>
              <a:tr h="528900">
                <a:tc>
                  <a:txBody>
                    <a:bodyPr>
                      <a:noAutofit/>
                    </a:bodyPr>
                    <a:lstStyle/>
                    <a:p>
                      <a:pPr indent="0" lvl="0" marL="114300" marR="114300" rtl="0">
                        <a:lnSpc>
                          <a:spcPct val="100000"/>
                        </a:lnSpc>
                        <a:spcBef>
                          <a:spcPts val="0"/>
                        </a:spcBef>
                        <a:buNone/>
                      </a:pPr>
                      <a:r>
                        <a:rPr lang="en" sz="2000">
                          <a:solidFill>
                            <a:srgbClr val="FFFFFF"/>
                          </a:solidFill>
                          <a:latin typeface="Average"/>
                          <a:ea typeface="Average"/>
                          <a:cs typeface="Average"/>
                          <a:sym typeface="Average"/>
                        </a:rPr>
                        <a:t>scores = [ 59, 61, 63, 63, 68, 64, 58 ]</a:t>
                      </a:r>
                    </a:p>
                  </a:txBody>
                  <a:tcPr marT="91425" marB="91425" marR="91425" marL="91425"/>
                </a:tc>
              </a:tr>
            </a:tbl>
          </a:graphicData>
        </a:graphic>
      </p:graphicFrame>
      <p:sp>
        <p:nvSpPr>
          <p:cNvPr id="158" name="Shape 158"/>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p:nvPr/>
        </p:nvSpPr>
        <p:spPr>
          <a:xfrm>
            <a:off x="2512575" y="4378700"/>
            <a:ext cx="4118700" cy="378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4" name="Shape 164"/>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Lists allow us to perform operations on groups of data at once. For example, if the values are all int, we may find their sum or even average!</a:t>
            </a:r>
          </a:p>
          <a:p>
            <a:pPr lvl="0">
              <a:spcBef>
                <a:spcPts val="0"/>
              </a:spcBef>
              <a:buNone/>
            </a:pPr>
            <a:r>
              <a:rPr lang="en">
                <a:solidFill>
                  <a:srgbClr val="FFFFFF"/>
                </a:solidFill>
              </a:rPr>
              <a:t>Each element in a list has a corresponding </a:t>
            </a:r>
            <a:r>
              <a:rPr b="1" lang="en">
                <a:solidFill>
                  <a:srgbClr val="FFFFFF"/>
                </a:solidFill>
              </a:rPr>
              <a:t>index, </a:t>
            </a:r>
            <a:r>
              <a:rPr lang="en">
                <a:solidFill>
                  <a:srgbClr val="FFFFFF"/>
                </a:solidFill>
              </a:rPr>
              <a:t>that denotes its position in the list. In python, indices start from 0. So in our “scores” list, 59 has an index of 0,  61 has an index of 1, and so on.</a:t>
            </a:r>
          </a:p>
          <a:p>
            <a:pPr lvl="0">
              <a:spcBef>
                <a:spcPts val="0"/>
              </a:spcBef>
              <a:buNone/>
            </a:pPr>
            <a:r>
              <a:t/>
            </a:r>
            <a:endParaRPr>
              <a:solidFill>
                <a:srgbClr val="FFFFFF"/>
              </a:solidFill>
            </a:endParaRPr>
          </a:p>
          <a:p>
            <a:pPr lvl="0">
              <a:spcBef>
                <a:spcPts val="0"/>
              </a:spcBef>
              <a:buNone/>
            </a:pPr>
            <a:r>
              <a:rPr lang="en">
                <a:solidFill>
                  <a:srgbClr val="FFFFFF"/>
                </a:solidFill>
              </a:rPr>
              <a:t>This system of indices allows us to perform operations on individual elements in the list as well. For example, we can access the score 68 by typing print(scores[4])</a:t>
            </a:r>
          </a:p>
        </p:txBody>
      </p:sp>
      <p:sp>
        <p:nvSpPr>
          <p:cNvPr id="165" name="Shape 165"/>
          <p:cNvSpPr txBox="1"/>
          <p:nvPr/>
        </p:nvSpPr>
        <p:spPr>
          <a:xfrm>
            <a:off x="2512575" y="4378700"/>
            <a:ext cx="4759500" cy="220800"/>
          </a:xfrm>
          <a:prstGeom prst="rect">
            <a:avLst/>
          </a:prstGeom>
          <a:noFill/>
          <a:ln>
            <a:noFill/>
          </a:ln>
        </p:spPr>
        <p:txBody>
          <a:bodyPr anchorCtr="0" anchor="t" bIns="91425" lIns="91425" rIns="91425" wrap="square" tIns="91425">
            <a:noAutofit/>
          </a:bodyPr>
          <a:lstStyle/>
          <a:p>
            <a:pPr lvl="0" rtl="0">
              <a:spcBef>
                <a:spcPts val="0"/>
              </a:spcBef>
              <a:buNone/>
            </a:pPr>
            <a:r>
              <a:rPr lang="en"/>
              <a:t>Try typing print(scores[-1]) and see what happens!</a:t>
            </a:r>
          </a:p>
        </p:txBody>
      </p:sp>
      <p:sp>
        <p:nvSpPr>
          <p:cNvPr id="166" name="Shape 166"/>
          <p:cNvSpPr txBox="1"/>
          <p:nvPr>
            <p:ph type="title"/>
          </p:nvPr>
        </p:nvSpPr>
        <p:spPr>
          <a:xfrm>
            <a:off x="311700" y="368825"/>
            <a:ext cx="8520600" cy="572700"/>
          </a:xfrm>
          <a:prstGeom prst="rect">
            <a:avLst/>
          </a:prstGeom>
        </p:spPr>
        <p:txBody>
          <a:bodyPr anchorCtr="0" anchor="t" bIns="91425" lIns="91425" rIns="91425" wrap="square" tIns="91425">
            <a:noAutofit/>
          </a:bodyPr>
          <a:lstStyle/>
          <a:p>
            <a:pPr lvl="0">
              <a:spcBef>
                <a:spcPts val="0"/>
              </a:spcBef>
              <a:buNone/>
            </a:pPr>
            <a:r>
              <a:rPr lang="en"/>
              <a:t>Why use lists?</a:t>
            </a:r>
          </a:p>
        </p:txBody>
      </p:sp>
      <p:graphicFrame>
        <p:nvGraphicFramePr>
          <p:cNvPr id="167" name="Shape 167"/>
          <p:cNvGraphicFramePr/>
          <p:nvPr/>
        </p:nvGraphicFramePr>
        <p:xfrm>
          <a:off x="2512575" y="3028200"/>
          <a:ext cx="3000000" cy="3000000"/>
        </p:xfrm>
        <a:graphic>
          <a:graphicData uri="http://schemas.openxmlformats.org/drawingml/2006/table">
            <a:tbl>
              <a:tblPr>
                <a:noFill/>
                <a:tableStyleId>{74DCE66D-4216-4BA3-AA49-642C0081038E}</a:tableStyleId>
              </a:tblPr>
              <a:tblGrid>
                <a:gridCol w="4118850"/>
              </a:tblGrid>
              <a:tr h="524500">
                <a:tc>
                  <a:txBody>
                    <a:bodyPr>
                      <a:noAutofit/>
                    </a:bodyPr>
                    <a:lstStyle/>
                    <a:p>
                      <a:pPr indent="0" lvl="0" marL="114300" marR="114300" rtl="0">
                        <a:lnSpc>
                          <a:spcPct val="100000"/>
                        </a:lnSpc>
                        <a:spcBef>
                          <a:spcPts val="0"/>
                        </a:spcBef>
                        <a:buNone/>
                      </a:pPr>
                      <a:r>
                        <a:rPr lang="en" sz="2000">
                          <a:solidFill>
                            <a:srgbClr val="FFFFFF"/>
                          </a:solidFill>
                          <a:latin typeface="Average"/>
                          <a:ea typeface="Average"/>
                          <a:cs typeface="Average"/>
                          <a:sym typeface="Average"/>
                        </a:rPr>
                        <a:t>scores = [ 59, 61, 63, 63, 68, 64, 58 ]</a:t>
                      </a:r>
                    </a:p>
                  </a:txBody>
                  <a:tcPr marT="91425" marB="91425" marR="91425" marL="91425"/>
                </a:tc>
              </a:tr>
            </a:tbl>
          </a:graphicData>
        </a:graphic>
      </p:graphicFrame>
      <p:sp>
        <p:nvSpPr>
          <p:cNvPr id="168" name="Shape 168"/>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descr="activity1.PNG" id="173" name="Shape 173"/>
          <p:cNvPicPr preferRelativeResize="0"/>
          <p:nvPr/>
        </p:nvPicPr>
        <p:blipFill>
          <a:blip r:embed="rId3">
            <a:alphaModFix/>
          </a:blip>
          <a:stretch>
            <a:fillRect/>
          </a:stretch>
        </p:blipFill>
        <p:spPr>
          <a:xfrm>
            <a:off x="8939895" y="4366949"/>
            <a:ext cx="135950" cy="135575"/>
          </a:xfrm>
          <a:prstGeom prst="rect">
            <a:avLst/>
          </a:prstGeom>
          <a:noFill/>
          <a:ln>
            <a:noFill/>
          </a:ln>
        </p:spPr>
      </p:pic>
      <p:sp>
        <p:nvSpPr>
          <p:cNvPr id="174" name="Shape 1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Add and remove elements from a list</a:t>
            </a:r>
          </a:p>
        </p:txBody>
      </p:sp>
      <p:sp>
        <p:nvSpPr>
          <p:cNvPr id="175" name="Shape 175"/>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
        <p:nvSpPr>
          <p:cNvPr id="176" name="Shape 176"/>
          <p:cNvSpPr txBox="1"/>
          <p:nvPr/>
        </p:nvSpPr>
        <p:spPr>
          <a:xfrm>
            <a:off x="504275" y="1126200"/>
            <a:ext cx="4462800" cy="2019600"/>
          </a:xfrm>
          <a:prstGeom prst="rect">
            <a:avLst/>
          </a:prstGeom>
          <a:noFill/>
          <a:ln>
            <a:noFill/>
          </a:ln>
        </p:spPr>
        <p:txBody>
          <a:bodyPr anchorCtr="0" anchor="t" bIns="91425" lIns="91425" rIns="91425" wrap="square" tIns="91425">
            <a:noAutofit/>
          </a:bodyPr>
          <a:lstStyle/>
          <a:p>
            <a:pPr lvl="0" rtl="0">
              <a:spcBef>
                <a:spcPts val="0"/>
              </a:spcBef>
              <a:buNone/>
            </a:pPr>
            <a:r>
              <a:rPr lang="en" sz="2000">
                <a:solidFill>
                  <a:srgbClr val="FFFFFF"/>
                </a:solidFill>
                <a:latin typeface="Average"/>
                <a:ea typeface="Average"/>
                <a:cs typeface="Average"/>
                <a:sym typeface="Average"/>
              </a:rPr>
              <a:t>Consider the given list n containing 3 values. We can apply mathematical operations on individual elements as well as add/remove elements using the append() and pop() functions respectively</a:t>
            </a:r>
          </a:p>
        </p:txBody>
      </p:sp>
      <p:sp>
        <p:nvSpPr>
          <p:cNvPr id="177" name="Shape 177"/>
          <p:cNvSpPr txBox="1"/>
          <p:nvPr/>
        </p:nvSpPr>
        <p:spPr>
          <a:xfrm>
            <a:off x="3805825" y="3043375"/>
            <a:ext cx="4263600" cy="11724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sz="1600">
                <a:solidFill>
                  <a:srgbClr val="FFFFFF"/>
                </a:solidFill>
                <a:latin typeface="Average"/>
                <a:ea typeface="Average"/>
                <a:cs typeface="Average"/>
                <a:sym typeface="Average"/>
              </a:rPr>
              <a:t>ACTIVITY: Write a program that takes a list with more than 3 elements, removes the second element, then adds the removed element to the end of the list. Print the list after each action.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2056800"/>
            <a:ext cx="8520600" cy="572700"/>
          </a:xfrm>
          <a:prstGeom prst="rect">
            <a:avLst/>
          </a:prstGeom>
        </p:spPr>
        <p:txBody>
          <a:bodyPr anchorCtr="0" anchor="t" bIns="91425" lIns="91425" rIns="91425" wrap="square" tIns="91425">
            <a:noAutofit/>
          </a:bodyPr>
          <a:lstStyle/>
          <a:p>
            <a:pPr lvl="0" algn="ctr">
              <a:spcBef>
                <a:spcPts val="0"/>
              </a:spcBef>
              <a:buNone/>
            </a:pPr>
            <a:r>
              <a:rPr lang="en" sz="3600"/>
              <a:t>Have a 10 minute break!</a:t>
            </a:r>
          </a:p>
        </p:txBody>
      </p:sp>
      <p:sp>
        <p:nvSpPr>
          <p:cNvPr id="183" name="Shape 183"/>
          <p:cNvSpPr txBox="1"/>
          <p:nvPr/>
        </p:nvSpPr>
        <p:spPr>
          <a:xfrm>
            <a:off x="1683900" y="3235100"/>
            <a:ext cx="5776200" cy="1418400"/>
          </a:xfrm>
          <a:prstGeom prst="rect">
            <a:avLst/>
          </a:prstGeom>
          <a:noFill/>
          <a:ln>
            <a:noFill/>
          </a:ln>
        </p:spPr>
        <p:txBody>
          <a:bodyPr anchorCtr="0" anchor="ctr" bIns="91425" lIns="91425" rIns="91425" wrap="square" tIns="91425">
            <a:noAutofit/>
          </a:bodyPr>
          <a:lstStyle/>
          <a:p>
            <a:pPr lvl="0" rtl="0" algn="ctr">
              <a:spcBef>
                <a:spcPts val="0"/>
              </a:spcBef>
              <a:buNone/>
            </a:pPr>
            <a:r>
              <a:t/>
            </a:r>
            <a:endParaRPr sz="3000"/>
          </a:p>
        </p:txBody>
      </p:sp>
      <p:sp>
        <p:nvSpPr>
          <p:cNvPr id="184" name="Shape 184"/>
          <p:cNvSpPr txBox="1"/>
          <p:nvPr/>
        </p:nvSpPr>
        <p:spPr>
          <a:xfrm>
            <a:off x="4898575" y="3347350"/>
            <a:ext cx="5878200" cy="6858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85" name="Shape 185"/>
          <p:cNvSpPr txBox="1"/>
          <p:nvPr/>
        </p:nvSpPr>
        <p:spPr>
          <a:xfrm>
            <a:off x="311700" y="673550"/>
            <a:ext cx="3000300" cy="7449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rgbClr val="FFFFFF"/>
                </a:solidFill>
                <a:latin typeface="Oswald"/>
                <a:ea typeface="Oswald"/>
                <a:cs typeface="Oswald"/>
                <a:sym typeface="Oswald"/>
              </a:rPr>
              <a:t>Github link:</a:t>
            </a:r>
          </a:p>
          <a:p>
            <a:pPr lvl="0">
              <a:spcBef>
                <a:spcPts val="0"/>
              </a:spcBef>
              <a:buNone/>
            </a:pPr>
            <a:r>
              <a:t/>
            </a:r>
            <a:endParaRPr sz="2400">
              <a:solidFill>
                <a:srgbClr val="FFFFFF"/>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Program Flow in Python</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Types of flow:</a:t>
            </a:r>
          </a:p>
          <a:p>
            <a:pPr indent="-228600" lvl="0" marL="457200" rtl="0">
              <a:spcBef>
                <a:spcPts val="0"/>
              </a:spcBef>
              <a:buChar char="●"/>
            </a:pPr>
            <a:r>
              <a:rPr lang="en">
                <a:solidFill>
                  <a:schemeClr val="dk1"/>
                </a:solidFill>
              </a:rPr>
              <a:t>If/Elif/Else statements</a:t>
            </a:r>
          </a:p>
          <a:p>
            <a:pPr indent="-228600" lvl="0" marL="457200" rtl="0">
              <a:spcBef>
                <a:spcPts val="0"/>
              </a:spcBef>
              <a:buClr>
                <a:srgbClr val="FFFFFF"/>
              </a:buClr>
              <a:buChar char="●"/>
            </a:pPr>
            <a:r>
              <a:rPr lang="en">
                <a:solidFill>
                  <a:srgbClr val="FFFFFF"/>
                </a:solidFill>
              </a:rPr>
              <a:t>For loops</a:t>
            </a:r>
          </a:p>
          <a:p>
            <a:pPr indent="-228600" lvl="0" marL="457200">
              <a:spcBef>
                <a:spcPts val="0"/>
              </a:spcBef>
              <a:buClr>
                <a:srgbClr val="FFFFFF"/>
              </a:buClr>
              <a:buChar char="●"/>
            </a:pPr>
            <a:r>
              <a:rPr lang="en">
                <a:solidFill>
                  <a:srgbClr val="FFFFFF"/>
                </a:solidFill>
              </a:rPr>
              <a:t>While loops</a:t>
            </a:r>
          </a:p>
        </p:txBody>
      </p:sp>
      <p:sp>
        <p:nvSpPr>
          <p:cNvPr id="192" name="Shape 192"/>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If/Elif/Else Statements</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If/Else statements have this general structure:</a:t>
            </a:r>
          </a:p>
          <a:p>
            <a:pPr lvl="0">
              <a:spcBef>
                <a:spcPts val="0"/>
              </a:spcBef>
              <a:buNone/>
            </a:pPr>
            <a:r>
              <a:t/>
            </a:r>
            <a:endParaRPr/>
          </a:p>
        </p:txBody>
      </p:sp>
      <p:sp>
        <p:nvSpPr>
          <p:cNvPr id="199" name="Shape 199"/>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graphicFrame>
        <p:nvGraphicFramePr>
          <p:cNvPr id="200" name="Shape 200"/>
          <p:cNvGraphicFramePr/>
          <p:nvPr/>
        </p:nvGraphicFramePr>
        <p:xfrm>
          <a:off x="590650" y="1631700"/>
          <a:ext cx="3000000" cy="3000000"/>
        </p:xfrm>
        <a:graphic>
          <a:graphicData uri="http://schemas.openxmlformats.org/drawingml/2006/table">
            <a:tbl>
              <a:tblPr>
                <a:noFill/>
                <a:tableStyleId>{74DCE66D-4216-4BA3-AA49-642C0081038E}</a:tableStyleId>
              </a:tblPr>
              <a:tblGrid>
                <a:gridCol w="4684450"/>
              </a:tblGrid>
              <a:tr h="2022000">
                <a:tc>
                  <a:txBody>
                    <a:bodyPr>
                      <a:noAutofit/>
                    </a:bodyPr>
                    <a:lstStyle/>
                    <a:p>
                      <a:pPr lvl="0">
                        <a:spcBef>
                          <a:spcPts val="0"/>
                        </a:spcBef>
                        <a:buNone/>
                      </a:pPr>
                      <a:r>
                        <a:rPr lang="en" sz="2000">
                          <a:solidFill>
                            <a:srgbClr val="FFFFFF"/>
                          </a:solidFill>
                          <a:latin typeface="Inconsolata"/>
                          <a:ea typeface="Inconsolata"/>
                          <a:cs typeface="Inconsolata"/>
                          <a:sym typeface="Inconsolata"/>
                        </a:rPr>
                        <a:t>if </a:t>
                      </a:r>
                      <a:r>
                        <a:rPr i="1" lang="en" sz="2000">
                          <a:solidFill>
                            <a:srgbClr val="FFFFFF"/>
                          </a:solidFill>
                          <a:latin typeface="Inconsolata"/>
                          <a:ea typeface="Inconsolata"/>
                          <a:cs typeface="Inconsolata"/>
                          <a:sym typeface="Inconsolata"/>
                        </a:rPr>
                        <a:t>condition_1</a:t>
                      </a:r>
                      <a:r>
                        <a:rPr lang="en" sz="2000">
                          <a:solidFill>
                            <a:srgbClr val="FFFFFF"/>
                          </a:solidFill>
                          <a:latin typeface="Inconsolata"/>
                          <a:ea typeface="Inconsolata"/>
                          <a:cs typeface="Inconsolata"/>
                          <a:sym typeface="Inconsolata"/>
                        </a:rPr>
                        <a:t>:</a:t>
                      </a:r>
                    </a:p>
                    <a:p>
                      <a:pPr lvl="0">
                        <a:spcBef>
                          <a:spcPts val="0"/>
                        </a:spcBef>
                        <a:buNone/>
                      </a:pPr>
                      <a:r>
                        <a:rPr lang="en" sz="2000">
                          <a:solidFill>
                            <a:srgbClr val="FFFFFF"/>
                          </a:solidFill>
                          <a:latin typeface="Inconsolata"/>
                          <a:ea typeface="Inconsolata"/>
                          <a:cs typeface="Inconsolata"/>
                          <a:sym typeface="Inconsolata"/>
                        </a:rPr>
                        <a:t>     </a:t>
                      </a:r>
                      <a:r>
                        <a:rPr lang="en" sz="2000">
                          <a:solidFill>
                            <a:schemeClr val="dk1"/>
                          </a:solidFill>
                          <a:latin typeface="Inconsolata"/>
                          <a:ea typeface="Inconsolata"/>
                          <a:cs typeface="Inconsolata"/>
                          <a:sym typeface="Inconsolata"/>
                        </a:rPr>
                        <a:t>Block of code to be executed</a:t>
                      </a:r>
                    </a:p>
                    <a:p>
                      <a:pPr lvl="0">
                        <a:spcBef>
                          <a:spcPts val="0"/>
                        </a:spcBef>
                        <a:buNone/>
                      </a:pPr>
                      <a:r>
                        <a:rPr lang="en" sz="2000">
                          <a:solidFill>
                            <a:srgbClr val="FFFFFF"/>
                          </a:solidFill>
                          <a:latin typeface="Inconsolata"/>
                          <a:ea typeface="Inconsolata"/>
                          <a:cs typeface="Inconsolata"/>
                          <a:sym typeface="Inconsolata"/>
                        </a:rPr>
                        <a:t>elif </a:t>
                      </a:r>
                      <a:r>
                        <a:rPr i="1" lang="en" sz="2000">
                          <a:solidFill>
                            <a:srgbClr val="FFFFFF"/>
                          </a:solidFill>
                          <a:latin typeface="Inconsolata"/>
                          <a:ea typeface="Inconsolata"/>
                          <a:cs typeface="Inconsolata"/>
                          <a:sym typeface="Inconsolata"/>
                        </a:rPr>
                        <a:t>condition_2</a:t>
                      </a:r>
                      <a:r>
                        <a:rPr lang="en" sz="2000">
                          <a:solidFill>
                            <a:srgbClr val="FFFFFF"/>
                          </a:solidFill>
                          <a:latin typeface="Inconsolata"/>
                          <a:ea typeface="Inconsolata"/>
                          <a:cs typeface="Inconsolata"/>
                          <a:sym typeface="Inconsolata"/>
                        </a:rPr>
                        <a:t>:</a:t>
                      </a:r>
                    </a:p>
                    <a:p>
                      <a:pPr lvl="0">
                        <a:spcBef>
                          <a:spcPts val="0"/>
                        </a:spcBef>
                        <a:buNone/>
                      </a:pPr>
                      <a:r>
                        <a:rPr lang="en" sz="2000">
                          <a:solidFill>
                            <a:srgbClr val="FFFFFF"/>
                          </a:solidFill>
                          <a:latin typeface="Inconsolata"/>
                          <a:ea typeface="Inconsolata"/>
                          <a:cs typeface="Inconsolata"/>
                          <a:sym typeface="Inconsolata"/>
                        </a:rPr>
                        <a:t>     Block of code to be executed</a:t>
                      </a:r>
                    </a:p>
                    <a:p>
                      <a:pPr lvl="0">
                        <a:spcBef>
                          <a:spcPts val="0"/>
                        </a:spcBef>
                        <a:buNone/>
                      </a:pPr>
                      <a:r>
                        <a:rPr lang="en" sz="2000">
                          <a:solidFill>
                            <a:srgbClr val="FFFFFF"/>
                          </a:solidFill>
                          <a:latin typeface="Inconsolata"/>
                          <a:ea typeface="Inconsolata"/>
                          <a:cs typeface="Inconsolata"/>
                          <a:sym typeface="Inconsolata"/>
                        </a:rPr>
                        <a:t>else: </a:t>
                      </a:r>
                    </a:p>
                    <a:p>
                      <a:pPr lvl="0">
                        <a:spcBef>
                          <a:spcPts val="0"/>
                        </a:spcBef>
                        <a:buNone/>
                      </a:pPr>
                      <a:r>
                        <a:rPr lang="en" sz="2000">
                          <a:solidFill>
                            <a:srgbClr val="FFFFFF"/>
                          </a:solidFill>
                          <a:latin typeface="Inconsolata"/>
                          <a:ea typeface="Inconsolata"/>
                          <a:cs typeface="Inconsolata"/>
                          <a:sym typeface="Inconsolata"/>
                        </a:rPr>
                        <a:t>     Block of code to be executed</a:t>
                      </a:r>
                    </a:p>
                  </a:txBody>
                  <a:tcPr marT="91425" marB="91425" marR="91425" marL="91425"/>
                </a:tc>
              </a:tr>
            </a:tbl>
          </a:graphicData>
        </a:graphic>
      </p:graphicFrame>
      <p:sp>
        <p:nvSpPr>
          <p:cNvPr id="201" name="Shape 201"/>
          <p:cNvSpPr/>
          <p:nvPr/>
        </p:nvSpPr>
        <p:spPr>
          <a:xfrm>
            <a:off x="5464125" y="739250"/>
            <a:ext cx="3446700" cy="2423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fqJOBUS.png" id="202" name="Shape 202"/>
          <p:cNvPicPr preferRelativeResize="0"/>
          <p:nvPr/>
        </p:nvPicPr>
        <p:blipFill>
          <a:blip r:embed="rId3">
            <a:alphaModFix/>
          </a:blip>
          <a:stretch>
            <a:fillRect/>
          </a:stretch>
        </p:blipFill>
        <p:spPr>
          <a:xfrm>
            <a:off x="5402697" y="813387"/>
            <a:ext cx="3569549" cy="21983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Simple If/Elif/Else code</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Here is an example:</a:t>
            </a:r>
          </a:p>
        </p:txBody>
      </p:sp>
      <p:graphicFrame>
        <p:nvGraphicFramePr>
          <p:cNvPr id="209" name="Shape 209"/>
          <p:cNvGraphicFramePr/>
          <p:nvPr/>
        </p:nvGraphicFramePr>
        <p:xfrm>
          <a:off x="483575" y="1746825"/>
          <a:ext cx="3000000" cy="3000000"/>
        </p:xfrm>
        <a:graphic>
          <a:graphicData uri="http://schemas.openxmlformats.org/drawingml/2006/table">
            <a:tbl>
              <a:tblPr>
                <a:noFill/>
                <a:tableStyleId>{74DCE66D-4216-4BA3-AA49-642C0081038E}</a:tableStyleId>
              </a:tblPr>
              <a:tblGrid>
                <a:gridCol w="7239000"/>
              </a:tblGrid>
              <a:tr h="381000">
                <a:tc>
                  <a:txBody>
                    <a:bodyPr>
                      <a:noAutofit/>
                    </a:bodyPr>
                    <a:lstStyle/>
                    <a:p>
                      <a:pPr lvl="0">
                        <a:spcBef>
                          <a:spcPts val="0"/>
                        </a:spcBef>
                        <a:buNone/>
                      </a:pPr>
                      <a:r>
                        <a:rPr lang="en">
                          <a:solidFill>
                            <a:srgbClr val="FFFFFF"/>
                          </a:solidFill>
                          <a:latin typeface="Inconsolata"/>
                          <a:ea typeface="Inconsolata"/>
                          <a:cs typeface="Inconsolata"/>
                          <a:sym typeface="Inconsolata"/>
                        </a:rPr>
                        <a:t>number = int(input(“Enter an integer: ”))</a:t>
                      </a:r>
                    </a:p>
                    <a:p>
                      <a:pPr lvl="0">
                        <a:spcBef>
                          <a:spcPts val="0"/>
                        </a:spcBef>
                        <a:buNone/>
                      </a:pPr>
                      <a:r>
                        <a:t/>
                      </a:r>
                      <a:endParaRPr>
                        <a:solidFill>
                          <a:srgbClr val="FFFFFF"/>
                        </a:solidFill>
                        <a:latin typeface="Inconsolata"/>
                        <a:ea typeface="Inconsolata"/>
                        <a:cs typeface="Inconsolata"/>
                        <a:sym typeface="Inconsolata"/>
                      </a:endParaRPr>
                    </a:p>
                    <a:p>
                      <a:pPr lvl="0">
                        <a:spcBef>
                          <a:spcPts val="0"/>
                        </a:spcBef>
                        <a:buNone/>
                      </a:pPr>
                      <a:r>
                        <a:rPr lang="en">
                          <a:solidFill>
                            <a:srgbClr val="FFFFFF"/>
                          </a:solidFill>
                          <a:latin typeface="Inconsolata"/>
                          <a:ea typeface="Inconsolata"/>
                          <a:cs typeface="Inconsolata"/>
                          <a:sym typeface="Inconsolata"/>
                        </a:rPr>
                        <a:t>if number &lt; 5:</a:t>
                      </a:r>
                    </a:p>
                    <a:p>
                      <a:pPr lvl="0">
                        <a:spcBef>
                          <a:spcPts val="0"/>
                        </a:spcBef>
                        <a:buNone/>
                      </a:pPr>
                      <a:r>
                        <a:rPr lang="en">
                          <a:solidFill>
                            <a:srgbClr val="FFFFFF"/>
                          </a:solidFill>
                          <a:latin typeface="Inconsolata"/>
                          <a:ea typeface="Inconsolata"/>
                          <a:cs typeface="Inconsolata"/>
                          <a:sym typeface="Inconsolata"/>
                        </a:rPr>
                        <a:t>      print(“Number is less than 5!”)</a:t>
                      </a:r>
                    </a:p>
                    <a:p>
                      <a:pPr lvl="0">
                        <a:spcBef>
                          <a:spcPts val="0"/>
                        </a:spcBef>
                        <a:buNone/>
                      </a:pPr>
                      <a:r>
                        <a:rPr lang="en">
                          <a:solidFill>
                            <a:srgbClr val="FFFFFF"/>
                          </a:solidFill>
                          <a:latin typeface="Inconsolata"/>
                          <a:ea typeface="Inconsolata"/>
                          <a:cs typeface="Inconsolata"/>
                          <a:sym typeface="Inconsolata"/>
                        </a:rPr>
                        <a:t>elif number &gt; 5:</a:t>
                      </a:r>
                    </a:p>
                    <a:p>
                      <a:pPr lvl="0">
                        <a:spcBef>
                          <a:spcPts val="0"/>
                        </a:spcBef>
                        <a:buNone/>
                      </a:pPr>
                      <a:r>
                        <a:rPr lang="en">
                          <a:solidFill>
                            <a:srgbClr val="FFFFFF"/>
                          </a:solidFill>
                          <a:latin typeface="Inconsolata"/>
                          <a:ea typeface="Inconsolata"/>
                          <a:cs typeface="Inconsolata"/>
                          <a:sym typeface="Inconsolata"/>
                        </a:rPr>
                        <a:t>      print(“Number is greater than 5!”)</a:t>
                      </a:r>
                    </a:p>
                    <a:p>
                      <a:pPr lvl="0">
                        <a:spcBef>
                          <a:spcPts val="0"/>
                        </a:spcBef>
                        <a:buNone/>
                      </a:pPr>
                      <a:r>
                        <a:rPr lang="en">
                          <a:solidFill>
                            <a:srgbClr val="FFFFFF"/>
                          </a:solidFill>
                          <a:latin typeface="Inconsolata"/>
                          <a:ea typeface="Inconsolata"/>
                          <a:cs typeface="Inconsolata"/>
                          <a:sym typeface="Inconsolata"/>
                        </a:rPr>
                        <a:t>else:</a:t>
                      </a:r>
                    </a:p>
                    <a:p>
                      <a:pPr lvl="0">
                        <a:spcBef>
                          <a:spcPts val="0"/>
                        </a:spcBef>
                        <a:buNone/>
                      </a:pPr>
                      <a:r>
                        <a:rPr lang="en">
                          <a:solidFill>
                            <a:srgbClr val="FFFFFF"/>
                          </a:solidFill>
                          <a:latin typeface="Inconsolata"/>
                          <a:ea typeface="Inconsolata"/>
                          <a:cs typeface="Inconsolata"/>
                          <a:sym typeface="Inconsolata"/>
                        </a:rPr>
                        <a:t>      print(“Number equal to 5.”)</a:t>
                      </a:r>
                    </a:p>
                    <a:p>
                      <a:pPr lvl="0">
                        <a:spcBef>
                          <a:spcPts val="0"/>
                        </a:spcBef>
                        <a:buNone/>
                      </a:pPr>
                      <a:r>
                        <a:rPr lang="en">
                          <a:solidFill>
                            <a:srgbClr val="FFFFFF"/>
                          </a:solidFill>
                          <a:latin typeface="Inconsolata"/>
                          <a:ea typeface="Inconsolata"/>
                          <a:cs typeface="Inconsolata"/>
                          <a:sym typeface="Inconsolata"/>
                        </a:rPr>
                        <a:t>print(“Good bye!”)</a:t>
                      </a:r>
                    </a:p>
                  </a:txBody>
                  <a:tcPr marT="91425" marB="91425" marR="91425" marL="91425"/>
                </a:tc>
              </a:tr>
            </a:tbl>
          </a:graphicData>
        </a:graphic>
      </p:graphicFrame>
      <p:cxnSp>
        <p:nvCxnSpPr>
          <p:cNvPr id="210" name="Shape 210"/>
          <p:cNvCxnSpPr/>
          <p:nvPr/>
        </p:nvCxnSpPr>
        <p:spPr>
          <a:xfrm rot="10800000">
            <a:off x="2097500" y="3705075"/>
            <a:ext cx="1255800" cy="801600"/>
          </a:xfrm>
          <a:prstGeom prst="straightConnector1">
            <a:avLst/>
          </a:prstGeom>
          <a:noFill/>
          <a:ln cap="flat" cmpd="sng" w="9525">
            <a:solidFill>
              <a:schemeClr val="dk2"/>
            </a:solidFill>
            <a:prstDash val="solid"/>
            <a:round/>
            <a:headEnd len="lg" w="lg" type="none"/>
            <a:tailEnd len="lg" w="lg" type="triangle"/>
          </a:ln>
        </p:spPr>
      </p:cxnSp>
      <p:sp>
        <p:nvSpPr>
          <p:cNvPr id="211" name="Shape 211"/>
          <p:cNvSpPr txBox="1"/>
          <p:nvPr/>
        </p:nvSpPr>
        <p:spPr>
          <a:xfrm>
            <a:off x="3353300" y="4397225"/>
            <a:ext cx="3794100" cy="4008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Indentation is important!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3999900" cy="572700"/>
          </a:xfrm>
          <a:prstGeom prst="rect">
            <a:avLst/>
          </a:prstGeom>
        </p:spPr>
        <p:txBody>
          <a:bodyPr anchorCtr="0" anchor="t" bIns="91425" lIns="91425" rIns="91425" wrap="square" tIns="91425">
            <a:noAutofit/>
          </a:bodyPr>
          <a:lstStyle/>
          <a:p>
            <a:pPr lvl="0">
              <a:spcBef>
                <a:spcPts val="0"/>
              </a:spcBef>
              <a:buNone/>
            </a:pPr>
            <a:r>
              <a:rPr lang="en"/>
              <a:t>What you will learn today</a:t>
            </a:r>
          </a:p>
        </p:txBody>
      </p:sp>
      <p:sp>
        <p:nvSpPr>
          <p:cNvPr id="67" name="Shape 67"/>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355600" lvl="0" marL="457200" rtl="0">
              <a:spcBef>
                <a:spcPts val="0"/>
              </a:spcBef>
              <a:buClr>
                <a:srgbClr val="FFFFFF"/>
              </a:buClr>
              <a:buSzPct val="100000"/>
              <a:buChar char="-"/>
            </a:pPr>
            <a:r>
              <a:rPr lang="en" sz="2000">
                <a:solidFill>
                  <a:srgbClr val="FFFFFF"/>
                </a:solidFill>
              </a:rPr>
              <a:t>Text output in Python</a:t>
            </a:r>
          </a:p>
          <a:p>
            <a:pPr indent="-355600" lvl="0" marL="457200" rtl="0">
              <a:spcBef>
                <a:spcPts val="0"/>
              </a:spcBef>
              <a:buClr>
                <a:srgbClr val="FFFFFF"/>
              </a:buClr>
              <a:buSzPct val="100000"/>
              <a:buChar char="-"/>
            </a:pPr>
            <a:r>
              <a:rPr lang="en" sz="2000">
                <a:solidFill>
                  <a:srgbClr val="FFFFFF"/>
                </a:solidFill>
              </a:rPr>
              <a:t>Data types and where they are used</a:t>
            </a:r>
          </a:p>
          <a:p>
            <a:pPr indent="-355600" lvl="0" marL="457200" rtl="0">
              <a:spcBef>
                <a:spcPts val="0"/>
              </a:spcBef>
              <a:buClr>
                <a:srgbClr val="FFFFFF"/>
              </a:buClr>
              <a:buSzPct val="100000"/>
              <a:buChar char="-"/>
            </a:pPr>
            <a:r>
              <a:rPr lang="en" sz="2000">
                <a:solidFill>
                  <a:srgbClr val="FFFFFF"/>
                </a:solidFill>
              </a:rPr>
              <a:t>Boolean operators</a:t>
            </a:r>
          </a:p>
          <a:p>
            <a:pPr indent="-355600" lvl="0" marL="457200" rtl="0">
              <a:spcBef>
                <a:spcPts val="0"/>
              </a:spcBef>
              <a:buClr>
                <a:srgbClr val="FFFFFF"/>
              </a:buClr>
              <a:buSzPct val="100000"/>
              <a:buChar char="-"/>
            </a:pPr>
            <a:r>
              <a:rPr lang="en" sz="2000">
                <a:solidFill>
                  <a:srgbClr val="FFFFFF"/>
                </a:solidFill>
              </a:rPr>
              <a:t>Storing elements in a list</a:t>
            </a:r>
          </a:p>
          <a:p>
            <a:pPr indent="-355600" lvl="0" marL="457200" rtl="0">
              <a:spcBef>
                <a:spcPts val="0"/>
              </a:spcBef>
              <a:buClr>
                <a:srgbClr val="FFFFFF"/>
              </a:buClr>
              <a:buSzPct val="100000"/>
              <a:buChar char="-"/>
            </a:pPr>
            <a:r>
              <a:rPr lang="en" sz="2000">
                <a:solidFill>
                  <a:srgbClr val="FFFFFF"/>
                </a:solidFill>
              </a:rPr>
              <a:t>Program flow methods</a:t>
            </a:r>
          </a:p>
          <a:p>
            <a:pPr indent="-355600" lvl="0" marL="457200">
              <a:spcBef>
                <a:spcPts val="0"/>
              </a:spcBef>
              <a:buClr>
                <a:srgbClr val="FFFFFF"/>
              </a:buClr>
              <a:buSzPct val="100000"/>
              <a:buChar char="-"/>
            </a:pPr>
            <a:r>
              <a:rPr lang="en" sz="2000">
                <a:solidFill>
                  <a:srgbClr val="FFFFFF"/>
                </a:solidFill>
              </a:rPr>
              <a:t>Functions and their use in Python</a:t>
            </a:r>
          </a:p>
        </p:txBody>
      </p:sp>
      <p:sp>
        <p:nvSpPr>
          <p:cNvPr id="68" name="Shape 68"/>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lvl="0">
              <a:spcBef>
                <a:spcPts val="0"/>
              </a:spcBef>
              <a:buNone/>
            </a:pPr>
            <a:r>
              <a:rPr lang="en" sz="2000">
                <a:solidFill>
                  <a:srgbClr val="FFFFFF"/>
                </a:solidFill>
              </a:rPr>
              <a:t>Final Project!</a:t>
            </a:r>
          </a:p>
          <a:p>
            <a:pPr lvl="0">
              <a:spcBef>
                <a:spcPts val="0"/>
              </a:spcBef>
              <a:buNone/>
            </a:pPr>
            <a:r>
              <a:rPr lang="en" sz="2000">
                <a:solidFill>
                  <a:srgbClr val="FFFFFF"/>
                </a:solidFill>
              </a:rPr>
              <a:t>Choose between three different projects: text-based adventure, tic tac toe, or battleship</a:t>
            </a:r>
          </a:p>
          <a:p>
            <a:pPr lvl="0">
              <a:spcBef>
                <a:spcPts val="0"/>
              </a:spcBef>
              <a:buNone/>
            </a:pPr>
            <a:r>
              <a:rPr lang="en" sz="2000">
                <a:solidFill>
                  <a:srgbClr val="FFFFFF"/>
                </a:solidFill>
              </a:rPr>
              <a:t>40-45 minutes of session to complete</a:t>
            </a:r>
          </a:p>
        </p:txBody>
      </p:sp>
      <p:sp>
        <p:nvSpPr>
          <p:cNvPr id="69" name="Shape 69"/>
          <p:cNvSpPr txBox="1"/>
          <p:nvPr>
            <p:ph type="title"/>
          </p:nvPr>
        </p:nvSpPr>
        <p:spPr>
          <a:xfrm>
            <a:off x="4832400" y="445025"/>
            <a:ext cx="3999900" cy="572700"/>
          </a:xfrm>
          <a:prstGeom prst="rect">
            <a:avLst/>
          </a:prstGeom>
        </p:spPr>
        <p:txBody>
          <a:bodyPr anchorCtr="0" anchor="t" bIns="91425" lIns="91425" rIns="91425" wrap="square" tIns="91425">
            <a:noAutofit/>
          </a:bodyPr>
          <a:lstStyle/>
          <a:p>
            <a:pPr lvl="0" rtl="0">
              <a:spcBef>
                <a:spcPts val="0"/>
              </a:spcBef>
              <a:buNone/>
            </a:pPr>
            <a:r>
              <a:rPr lang="en"/>
              <a:t>What you will make today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For loop</a:t>
            </a:r>
          </a:p>
        </p:txBody>
      </p:sp>
      <p:sp>
        <p:nvSpPr>
          <p:cNvPr id="217" name="Shape 217"/>
          <p:cNvSpPr txBox="1"/>
          <p:nvPr>
            <p:ph idx="1" type="body"/>
          </p:nvPr>
        </p:nvSpPr>
        <p:spPr>
          <a:xfrm>
            <a:off x="311700" y="1076275"/>
            <a:ext cx="51432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Used to loop through a block of code a certain number of times.</a:t>
            </a:r>
          </a:p>
          <a:p>
            <a:pPr lvl="0">
              <a:spcBef>
                <a:spcPts val="0"/>
              </a:spcBef>
              <a:buNone/>
            </a:pPr>
            <a:r>
              <a:t/>
            </a:r>
            <a:endParaRPr sz="2500">
              <a:solidFill>
                <a:srgbClr val="FFFFFF"/>
              </a:solidFill>
            </a:endParaRPr>
          </a:p>
          <a:p>
            <a:pPr lvl="0">
              <a:spcBef>
                <a:spcPts val="0"/>
              </a:spcBef>
              <a:buNone/>
            </a:pPr>
            <a:r>
              <a:rPr lang="en">
                <a:solidFill>
                  <a:srgbClr val="FFFFFF"/>
                </a:solidFill>
              </a:rPr>
              <a:t>Sequence is typically a list, and you can use the range(a,b) function to loop a specific number of times.</a:t>
            </a:r>
          </a:p>
          <a:p>
            <a:pPr lvl="0">
              <a:spcBef>
                <a:spcPts val="0"/>
              </a:spcBef>
              <a:buNone/>
            </a:pPr>
            <a:r>
              <a:rPr lang="en" sz="1600">
                <a:solidFill>
                  <a:srgbClr val="FFFFFF"/>
                </a:solidFill>
              </a:rPr>
              <a:t>Range(start, end): First number is the number you start at. Second number is the number you end at (loop does not include that number!). </a:t>
            </a:r>
          </a:p>
        </p:txBody>
      </p:sp>
      <p:sp>
        <p:nvSpPr>
          <p:cNvPr id="218" name="Shape 218"/>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pic>
        <p:nvPicPr>
          <p:cNvPr id="219" name="Shape 219"/>
          <p:cNvPicPr preferRelativeResize="0"/>
          <p:nvPr/>
        </p:nvPicPr>
        <p:blipFill>
          <a:blip r:embed="rId3">
            <a:alphaModFix/>
          </a:blip>
          <a:stretch>
            <a:fillRect/>
          </a:stretch>
        </p:blipFill>
        <p:spPr>
          <a:xfrm>
            <a:off x="5906926" y="476000"/>
            <a:ext cx="2390450" cy="4191500"/>
          </a:xfrm>
          <a:prstGeom prst="rect">
            <a:avLst/>
          </a:prstGeom>
          <a:noFill/>
          <a:ln>
            <a:noFill/>
          </a:ln>
        </p:spPr>
      </p:pic>
      <p:graphicFrame>
        <p:nvGraphicFramePr>
          <p:cNvPr id="220" name="Shape 220"/>
          <p:cNvGraphicFramePr/>
          <p:nvPr/>
        </p:nvGraphicFramePr>
        <p:xfrm>
          <a:off x="1114287" y="1843025"/>
          <a:ext cx="3000000" cy="3000000"/>
        </p:xfrm>
        <a:graphic>
          <a:graphicData uri="http://schemas.openxmlformats.org/drawingml/2006/table">
            <a:tbl>
              <a:tblPr>
                <a:noFill/>
                <a:tableStyleId>{74DCE66D-4216-4BA3-AA49-642C0081038E}</a:tableStyleId>
              </a:tblPr>
              <a:tblGrid>
                <a:gridCol w="3684400"/>
              </a:tblGrid>
              <a:tr h="710775">
                <a:tc>
                  <a:txBody>
                    <a:bodyPr>
                      <a:noAutofit/>
                    </a:bodyPr>
                    <a:lstStyle/>
                    <a:p>
                      <a:pPr lvl="0">
                        <a:spcBef>
                          <a:spcPts val="0"/>
                        </a:spcBef>
                        <a:buNone/>
                      </a:pPr>
                      <a:r>
                        <a:rPr lang="en" sz="1800">
                          <a:solidFill>
                            <a:srgbClr val="FFFFFF"/>
                          </a:solidFill>
                          <a:latin typeface="Inconsolata"/>
                          <a:ea typeface="Inconsolata"/>
                          <a:cs typeface="Inconsolata"/>
                          <a:sym typeface="Inconsolata"/>
                        </a:rPr>
                        <a:t>for </a:t>
                      </a:r>
                      <a:r>
                        <a:rPr i="1" lang="en" sz="1800">
                          <a:solidFill>
                            <a:srgbClr val="FFFFFF"/>
                          </a:solidFill>
                          <a:latin typeface="Inconsolata"/>
                          <a:ea typeface="Inconsolata"/>
                          <a:cs typeface="Inconsolata"/>
                          <a:sym typeface="Inconsolata"/>
                        </a:rPr>
                        <a:t>item</a:t>
                      </a:r>
                      <a:r>
                        <a:rPr lang="en" sz="1800">
                          <a:solidFill>
                            <a:srgbClr val="FFFFFF"/>
                          </a:solidFill>
                          <a:latin typeface="Inconsolata"/>
                          <a:ea typeface="Inconsolata"/>
                          <a:cs typeface="Inconsolata"/>
                          <a:sym typeface="Inconsolata"/>
                        </a:rPr>
                        <a:t> in </a:t>
                      </a:r>
                      <a:r>
                        <a:rPr i="1" lang="en" sz="1800">
                          <a:solidFill>
                            <a:srgbClr val="FFFFFF"/>
                          </a:solidFill>
                          <a:latin typeface="Inconsolata"/>
                          <a:ea typeface="Inconsolata"/>
                          <a:cs typeface="Inconsolata"/>
                          <a:sym typeface="Inconsolata"/>
                        </a:rPr>
                        <a:t>sequence</a:t>
                      </a:r>
                      <a:r>
                        <a:rPr lang="en" sz="1800">
                          <a:solidFill>
                            <a:srgbClr val="FFFFFF"/>
                          </a:solidFill>
                          <a:latin typeface="Inconsolata"/>
                          <a:ea typeface="Inconsolata"/>
                          <a:cs typeface="Inconsolata"/>
                          <a:sym typeface="Inconsolata"/>
                        </a:rPr>
                        <a:t>:</a:t>
                      </a:r>
                    </a:p>
                    <a:p>
                      <a:pPr lvl="0" rtl="0">
                        <a:spcBef>
                          <a:spcPts val="0"/>
                        </a:spcBef>
                        <a:buNone/>
                      </a:pPr>
                      <a:r>
                        <a:rPr lang="en" sz="1800">
                          <a:solidFill>
                            <a:srgbClr val="FFFFFF"/>
                          </a:solidFill>
                          <a:latin typeface="Inconsolata"/>
                          <a:ea typeface="Inconsolata"/>
                          <a:cs typeface="Inconsolata"/>
                          <a:sym typeface="Inconsolata"/>
                        </a:rPr>
                        <a:t>  Block of code to be executed</a:t>
                      </a: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While loop</a:t>
            </a:r>
          </a:p>
        </p:txBody>
      </p:sp>
      <p:sp>
        <p:nvSpPr>
          <p:cNvPr id="226" name="Shape 226"/>
          <p:cNvSpPr txBox="1"/>
          <p:nvPr>
            <p:ph idx="1" type="body"/>
          </p:nvPr>
        </p:nvSpPr>
        <p:spPr>
          <a:xfrm>
            <a:off x="311700" y="1152475"/>
            <a:ext cx="54093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Used to loop through a block of code until the defined condition is no longer met.</a:t>
            </a:r>
          </a:p>
          <a:p>
            <a:pPr lvl="0">
              <a:spcBef>
                <a:spcPts val="0"/>
              </a:spcBef>
              <a:buNone/>
            </a:pPr>
            <a:r>
              <a:t/>
            </a:r>
            <a:endParaRPr/>
          </a:p>
        </p:txBody>
      </p:sp>
      <p:sp>
        <p:nvSpPr>
          <p:cNvPr id="227" name="Shape 227"/>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pic>
        <p:nvPicPr>
          <p:cNvPr id="228" name="Shape 228"/>
          <p:cNvPicPr preferRelativeResize="0"/>
          <p:nvPr/>
        </p:nvPicPr>
        <p:blipFill>
          <a:blip r:embed="rId3">
            <a:alphaModFix/>
          </a:blip>
          <a:stretch>
            <a:fillRect/>
          </a:stretch>
        </p:blipFill>
        <p:spPr>
          <a:xfrm>
            <a:off x="5943827" y="515600"/>
            <a:ext cx="2465150" cy="4112300"/>
          </a:xfrm>
          <a:prstGeom prst="rect">
            <a:avLst/>
          </a:prstGeom>
          <a:noFill/>
          <a:ln>
            <a:noFill/>
          </a:ln>
        </p:spPr>
      </p:pic>
      <p:graphicFrame>
        <p:nvGraphicFramePr>
          <p:cNvPr id="229" name="Shape 229"/>
          <p:cNvGraphicFramePr/>
          <p:nvPr/>
        </p:nvGraphicFramePr>
        <p:xfrm>
          <a:off x="932887" y="2078900"/>
          <a:ext cx="3000000" cy="3000000"/>
        </p:xfrm>
        <a:graphic>
          <a:graphicData uri="http://schemas.openxmlformats.org/drawingml/2006/table">
            <a:tbl>
              <a:tblPr>
                <a:noFill/>
                <a:tableStyleId>{74DCE66D-4216-4BA3-AA49-642C0081038E}</a:tableStyleId>
              </a:tblPr>
              <a:tblGrid>
                <a:gridCol w="3643600"/>
              </a:tblGrid>
              <a:tr h="673900">
                <a:tc>
                  <a:txBody>
                    <a:bodyPr>
                      <a:noAutofit/>
                    </a:bodyPr>
                    <a:lstStyle/>
                    <a:p>
                      <a:pPr lvl="0" rtl="0">
                        <a:spcBef>
                          <a:spcPts val="0"/>
                        </a:spcBef>
                        <a:buNone/>
                      </a:pPr>
                      <a:r>
                        <a:rPr lang="en" sz="1800">
                          <a:solidFill>
                            <a:srgbClr val="FFFFFF"/>
                          </a:solidFill>
                          <a:latin typeface="Inconsolata"/>
                          <a:ea typeface="Inconsolata"/>
                          <a:cs typeface="Inconsolata"/>
                          <a:sym typeface="Inconsolata"/>
                        </a:rPr>
                        <a:t>while</a:t>
                      </a:r>
                      <a:r>
                        <a:rPr lang="en" sz="1800">
                          <a:solidFill>
                            <a:srgbClr val="FFFFFF"/>
                          </a:solidFill>
                          <a:latin typeface="Inconsolata"/>
                          <a:ea typeface="Inconsolata"/>
                          <a:cs typeface="Inconsolata"/>
                          <a:sym typeface="Inconsolata"/>
                        </a:rPr>
                        <a:t> </a:t>
                      </a:r>
                      <a:r>
                        <a:rPr i="1" lang="en" sz="1800">
                          <a:solidFill>
                            <a:srgbClr val="FFFFFF"/>
                          </a:solidFill>
                          <a:latin typeface="Inconsolata"/>
                          <a:ea typeface="Inconsolata"/>
                          <a:cs typeface="Inconsolata"/>
                          <a:sym typeface="Inconsolata"/>
                        </a:rPr>
                        <a:t>condition</a:t>
                      </a:r>
                      <a:r>
                        <a:rPr lang="en" sz="1800">
                          <a:solidFill>
                            <a:srgbClr val="FFFFFF"/>
                          </a:solidFill>
                          <a:latin typeface="Inconsolata"/>
                          <a:ea typeface="Inconsolata"/>
                          <a:cs typeface="Inconsolata"/>
                          <a:sym typeface="Inconsolata"/>
                        </a:rPr>
                        <a:t>:</a:t>
                      </a:r>
                    </a:p>
                    <a:p>
                      <a:pPr lvl="0" rtl="0">
                        <a:spcBef>
                          <a:spcPts val="0"/>
                        </a:spcBef>
                        <a:buNone/>
                      </a:pPr>
                      <a:r>
                        <a:rPr lang="en" sz="1800">
                          <a:solidFill>
                            <a:srgbClr val="FFFFFF"/>
                          </a:solidFill>
                          <a:latin typeface="Inconsolata"/>
                          <a:ea typeface="Inconsolata"/>
                          <a:cs typeface="Inconsolata"/>
                          <a:sym typeface="Inconsolata"/>
                        </a:rPr>
                        <a:t>  Block of code to be executed</a:t>
                      </a: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For loop vs While loop</a:t>
            </a: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Here’s an example of a For loop and a While loop that prints the same output. Notice the differences in the two loops.</a:t>
            </a:r>
          </a:p>
          <a:p>
            <a:pPr lvl="0">
              <a:spcBef>
                <a:spcPts val="0"/>
              </a:spcBef>
              <a:buNone/>
            </a:pPr>
            <a:r>
              <a:t/>
            </a:r>
            <a:endParaRPr>
              <a:solidFill>
                <a:srgbClr val="FFFFFF"/>
              </a:solidFill>
            </a:endParaRPr>
          </a:p>
          <a:p>
            <a:pPr lvl="0">
              <a:spcBef>
                <a:spcPts val="0"/>
              </a:spcBef>
              <a:buNone/>
            </a:pPr>
            <a:r>
              <a:t/>
            </a:r>
            <a:endParaRPr>
              <a:solidFill>
                <a:srgbClr val="FFFFFF"/>
              </a:solidFill>
            </a:endParaRPr>
          </a:p>
          <a:p>
            <a:pPr lvl="0">
              <a:spcBef>
                <a:spcPts val="0"/>
              </a:spcBef>
              <a:buNone/>
            </a:pPr>
            <a:r>
              <a:t/>
            </a:r>
            <a:endParaRPr>
              <a:solidFill>
                <a:srgbClr val="FFFFFF"/>
              </a:solidFill>
            </a:endParaRPr>
          </a:p>
          <a:p>
            <a:pPr lvl="0">
              <a:spcBef>
                <a:spcPts val="0"/>
              </a:spcBef>
              <a:buNone/>
            </a:pPr>
            <a:r>
              <a:rPr lang="en">
                <a:solidFill>
                  <a:srgbClr val="FFFFFF"/>
                </a:solidFill>
              </a:rPr>
              <a:t>Warning: Make sure your while loop has an end! An infinite loop will crash your program.</a:t>
            </a:r>
          </a:p>
        </p:txBody>
      </p:sp>
      <p:graphicFrame>
        <p:nvGraphicFramePr>
          <p:cNvPr id="236" name="Shape 236"/>
          <p:cNvGraphicFramePr/>
          <p:nvPr/>
        </p:nvGraphicFramePr>
        <p:xfrm>
          <a:off x="961887" y="2127275"/>
          <a:ext cx="3000000" cy="3000000"/>
        </p:xfrm>
        <a:graphic>
          <a:graphicData uri="http://schemas.openxmlformats.org/drawingml/2006/table">
            <a:tbl>
              <a:tblPr>
                <a:noFill/>
                <a:tableStyleId>{74DCE66D-4216-4BA3-AA49-642C0081038E}</a:tableStyleId>
              </a:tblPr>
              <a:tblGrid>
                <a:gridCol w="3301725"/>
              </a:tblGrid>
              <a:tr h="1230475">
                <a:tc>
                  <a:txBody>
                    <a:bodyPr>
                      <a:noAutofit/>
                    </a:bodyPr>
                    <a:lstStyle/>
                    <a:p>
                      <a:pPr lvl="0" rtl="0">
                        <a:spcBef>
                          <a:spcPts val="0"/>
                        </a:spcBef>
                        <a:buNone/>
                      </a:pPr>
                      <a:r>
                        <a:rPr lang="en">
                          <a:solidFill>
                            <a:srgbClr val="FFFFFF"/>
                          </a:solidFill>
                          <a:latin typeface="Inconsolata"/>
                          <a:ea typeface="Inconsolata"/>
                          <a:cs typeface="Inconsolata"/>
                          <a:sym typeface="Inconsolata"/>
                        </a:rPr>
                        <a:t>sum = 0</a:t>
                      </a:r>
                    </a:p>
                    <a:p>
                      <a:pPr lvl="0" rtl="0">
                        <a:spcBef>
                          <a:spcPts val="0"/>
                        </a:spcBef>
                        <a:buNone/>
                      </a:pPr>
                      <a:r>
                        <a:rPr lang="en">
                          <a:solidFill>
                            <a:srgbClr val="FFFFFF"/>
                          </a:solidFill>
                          <a:latin typeface="Inconsolata"/>
                          <a:ea typeface="Inconsolata"/>
                          <a:cs typeface="Inconsolata"/>
                          <a:sym typeface="Inconsolata"/>
                        </a:rPr>
                        <a:t>for number in range(0, 10):</a:t>
                      </a:r>
                    </a:p>
                    <a:p>
                      <a:pPr lvl="0" rtl="0">
                        <a:spcBef>
                          <a:spcPts val="0"/>
                        </a:spcBef>
                        <a:buNone/>
                      </a:pPr>
                      <a:r>
                        <a:rPr lang="en">
                          <a:solidFill>
                            <a:srgbClr val="FFFFFF"/>
                          </a:solidFill>
                          <a:latin typeface="Inconsolata"/>
                          <a:ea typeface="Inconsolata"/>
                          <a:cs typeface="Inconsolata"/>
                          <a:sym typeface="Inconsolata"/>
                        </a:rPr>
                        <a:t>   print(number)</a:t>
                      </a:r>
                    </a:p>
                    <a:p>
                      <a:pPr lvl="0" rtl="0">
                        <a:spcBef>
                          <a:spcPts val="0"/>
                        </a:spcBef>
                        <a:buNone/>
                      </a:pPr>
                      <a:r>
                        <a:rPr lang="en">
                          <a:solidFill>
                            <a:srgbClr val="FFFFFF"/>
                          </a:solidFill>
                          <a:latin typeface="Inconsolata"/>
                          <a:ea typeface="Inconsolata"/>
                          <a:cs typeface="Inconsolata"/>
                          <a:sym typeface="Inconsolata"/>
                        </a:rPr>
                        <a:t>   sum = sum + number</a:t>
                      </a:r>
                    </a:p>
                    <a:p>
                      <a:pPr lvl="0" rtl="0">
                        <a:spcBef>
                          <a:spcPts val="0"/>
                        </a:spcBef>
                        <a:buNone/>
                      </a:pPr>
                      <a:r>
                        <a:rPr lang="en">
                          <a:solidFill>
                            <a:srgbClr val="FFFFFF"/>
                          </a:solidFill>
                          <a:latin typeface="Inconsolata"/>
                          <a:ea typeface="Inconsolata"/>
                          <a:cs typeface="Inconsolata"/>
                          <a:sym typeface="Inconsolata"/>
                        </a:rPr>
                        <a:t>   print(“Total sum: ” + str(sum))</a:t>
                      </a:r>
                    </a:p>
                  </a:txBody>
                  <a:tcPr marT="91425" marB="91425" marR="91425" marL="91425"/>
                </a:tc>
              </a:tr>
            </a:tbl>
          </a:graphicData>
        </a:graphic>
      </p:graphicFrame>
      <p:graphicFrame>
        <p:nvGraphicFramePr>
          <p:cNvPr id="237" name="Shape 237"/>
          <p:cNvGraphicFramePr/>
          <p:nvPr/>
        </p:nvGraphicFramePr>
        <p:xfrm>
          <a:off x="4701212" y="1917725"/>
          <a:ext cx="3000000" cy="3000000"/>
        </p:xfrm>
        <a:graphic>
          <a:graphicData uri="http://schemas.openxmlformats.org/drawingml/2006/table">
            <a:tbl>
              <a:tblPr>
                <a:noFill/>
                <a:tableStyleId>{74DCE66D-4216-4BA3-AA49-642C0081038E}</a:tableStyleId>
              </a:tblPr>
              <a:tblGrid>
                <a:gridCol w="3352750"/>
              </a:tblGrid>
              <a:tr h="1230475">
                <a:tc>
                  <a:txBody>
                    <a:bodyPr>
                      <a:noAutofit/>
                    </a:bodyPr>
                    <a:lstStyle/>
                    <a:p>
                      <a:pPr lvl="0">
                        <a:spcBef>
                          <a:spcPts val="0"/>
                        </a:spcBef>
                        <a:buNone/>
                      </a:pPr>
                      <a:r>
                        <a:rPr lang="en">
                          <a:solidFill>
                            <a:srgbClr val="FFFFFF"/>
                          </a:solidFill>
                          <a:latin typeface="Inconsolata"/>
                          <a:ea typeface="Inconsolata"/>
                          <a:cs typeface="Inconsolata"/>
                          <a:sym typeface="Inconsolata"/>
                        </a:rPr>
                        <a:t>sum = 0</a:t>
                      </a:r>
                    </a:p>
                    <a:p>
                      <a:pPr lvl="0" rtl="0">
                        <a:spcBef>
                          <a:spcPts val="0"/>
                        </a:spcBef>
                        <a:buNone/>
                      </a:pPr>
                      <a:r>
                        <a:rPr lang="en">
                          <a:solidFill>
                            <a:srgbClr val="FFFFFF"/>
                          </a:solidFill>
                          <a:latin typeface="Inconsolata"/>
                          <a:ea typeface="Inconsolata"/>
                          <a:cs typeface="Inconsolata"/>
                          <a:sym typeface="Inconsolata"/>
                        </a:rPr>
                        <a:t>number = 0</a:t>
                      </a:r>
                    </a:p>
                    <a:p>
                      <a:pPr lvl="0" rtl="0">
                        <a:spcBef>
                          <a:spcPts val="0"/>
                        </a:spcBef>
                        <a:buNone/>
                      </a:pPr>
                      <a:r>
                        <a:rPr lang="en">
                          <a:solidFill>
                            <a:srgbClr val="FFFFFF"/>
                          </a:solidFill>
                          <a:latin typeface="Inconsolata"/>
                          <a:ea typeface="Inconsolata"/>
                          <a:cs typeface="Inconsolata"/>
                          <a:sym typeface="Inconsolata"/>
                        </a:rPr>
                        <a:t>while number &lt; 10:</a:t>
                      </a:r>
                    </a:p>
                    <a:p>
                      <a:pPr lvl="0" rtl="0">
                        <a:spcBef>
                          <a:spcPts val="0"/>
                        </a:spcBef>
                        <a:buNone/>
                      </a:pPr>
                      <a:r>
                        <a:rPr lang="en">
                          <a:solidFill>
                            <a:srgbClr val="FFFFFF"/>
                          </a:solidFill>
                          <a:latin typeface="Inconsolata"/>
                          <a:ea typeface="Inconsolata"/>
                          <a:cs typeface="Inconsolata"/>
                          <a:sym typeface="Inconsolata"/>
                        </a:rPr>
                        <a:t>   print(number)</a:t>
                      </a:r>
                    </a:p>
                    <a:p>
                      <a:pPr lvl="0" rtl="0">
                        <a:spcBef>
                          <a:spcPts val="0"/>
                        </a:spcBef>
                        <a:buNone/>
                      </a:pPr>
                      <a:r>
                        <a:rPr lang="en">
                          <a:solidFill>
                            <a:srgbClr val="FFFFFF"/>
                          </a:solidFill>
                          <a:latin typeface="Inconsolata"/>
                          <a:ea typeface="Inconsolata"/>
                          <a:cs typeface="Inconsolata"/>
                          <a:sym typeface="Inconsolata"/>
                        </a:rPr>
                        <a:t>   sum = sum + number</a:t>
                      </a:r>
                    </a:p>
                    <a:p>
                      <a:pPr lvl="0">
                        <a:spcBef>
                          <a:spcPts val="0"/>
                        </a:spcBef>
                        <a:buNone/>
                      </a:pPr>
                      <a:r>
                        <a:rPr lang="en">
                          <a:solidFill>
                            <a:srgbClr val="FFFFFF"/>
                          </a:solidFill>
                          <a:latin typeface="Inconsolata"/>
                          <a:ea typeface="Inconsolata"/>
                          <a:cs typeface="Inconsolata"/>
                          <a:sym typeface="Inconsolata"/>
                        </a:rPr>
                        <a:t>   print(“Total sum: ” + str(sum))</a:t>
                      </a:r>
                    </a:p>
                    <a:p>
                      <a:pPr lvl="0" rtl="0">
                        <a:spcBef>
                          <a:spcPts val="0"/>
                        </a:spcBef>
                        <a:buNone/>
                      </a:pPr>
                      <a:r>
                        <a:rPr lang="en">
                          <a:solidFill>
                            <a:srgbClr val="FFFFFF"/>
                          </a:solidFill>
                          <a:latin typeface="Inconsolata"/>
                          <a:ea typeface="Inconsolata"/>
                          <a:cs typeface="Inconsolata"/>
                          <a:sym typeface="Inconsolata"/>
                        </a:rPr>
                        <a:t>   number = number + 1</a:t>
                      </a:r>
                    </a:p>
                  </a:txBody>
                  <a:tcPr marT="91425" marB="91425" marR="91425" marL="91425"/>
                </a:tc>
              </a:tr>
            </a:tbl>
          </a:graphicData>
        </a:graphic>
      </p:graphicFrame>
      <p:sp>
        <p:nvSpPr>
          <p:cNvPr id="238" name="Shape 238"/>
          <p:cNvSpPr txBox="1"/>
          <p:nvPr/>
        </p:nvSpPr>
        <p:spPr>
          <a:xfrm>
            <a:off x="1641350" y="4139700"/>
            <a:ext cx="6784800" cy="667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 sz="1800">
                <a:solidFill>
                  <a:schemeClr val="dk1"/>
                </a:solidFill>
                <a:latin typeface="Average"/>
                <a:ea typeface="Average"/>
                <a:cs typeface="Average"/>
                <a:sym typeface="Average"/>
              </a:rPr>
              <a:t>CHALLENGE: Code a program that will print out the first 6 numbers of the Fibonacci series (1, 1, 2, 3, 5, 8…)</a:t>
            </a:r>
          </a:p>
        </p:txBody>
      </p:sp>
      <p:sp>
        <p:nvSpPr>
          <p:cNvPr id="239" name="Shape 239"/>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Operators with Program Flow</a:t>
            </a:r>
          </a:p>
        </p:txBody>
      </p:sp>
      <p:sp>
        <p:nvSpPr>
          <p:cNvPr id="245" name="Shape 24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marR="0" rtl="0" algn="l">
              <a:lnSpc>
                <a:spcPct val="115000"/>
              </a:lnSpc>
              <a:spcBef>
                <a:spcPts val="0"/>
              </a:spcBef>
              <a:spcAft>
                <a:spcPts val="1600"/>
              </a:spcAft>
              <a:buNone/>
            </a:pPr>
            <a:r>
              <a:rPr lang="en">
                <a:solidFill>
                  <a:srgbClr val="FFFFFF"/>
                </a:solidFill>
              </a:rPr>
              <a:t>Often conditions used in program flow are expressed using operators.</a:t>
            </a:r>
          </a:p>
          <a:p>
            <a:pPr indent="-228600" lvl="0" marL="457200" rtl="0">
              <a:spcBef>
                <a:spcPts val="0"/>
              </a:spcBef>
              <a:buClr>
                <a:srgbClr val="FFFFFF"/>
              </a:buClr>
            </a:pPr>
            <a:r>
              <a:rPr lang="en">
                <a:solidFill>
                  <a:srgbClr val="FFFFFF"/>
                </a:solidFill>
              </a:rPr>
              <a:t>Relational Operators:</a:t>
            </a:r>
          </a:p>
          <a:p>
            <a:pPr indent="-228600" lvl="1" marL="914400" rtl="0">
              <a:spcBef>
                <a:spcPts val="0"/>
              </a:spcBef>
              <a:buClr>
                <a:srgbClr val="FFFFFF"/>
              </a:buClr>
            </a:pPr>
            <a:r>
              <a:rPr lang="en">
                <a:solidFill>
                  <a:srgbClr val="FFFFFF"/>
                </a:solidFill>
              </a:rPr>
              <a:t>== , !=</a:t>
            </a:r>
          </a:p>
          <a:p>
            <a:pPr indent="-228600" lvl="0" marL="457200" rtl="0">
              <a:spcBef>
                <a:spcPts val="0"/>
              </a:spcBef>
              <a:buClr>
                <a:srgbClr val="FFFFFF"/>
              </a:buClr>
            </a:pPr>
            <a:r>
              <a:rPr lang="en">
                <a:solidFill>
                  <a:srgbClr val="FFFFFF"/>
                </a:solidFill>
              </a:rPr>
              <a:t>Logical Operators</a:t>
            </a:r>
          </a:p>
          <a:p>
            <a:pPr indent="-228600" lvl="1" marL="914400" rtl="0">
              <a:spcBef>
                <a:spcPts val="0"/>
              </a:spcBef>
              <a:buClr>
                <a:srgbClr val="FFFFFF"/>
              </a:buClr>
            </a:pPr>
            <a:r>
              <a:rPr lang="en">
                <a:solidFill>
                  <a:srgbClr val="FFFFFF"/>
                </a:solidFill>
              </a:rPr>
              <a:t>or, and, not</a:t>
            </a:r>
          </a:p>
        </p:txBody>
      </p:sp>
      <p:sp>
        <p:nvSpPr>
          <p:cNvPr id="246" name="Shape 246"/>
          <p:cNvSpPr txBox="1"/>
          <p:nvPr/>
        </p:nvSpPr>
        <p:spPr>
          <a:xfrm>
            <a:off x="3616900" y="1842300"/>
            <a:ext cx="4588200" cy="1153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lnSpc>
                <a:spcPct val="115000"/>
              </a:lnSpc>
              <a:spcBef>
                <a:spcPts val="0"/>
              </a:spcBef>
              <a:spcAft>
                <a:spcPts val="0"/>
              </a:spcAft>
              <a:buNone/>
            </a:pPr>
            <a:r>
              <a:rPr lang="en">
                <a:solidFill>
                  <a:srgbClr val="FFFFFF"/>
                </a:solidFill>
                <a:latin typeface="Average"/>
                <a:ea typeface="Average"/>
                <a:cs typeface="Average"/>
                <a:sym typeface="Average"/>
              </a:rPr>
              <a:t>Use relational operators to create an expression that should return either True or False.</a:t>
            </a:r>
          </a:p>
          <a:p>
            <a:pPr lvl="0" rtl="0">
              <a:lnSpc>
                <a:spcPct val="115000"/>
              </a:lnSpc>
              <a:spcBef>
                <a:spcPts val="0"/>
              </a:spcBef>
              <a:spcAft>
                <a:spcPts val="0"/>
              </a:spcAft>
              <a:buNone/>
            </a:pPr>
            <a:r>
              <a:rPr lang="en">
                <a:solidFill>
                  <a:srgbClr val="FFFFFF"/>
                </a:solidFill>
                <a:latin typeface="Inconsolata"/>
                <a:ea typeface="Inconsolata"/>
                <a:cs typeface="Inconsolata"/>
                <a:sym typeface="Inconsolata"/>
              </a:rPr>
              <a:t>i</a:t>
            </a:r>
            <a:r>
              <a:rPr lang="en">
                <a:solidFill>
                  <a:srgbClr val="FFFFFF"/>
                </a:solidFill>
                <a:latin typeface="Inconsolata"/>
                <a:ea typeface="Inconsolata"/>
                <a:cs typeface="Inconsolata"/>
                <a:sym typeface="Inconsolata"/>
              </a:rPr>
              <a:t>f x == 3:</a:t>
            </a:r>
          </a:p>
          <a:p>
            <a:pPr lvl="0" rtl="0">
              <a:lnSpc>
                <a:spcPct val="115000"/>
              </a:lnSpc>
              <a:spcBef>
                <a:spcPts val="0"/>
              </a:spcBef>
              <a:spcAft>
                <a:spcPts val="0"/>
              </a:spcAft>
              <a:buNone/>
            </a:pPr>
            <a:r>
              <a:rPr lang="en">
                <a:solidFill>
                  <a:srgbClr val="FFFFFF"/>
                </a:solidFill>
                <a:latin typeface="Inconsolata"/>
                <a:ea typeface="Inconsolata"/>
                <a:cs typeface="Inconsolata"/>
                <a:sym typeface="Inconsolata"/>
              </a:rPr>
              <a:t>    #code block that runs when condition is true</a:t>
            </a:r>
          </a:p>
        </p:txBody>
      </p:sp>
      <p:sp>
        <p:nvSpPr>
          <p:cNvPr id="247" name="Shape 247"/>
          <p:cNvSpPr txBox="1"/>
          <p:nvPr/>
        </p:nvSpPr>
        <p:spPr>
          <a:xfrm>
            <a:off x="983500" y="3170500"/>
            <a:ext cx="5795700" cy="1153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lnSpc>
                <a:spcPct val="115000"/>
              </a:lnSpc>
              <a:spcBef>
                <a:spcPts val="0"/>
              </a:spcBef>
              <a:spcAft>
                <a:spcPts val="0"/>
              </a:spcAft>
              <a:buNone/>
            </a:pPr>
            <a:r>
              <a:rPr lang="en">
                <a:solidFill>
                  <a:srgbClr val="FFFFFF"/>
                </a:solidFill>
                <a:latin typeface="Average"/>
                <a:ea typeface="Average"/>
                <a:cs typeface="Average"/>
                <a:sym typeface="Average"/>
              </a:rPr>
              <a:t>Use logical operators to check for multiple expressions in one conditions </a:t>
            </a:r>
          </a:p>
          <a:p>
            <a:pPr lvl="0" rtl="0">
              <a:lnSpc>
                <a:spcPct val="115000"/>
              </a:lnSpc>
              <a:spcBef>
                <a:spcPts val="0"/>
              </a:spcBef>
              <a:spcAft>
                <a:spcPts val="0"/>
              </a:spcAft>
              <a:buNone/>
            </a:pPr>
            <a:r>
              <a:rPr lang="en">
                <a:solidFill>
                  <a:srgbClr val="FFFFFF"/>
                </a:solidFill>
                <a:latin typeface="Average"/>
                <a:ea typeface="Average"/>
                <a:cs typeface="Average"/>
                <a:sym typeface="Average"/>
              </a:rPr>
              <a:t>Ex: you want x &gt; 3 and y &lt; 5 to be both True when the code runs</a:t>
            </a:r>
          </a:p>
          <a:p>
            <a:pPr lvl="0" rtl="0">
              <a:lnSpc>
                <a:spcPct val="115000"/>
              </a:lnSpc>
              <a:spcBef>
                <a:spcPts val="0"/>
              </a:spcBef>
              <a:spcAft>
                <a:spcPts val="0"/>
              </a:spcAft>
              <a:buNone/>
            </a:pPr>
            <a:r>
              <a:rPr lang="en">
                <a:solidFill>
                  <a:srgbClr val="FFFFFF"/>
                </a:solidFill>
                <a:latin typeface="Inconsolata"/>
                <a:ea typeface="Inconsolata"/>
                <a:cs typeface="Inconsolata"/>
                <a:sym typeface="Inconsolata"/>
              </a:rPr>
              <a:t>while (x &gt; 3) and (y &lt; 5):</a:t>
            </a:r>
          </a:p>
          <a:p>
            <a:pPr lvl="0" rtl="0">
              <a:lnSpc>
                <a:spcPct val="115000"/>
              </a:lnSpc>
              <a:spcBef>
                <a:spcPts val="0"/>
              </a:spcBef>
              <a:spcAft>
                <a:spcPts val="0"/>
              </a:spcAft>
              <a:buNone/>
            </a:pPr>
            <a:r>
              <a:rPr lang="en">
                <a:solidFill>
                  <a:srgbClr val="FFFFFF"/>
                </a:solidFill>
                <a:latin typeface="Inconsolata"/>
                <a:ea typeface="Inconsolata"/>
                <a:cs typeface="Inconsolata"/>
                <a:sym typeface="Inconsolata"/>
              </a:rPr>
              <a:t>     #code block that runs when condition(s) are true</a:t>
            </a:r>
          </a:p>
        </p:txBody>
      </p:sp>
      <p:sp>
        <p:nvSpPr>
          <p:cNvPr id="248" name="Shape 248"/>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671250" y="1912650"/>
            <a:ext cx="7852200" cy="861000"/>
          </a:xfrm>
          <a:prstGeom prst="rect">
            <a:avLst/>
          </a:prstGeom>
        </p:spPr>
        <p:txBody>
          <a:bodyPr anchorCtr="0" anchor="ctr" bIns="91425" lIns="91425" rIns="91425" wrap="square" tIns="91425">
            <a:noAutofit/>
          </a:bodyPr>
          <a:lstStyle/>
          <a:p>
            <a:pPr lvl="0">
              <a:spcBef>
                <a:spcPts val="0"/>
              </a:spcBef>
              <a:buNone/>
            </a:pPr>
            <a:r>
              <a:rPr lang="en"/>
              <a:t>Break time! (10 minutes)</a:t>
            </a:r>
          </a:p>
        </p:txBody>
      </p:sp>
      <p:sp>
        <p:nvSpPr>
          <p:cNvPr id="254" name="Shape 254"/>
          <p:cNvSpPr txBox="1"/>
          <p:nvPr/>
        </p:nvSpPr>
        <p:spPr>
          <a:xfrm>
            <a:off x="1683900" y="3006500"/>
            <a:ext cx="5776200" cy="1418400"/>
          </a:xfrm>
          <a:prstGeom prst="rect">
            <a:avLst/>
          </a:prstGeom>
          <a:noFill/>
          <a:ln>
            <a:noFill/>
          </a:ln>
        </p:spPr>
        <p:txBody>
          <a:bodyPr anchorCtr="0" anchor="ctr" bIns="91425" lIns="91425" rIns="91425" wrap="square" tIns="91425">
            <a:noAutofit/>
          </a:bodyPr>
          <a:lstStyle/>
          <a:p>
            <a:pPr lvl="0" rtl="0" algn="ctr">
              <a:spcBef>
                <a:spcPts val="0"/>
              </a:spcBef>
              <a:buNone/>
            </a:pPr>
            <a:r>
              <a:t/>
            </a:r>
            <a:endParaRPr sz="3000"/>
          </a:p>
        </p:txBody>
      </p:sp>
      <p:sp>
        <p:nvSpPr>
          <p:cNvPr id="255" name="Shape 255"/>
          <p:cNvSpPr txBox="1"/>
          <p:nvPr/>
        </p:nvSpPr>
        <p:spPr>
          <a:xfrm>
            <a:off x="311700" y="673550"/>
            <a:ext cx="3000300" cy="7449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FFFF"/>
                </a:solidFill>
                <a:latin typeface="Oswald"/>
                <a:ea typeface="Oswald"/>
                <a:cs typeface="Oswald"/>
                <a:sym typeface="Oswald"/>
              </a:rPr>
              <a:t>Github link:</a:t>
            </a:r>
          </a:p>
          <a:p>
            <a:pPr lvl="0" rtl="0">
              <a:spcBef>
                <a:spcPts val="0"/>
              </a:spcBef>
              <a:buNone/>
            </a:pPr>
            <a:r>
              <a:t/>
            </a:r>
            <a:endParaRPr sz="2400">
              <a:solidFill>
                <a:srgbClr val="FFFFFF"/>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Review of what was learned so far</a:t>
            </a:r>
          </a:p>
        </p:txBody>
      </p:sp>
      <p:sp>
        <p:nvSpPr>
          <p:cNvPr id="261" name="Shape 2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lr>
                <a:srgbClr val="FFFFFF"/>
              </a:buClr>
              <a:buChar char="-"/>
            </a:pPr>
            <a:r>
              <a:rPr lang="en">
                <a:solidFill>
                  <a:srgbClr val="FFFFFF"/>
                </a:solidFill>
              </a:rPr>
              <a:t>Applications of Python today</a:t>
            </a:r>
          </a:p>
          <a:p>
            <a:pPr indent="-228600" lvl="0" marL="457200" rtl="0">
              <a:spcBef>
                <a:spcPts val="0"/>
              </a:spcBef>
              <a:buClr>
                <a:srgbClr val="FFFFFF"/>
              </a:buClr>
              <a:buChar char="-"/>
            </a:pPr>
            <a:r>
              <a:rPr lang="en">
                <a:solidFill>
                  <a:srgbClr val="FFFFFF"/>
                </a:solidFill>
              </a:rPr>
              <a:t>Output to a console</a:t>
            </a:r>
          </a:p>
          <a:p>
            <a:pPr indent="-228600" lvl="0" marL="457200" rtl="0">
              <a:spcBef>
                <a:spcPts val="0"/>
              </a:spcBef>
              <a:buClr>
                <a:srgbClr val="FFFFFF"/>
              </a:buClr>
              <a:buChar char="-"/>
            </a:pPr>
            <a:r>
              <a:rPr lang="en">
                <a:solidFill>
                  <a:srgbClr val="FFFFFF"/>
                </a:solidFill>
              </a:rPr>
              <a:t>Different data types </a:t>
            </a:r>
          </a:p>
          <a:p>
            <a:pPr indent="-228600" lvl="0" marL="457200" rtl="0">
              <a:spcBef>
                <a:spcPts val="0"/>
              </a:spcBef>
              <a:buClr>
                <a:srgbClr val="FFFFFF"/>
              </a:buClr>
              <a:buChar char="-"/>
            </a:pPr>
            <a:r>
              <a:rPr lang="en">
                <a:solidFill>
                  <a:srgbClr val="FFFFFF"/>
                </a:solidFill>
              </a:rPr>
              <a:t>Boolean operators</a:t>
            </a:r>
          </a:p>
          <a:p>
            <a:pPr indent="-228600" lvl="0" marL="457200" rtl="0">
              <a:spcBef>
                <a:spcPts val="0"/>
              </a:spcBef>
              <a:buClr>
                <a:srgbClr val="FFFFFF"/>
              </a:buClr>
              <a:buChar char="-"/>
            </a:pPr>
            <a:r>
              <a:rPr lang="en">
                <a:solidFill>
                  <a:srgbClr val="FFFFFF"/>
                </a:solidFill>
              </a:rPr>
              <a:t>Storing data: lists</a:t>
            </a:r>
          </a:p>
          <a:p>
            <a:pPr indent="-228600" lvl="0" marL="457200" rtl="0">
              <a:spcBef>
                <a:spcPts val="0"/>
              </a:spcBef>
              <a:buClr>
                <a:srgbClr val="FFFFFF"/>
              </a:buClr>
              <a:buChar char="-"/>
            </a:pPr>
            <a:r>
              <a:rPr lang="en">
                <a:solidFill>
                  <a:srgbClr val="FFFFFF"/>
                </a:solidFill>
              </a:rPr>
              <a:t>Program flow: if/</a:t>
            </a:r>
            <a:r>
              <a:rPr lang="en"/>
              <a:t>elif</a:t>
            </a:r>
            <a:r>
              <a:rPr lang="en">
                <a:solidFill>
                  <a:srgbClr val="FFFFFF"/>
                </a:solidFill>
              </a:rPr>
              <a:t>/else, for, while.</a:t>
            </a:r>
          </a:p>
          <a:p>
            <a:pPr lvl="0">
              <a:spcBef>
                <a:spcPts val="0"/>
              </a:spcBef>
              <a:buNone/>
            </a:pPr>
            <a:r>
              <a:rPr lang="en">
                <a:solidFill>
                  <a:srgbClr val="FFFFFF"/>
                </a:solidFill>
              </a:rPr>
              <a:t>Feel free to discuss with your peers, or ask the instructors for any help that you need!</a:t>
            </a:r>
          </a:p>
          <a:p>
            <a:pPr lvl="0">
              <a:spcBef>
                <a:spcPts val="0"/>
              </a:spcBef>
              <a:buNone/>
            </a:pPr>
            <a:r>
              <a:rPr b="1" lang="en">
                <a:solidFill>
                  <a:srgbClr val="FFFFFF"/>
                </a:solidFill>
              </a:rPr>
              <a:t>Coming Up:</a:t>
            </a:r>
            <a:r>
              <a:rPr lang="en">
                <a:solidFill>
                  <a:srgbClr val="FFFFFF"/>
                </a:solidFill>
              </a:rPr>
              <a:t> What are functions?, Common coding errors, and a fun project! </a:t>
            </a:r>
          </a:p>
          <a:p>
            <a:pPr lvl="0">
              <a:spcBef>
                <a:spcPts val="0"/>
              </a:spcBef>
              <a:buNone/>
            </a:pPr>
            <a:r>
              <a:t/>
            </a:r>
            <a:endParaRPr/>
          </a:p>
        </p:txBody>
      </p:sp>
      <p:sp>
        <p:nvSpPr>
          <p:cNvPr id="262" name="Shape 262"/>
          <p:cNvSpPr txBox="1"/>
          <p:nvPr/>
        </p:nvSpPr>
        <p:spPr>
          <a:xfrm>
            <a:off x="4939400" y="1255250"/>
            <a:ext cx="3510600" cy="14184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sz="2400"/>
          </a:p>
        </p:txBody>
      </p:sp>
      <p:sp>
        <p:nvSpPr>
          <p:cNvPr id="263" name="Shape 263"/>
          <p:cNvSpPr txBox="1"/>
          <p:nvPr/>
        </p:nvSpPr>
        <p:spPr>
          <a:xfrm>
            <a:off x="1495500" y="4337250"/>
            <a:ext cx="6321900" cy="5103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FFFF"/>
                </a:solidFill>
                <a:latin typeface="Oswald"/>
                <a:ea typeface="Oswald"/>
                <a:cs typeface="Oswald"/>
                <a:sym typeface="Oswald"/>
              </a:rPr>
              <a:t>Github link: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Introduction to Functions in Python</a:t>
            </a:r>
          </a:p>
        </p:txBody>
      </p:sp>
      <p:sp>
        <p:nvSpPr>
          <p:cNvPr id="269" name="Shape 2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Why do we need to use functions (also known as methods)?</a:t>
            </a:r>
          </a:p>
          <a:p>
            <a:pPr indent="-228600" lvl="0" marL="457200" rtl="0">
              <a:spcBef>
                <a:spcPts val="0"/>
              </a:spcBef>
              <a:buClr>
                <a:srgbClr val="FFFFFF"/>
              </a:buClr>
              <a:buChar char="-"/>
            </a:pPr>
            <a:r>
              <a:rPr lang="en">
                <a:solidFill>
                  <a:srgbClr val="FFFFFF"/>
                </a:solidFill>
              </a:rPr>
              <a:t>Repeating same calculation for different inputs may be annoying</a:t>
            </a:r>
          </a:p>
          <a:p>
            <a:pPr indent="-228600" lvl="0" marL="457200">
              <a:spcBef>
                <a:spcPts val="0"/>
              </a:spcBef>
              <a:buClr>
                <a:srgbClr val="FFFFFF"/>
              </a:buClr>
              <a:buChar char="-"/>
            </a:pPr>
            <a:r>
              <a:rPr lang="en">
                <a:solidFill>
                  <a:srgbClr val="FFFFFF"/>
                </a:solidFill>
              </a:rPr>
              <a:t>More likely to make an error</a:t>
            </a:r>
          </a:p>
          <a:p>
            <a:pPr lvl="0">
              <a:spcBef>
                <a:spcPts val="0"/>
              </a:spcBef>
              <a:buNone/>
            </a:pPr>
            <a:r>
              <a:rPr lang="en">
                <a:solidFill>
                  <a:srgbClr val="FFFFFF"/>
                </a:solidFill>
              </a:rPr>
              <a:t>Using functions makes program more efficient and readable!</a:t>
            </a:r>
          </a:p>
          <a:p>
            <a:pPr lvl="0">
              <a:spcBef>
                <a:spcPts val="0"/>
              </a:spcBef>
              <a:buNone/>
            </a:pPr>
            <a:r>
              <a:t/>
            </a:r>
            <a:endParaRPr/>
          </a:p>
        </p:txBody>
      </p:sp>
      <p:sp>
        <p:nvSpPr>
          <p:cNvPr id="270" name="Shape 270"/>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graphicFrame>
        <p:nvGraphicFramePr>
          <p:cNvPr id="271" name="Shape 271"/>
          <p:cNvGraphicFramePr/>
          <p:nvPr/>
        </p:nvGraphicFramePr>
        <p:xfrm>
          <a:off x="988787" y="3618425"/>
          <a:ext cx="3000000" cy="3000000"/>
        </p:xfrm>
        <a:graphic>
          <a:graphicData uri="http://schemas.openxmlformats.org/drawingml/2006/table">
            <a:tbl>
              <a:tblPr>
                <a:noFill/>
                <a:tableStyleId>{74DCE66D-4216-4BA3-AA49-642C0081038E}</a:tableStyleId>
              </a:tblPr>
              <a:tblGrid>
                <a:gridCol w="7166425"/>
              </a:tblGrid>
              <a:tr h="566275">
                <a:tc>
                  <a:txBody>
                    <a:bodyPr>
                      <a:noAutofit/>
                    </a:bodyPr>
                    <a:lstStyle/>
                    <a:p>
                      <a:pPr lvl="0" rtl="0" algn="ctr">
                        <a:lnSpc>
                          <a:spcPct val="100000"/>
                        </a:lnSpc>
                        <a:spcBef>
                          <a:spcPts val="0"/>
                        </a:spcBef>
                        <a:spcAft>
                          <a:spcPts val="0"/>
                        </a:spcAft>
                        <a:buNone/>
                      </a:pPr>
                      <a:r>
                        <a:rPr lang="en" sz="2000">
                          <a:solidFill>
                            <a:schemeClr val="dk1"/>
                          </a:solidFill>
                          <a:latin typeface="Average"/>
                          <a:ea typeface="Average"/>
                          <a:cs typeface="Average"/>
                          <a:sym typeface="Average"/>
                        </a:rPr>
                        <a:t>Learn a programmer’s motto: DRY – don’t repeat yourself.</a:t>
                      </a:r>
                    </a:p>
                  </a:txBody>
                  <a:tcPr marT="91425" marB="91425" marR="91425" marL="9142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How do functions work?</a:t>
            </a:r>
          </a:p>
        </p:txBody>
      </p:sp>
      <p:sp>
        <p:nvSpPr>
          <p:cNvPr id="277" name="Shape 27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A </a:t>
            </a:r>
            <a:r>
              <a:rPr lang="en"/>
              <a:t>function</a:t>
            </a:r>
            <a:r>
              <a:rPr lang="en">
                <a:solidFill>
                  <a:srgbClr val="FFFFFF"/>
                </a:solidFill>
              </a:rPr>
              <a:t> essentially does 3 things:</a:t>
            </a:r>
          </a:p>
          <a:p>
            <a:pPr indent="-228600" lvl="0" marL="457200" rtl="0">
              <a:lnSpc>
                <a:spcPct val="163636"/>
              </a:lnSpc>
              <a:spcBef>
                <a:spcPts val="0"/>
              </a:spcBef>
              <a:spcAft>
                <a:spcPts val="0"/>
              </a:spcAft>
              <a:buClr>
                <a:srgbClr val="FFFFFF"/>
              </a:buClr>
              <a:buAutoNum type="arabicPeriod"/>
            </a:pPr>
            <a:r>
              <a:rPr lang="en">
                <a:solidFill>
                  <a:srgbClr val="FFFFFF"/>
                </a:solidFill>
              </a:rPr>
              <a:t>Takes 0 or more arguments as input. (can be a number, text or even lists, etc)</a:t>
            </a:r>
          </a:p>
          <a:p>
            <a:pPr indent="-228600" lvl="0" marL="457200" rtl="0">
              <a:lnSpc>
                <a:spcPct val="163636"/>
              </a:lnSpc>
              <a:spcBef>
                <a:spcPts val="0"/>
              </a:spcBef>
              <a:spcAft>
                <a:spcPts val="0"/>
              </a:spcAft>
              <a:buClr>
                <a:srgbClr val="FFFFFF"/>
              </a:buClr>
              <a:buAutoNum type="arabicPeriod"/>
            </a:pPr>
            <a:r>
              <a:rPr lang="en">
                <a:solidFill>
                  <a:srgbClr val="FFFFFF"/>
                </a:solidFill>
              </a:rPr>
              <a:t>Computes a new value, a string or a number.</a:t>
            </a:r>
          </a:p>
          <a:p>
            <a:pPr indent="-228600" lvl="0" marL="457200" rtl="0">
              <a:lnSpc>
                <a:spcPct val="163636"/>
              </a:lnSpc>
              <a:spcBef>
                <a:spcPts val="0"/>
              </a:spcBef>
              <a:spcAft>
                <a:spcPts val="0"/>
              </a:spcAft>
              <a:buClr>
                <a:srgbClr val="FFFFFF"/>
              </a:buClr>
              <a:buAutoNum type="arabicPeriod"/>
            </a:pPr>
            <a:r>
              <a:rPr lang="en">
                <a:solidFill>
                  <a:srgbClr val="FFFFFF"/>
                </a:solidFill>
              </a:rPr>
              <a:t>Returns the value</a:t>
            </a:r>
          </a:p>
          <a:p>
            <a:pPr lvl="0" rtl="0">
              <a:lnSpc>
                <a:spcPct val="163636"/>
              </a:lnSpc>
              <a:spcBef>
                <a:spcPts val="0"/>
              </a:spcBef>
              <a:spcAft>
                <a:spcPts val="0"/>
              </a:spcAft>
              <a:buNone/>
            </a:pPr>
            <a:r>
              <a:rPr lang="en">
                <a:solidFill>
                  <a:srgbClr val="FFFFFF"/>
                </a:solidFill>
              </a:rPr>
              <a:t>This value can be assigned to a variable, sent as output to the console, or passed to another function.</a:t>
            </a:r>
          </a:p>
        </p:txBody>
      </p:sp>
      <p:sp>
        <p:nvSpPr>
          <p:cNvPr id="278" name="Shape 278"/>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Write a function to compute area of a square</a:t>
            </a:r>
          </a:p>
        </p:txBody>
      </p:sp>
      <p:sp>
        <p:nvSpPr>
          <p:cNvPr id="284" name="Shape 2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We know that the area of a square is the square of the length of one side. Hence the length of the side is our argument. </a:t>
            </a:r>
          </a:p>
          <a:p>
            <a:pPr lvl="0">
              <a:spcBef>
                <a:spcPts val="0"/>
              </a:spcBef>
              <a:buNone/>
            </a:pPr>
            <a:r>
              <a:rPr lang="en">
                <a:solidFill>
                  <a:srgbClr val="FFFFFF"/>
                </a:solidFill>
              </a:rPr>
              <a:t>In Python, to define a function, we use the “def” keyword, as shown in the example.</a:t>
            </a:r>
          </a:p>
          <a:p>
            <a:pPr lvl="0">
              <a:spcBef>
                <a:spcPts val="0"/>
              </a:spcBef>
              <a:buNone/>
            </a:pPr>
            <a:r>
              <a:t/>
            </a:r>
            <a:endParaRPr/>
          </a:p>
        </p:txBody>
      </p:sp>
      <p:sp>
        <p:nvSpPr>
          <p:cNvPr id="285" name="Shape 285"/>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graphicFrame>
        <p:nvGraphicFramePr>
          <p:cNvPr id="286" name="Shape 286"/>
          <p:cNvGraphicFramePr/>
          <p:nvPr/>
        </p:nvGraphicFramePr>
        <p:xfrm>
          <a:off x="1713425" y="2506075"/>
          <a:ext cx="3000000" cy="3000000"/>
        </p:xfrm>
        <a:graphic>
          <a:graphicData uri="http://schemas.openxmlformats.org/drawingml/2006/table">
            <a:tbl>
              <a:tblPr>
                <a:noFill/>
                <a:tableStyleId>{74DCE66D-4216-4BA3-AA49-642C0081038E}</a:tableStyleId>
              </a:tblPr>
              <a:tblGrid>
                <a:gridCol w="3277575"/>
              </a:tblGrid>
              <a:tr h="2345600">
                <a:tc>
                  <a:txBody>
                    <a:bodyPr>
                      <a:noAutofit/>
                    </a:bodyPr>
                    <a:lstStyle/>
                    <a:p>
                      <a:pPr indent="0" lvl="0" marL="114300" marR="114300" rtl="0">
                        <a:lnSpc>
                          <a:spcPct val="150000"/>
                        </a:lnSpc>
                        <a:spcBef>
                          <a:spcPts val="0"/>
                        </a:spcBef>
                        <a:buNone/>
                      </a:pPr>
                      <a:r>
                        <a:rPr lang="en" sz="2000">
                          <a:solidFill>
                            <a:srgbClr val="FFFFFF"/>
                          </a:solidFill>
                          <a:latin typeface="Inconsolata"/>
                          <a:ea typeface="Inconsolata"/>
                          <a:cs typeface="Inconsolata"/>
                          <a:sym typeface="Inconsolata"/>
                        </a:rPr>
                        <a:t>def area_square(side):</a:t>
                      </a:r>
                      <a:br>
                        <a:rPr lang="en" sz="2000">
                          <a:solidFill>
                            <a:srgbClr val="FFFFFF"/>
                          </a:solidFill>
                          <a:latin typeface="Inconsolata"/>
                          <a:ea typeface="Inconsolata"/>
                          <a:cs typeface="Inconsolata"/>
                          <a:sym typeface="Inconsolata"/>
                        </a:rPr>
                      </a:br>
                      <a:r>
                        <a:rPr lang="en" sz="2000">
                          <a:solidFill>
                            <a:srgbClr val="FFFFFF"/>
                          </a:solidFill>
                          <a:latin typeface="Inconsolata"/>
                          <a:ea typeface="Inconsolata"/>
                          <a:cs typeface="Inconsolata"/>
                          <a:sym typeface="Inconsolata"/>
                        </a:rPr>
                        <a:t>    area = side**2</a:t>
                      </a:r>
                      <a:br>
                        <a:rPr lang="en" sz="2000">
                          <a:solidFill>
                            <a:srgbClr val="FFFFFF"/>
                          </a:solidFill>
                          <a:latin typeface="Inconsolata"/>
                          <a:ea typeface="Inconsolata"/>
                          <a:cs typeface="Inconsolata"/>
                          <a:sym typeface="Inconsolata"/>
                        </a:rPr>
                      </a:br>
                      <a:r>
                        <a:rPr lang="en" sz="2000">
                          <a:solidFill>
                            <a:srgbClr val="FFFFFF"/>
                          </a:solidFill>
                          <a:latin typeface="Inconsolata"/>
                          <a:ea typeface="Inconsolata"/>
                          <a:cs typeface="Inconsolata"/>
                          <a:sym typeface="Inconsolata"/>
                        </a:rPr>
                        <a:t>    return area</a:t>
                      </a:r>
                    </a:p>
                    <a:p>
                      <a:pPr indent="0" lvl="0" marL="114300" marR="114300" rtl="0">
                        <a:lnSpc>
                          <a:spcPct val="150000"/>
                        </a:lnSpc>
                        <a:spcBef>
                          <a:spcPts val="0"/>
                        </a:spcBef>
                        <a:buNone/>
                      </a:pPr>
                      <a:r>
                        <a:rPr lang="en" sz="2000">
                          <a:solidFill>
                            <a:srgbClr val="FFFFFF"/>
                          </a:solidFill>
                          <a:latin typeface="Inconsolata"/>
                          <a:ea typeface="Inconsolata"/>
                          <a:cs typeface="Inconsolata"/>
                          <a:sym typeface="Inconsolata"/>
                        </a:rPr>
                        <a:t>print(area_square(2))</a:t>
                      </a:r>
                    </a:p>
                    <a:p>
                      <a:pPr indent="0" lvl="0" marL="114300" marR="114300" rtl="0">
                        <a:lnSpc>
                          <a:spcPct val="150000"/>
                        </a:lnSpc>
                        <a:spcBef>
                          <a:spcPts val="0"/>
                        </a:spcBef>
                        <a:buNone/>
                      </a:pPr>
                      <a:r>
                        <a:rPr lang="en" sz="2000">
                          <a:solidFill>
                            <a:srgbClr val="FFFFFF"/>
                          </a:solidFill>
                          <a:latin typeface="Inconsolata"/>
                          <a:ea typeface="Inconsolata"/>
                          <a:cs typeface="Inconsolata"/>
                          <a:sym typeface="Inconsolata"/>
                        </a:rPr>
                        <a:t>print(area_square(3))</a:t>
                      </a:r>
                    </a:p>
                  </a:txBody>
                  <a:tcPr marT="91425" marB="91425" marR="91425" marL="91425"/>
                </a:tc>
              </a:tr>
            </a:tbl>
          </a:graphicData>
        </a:graphic>
      </p:graphicFrame>
      <p:sp>
        <p:nvSpPr>
          <p:cNvPr id="287" name="Shape 287"/>
          <p:cNvSpPr txBox="1"/>
          <p:nvPr/>
        </p:nvSpPr>
        <p:spPr>
          <a:xfrm>
            <a:off x="5398050" y="3186150"/>
            <a:ext cx="2905200" cy="772500"/>
          </a:xfrm>
          <a:prstGeom prst="rect">
            <a:avLst/>
          </a:prstGeom>
          <a:noFill/>
          <a:ln>
            <a:noFill/>
          </a:ln>
        </p:spPr>
        <p:txBody>
          <a:bodyPr anchorCtr="0" anchor="t" bIns="91425" lIns="91425" rIns="91425" wrap="square" tIns="91425">
            <a:noAutofit/>
          </a:bodyPr>
          <a:lstStyle/>
          <a:p>
            <a:pPr lvl="0">
              <a:spcBef>
                <a:spcPts val="0"/>
              </a:spcBef>
              <a:buNone/>
            </a:pPr>
            <a:r>
              <a:rPr lang="en" sz="1600">
                <a:solidFill>
                  <a:schemeClr val="dk1"/>
                </a:solidFill>
                <a:latin typeface="Average"/>
                <a:ea typeface="Average"/>
                <a:cs typeface="Average"/>
                <a:sym typeface="Average"/>
              </a:rPr>
              <a:t>ACTIVITY: Try writing a function to calculate the area of a triangle and a circle.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Scope of a variable</a:t>
            </a:r>
          </a:p>
        </p:txBody>
      </p:sp>
      <p:sp>
        <p:nvSpPr>
          <p:cNvPr id="293" name="Shape 2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Variables are categorized in two ways, local and global.</a:t>
            </a:r>
          </a:p>
          <a:p>
            <a:pPr lvl="0">
              <a:spcBef>
                <a:spcPts val="0"/>
              </a:spcBef>
              <a:spcAft>
                <a:spcPts val="0"/>
              </a:spcAft>
              <a:buNone/>
            </a:pPr>
            <a:r>
              <a:rPr lang="en"/>
              <a:t>Local variables</a:t>
            </a:r>
          </a:p>
          <a:p>
            <a:pPr indent="-228600" lvl="0" marL="457200" rtl="0">
              <a:spcBef>
                <a:spcPts val="0"/>
              </a:spcBef>
            </a:pPr>
            <a:r>
              <a:rPr lang="en"/>
              <a:t>Defined and used only within a function</a:t>
            </a:r>
          </a:p>
          <a:p>
            <a:pPr indent="-228600" lvl="0" marL="457200" rtl="0">
              <a:spcBef>
                <a:spcPts val="0"/>
              </a:spcBef>
            </a:pPr>
            <a:r>
              <a:rPr lang="en"/>
              <a:t>Once the function ends, the value attached to the local variable disappears</a:t>
            </a:r>
          </a:p>
          <a:p>
            <a:pPr lvl="0" rtl="0">
              <a:spcBef>
                <a:spcPts val="0"/>
              </a:spcBef>
              <a:spcAft>
                <a:spcPts val="0"/>
              </a:spcAft>
              <a:buNone/>
            </a:pPr>
            <a:r>
              <a:rPr lang="en"/>
              <a:t>Global variables</a:t>
            </a:r>
          </a:p>
          <a:p>
            <a:pPr indent="-228600" lvl="0" marL="457200" rtl="0">
              <a:spcBef>
                <a:spcPts val="0"/>
              </a:spcBef>
            </a:pPr>
            <a:r>
              <a:rPr lang="en"/>
              <a:t>Defined at the beginning of the program</a:t>
            </a:r>
          </a:p>
          <a:p>
            <a:pPr indent="-228600" lvl="0" marL="457200">
              <a:spcBef>
                <a:spcPts val="0"/>
              </a:spcBef>
            </a:pPr>
            <a:r>
              <a:rPr lang="en"/>
              <a:t>Can be used throughout the whole program</a:t>
            </a:r>
          </a:p>
        </p:txBody>
      </p:sp>
      <p:sp>
        <p:nvSpPr>
          <p:cNvPr id="294" name="Shape 294"/>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Today’s Software: repl.it</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2000">
                <a:solidFill>
                  <a:srgbClr val="FFFFFF"/>
                </a:solidFill>
              </a:rPr>
              <a:t>We will be using repl.it as our Python IDE today. </a:t>
            </a:r>
          </a:p>
          <a:p>
            <a:pPr lvl="0">
              <a:spcBef>
                <a:spcPts val="0"/>
              </a:spcBef>
              <a:buNone/>
            </a:pPr>
            <a:r>
              <a:rPr lang="en" sz="2000">
                <a:solidFill>
                  <a:srgbClr val="FFFFFF"/>
                </a:solidFill>
              </a:rPr>
              <a:t>To open, type this link in your browser: </a:t>
            </a:r>
            <a:r>
              <a:rPr lang="en" sz="2000" u="sng">
                <a:solidFill>
                  <a:srgbClr val="9FC5E8"/>
                </a:solidFill>
                <a:hlinkClick r:id="rId3"/>
              </a:rPr>
              <a:t>https://repl.it/languages/python3</a:t>
            </a:r>
          </a:p>
          <a:p>
            <a:pPr lvl="0">
              <a:spcBef>
                <a:spcPts val="0"/>
              </a:spcBef>
              <a:buNone/>
            </a:pPr>
            <a:r>
              <a:rPr lang="en" sz="2000">
                <a:solidFill>
                  <a:srgbClr val="FFFFFF"/>
                </a:solidFill>
              </a:rPr>
              <a:t>On the top right corner, you will see a “Log In” button. You may log in with your Google or Facebook account in order to be able to save your work.</a:t>
            </a:r>
          </a:p>
          <a:p>
            <a:pPr lvl="0">
              <a:spcBef>
                <a:spcPts val="0"/>
              </a:spcBef>
              <a:buNone/>
            </a:pPr>
            <a:r>
              <a:rPr lang="en" sz="2000">
                <a:solidFill>
                  <a:srgbClr val="FFFFFF"/>
                </a:solidFill>
              </a:rPr>
              <a:t>(If you don’t have either, you may Sign Up with your email)</a:t>
            </a:r>
          </a:p>
          <a:p>
            <a:pPr lvl="0">
              <a:spcBef>
                <a:spcPts val="0"/>
              </a:spcBef>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Examples for global vs local variables</a:t>
            </a:r>
          </a:p>
        </p:txBody>
      </p:sp>
      <p:sp>
        <p:nvSpPr>
          <p:cNvPr id="300" name="Shape 300"/>
          <p:cNvSpPr txBox="1"/>
          <p:nvPr>
            <p:ph idx="1" type="body"/>
          </p:nvPr>
        </p:nvSpPr>
        <p:spPr>
          <a:xfrm>
            <a:off x="1760800" y="1152475"/>
            <a:ext cx="2057400" cy="3613500"/>
          </a:xfrm>
          <a:prstGeom prst="rect">
            <a:avLst/>
          </a:prstGeom>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a:spcBef>
                <a:spcPts val="0"/>
              </a:spcBef>
              <a:spcAft>
                <a:spcPts val="0"/>
              </a:spcAft>
              <a:buNone/>
            </a:pPr>
            <a:r>
              <a:rPr lang="en" sz="1800">
                <a:latin typeface="Inconsolata"/>
                <a:ea typeface="Inconsolata"/>
                <a:cs typeface="Inconsolata"/>
                <a:sym typeface="Inconsolata"/>
              </a:rPr>
              <a:t>x</a:t>
            </a:r>
            <a:r>
              <a:rPr lang="en" sz="1800">
                <a:latin typeface="Inconsolata"/>
                <a:ea typeface="Inconsolata"/>
                <a:cs typeface="Inconsolata"/>
                <a:sym typeface="Inconsolata"/>
              </a:rPr>
              <a:t> = 10</a:t>
            </a:r>
          </a:p>
          <a:p>
            <a:pPr lvl="0" rtl="0">
              <a:spcBef>
                <a:spcPts val="0"/>
              </a:spcBef>
              <a:spcAft>
                <a:spcPts val="0"/>
              </a:spcAft>
              <a:buNone/>
            </a:pPr>
            <a:r>
              <a:rPr lang="en" sz="1800">
                <a:latin typeface="Inconsolata"/>
                <a:ea typeface="Inconsolata"/>
                <a:cs typeface="Inconsolata"/>
                <a:sym typeface="Inconsolata"/>
              </a:rPr>
              <a:t>d</a:t>
            </a:r>
            <a:r>
              <a:rPr lang="en" sz="1800">
                <a:latin typeface="Inconsolata"/>
                <a:ea typeface="Inconsolata"/>
                <a:cs typeface="Inconsolata"/>
                <a:sym typeface="Inconsolata"/>
              </a:rPr>
              <a:t>ef change_x1():</a:t>
            </a:r>
          </a:p>
          <a:p>
            <a:pPr lvl="0" rtl="0">
              <a:spcBef>
                <a:spcPts val="0"/>
              </a:spcBef>
              <a:spcAft>
                <a:spcPts val="0"/>
              </a:spcAft>
              <a:buNone/>
            </a:pPr>
            <a:r>
              <a:rPr lang="en" sz="1800">
                <a:latin typeface="Inconsolata"/>
                <a:ea typeface="Inconsolata"/>
                <a:cs typeface="Inconsolata"/>
                <a:sym typeface="Inconsolata"/>
              </a:rPr>
              <a:t>   </a:t>
            </a:r>
            <a:r>
              <a:rPr lang="en" sz="1800">
                <a:latin typeface="Inconsolata"/>
                <a:ea typeface="Inconsolata"/>
                <a:cs typeface="Inconsolata"/>
                <a:sym typeface="Inconsolata"/>
              </a:rPr>
              <a:t>x</a:t>
            </a:r>
            <a:r>
              <a:rPr lang="en" sz="1800">
                <a:latin typeface="Inconsolata"/>
                <a:ea typeface="Inconsolata"/>
                <a:cs typeface="Inconsolata"/>
                <a:sym typeface="Inconsolata"/>
              </a:rPr>
              <a:t> = 20</a:t>
            </a:r>
          </a:p>
          <a:p>
            <a:pPr lvl="0" rtl="0">
              <a:spcBef>
                <a:spcPts val="0"/>
              </a:spcBef>
              <a:spcAft>
                <a:spcPts val="0"/>
              </a:spcAft>
              <a:buNone/>
            </a:pPr>
            <a:r>
              <a:rPr lang="en" sz="1800">
                <a:latin typeface="Inconsolata"/>
                <a:ea typeface="Inconsolata"/>
                <a:cs typeface="Inconsolata"/>
                <a:sym typeface="Inconsolata"/>
              </a:rPr>
              <a:t>   print(x)</a:t>
            </a:r>
          </a:p>
          <a:p>
            <a:pPr lvl="0" rtl="0">
              <a:spcBef>
                <a:spcPts val="0"/>
              </a:spcBef>
              <a:spcAft>
                <a:spcPts val="0"/>
              </a:spcAft>
              <a:buNone/>
            </a:pPr>
            <a:r>
              <a:rPr lang="en" sz="1800">
                <a:latin typeface="Inconsolata"/>
                <a:ea typeface="Inconsolata"/>
                <a:cs typeface="Inconsolata"/>
                <a:sym typeface="Inconsolata"/>
              </a:rPr>
              <a:t>change_x1()</a:t>
            </a:r>
          </a:p>
          <a:p>
            <a:pPr lvl="0" rtl="0">
              <a:spcBef>
                <a:spcPts val="0"/>
              </a:spcBef>
              <a:spcAft>
                <a:spcPts val="0"/>
              </a:spcAft>
              <a:buNone/>
            </a:pPr>
            <a:r>
              <a:rPr lang="en" sz="1800">
                <a:latin typeface="Inconsolata"/>
                <a:ea typeface="Inconsolata"/>
                <a:cs typeface="Inconsolata"/>
                <a:sym typeface="Inconsolata"/>
              </a:rPr>
              <a:t>print(x)</a:t>
            </a:r>
          </a:p>
          <a:p>
            <a:pPr lvl="0" rtl="0">
              <a:spcBef>
                <a:spcPts val="0"/>
              </a:spcBef>
              <a:spcAft>
                <a:spcPts val="0"/>
              </a:spcAft>
              <a:buNone/>
            </a:pPr>
            <a:r>
              <a:t/>
            </a:r>
            <a:endParaRPr sz="1800">
              <a:latin typeface="Inconsolata"/>
              <a:ea typeface="Inconsolata"/>
              <a:cs typeface="Inconsolata"/>
              <a:sym typeface="Inconsolata"/>
            </a:endParaRPr>
          </a:p>
          <a:p>
            <a:pPr lvl="0" rtl="0">
              <a:spcBef>
                <a:spcPts val="0"/>
              </a:spcBef>
              <a:spcAft>
                <a:spcPts val="0"/>
              </a:spcAft>
              <a:buNone/>
            </a:pPr>
            <a:r>
              <a:t/>
            </a:r>
            <a:endParaRPr sz="1800">
              <a:latin typeface="Inconsolata"/>
              <a:ea typeface="Inconsolata"/>
              <a:cs typeface="Inconsolata"/>
              <a:sym typeface="Inconsolata"/>
            </a:endParaRPr>
          </a:p>
          <a:p>
            <a:pPr lvl="0" rtl="0">
              <a:spcBef>
                <a:spcPts val="0"/>
              </a:spcBef>
              <a:spcAft>
                <a:spcPts val="0"/>
              </a:spcAft>
              <a:buNone/>
            </a:pPr>
            <a:r>
              <a:rPr lang="en" sz="1800">
                <a:latin typeface="Inconsolata"/>
                <a:ea typeface="Inconsolata"/>
                <a:cs typeface="Inconsolata"/>
                <a:sym typeface="Inconsolata"/>
              </a:rPr>
              <a:t>Results:</a:t>
            </a:r>
          </a:p>
          <a:p>
            <a:pPr lvl="0" rtl="0">
              <a:spcBef>
                <a:spcPts val="0"/>
              </a:spcBef>
              <a:spcAft>
                <a:spcPts val="0"/>
              </a:spcAft>
              <a:buNone/>
            </a:pPr>
            <a:r>
              <a:rPr lang="en" sz="1800">
                <a:latin typeface="Inconsolata"/>
                <a:ea typeface="Inconsolata"/>
                <a:cs typeface="Inconsolata"/>
                <a:sym typeface="Inconsolata"/>
              </a:rPr>
              <a:t>20</a:t>
            </a:r>
          </a:p>
          <a:p>
            <a:pPr lvl="0">
              <a:spcBef>
                <a:spcPts val="0"/>
              </a:spcBef>
              <a:spcAft>
                <a:spcPts val="0"/>
              </a:spcAft>
              <a:buNone/>
            </a:pPr>
            <a:r>
              <a:rPr lang="en" sz="1800">
                <a:latin typeface="Inconsolata"/>
                <a:ea typeface="Inconsolata"/>
                <a:cs typeface="Inconsolata"/>
                <a:sym typeface="Inconsolata"/>
              </a:rPr>
              <a:t>10</a:t>
            </a:r>
          </a:p>
        </p:txBody>
      </p:sp>
      <p:sp>
        <p:nvSpPr>
          <p:cNvPr id="301" name="Shape 301"/>
          <p:cNvSpPr txBox="1"/>
          <p:nvPr>
            <p:ph idx="2" type="body"/>
          </p:nvPr>
        </p:nvSpPr>
        <p:spPr>
          <a:xfrm>
            <a:off x="4504000" y="1152475"/>
            <a:ext cx="2057400" cy="3613500"/>
          </a:xfrm>
          <a:prstGeom prst="rect">
            <a:avLst/>
          </a:prstGeom>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spcAft>
                <a:spcPts val="0"/>
              </a:spcAft>
              <a:buNone/>
            </a:pPr>
            <a:r>
              <a:rPr lang="en" sz="1800">
                <a:latin typeface="Inconsolata"/>
                <a:ea typeface="Inconsolata"/>
                <a:cs typeface="Inconsolata"/>
                <a:sym typeface="Inconsolata"/>
              </a:rPr>
              <a:t>x = 10</a:t>
            </a:r>
          </a:p>
          <a:p>
            <a:pPr lvl="0" rtl="0">
              <a:spcBef>
                <a:spcPts val="0"/>
              </a:spcBef>
              <a:spcAft>
                <a:spcPts val="0"/>
              </a:spcAft>
              <a:buNone/>
            </a:pPr>
            <a:r>
              <a:rPr lang="en" sz="1800">
                <a:latin typeface="Inconsolata"/>
                <a:ea typeface="Inconsolata"/>
                <a:cs typeface="Inconsolata"/>
                <a:sym typeface="Inconsolata"/>
              </a:rPr>
              <a:t>def change_x2():</a:t>
            </a:r>
          </a:p>
          <a:p>
            <a:pPr lvl="0" rtl="0">
              <a:spcBef>
                <a:spcPts val="0"/>
              </a:spcBef>
              <a:spcAft>
                <a:spcPts val="0"/>
              </a:spcAft>
              <a:buNone/>
            </a:pPr>
            <a:r>
              <a:rPr lang="en" sz="1800">
                <a:latin typeface="Inconsolata"/>
                <a:ea typeface="Inconsolata"/>
                <a:cs typeface="Inconsolata"/>
                <a:sym typeface="Inconsolata"/>
              </a:rPr>
              <a:t>   global x</a:t>
            </a:r>
          </a:p>
          <a:p>
            <a:pPr lvl="0" rtl="0">
              <a:spcBef>
                <a:spcPts val="0"/>
              </a:spcBef>
              <a:spcAft>
                <a:spcPts val="0"/>
              </a:spcAft>
              <a:buNone/>
            </a:pPr>
            <a:r>
              <a:rPr lang="en" sz="1800">
                <a:latin typeface="Inconsolata"/>
                <a:ea typeface="Inconsolata"/>
                <a:cs typeface="Inconsolata"/>
                <a:sym typeface="Inconsolata"/>
              </a:rPr>
              <a:t>   x = 20</a:t>
            </a:r>
          </a:p>
          <a:p>
            <a:pPr lvl="0" rtl="0">
              <a:spcBef>
                <a:spcPts val="0"/>
              </a:spcBef>
              <a:spcAft>
                <a:spcPts val="0"/>
              </a:spcAft>
              <a:buNone/>
            </a:pPr>
            <a:r>
              <a:rPr lang="en" sz="1800">
                <a:latin typeface="Inconsolata"/>
                <a:ea typeface="Inconsolata"/>
                <a:cs typeface="Inconsolata"/>
                <a:sym typeface="Inconsolata"/>
              </a:rPr>
              <a:t>   print(x)</a:t>
            </a:r>
          </a:p>
          <a:p>
            <a:pPr lvl="0" rtl="0">
              <a:spcBef>
                <a:spcPts val="0"/>
              </a:spcBef>
              <a:spcAft>
                <a:spcPts val="0"/>
              </a:spcAft>
              <a:buNone/>
            </a:pPr>
            <a:r>
              <a:rPr lang="en" sz="1800">
                <a:latin typeface="Inconsolata"/>
                <a:ea typeface="Inconsolata"/>
                <a:cs typeface="Inconsolata"/>
                <a:sym typeface="Inconsolata"/>
              </a:rPr>
              <a:t>change_x2()</a:t>
            </a:r>
          </a:p>
          <a:p>
            <a:pPr lvl="0" rtl="0">
              <a:spcBef>
                <a:spcPts val="0"/>
              </a:spcBef>
              <a:spcAft>
                <a:spcPts val="0"/>
              </a:spcAft>
              <a:buNone/>
            </a:pPr>
            <a:r>
              <a:rPr lang="en" sz="1800">
                <a:latin typeface="Inconsolata"/>
                <a:ea typeface="Inconsolata"/>
                <a:cs typeface="Inconsolata"/>
                <a:sym typeface="Inconsolata"/>
              </a:rPr>
              <a:t>print(x)</a:t>
            </a:r>
          </a:p>
          <a:p>
            <a:pPr lvl="0" rtl="0">
              <a:spcBef>
                <a:spcPts val="0"/>
              </a:spcBef>
              <a:spcAft>
                <a:spcPts val="0"/>
              </a:spcAft>
              <a:buNone/>
            </a:pPr>
            <a:r>
              <a:t/>
            </a:r>
            <a:endParaRPr sz="1800">
              <a:latin typeface="Inconsolata"/>
              <a:ea typeface="Inconsolata"/>
              <a:cs typeface="Inconsolata"/>
              <a:sym typeface="Inconsolata"/>
            </a:endParaRPr>
          </a:p>
          <a:p>
            <a:pPr lvl="0" rtl="0">
              <a:spcBef>
                <a:spcPts val="0"/>
              </a:spcBef>
              <a:spcAft>
                <a:spcPts val="0"/>
              </a:spcAft>
              <a:buNone/>
            </a:pPr>
            <a:r>
              <a:rPr lang="en" sz="1800">
                <a:latin typeface="Inconsolata"/>
                <a:ea typeface="Inconsolata"/>
                <a:cs typeface="Inconsolata"/>
                <a:sym typeface="Inconsolata"/>
              </a:rPr>
              <a:t>Results:</a:t>
            </a:r>
          </a:p>
          <a:p>
            <a:pPr lvl="0" rtl="0">
              <a:spcBef>
                <a:spcPts val="0"/>
              </a:spcBef>
              <a:spcAft>
                <a:spcPts val="0"/>
              </a:spcAft>
              <a:buNone/>
            </a:pPr>
            <a:r>
              <a:rPr lang="en" sz="1800">
                <a:latin typeface="Inconsolata"/>
                <a:ea typeface="Inconsolata"/>
                <a:cs typeface="Inconsolata"/>
                <a:sym typeface="Inconsolata"/>
              </a:rPr>
              <a:t>20</a:t>
            </a:r>
          </a:p>
          <a:p>
            <a:pPr lvl="0" rtl="0">
              <a:spcBef>
                <a:spcPts val="0"/>
              </a:spcBef>
              <a:spcAft>
                <a:spcPts val="0"/>
              </a:spcAft>
              <a:buNone/>
            </a:pPr>
            <a:r>
              <a:rPr lang="en" sz="1800">
                <a:latin typeface="Inconsolata"/>
                <a:ea typeface="Inconsolata"/>
                <a:cs typeface="Inconsolata"/>
                <a:sym typeface="Inconsolata"/>
              </a:rPr>
              <a:t>20</a:t>
            </a:r>
          </a:p>
          <a:p>
            <a:pPr lvl="0">
              <a:spcBef>
                <a:spcPts val="0"/>
              </a:spcBef>
              <a:spcAft>
                <a:spcPts val="0"/>
              </a:spcAft>
              <a:buNone/>
            </a:pPr>
            <a:r>
              <a:t/>
            </a:r>
            <a:endParaRPr sz="1800"/>
          </a:p>
        </p:txBody>
      </p:sp>
      <p:sp>
        <p:nvSpPr>
          <p:cNvPr id="302" name="Shape 302"/>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Common mistakes in programming</a:t>
            </a:r>
          </a:p>
        </p:txBody>
      </p:sp>
      <p:sp>
        <p:nvSpPr>
          <p:cNvPr id="308" name="Shape 30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lr>
                <a:srgbClr val="FFFFFF"/>
              </a:buClr>
            </a:pPr>
            <a:r>
              <a:rPr lang="en">
                <a:solidFill>
                  <a:srgbClr val="FFFFFF"/>
                </a:solidFill>
              </a:rPr>
              <a:t>Infinite loop—when the condition for your while loop is never false</a:t>
            </a:r>
          </a:p>
          <a:p>
            <a:pPr indent="-228600" lvl="0" marL="457200" rtl="0">
              <a:spcBef>
                <a:spcPts val="0"/>
              </a:spcBef>
              <a:buClr>
                <a:srgbClr val="FFFFFF"/>
              </a:buClr>
            </a:pPr>
            <a:r>
              <a:rPr lang="en">
                <a:solidFill>
                  <a:srgbClr val="FFFFFF"/>
                </a:solidFill>
              </a:rPr>
              <a:t>Out of bounds index—make sure that the index you are passing to a list is within bounds (from 0 to 1 less than the length of the list).</a:t>
            </a:r>
          </a:p>
          <a:p>
            <a:pPr indent="-228600" lvl="0" marL="457200" rtl="0">
              <a:spcBef>
                <a:spcPts val="0"/>
              </a:spcBef>
              <a:buClr>
                <a:srgbClr val="FFFFFF"/>
              </a:buClr>
            </a:pPr>
            <a:r>
              <a:rPr lang="en">
                <a:solidFill>
                  <a:srgbClr val="FFFFFF"/>
                </a:solidFill>
              </a:rPr>
              <a:t>Working with variables of different data types—typecast variables when necessary</a:t>
            </a:r>
          </a:p>
          <a:p>
            <a:pPr indent="-330200" lvl="1" marL="914400" rtl="0">
              <a:spcBef>
                <a:spcPts val="0"/>
              </a:spcBef>
              <a:buClr>
                <a:srgbClr val="FFFFFF"/>
              </a:buClr>
              <a:buSzPct val="100000"/>
            </a:pPr>
            <a:r>
              <a:rPr lang="en" sz="1600">
                <a:solidFill>
                  <a:srgbClr val="FFFFFF"/>
                </a:solidFill>
              </a:rPr>
              <a:t>Bad example: </a:t>
            </a:r>
            <a:r>
              <a:rPr lang="en" sz="1600">
                <a:solidFill>
                  <a:srgbClr val="FFFFFF"/>
                </a:solidFill>
                <a:latin typeface="Inconsolata"/>
                <a:ea typeface="Inconsolata"/>
                <a:cs typeface="Inconsolata"/>
                <a:sym typeface="Inconsolata"/>
              </a:rPr>
              <a:t>string_sentence = “This is a number: ” + 0</a:t>
            </a:r>
          </a:p>
          <a:p>
            <a:pPr indent="-330200" lvl="1" marL="914400" rtl="0">
              <a:spcBef>
                <a:spcPts val="0"/>
              </a:spcBef>
              <a:buClr>
                <a:srgbClr val="FFFFFF"/>
              </a:buClr>
              <a:buSzPct val="100000"/>
            </a:pPr>
            <a:r>
              <a:rPr lang="en" sz="1600">
                <a:solidFill>
                  <a:srgbClr val="FFFFFF"/>
                </a:solidFill>
              </a:rPr>
              <a:t>Good example: </a:t>
            </a:r>
            <a:r>
              <a:rPr lang="en" sz="1600">
                <a:solidFill>
                  <a:srgbClr val="FFFFFF"/>
                </a:solidFill>
                <a:latin typeface="Inconsolata"/>
                <a:ea typeface="Inconsolata"/>
                <a:cs typeface="Inconsolata"/>
                <a:sym typeface="Inconsolata"/>
              </a:rPr>
              <a:t>string_sentence = “This is a number: ” + str(0)</a:t>
            </a:r>
          </a:p>
          <a:p>
            <a:pPr indent="-228600" lvl="0" marL="457200" rtl="0">
              <a:spcBef>
                <a:spcPts val="0"/>
              </a:spcBef>
              <a:buClr>
                <a:srgbClr val="FFFFFF"/>
              </a:buClr>
            </a:pPr>
            <a:r>
              <a:rPr lang="en">
                <a:solidFill>
                  <a:srgbClr val="FFFFFF"/>
                </a:solidFill>
              </a:rPr>
              <a:t>Not returning a value from a function</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Final Project</a:t>
            </a:r>
          </a:p>
        </p:txBody>
      </p:sp>
      <p:sp>
        <p:nvSpPr>
          <p:cNvPr id="314" name="Shape 3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There are three projects for you to choose from today.</a:t>
            </a:r>
          </a:p>
          <a:p>
            <a:pPr indent="-228600" lvl="0" marL="457200" rtl="0">
              <a:spcBef>
                <a:spcPts val="0"/>
              </a:spcBef>
              <a:buClr>
                <a:srgbClr val="FFFFFF"/>
              </a:buClr>
              <a:buChar char="-"/>
            </a:pPr>
            <a:r>
              <a:rPr lang="en">
                <a:solidFill>
                  <a:srgbClr val="FFFFFF"/>
                </a:solidFill>
              </a:rPr>
              <a:t>Project 1: Text-Based Adventure</a:t>
            </a:r>
          </a:p>
          <a:p>
            <a:pPr indent="-228600" lvl="0" marL="457200" rtl="0">
              <a:spcBef>
                <a:spcPts val="0"/>
              </a:spcBef>
              <a:buClr>
                <a:srgbClr val="FFFFFF"/>
              </a:buClr>
              <a:buChar char="-"/>
            </a:pPr>
            <a:r>
              <a:rPr lang="en">
                <a:solidFill>
                  <a:srgbClr val="FFFFFF"/>
                </a:solidFill>
              </a:rPr>
              <a:t>Project 2: Tic Tac Toe</a:t>
            </a:r>
          </a:p>
          <a:p>
            <a:pPr indent="-228600" lvl="0" marL="457200">
              <a:spcBef>
                <a:spcPts val="0"/>
              </a:spcBef>
              <a:buClr>
                <a:srgbClr val="FFFFFF"/>
              </a:buClr>
              <a:buChar char="-"/>
            </a:pPr>
            <a:r>
              <a:rPr lang="en">
                <a:solidFill>
                  <a:srgbClr val="FFFFFF"/>
                </a:solidFill>
              </a:rPr>
              <a:t>Project 3: Battleship</a:t>
            </a:r>
          </a:p>
        </p:txBody>
      </p:sp>
      <p:sp>
        <p:nvSpPr>
          <p:cNvPr id="315" name="Shape 315"/>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
        <p:nvSpPr>
          <p:cNvPr id="316" name="Shape 316"/>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2976600" y="2285400"/>
            <a:ext cx="3190800" cy="572700"/>
          </a:xfrm>
          <a:prstGeom prst="rect">
            <a:avLst/>
          </a:prstGeom>
        </p:spPr>
        <p:txBody>
          <a:bodyPr anchorCtr="0" anchor="t" bIns="91425" lIns="91425" rIns="91425" wrap="square" tIns="91425">
            <a:noAutofit/>
          </a:bodyPr>
          <a:lstStyle/>
          <a:p>
            <a:pPr lvl="0">
              <a:spcBef>
                <a:spcPts val="0"/>
              </a:spcBef>
              <a:buNone/>
            </a:pPr>
            <a:r>
              <a:rPr lang="en"/>
              <a:t>Work on your project!</a:t>
            </a:r>
          </a:p>
        </p:txBody>
      </p:sp>
      <p:sp>
        <p:nvSpPr>
          <p:cNvPr id="322" name="Shape 322"/>
          <p:cNvSpPr txBox="1"/>
          <p:nvPr/>
        </p:nvSpPr>
        <p:spPr>
          <a:xfrm>
            <a:off x="2477100" y="2858100"/>
            <a:ext cx="4189800" cy="7449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FFFF"/>
                </a:solidFill>
                <a:latin typeface="Oswald"/>
                <a:ea typeface="Oswald"/>
                <a:cs typeface="Oswald"/>
                <a:sym typeface="Oswald"/>
              </a:rPr>
              <a:t>Github link: </a:t>
            </a:r>
          </a:p>
        </p:txBody>
      </p:sp>
      <p:sp>
        <p:nvSpPr>
          <p:cNvPr id="323" name="Shape 323"/>
          <p:cNvSpPr txBox="1"/>
          <p:nvPr/>
        </p:nvSpPr>
        <p:spPr>
          <a:xfrm>
            <a:off x="1049250" y="426075"/>
            <a:ext cx="7166400" cy="1113600"/>
          </a:xfrm>
          <a:prstGeom prst="rect">
            <a:avLst/>
          </a:prstGeom>
          <a:noFill/>
          <a:ln>
            <a:noFill/>
          </a:ln>
        </p:spPr>
        <p:txBody>
          <a:bodyPr anchorCtr="0" anchor="ctr" bIns="91425" lIns="91425" rIns="91425" wrap="square" tIns="91425">
            <a:noAutofit/>
          </a:bodyPr>
          <a:lstStyle/>
          <a:p>
            <a:pPr lvl="0" rtl="0" algn="ctr">
              <a:spcBef>
                <a:spcPts val="0"/>
              </a:spcBef>
              <a:buNone/>
            </a:pPr>
            <a:r>
              <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Like what you learned?</a:t>
            </a:r>
          </a:p>
        </p:txBody>
      </p:sp>
      <p:sp>
        <p:nvSpPr>
          <p:cNvPr id="329" name="Shape 32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
                <a:solidFill>
                  <a:srgbClr val="FFFFFF"/>
                </a:solidFill>
              </a:rPr>
              <a:t>Here’s some resources you can use to advance your coding adventure!</a:t>
            </a:r>
          </a:p>
          <a:p>
            <a:pPr lvl="0">
              <a:spcBef>
                <a:spcPts val="0"/>
              </a:spcBef>
              <a:spcAft>
                <a:spcPts val="0"/>
              </a:spcAft>
              <a:buNone/>
            </a:pPr>
            <a:r>
              <a:rPr lang="en">
                <a:solidFill>
                  <a:srgbClr val="FFFFFF"/>
                </a:solidFill>
              </a:rPr>
              <a:t>Websites:</a:t>
            </a:r>
          </a:p>
          <a:p>
            <a:pPr indent="-228600" lvl="0" marL="457200" rtl="0">
              <a:spcBef>
                <a:spcPts val="0"/>
              </a:spcBef>
              <a:spcAft>
                <a:spcPts val="0"/>
              </a:spcAft>
              <a:buClr>
                <a:srgbClr val="9FC5E8"/>
              </a:buClr>
            </a:pPr>
            <a:r>
              <a:rPr lang="en" u="sng">
                <a:solidFill>
                  <a:srgbClr val="9FC5E8"/>
                </a:solidFill>
                <a:hlinkClick r:id="rId3"/>
              </a:rPr>
              <a:t>www.codecademy.com</a:t>
            </a:r>
          </a:p>
          <a:p>
            <a:pPr indent="-228600" lvl="0" marL="457200" rtl="0">
              <a:spcBef>
                <a:spcPts val="0"/>
              </a:spcBef>
              <a:spcAft>
                <a:spcPts val="0"/>
              </a:spcAft>
              <a:buClr>
                <a:srgbClr val="9FC5E8"/>
              </a:buClr>
            </a:pPr>
            <a:r>
              <a:rPr lang="en" u="sng">
                <a:solidFill>
                  <a:srgbClr val="9FC5E8"/>
                </a:solidFill>
                <a:hlinkClick r:id="rId4"/>
              </a:rPr>
              <a:t>www.learnpython.org</a:t>
            </a:r>
            <a:r>
              <a:rPr lang="en">
                <a:solidFill>
                  <a:srgbClr val="9FC5E8"/>
                </a:solidFill>
              </a:rPr>
              <a:t> </a:t>
            </a:r>
          </a:p>
          <a:p>
            <a:pPr indent="-228600" lvl="0" marL="457200" rtl="0">
              <a:spcBef>
                <a:spcPts val="0"/>
              </a:spcBef>
              <a:spcAft>
                <a:spcPts val="0"/>
              </a:spcAft>
              <a:buClr>
                <a:srgbClr val="9FC5E8"/>
              </a:buClr>
            </a:pPr>
            <a:r>
              <a:rPr lang="en" u="sng">
                <a:solidFill>
                  <a:srgbClr val="9FC5E8"/>
                </a:solidFill>
                <a:hlinkClick r:id="rId5"/>
              </a:rPr>
              <a:t>www.coursera.org/learn/python</a:t>
            </a:r>
            <a:r>
              <a:rPr lang="en">
                <a:solidFill>
                  <a:srgbClr val="9FC5E8"/>
                </a:solidFill>
              </a:rPr>
              <a:t> </a:t>
            </a:r>
          </a:p>
          <a:p>
            <a:pPr lvl="0" rtl="0">
              <a:spcBef>
                <a:spcPts val="0"/>
              </a:spcBef>
              <a:spcAft>
                <a:spcPts val="0"/>
              </a:spcAft>
              <a:buNone/>
            </a:pPr>
            <a:r>
              <a:rPr lang="en">
                <a:solidFill>
                  <a:srgbClr val="FFFFFF"/>
                </a:solidFill>
              </a:rPr>
              <a:t>Other options:</a:t>
            </a:r>
          </a:p>
          <a:p>
            <a:pPr indent="-228600" lvl="0" marL="457200" rtl="0">
              <a:spcBef>
                <a:spcPts val="0"/>
              </a:spcBef>
              <a:spcAft>
                <a:spcPts val="0"/>
              </a:spcAft>
              <a:buClr>
                <a:srgbClr val="FFFFFF"/>
              </a:buClr>
            </a:pPr>
            <a:r>
              <a:rPr lang="en">
                <a:solidFill>
                  <a:srgbClr val="FFFFFF"/>
                </a:solidFill>
              </a:rPr>
              <a:t>Play with microcontrollers (Arduino, Raspberry Pi etc.)</a:t>
            </a:r>
          </a:p>
          <a:p>
            <a:pPr indent="-228600" lvl="1" marL="914400">
              <a:spcBef>
                <a:spcPts val="0"/>
              </a:spcBef>
              <a:spcAft>
                <a:spcPts val="0"/>
              </a:spcAft>
              <a:buClr>
                <a:srgbClr val="FFFFFF"/>
              </a:buClr>
            </a:pPr>
            <a:r>
              <a:rPr lang="en">
                <a:solidFill>
                  <a:srgbClr val="FFFFFF"/>
                </a:solidFill>
              </a:rPr>
              <a:t>Note: These microcontrollers use a different programming language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2285400"/>
            <a:ext cx="8520600" cy="572700"/>
          </a:xfrm>
          <a:prstGeom prst="rect">
            <a:avLst/>
          </a:prstGeom>
        </p:spPr>
        <p:txBody>
          <a:bodyPr anchorCtr="0" anchor="t" bIns="91425" lIns="91425" rIns="91425" wrap="square" tIns="91425">
            <a:noAutofit/>
          </a:bodyPr>
          <a:lstStyle/>
          <a:p>
            <a:pPr lvl="0" algn="ctr">
              <a:spcBef>
                <a:spcPts val="0"/>
              </a:spcBef>
              <a:buNone/>
            </a:pPr>
            <a:r>
              <a:rPr lang="en"/>
              <a:t>Thank you and keep on learning!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625"/>
            <a:ext cx="3038100" cy="572700"/>
          </a:xfrm>
          <a:prstGeom prst="rect">
            <a:avLst/>
          </a:prstGeom>
        </p:spPr>
        <p:txBody>
          <a:bodyPr anchorCtr="0" anchor="t" bIns="91425" lIns="91425" rIns="91425" wrap="square" tIns="91425">
            <a:noAutofit/>
          </a:bodyPr>
          <a:lstStyle/>
          <a:p>
            <a:pPr lvl="0">
              <a:spcBef>
                <a:spcPts val="0"/>
              </a:spcBef>
              <a:buNone/>
            </a:pPr>
            <a:r>
              <a:rPr lang="en"/>
              <a:t>How to use repl.it</a:t>
            </a:r>
          </a:p>
        </p:txBody>
      </p:sp>
      <p:pic>
        <p:nvPicPr>
          <p:cNvPr descr="Screen Shot 2017-06-30 at 5.02.31 PM.png" id="81" name="Shape 81"/>
          <p:cNvPicPr preferRelativeResize="0"/>
          <p:nvPr/>
        </p:nvPicPr>
        <p:blipFill>
          <a:blip r:embed="rId3">
            <a:alphaModFix/>
          </a:blip>
          <a:stretch>
            <a:fillRect/>
          </a:stretch>
        </p:blipFill>
        <p:spPr>
          <a:xfrm>
            <a:off x="381700" y="907349"/>
            <a:ext cx="8515249" cy="4186150"/>
          </a:xfrm>
          <a:prstGeom prst="rect">
            <a:avLst/>
          </a:prstGeom>
          <a:noFill/>
          <a:ln>
            <a:noFill/>
          </a:ln>
        </p:spPr>
      </p:pic>
      <p:sp>
        <p:nvSpPr>
          <p:cNvPr id="82" name="Shape 82"/>
          <p:cNvSpPr txBox="1"/>
          <p:nvPr/>
        </p:nvSpPr>
        <p:spPr>
          <a:xfrm>
            <a:off x="6196125" y="2348100"/>
            <a:ext cx="814800" cy="268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solidFill>
                  <a:srgbClr val="FFFFFF"/>
                </a:solidFill>
              </a:rPr>
              <a:t>console</a:t>
            </a:r>
          </a:p>
        </p:txBody>
      </p:sp>
      <p:sp>
        <p:nvSpPr>
          <p:cNvPr id="83" name="Shape 83"/>
          <p:cNvSpPr txBox="1"/>
          <p:nvPr/>
        </p:nvSpPr>
        <p:spPr>
          <a:xfrm>
            <a:off x="3594600" y="1610100"/>
            <a:ext cx="1608600" cy="327600"/>
          </a:xfrm>
          <a:prstGeom prst="rect">
            <a:avLst/>
          </a:prstGeom>
          <a:noFill/>
          <a:ln>
            <a:noFill/>
          </a:ln>
        </p:spPr>
        <p:txBody>
          <a:bodyPr anchorCtr="0" anchor="t" bIns="91425" lIns="91425" rIns="91425" wrap="square" tIns="91425">
            <a:noAutofit/>
          </a:bodyPr>
          <a:lstStyle/>
          <a:p>
            <a:pPr lvl="0">
              <a:spcBef>
                <a:spcPts val="0"/>
              </a:spcBef>
              <a:buNone/>
            </a:pPr>
            <a:r>
              <a:rPr lang="en"/>
              <a:t>^ click to run code</a:t>
            </a:r>
          </a:p>
        </p:txBody>
      </p:sp>
      <p:sp>
        <p:nvSpPr>
          <p:cNvPr id="84" name="Shape 84"/>
          <p:cNvSpPr txBox="1"/>
          <p:nvPr/>
        </p:nvSpPr>
        <p:spPr>
          <a:xfrm>
            <a:off x="1741250" y="831150"/>
            <a:ext cx="1608600" cy="327600"/>
          </a:xfrm>
          <a:prstGeom prst="rect">
            <a:avLst/>
          </a:prstGeom>
          <a:noFill/>
          <a:ln>
            <a:noFill/>
          </a:ln>
        </p:spPr>
        <p:txBody>
          <a:bodyPr anchorCtr="0" anchor="t" bIns="91425" lIns="91425" rIns="91425" wrap="square" tIns="91425">
            <a:noAutofit/>
          </a:bodyPr>
          <a:lstStyle/>
          <a:p>
            <a:pPr lvl="0" rtl="0">
              <a:spcBef>
                <a:spcPts val="0"/>
              </a:spcBef>
              <a:buNone/>
            </a:pPr>
            <a:r>
              <a:rPr lang="en"/>
              <a:t>&lt; create new file</a:t>
            </a:r>
          </a:p>
        </p:txBody>
      </p:sp>
      <p:sp>
        <p:nvSpPr>
          <p:cNvPr id="85" name="Shape 85"/>
          <p:cNvSpPr txBox="1"/>
          <p:nvPr/>
        </p:nvSpPr>
        <p:spPr>
          <a:xfrm>
            <a:off x="1741250" y="1610100"/>
            <a:ext cx="1608600" cy="327600"/>
          </a:xfrm>
          <a:prstGeom prst="rect">
            <a:avLst/>
          </a:prstGeom>
          <a:noFill/>
          <a:ln>
            <a:noFill/>
          </a:ln>
        </p:spPr>
        <p:txBody>
          <a:bodyPr anchorCtr="0" anchor="t" bIns="91425" lIns="91425" rIns="91425" wrap="square" tIns="91425">
            <a:noAutofit/>
          </a:bodyPr>
          <a:lstStyle/>
          <a:p>
            <a:pPr lvl="0" rtl="0">
              <a:spcBef>
                <a:spcPts val="0"/>
              </a:spcBef>
              <a:buNone/>
            </a:pPr>
            <a:r>
              <a:rPr lang="en"/>
              <a:t>  </a:t>
            </a:r>
            <a:r>
              <a:rPr lang="en"/>
              <a:t>remember to ^ save your code!</a:t>
            </a:r>
          </a:p>
        </p:txBody>
      </p:sp>
      <p:sp>
        <p:nvSpPr>
          <p:cNvPr id="86" name="Shape 86"/>
          <p:cNvSpPr txBox="1"/>
          <p:nvPr/>
        </p:nvSpPr>
        <p:spPr>
          <a:xfrm>
            <a:off x="5054225" y="193400"/>
            <a:ext cx="3684000" cy="5262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Try typing in “import this” and run the code!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68825"/>
            <a:ext cx="8520600" cy="572700"/>
          </a:xfrm>
          <a:prstGeom prst="rect">
            <a:avLst/>
          </a:prstGeom>
        </p:spPr>
        <p:txBody>
          <a:bodyPr anchorCtr="0" anchor="t" bIns="91425" lIns="91425" rIns="91425" wrap="square" tIns="91425">
            <a:noAutofit/>
          </a:bodyPr>
          <a:lstStyle/>
          <a:p>
            <a:pPr lvl="0">
              <a:spcBef>
                <a:spcPts val="0"/>
              </a:spcBef>
              <a:buNone/>
            </a:pPr>
            <a:r>
              <a:rPr lang="en"/>
              <a:t>Where is Python used?</a:t>
            </a:r>
          </a:p>
        </p:txBody>
      </p:sp>
      <p:sp>
        <p:nvSpPr>
          <p:cNvPr id="92" name="Shape 92"/>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pic>
        <p:nvPicPr>
          <p:cNvPr id="93" name="Shape 93"/>
          <p:cNvPicPr preferRelativeResize="0"/>
          <p:nvPr/>
        </p:nvPicPr>
        <p:blipFill>
          <a:blip r:embed="rId3">
            <a:alphaModFix/>
          </a:blip>
          <a:stretch>
            <a:fillRect/>
          </a:stretch>
        </p:blipFill>
        <p:spPr>
          <a:xfrm>
            <a:off x="5002575" y="346150"/>
            <a:ext cx="3761974" cy="4332525"/>
          </a:xfrm>
          <a:prstGeom prst="rect">
            <a:avLst/>
          </a:prstGeom>
          <a:noFill/>
          <a:ln>
            <a:noFill/>
          </a:ln>
        </p:spPr>
      </p:pic>
      <p:pic>
        <p:nvPicPr>
          <p:cNvPr id="94" name="Shape 94"/>
          <p:cNvPicPr preferRelativeResize="0"/>
          <p:nvPr/>
        </p:nvPicPr>
        <p:blipFill rotWithShape="1">
          <a:blip r:embed="rId4">
            <a:alphaModFix/>
          </a:blip>
          <a:srcRect b="1047" l="2480" r="4599" t="1086"/>
          <a:stretch/>
        </p:blipFill>
        <p:spPr>
          <a:xfrm>
            <a:off x="127875" y="1007000"/>
            <a:ext cx="4669250" cy="3671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How many of you use Instagram?</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rPr>
              <a:t>Instagram API and web app was built on Python!</a:t>
            </a:r>
          </a:p>
          <a:p>
            <a:pPr lvl="0">
              <a:spcBef>
                <a:spcPts val="0"/>
              </a:spcBef>
              <a:buNone/>
            </a:pPr>
            <a:r>
              <a:t/>
            </a:r>
            <a:endParaRPr/>
          </a:p>
        </p:txBody>
      </p:sp>
      <p:pic>
        <p:nvPicPr>
          <p:cNvPr descr="580b57fcd9996e24bc43c521.png" id="101" name="Shape 101"/>
          <p:cNvPicPr preferRelativeResize="0"/>
          <p:nvPr/>
        </p:nvPicPr>
        <p:blipFill>
          <a:blip r:embed="rId3">
            <a:alphaModFix/>
          </a:blip>
          <a:stretch>
            <a:fillRect/>
          </a:stretch>
        </p:blipFill>
        <p:spPr>
          <a:xfrm>
            <a:off x="6392775" y="387700"/>
            <a:ext cx="1895100" cy="1895100"/>
          </a:xfrm>
          <a:prstGeom prst="rect">
            <a:avLst/>
          </a:prstGeom>
          <a:noFill/>
          <a:ln>
            <a:noFill/>
          </a:ln>
        </p:spPr>
      </p:pic>
      <p:pic>
        <p:nvPicPr>
          <p:cNvPr descr="YouTube-logo-full_color.png" id="102" name="Shape 102"/>
          <p:cNvPicPr preferRelativeResize="0"/>
          <p:nvPr/>
        </p:nvPicPr>
        <p:blipFill>
          <a:blip r:embed="rId4">
            <a:alphaModFix/>
          </a:blip>
          <a:stretch>
            <a:fillRect/>
          </a:stretch>
        </p:blipFill>
        <p:spPr>
          <a:xfrm>
            <a:off x="-6" y="2573668"/>
            <a:ext cx="3640024" cy="2265025"/>
          </a:xfrm>
          <a:prstGeom prst="rect">
            <a:avLst/>
          </a:prstGeom>
          <a:noFill/>
          <a:ln>
            <a:noFill/>
          </a:ln>
        </p:spPr>
      </p:pic>
      <p:sp>
        <p:nvSpPr>
          <p:cNvPr id="103" name="Shape 103"/>
          <p:cNvSpPr txBox="1"/>
          <p:nvPr>
            <p:ph type="title"/>
          </p:nvPr>
        </p:nvSpPr>
        <p:spPr>
          <a:xfrm>
            <a:off x="3172775" y="2285400"/>
            <a:ext cx="4370400" cy="572700"/>
          </a:xfrm>
          <a:prstGeom prst="rect">
            <a:avLst/>
          </a:prstGeom>
        </p:spPr>
        <p:txBody>
          <a:bodyPr anchorCtr="0" anchor="t" bIns="91425" lIns="91425" rIns="91425" wrap="square" tIns="91425">
            <a:noAutofit/>
          </a:bodyPr>
          <a:lstStyle/>
          <a:p>
            <a:pPr lvl="0" rtl="0">
              <a:spcBef>
                <a:spcPts val="0"/>
              </a:spcBef>
              <a:buNone/>
            </a:pPr>
            <a:r>
              <a:rPr lang="en"/>
              <a:t>Same goes for YouTube!</a:t>
            </a:r>
          </a:p>
        </p:txBody>
      </p:sp>
      <p:sp>
        <p:nvSpPr>
          <p:cNvPr id="104" name="Shape 104"/>
          <p:cNvSpPr txBox="1"/>
          <p:nvPr/>
        </p:nvSpPr>
        <p:spPr>
          <a:xfrm>
            <a:off x="3488700" y="2923075"/>
            <a:ext cx="5185800" cy="1496700"/>
          </a:xfrm>
          <a:prstGeom prst="rect">
            <a:avLst/>
          </a:prstGeom>
          <a:noFill/>
          <a:ln>
            <a:noFill/>
          </a:ln>
        </p:spPr>
        <p:txBody>
          <a:bodyPr anchorCtr="0" anchor="t" bIns="91425" lIns="91425" rIns="91425" wrap="square" tIns="91425">
            <a:noAutofit/>
          </a:bodyPr>
          <a:lstStyle/>
          <a:p>
            <a:pPr lvl="0">
              <a:spcBef>
                <a:spcPts val="0"/>
              </a:spcBef>
              <a:buNone/>
            </a:pPr>
            <a:r>
              <a:rPr i="1" lang="en">
                <a:solidFill>
                  <a:srgbClr val="FFFFFF"/>
                </a:solidFill>
                <a:latin typeface="Georgia"/>
                <a:ea typeface="Georgia"/>
                <a:cs typeface="Georgia"/>
                <a:sym typeface="Georgia"/>
              </a:rPr>
              <a:t>"Python is fast enough for our site and allows us to produce maintainable features in record times, with a minimum of developers," said Cuong Do, Software Architect, </a:t>
            </a:r>
            <a:r>
              <a:rPr i="1" lang="en" u="sng">
                <a:solidFill>
                  <a:srgbClr val="FFFFFF"/>
                </a:solidFill>
                <a:latin typeface="Georgia"/>
                <a:ea typeface="Georgia"/>
                <a:cs typeface="Georgia"/>
                <a:sym typeface="Georgia"/>
                <a:hlinkClick r:id="rId5"/>
              </a:rPr>
              <a:t>YouTube.com</a:t>
            </a:r>
          </a:p>
          <a:p>
            <a:pPr lvl="0">
              <a:spcBef>
                <a:spcPts val="0"/>
              </a:spcBef>
              <a:buNone/>
            </a:pPr>
            <a:r>
              <a:t/>
            </a:r>
            <a:endParaRPr>
              <a:solidFill>
                <a:srgbClr val="FFFFFF"/>
              </a:solidFill>
            </a:endParaRPr>
          </a:p>
          <a:p>
            <a:pPr lvl="0">
              <a:spcBef>
                <a:spcPts val="0"/>
              </a:spcBef>
              <a:buNone/>
            </a:pPr>
            <a:r>
              <a:rPr lang="en" sz="1800">
                <a:solidFill>
                  <a:srgbClr val="FFFFFF"/>
                </a:solidFill>
                <a:latin typeface="Georgia"/>
                <a:ea typeface="Georgia"/>
                <a:cs typeface="Georgia"/>
                <a:sym typeface="Georgia"/>
              </a:rPr>
              <a:t>Every time you watch a YouTube video, you are executing a bunch of Python code!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Hello World!</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Let’s start programming!</a:t>
            </a:r>
          </a:p>
          <a:p>
            <a:pPr indent="-228600" lvl="0" marL="457200" rtl="0">
              <a:spcBef>
                <a:spcPts val="0"/>
              </a:spcBef>
              <a:buClr>
                <a:srgbClr val="FFFFFF"/>
              </a:buClr>
            </a:pPr>
            <a:r>
              <a:rPr lang="en">
                <a:solidFill>
                  <a:srgbClr val="FFFFFF"/>
                </a:solidFill>
              </a:rPr>
              <a:t>Print statement</a:t>
            </a:r>
          </a:p>
          <a:p>
            <a:pPr indent="-228600" lvl="1" marL="914400" rtl="0">
              <a:spcBef>
                <a:spcPts val="0"/>
              </a:spcBef>
              <a:buClr>
                <a:srgbClr val="FFFFFF"/>
              </a:buClr>
            </a:pPr>
            <a:r>
              <a:rPr lang="en">
                <a:solidFill>
                  <a:srgbClr val="FFFFFF"/>
                </a:solidFill>
              </a:rPr>
              <a:t>Line of code that will output, or print, words to the console</a:t>
            </a:r>
          </a:p>
          <a:p>
            <a:pPr indent="-228600" lvl="1" marL="914400" rtl="0">
              <a:spcBef>
                <a:spcPts val="0"/>
              </a:spcBef>
              <a:buClr>
                <a:srgbClr val="FFFFFF"/>
              </a:buClr>
            </a:pPr>
            <a:r>
              <a:rPr lang="en">
                <a:solidFill>
                  <a:srgbClr val="FFFFFF"/>
                </a:solidFill>
              </a:rPr>
              <a:t>print(“This is an example.”)</a:t>
            </a:r>
          </a:p>
          <a:p>
            <a:pPr indent="-228600" lvl="0" marL="457200" rtl="0">
              <a:spcBef>
                <a:spcPts val="0"/>
              </a:spcBef>
              <a:buClr>
                <a:srgbClr val="FFFFFF"/>
              </a:buClr>
            </a:pPr>
            <a:r>
              <a:rPr lang="en">
                <a:solidFill>
                  <a:srgbClr val="FFFFFF"/>
                </a:solidFill>
              </a:rPr>
              <a:t>Try writing a line of code that’ll print out “Hello World!”</a:t>
            </a:r>
          </a:p>
          <a:p>
            <a:pPr lvl="0">
              <a:spcBef>
                <a:spcPts val="0"/>
              </a:spcBef>
              <a:buNone/>
            </a:pPr>
            <a:r>
              <a:t/>
            </a:r>
            <a:endParaRPr/>
          </a:p>
          <a:p>
            <a:pPr lvl="0">
              <a:spcBef>
                <a:spcPts val="0"/>
              </a:spcBef>
              <a:buNone/>
            </a:pPr>
            <a:r>
              <a:t/>
            </a:r>
            <a:endParaRPr/>
          </a:p>
        </p:txBody>
      </p:sp>
      <p:sp>
        <p:nvSpPr>
          <p:cNvPr id="111" name="Shape 111"/>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Naming variables</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A variable is a name that has a value associated with it.</a:t>
            </a:r>
          </a:p>
          <a:p>
            <a:pPr lvl="0">
              <a:spcBef>
                <a:spcPts val="0"/>
              </a:spcBef>
              <a:buNone/>
            </a:pPr>
            <a:r>
              <a:t/>
            </a:r>
            <a:endParaRPr/>
          </a:p>
          <a:p>
            <a:pPr indent="457200" lvl="0" marL="2286000" rtl="0" algn="ctr">
              <a:spcBef>
                <a:spcPts val="0"/>
              </a:spcBef>
              <a:buNone/>
            </a:pPr>
            <a:r>
              <a:rPr lang="en"/>
              <a:t>	</a:t>
            </a:r>
          </a:p>
          <a:p>
            <a:pPr indent="0" lvl="0" marL="0" rtl="0">
              <a:spcBef>
                <a:spcPts val="0"/>
              </a:spcBef>
              <a:buNone/>
            </a:pPr>
            <a:r>
              <a:t/>
            </a:r>
            <a:endParaRPr/>
          </a:p>
          <a:p>
            <a:pPr indent="0" lvl="0" marL="0" rtl="0">
              <a:spcBef>
                <a:spcPts val="0"/>
              </a:spcBef>
              <a:buNone/>
            </a:pPr>
            <a:r>
              <a:rPr lang="en">
                <a:solidFill>
                  <a:srgbClr val="FFFFFF"/>
                </a:solidFill>
              </a:rPr>
              <a:t>Typically, variable names include lowercase letters, underscores between words and no special characters or keywords (like print or def). This is a convention used for the python language. Other languages may have their own convention.</a:t>
            </a:r>
          </a:p>
        </p:txBody>
      </p:sp>
      <p:graphicFrame>
        <p:nvGraphicFramePr>
          <p:cNvPr id="118" name="Shape 118"/>
          <p:cNvGraphicFramePr/>
          <p:nvPr/>
        </p:nvGraphicFramePr>
        <p:xfrm>
          <a:off x="893775" y="1823100"/>
          <a:ext cx="3000000" cy="3000000"/>
        </p:xfrm>
        <a:graphic>
          <a:graphicData uri="http://schemas.openxmlformats.org/drawingml/2006/table">
            <a:tbl>
              <a:tblPr>
                <a:noFill/>
                <a:tableStyleId>{74DCE66D-4216-4BA3-AA49-642C0081038E}</a:tableStyleId>
              </a:tblPr>
              <a:tblGrid>
                <a:gridCol w="7239000"/>
              </a:tblGrid>
              <a:tr h="1309125">
                <a:tc>
                  <a:txBody>
                    <a:bodyPr>
                      <a:noAutofit/>
                    </a:bodyPr>
                    <a:lstStyle/>
                    <a:p>
                      <a:pPr lvl="0" rtl="0" algn="l">
                        <a:spcBef>
                          <a:spcPts val="0"/>
                        </a:spcBef>
                        <a:buNone/>
                      </a:pPr>
                      <a:r>
                        <a:rPr lang="en" sz="2000">
                          <a:solidFill>
                            <a:schemeClr val="dk1"/>
                          </a:solidFill>
                          <a:latin typeface="Average"/>
                          <a:ea typeface="Average"/>
                          <a:cs typeface="Average"/>
                          <a:sym typeface="Average"/>
                        </a:rPr>
                        <a:t>                              variable_name = “value”		</a:t>
                      </a:r>
                    </a:p>
                    <a:p>
                      <a:pPr lvl="0" rtl="0" algn="ctr">
                        <a:spcBef>
                          <a:spcPts val="0"/>
                        </a:spcBef>
                        <a:buNone/>
                      </a:pPr>
                      <a:r>
                        <a:rPr lang="en" sz="1000">
                          <a:solidFill>
                            <a:schemeClr val="dk1"/>
                          </a:solidFill>
                          <a:latin typeface="Average"/>
                          <a:ea typeface="Average"/>
                          <a:cs typeface="Average"/>
                          <a:sym typeface="Average"/>
                        </a:rPr>
                        <a:t>^				^		</a:t>
                      </a:r>
                    </a:p>
                    <a:p>
                      <a:pPr indent="0" lvl="0" marL="0" rtl="0">
                        <a:spcBef>
                          <a:spcPts val="0"/>
                        </a:spcBef>
                        <a:buNone/>
                      </a:pPr>
                      <a:r>
                        <a:rPr lang="en" sz="2000">
                          <a:solidFill>
                            <a:schemeClr val="dk1"/>
                          </a:solidFill>
                          <a:latin typeface="Average"/>
                          <a:ea typeface="Average"/>
                          <a:cs typeface="Average"/>
                          <a:sym typeface="Average"/>
                        </a:rPr>
                        <a:t>          Name of variable	 		 value associated with variable </a:t>
                      </a:r>
                    </a:p>
                    <a:p>
                      <a:pPr indent="457200" lvl="0" marL="2286000" rtl="0" algn="ctr">
                        <a:lnSpc>
                          <a:spcPct val="100000"/>
                        </a:lnSpc>
                        <a:spcBef>
                          <a:spcPts val="0"/>
                        </a:spcBef>
                        <a:spcAft>
                          <a:spcPts val="0"/>
                        </a:spcAft>
                        <a:buNone/>
                      </a:pPr>
                      <a:r>
                        <a:rPr lang="en" sz="2000">
                          <a:solidFill>
                            <a:schemeClr val="dk1"/>
                          </a:solidFill>
                          <a:latin typeface="Average"/>
                          <a:ea typeface="Average"/>
                          <a:cs typeface="Average"/>
                          <a:sym typeface="Average"/>
                        </a:rPr>
                        <a:t>      (can be a number or text)</a:t>
                      </a:r>
                    </a:p>
                  </a:txBody>
                  <a:tcPr marT="91425" marB="91425" marR="91425" marL="91425"/>
                </a:tc>
              </a:tr>
            </a:tbl>
          </a:graphicData>
        </a:graphic>
      </p:graphicFrame>
      <p:sp>
        <p:nvSpPr>
          <p:cNvPr id="119" name="Shape 119"/>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 Types in Python</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rPr>
              <a:t>Python stores different kinds of variables and inputs as different data types</a:t>
            </a:r>
          </a:p>
          <a:p>
            <a:pPr indent="-228600" lvl="0" marL="457200" rtl="0">
              <a:spcBef>
                <a:spcPts val="0"/>
              </a:spcBef>
              <a:buClr>
                <a:srgbClr val="FFFFFF"/>
              </a:buClr>
            </a:pPr>
            <a:r>
              <a:rPr lang="en">
                <a:solidFill>
                  <a:srgbClr val="FFFFFF"/>
                </a:solidFill>
              </a:rPr>
              <a:t>Numbers</a:t>
            </a:r>
          </a:p>
          <a:p>
            <a:pPr indent="-228600" lvl="1" marL="914400" rtl="0">
              <a:spcBef>
                <a:spcPts val="0"/>
              </a:spcBef>
              <a:buClr>
                <a:srgbClr val="FFFFFF"/>
              </a:buClr>
            </a:pPr>
            <a:r>
              <a:rPr lang="en">
                <a:solidFill>
                  <a:srgbClr val="FFFFFF"/>
                </a:solidFill>
              </a:rPr>
              <a:t>Int, Float </a:t>
            </a:r>
          </a:p>
          <a:p>
            <a:pPr indent="-228600" lvl="0" marL="457200" rtl="0">
              <a:spcBef>
                <a:spcPts val="0"/>
              </a:spcBef>
              <a:buClr>
                <a:srgbClr val="FFFFFF"/>
              </a:buClr>
            </a:pPr>
            <a:r>
              <a:rPr lang="en">
                <a:solidFill>
                  <a:srgbClr val="FFFFFF"/>
                </a:solidFill>
              </a:rPr>
              <a:t>Text</a:t>
            </a:r>
          </a:p>
          <a:p>
            <a:pPr indent="-228600" lvl="1" marL="914400" rtl="0">
              <a:spcBef>
                <a:spcPts val="0"/>
              </a:spcBef>
              <a:buClr>
                <a:srgbClr val="FFFFFF"/>
              </a:buClr>
            </a:pPr>
            <a:r>
              <a:rPr lang="en">
                <a:solidFill>
                  <a:srgbClr val="FFFFFF"/>
                </a:solidFill>
              </a:rPr>
              <a:t>String</a:t>
            </a:r>
          </a:p>
          <a:p>
            <a:pPr indent="-228600" lvl="0" marL="457200" rtl="0">
              <a:spcBef>
                <a:spcPts val="0"/>
              </a:spcBef>
              <a:buClr>
                <a:srgbClr val="FFFFFF"/>
              </a:buClr>
            </a:pPr>
            <a:r>
              <a:rPr lang="en">
                <a:solidFill>
                  <a:srgbClr val="FFFFFF"/>
                </a:solidFill>
              </a:rPr>
              <a:t>Boolean</a:t>
            </a:r>
          </a:p>
          <a:p>
            <a:pPr indent="-228600" lvl="1" marL="914400" rtl="0">
              <a:spcBef>
                <a:spcPts val="0"/>
              </a:spcBef>
              <a:buClr>
                <a:srgbClr val="FFFFFF"/>
              </a:buClr>
            </a:pPr>
            <a:r>
              <a:rPr lang="en">
                <a:solidFill>
                  <a:srgbClr val="FFFFFF"/>
                </a:solidFill>
              </a:rPr>
              <a:t>True/False</a:t>
            </a:r>
          </a:p>
        </p:txBody>
      </p:sp>
      <p:sp>
        <p:nvSpPr>
          <p:cNvPr id="126" name="Shape 126"/>
          <p:cNvSpPr txBox="1"/>
          <p:nvPr/>
        </p:nvSpPr>
        <p:spPr>
          <a:xfrm>
            <a:off x="5513400" y="4807325"/>
            <a:ext cx="3630600" cy="2520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rgbClr val="FFFFFF"/>
                </a:solidFill>
              </a:rPr>
              <a:t>Feel free to interrupt and ask questions!</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