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B9EBAA8-13BD-4C9E-B8C7-600F2A64A326}">
  <a:tblStyle styleId="{BB9EBAA8-13BD-4C9E-B8C7-600F2A64A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Spider directly look at the source of website and retreive needed information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tell them to find a website themselves and try to adapt the given code and crawl back some information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 situation that you want to download large amount of images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or you want to save the ratings of a restaurant for further used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 all those cases, collecting data manually would be dull and boring, therefore, we need help from spider, which is basically a set of code help you to retrieve those needed data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explain the process of rendering a webpage and bring out the topic of html 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TagS/tag_ol.asp" TargetMode="External"/><Relationship Id="rId4" Type="http://schemas.openxmlformats.org/officeDocument/2006/relationships/hyperlink" Target="https://www.w3schools.com/TagS/tag_ul.asp" TargetMode="External"/><Relationship Id="rId5" Type="http://schemas.openxmlformats.org/officeDocument/2006/relationships/hyperlink" Target="https://www.w3schools.com/TagS/tag_menu.asp" TargetMode="External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921025" y="1207425"/>
            <a:ext cx="3302100" cy="18729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Build Spider on Cloud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Workshop presented by Hall 2 IT team</a:t>
            </a:r>
          </a:p>
        </p:txBody>
      </p:sp>
      <p:pic>
        <p:nvPicPr>
          <p:cNvPr descr="h2IT2-1a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1" y="2954301"/>
            <a:ext cx="2189200" cy="21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288"/>
            <a:ext cx="44196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a spider works?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950" y="3076300"/>
            <a:ext cx="2413675" cy="1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900" y="2791762"/>
            <a:ext cx="2052401" cy="205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>
            <a:off x="4410175" y="4226825"/>
            <a:ext cx="1738200" cy="1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4349050" y="3551550"/>
            <a:ext cx="1799400" cy="2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3" name="Shape 133"/>
          <p:cNvSpPr txBox="1"/>
          <p:nvPr/>
        </p:nvSpPr>
        <p:spPr>
          <a:xfrm>
            <a:off x="4730500" y="4453250"/>
            <a:ext cx="861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Request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6038" y="1740850"/>
            <a:ext cx="1661802" cy="16618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310013" y="2376300"/>
            <a:ext cx="861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Server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886100" y="2464800"/>
            <a:ext cx="3799200" cy="4350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Brief Introduction on HTML code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1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 Markup Language (HTML) 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main language for writing webpages.</a:t>
            </a:r>
          </a:p>
          <a:p>
            <a:pPr indent="-254000" lvl="0" marL="254000" marR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&lt;tag&gt; and examples </a:t>
            </a:r>
          </a:p>
          <a:p>
            <a:pPr indent="-254000" lvl="0" marL="254000" marR="0" rtl="0" algn="l">
              <a:lnSpc>
                <a:spcPct val="20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23390" y="6572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 an html file, all html contents are enclosed between the start and end tags.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 &lt;/html&gt;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71" y="1623430"/>
            <a:ext cx="7233177" cy="316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95790" y="35087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section and body section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52" y="1252904"/>
            <a:ext cx="8521290" cy="372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95890" y="237967"/>
            <a:ext cx="894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&lt;h1&gt;&lt;/h1&gt;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&lt;p&gt;&lt;/p&gt;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&lt;a&gt;&lt;/a&gt;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We can add a hyperlink using the 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 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To specify a web address, we provide the reference attribute 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href=".." 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start tag 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 &gt;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747" y="2721101"/>
            <a:ext cx="6528500" cy="200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47015" y="1561980"/>
            <a:ext cx="894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&lt;h1&gt;&lt;/h1&gt;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&lt;p&gt;&lt;/p&gt;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&lt;a&gt;&lt;/a&gt;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&lt;img&gt;&lt;/img&gt;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HTML images are defined with the 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&lt;img&gt;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tag.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The filename of the image source is specified in the </a:t>
            </a:r>
            <a:r>
              <a:rPr b="1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attribute: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12800" t="0"/>
          <a:stretch/>
        </p:blipFill>
        <p:spPr>
          <a:xfrm>
            <a:off x="1840800" y="246450"/>
            <a:ext cx="7303200" cy="295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01298" y="712126"/>
            <a:ext cx="347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&lt;h1&gt;&lt;/h1&gt;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&lt;p&gt;&lt;/p&gt;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&lt;a&gt;&lt;/a&gt;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&lt;img&gt;&lt;/img&gt;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&lt;li&gt;&lt;/li&gt;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 &lt;li&gt; tag defines a list item.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 &lt;li&gt; tag is used in ordered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lists(</a:t>
            </a:r>
            <a:r>
              <a:rPr b="0" i="0" lang="zh-TW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&lt;ol&gt;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unordered lists (</a:t>
            </a:r>
            <a:r>
              <a:rPr b="0" i="0" lang="zh-TW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&lt;ul&gt;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 menu lists (</a:t>
            </a:r>
            <a:r>
              <a:rPr b="0" i="0" lang="zh-TW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&lt;menu&gt;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6876" y="910003"/>
            <a:ext cx="4921075" cy="381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301298" y="345476"/>
            <a:ext cx="347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Attributes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61" y="1483143"/>
            <a:ext cx="7718240" cy="284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301298" y="712126"/>
            <a:ext cx="347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38" y="1537280"/>
            <a:ext cx="7908543" cy="284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473" y="314901"/>
            <a:ext cx="841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The HTML class attribute makes it possible to define equal styles for elements with the same class name.</a:t>
            </a: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12" y="2074160"/>
            <a:ext cx="8449886" cy="2909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666666"/>
                </a:solidFill>
              </a:rPr>
              <a:t>Get started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666666"/>
                </a:solidFill>
              </a:rPr>
              <a:t>This workshop is given in Python 2, if you wish to work in your local pc, please make sure you’ve have following modules installed: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zh-TW">
                <a:solidFill>
                  <a:srgbClr val="666666"/>
                </a:solidFill>
              </a:rPr>
              <a:t>selenium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zh-TW">
                <a:solidFill>
                  <a:srgbClr val="666666"/>
                </a:solidFill>
              </a:rPr>
              <a:t>phantomjs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zh-TW">
                <a:solidFill>
                  <a:srgbClr val="666666"/>
                </a:solidFill>
              </a:rPr>
              <a:t>requests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zh-TW">
                <a:solidFill>
                  <a:srgbClr val="666666"/>
                </a:solidFill>
              </a:rPr>
              <a:t>BeautifulSoup4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AutoNum type="arabicPeriod"/>
            </a:pPr>
            <a:r>
              <a:rPr lang="zh-TW">
                <a:solidFill>
                  <a:srgbClr val="666666"/>
                </a:solidFill>
              </a:rPr>
              <a:t>Jupyter Notebook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994400" y="3035175"/>
            <a:ext cx="60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zh-TW" sz="2800">
                <a:solidFill>
                  <a:srgbClr val="666666"/>
                </a:solidFill>
              </a:rPr>
              <a:t>If not… we’ve prepared a server for you to log in with, you just have to follow the steps in next few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we extract information from those raw sources?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275" y="1376075"/>
            <a:ext cx="3318575" cy="33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833700" y="2526700"/>
            <a:ext cx="79767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</a:t>
            </a:r>
            <a:r>
              <a:rPr b="1"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Regular Language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Chomsky Hierarchy                      Context-free Language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(4 types of formal language)          Context-sensitive Language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Unrestricted Language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What is Regular Expression?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727300" cy="15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Abbreviated as “Regex”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A  sequence of symbols and characters used for pattern-matching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Useful for extrating information from text, such as email address, html tags, url…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zh-TW"/>
              <a:t>Widely applicable in different programming languages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440650" y="3088875"/>
            <a:ext cx="203700" cy="155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811500" y="2615175"/>
            <a:ext cx="186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TW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most restricted</a:t>
            </a:r>
          </a:p>
        </p:txBody>
      </p:sp>
      <p:sp>
        <p:nvSpPr>
          <p:cNvPr id="206" name="Shape 206"/>
          <p:cNvSpPr/>
          <p:nvPr/>
        </p:nvSpPr>
        <p:spPr>
          <a:xfrm>
            <a:off x="3622900" y="3088875"/>
            <a:ext cx="403200" cy="1365000"/>
          </a:xfrm>
          <a:prstGeom prst="leftBrace">
            <a:avLst>
              <a:gd fmla="val 8333" name="adj1"/>
              <a:gd fmla="val 3556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Regex Cheatsheet!</a:t>
            </a:r>
          </a:p>
        </p:txBody>
      </p:sp>
      <p:graphicFrame>
        <p:nvGraphicFramePr>
          <p:cNvPr id="212" name="Shape 212"/>
          <p:cNvGraphicFramePr/>
          <p:nvPr/>
        </p:nvGraphicFramePr>
        <p:xfrm>
          <a:off x="254100" y="10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{BB9EBAA8-13BD-4C9E-B8C7-600F2A64A326}</a:tableStyleId>
              </a:tblPr>
              <a:tblGrid>
                <a:gridCol w="2877950"/>
                <a:gridCol w="2812725"/>
                <a:gridCol w="2986750"/>
              </a:tblGrid>
              <a:tr h="40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Character Classes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Groups &amp; Lookaround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Quantifiers &amp; Alternation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13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      </a:t>
                      </a: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    any character except newline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\w \d \s</a:t>
                      </a:r>
                      <a:r>
                        <a:rPr b="1" lang="zh-TW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word, digit, whitespace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\W \D \S 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not word, digit, whitespace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[abc]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character set (any of a, b, c)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[^abc]   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negated set (not a, b, c)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[a-g] 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range (any between a- g)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(abc)       </a:t>
                      </a:r>
                      <a:r>
                        <a:rPr lang="zh-TW"/>
                        <a:t>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capture group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\1      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back-reference to group 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(?:abc)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non-capturing group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(?=abc)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positive lookahead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(?! abc)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negative lookahead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a* 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0 or more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a+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  1 or more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a?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0 or 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a{3}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  match  exactly 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a{3,}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match 3 or more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a{1,3}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match between 1 to 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a+?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match as few as possible (lazy)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a|b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match a or b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05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Escaped Characters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Anchors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zh-TW" sz="17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Flags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41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\.   \*  \\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escaped special characters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\t  \n  \r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tab, line feed, carriage return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^abc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start of a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abc$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end of a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\b     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word boundary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\B      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word boundary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re.I</a:t>
                      </a:r>
                      <a:r>
                        <a:rPr lang="zh-TW"/>
                        <a:t>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ignore case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re.M      </a:t>
                      </a:r>
                      <a:r>
                        <a:rPr lang="zh-TW"/>
                        <a:t>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multiline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re.S        </a:t>
                      </a:r>
                      <a:r>
                        <a:rPr lang="zh-TW" sz="12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dot matches all including newline        </a:t>
                      </a:r>
                      <a:r>
                        <a:rPr b="1"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3" name="Shape 213"/>
          <p:cNvSpPr txBox="1"/>
          <p:nvPr/>
        </p:nvSpPr>
        <p:spPr>
          <a:xfrm>
            <a:off x="254100" y="4772825"/>
            <a:ext cx="2795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Reference website: https://regexr.com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Regex in Python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b="1" lang="zh-TW"/>
              <a:t>re.findall: </a:t>
            </a:r>
            <a:r>
              <a:rPr lang="zh-TW"/>
              <a:t>return all matches as a “list” of  strings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b="1" lang="zh-TW"/>
              <a:t>re.search</a:t>
            </a:r>
            <a:r>
              <a:rPr lang="zh-TW"/>
              <a:t>: scan for the first match, return </a:t>
            </a:r>
            <a:r>
              <a:rPr lang="zh-TW">
                <a:solidFill>
                  <a:srgbClr val="4A86E8"/>
                </a:solidFill>
              </a:rPr>
              <a:t>MatchObject</a:t>
            </a:r>
            <a:r>
              <a:rPr lang="zh-TW"/>
              <a:t> or </a:t>
            </a:r>
            <a:r>
              <a:rPr lang="zh-TW">
                <a:solidFill>
                  <a:srgbClr val="4A86E8"/>
                </a:solidFill>
              </a:rPr>
              <a:t>None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zh-TW"/>
              <a:t>re.match: </a:t>
            </a:r>
            <a:r>
              <a:rPr lang="zh-TW"/>
              <a:t>match at the beginning of the string, return </a:t>
            </a:r>
            <a:r>
              <a:rPr lang="zh-TW">
                <a:solidFill>
                  <a:srgbClr val="4A86E8"/>
                </a:solidFill>
              </a:rPr>
              <a:t>MatchObject</a:t>
            </a:r>
            <a:r>
              <a:rPr lang="zh-TW"/>
              <a:t> or </a:t>
            </a:r>
            <a:r>
              <a:rPr lang="zh-TW">
                <a:solidFill>
                  <a:srgbClr val="4A86E8"/>
                </a:solidFill>
              </a:rPr>
              <a:t>None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          </a:t>
            </a:r>
            <a:r>
              <a:rPr lang="zh-TW" sz="2400">
                <a:solidFill>
                  <a:schemeClr val="dk1"/>
                </a:solidFill>
              </a:rPr>
              <a:t>re.findall/search/match </a:t>
            </a:r>
            <a:r>
              <a:rPr b="1" lang="zh-TW" sz="2400">
                <a:solidFill>
                  <a:schemeClr val="dk1"/>
                </a:solidFill>
              </a:rPr>
              <a:t>(pattern, string, flag=0)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zh-TW"/>
              <a:t>re.compile:</a:t>
            </a:r>
            <a:r>
              <a:rPr lang="zh-TW"/>
              <a:t> compile the pattern in a “regex object”, convenient for repeated use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2000">
                <a:solidFill>
                  <a:schemeClr val="dk1"/>
                </a:solidFill>
              </a:rPr>
              <a:t>         prog = re.compile </a:t>
            </a:r>
            <a:r>
              <a:rPr b="1" lang="zh-TW" sz="2000">
                <a:solidFill>
                  <a:schemeClr val="dk1"/>
                </a:solidFill>
              </a:rPr>
              <a:t>(pattern)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2000">
                <a:solidFill>
                  <a:schemeClr val="dk1"/>
                </a:solidFill>
              </a:rPr>
              <a:t>         result= prog.findall/search/match </a:t>
            </a:r>
            <a:r>
              <a:rPr b="1" lang="zh-TW" sz="2000">
                <a:solidFill>
                  <a:schemeClr val="dk1"/>
                </a:solidFill>
              </a:rPr>
              <a:t>(string)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Work through in Jupyter notebook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Work them through the whole code and explain line by line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user-agent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header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dynamic webiste with javascript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exception handling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crawling</a:t>
            </a:r>
          </a:p>
          <a:p>
            <a:pPr indent="-228600" lvl="1" marL="914400" rtl="0">
              <a:spcBef>
                <a:spcPts val="0"/>
              </a:spcBef>
              <a:buAutoNum type="romanLcPeriod"/>
            </a:pPr>
            <a:r>
              <a:rPr lang="zh-TW"/>
              <a:t>requests</a:t>
            </a:r>
          </a:p>
          <a:p>
            <a:pPr indent="-228600" lvl="1" marL="914400" rtl="0">
              <a:spcBef>
                <a:spcPts val="0"/>
              </a:spcBef>
              <a:buAutoNum type="romanLcPeriod"/>
            </a:pPr>
            <a:r>
              <a:rPr lang="zh-TW"/>
              <a:t>received data</a:t>
            </a:r>
          </a:p>
          <a:p>
            <a:pPr indent="-228600" lvl="1" marL="914400" rtl="0">
              <a:spcBef>
                <a:spcPts val="0"/>
              </a:spcBef>
              <a:buAutoNum type="romanLcPeriod"/>
            </a:pPr>
            <a:r>
              <a:rPr lang="zh-TW"/>
              <a:t>parse the raw source with a) regular expression b) packages BeautifulSoup4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write the data to file</a:t>
            </a:r>
          </a:p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zh-TW"/>
              <a:t>scp back the image and document for examination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Summary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Even though spider is COOL, we </a:t>
            </a:r>
            <a:r>
              <a:rPr lang="zh-TW">
                <a:solidFill>
                  <a:srgbClr val="FF0000"/>
                </a:solidFill>
              </a:rPr>
              <a:t>shouldn’t</a:t>
            </a:r>
            <a:r>
              <a:rPr lang="zh-TW"/>
              <a:t> consider using spider in the first place, very often there are grouped packages, api, or tools for you to download data. You only use spider when there’s no other choice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Website are </a:t>
            </a:r>
            <a:r>
              <a:rPr lang="zh-TW"/>
              <a:t>constructed</a:t>
            </a:r>
            <a:r>
              <a:rPr lang="zh-TW"/>
              <a:t> by human, therefore, there must have some logic in it and we should build our spider case by case.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Build your own crawler base on the given example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3969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i="1" lang="zh-TW" sz="4800">
                <a:latin typeface="Impact"/>
                <a:ea typeface="Impact"/>
                <a:cs typeface="Impact"/>
                <a:sym typeface="Impact"/>
              </a:rPr>
              <a:t>Try Yourself ~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07100"/>
            <a:ext cx="8520600" cy="202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“https://drive.google.com/open?id=0Bx06sggvEI3MYnpCM2doYWM4c0k”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Download the key depending on your Operating system</a:t>
            </a:r>
          </a:p>
          <a:p>
            <a:pPr indent="-228600" lvl="0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zh-TW"/>
              <a:t>Windows : window_key.ppk</a:t>
            </a:r>
          </a:p>
          <a:p>
            <a:pPr indent="-228600" lvl="0" marL="914400" rtl="0">
              <a:lnSpc>
                <a:spcPct val="200000"/>
              </a:lnSpc>
              <a:spcBef>
                <a:spcPts val="0"/>
              </a:spcBef>
              <a:buAutoNum type="alphaLcPeriod"/>
            </a:pPr>
            <a:r>
              <a:rPr lang="zh-TW"/>
              <a:t>Mac : mac_key.pem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Please open the google form within the folder, we would post commands, url to you interactively.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Steps for environment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Mac User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Open terminal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type in command: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zh-TW"/>
              <a:t>ssh -i [path to the downloaded key] -f [your user name]@[IP address to the server] -L 1234:localhost:1234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Open browser and access page “localhost:1234”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zh-TW"/>
              <a:t>Go to your folder according to your user name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Windows user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Download putty.zip in the google share folder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Open CMD and go to the path containing plink.exe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Type in Command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/>
              <a:t>plink -i [path to your key] -L 1234:localhost:1234 [your user name]@[server IP address]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Open browser and access page “localhost:1234”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/>
              <a:t>Go to your folder according to your user 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85575" y="164325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Have you ever come to ...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922450" y="3974325"/>
            <a:ext cx="52215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BUT, right click to save all images are just too tedious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75" y="867150"/>
            <a:ext cx="5635434" cy="310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7275" y="19370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Or you wish to collect the rating of a store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21648"/>
          <a:stretch/>
        </p:blipFill>
        <p:spPr>
          <a:xfrm>
            <a:off x="614175" y="1163000"/>
            <a:ext cx="7486775" cy="299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715125" y="4344250"/>
            <a:ext cx="834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There are hundreds of them, still tedious...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What is Spider / Crawler / Scaper 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11700" y="1362150"/>
            <a:ext cx="8693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 sz="2400"/>
              <a:t>Extract useful information (e.g. text, images) directly from the source of website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610" y="2181875"/>
            <a:ext cx="3686830" cy="2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40625" y="340900"/>
            <a:ext cx="60663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How browsers render websites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25" y="27463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900" y="2791762"/>
            <a:ext cx="2052401" cy="205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 flipH="1" rot="10800000">
            <a:off x="3216175" y="3998150"/>
            <a:ext cx="32925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3140625" y="3304450"/>
            <a:ext cx="336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1442438" y="2451975"/>
            <a:ext cx="861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Browser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310013" y="2376300"/>
            <a:ext cx="861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Server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270425" y="4206150"/>
            <a:ext cx="861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Request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513" y="1444975"/>
            <a:ext cx="1661802" cy="1661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rot="10800000">
            <a:off x="1870400" y="2036175"/>
            <a:ext cx="6000" cy="47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100" y="215475"/>
            <a:ext cx="2188266" cy="17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