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9"/>
  </p:notesMasterIdLst>
  <p:sldIdLst>
    <p:sldId id="257" r:id="rId2"/>
    <p:sldId id="258" r:id="rId3"/>
    <p:sldId id="327" r:id="rId4"/>
    <p:sldId id="259" r:id="rId5"/>
    <p:sldId id="260" r:id="rId6"/>
    <p:sldId id="325" r:id="rId7"/>
    <p:sldId id="262" r:id="rId8"/>
    <p:sldId id="310" r:id="rId9"/>
    <p:sldId id="264" r:id="rId10"/>
    <p:sldId id="274" r:id="rId11"/>
    <p:sldId id="313" r:id="rId12"/>
    <p:sldId id="314" r:id="rId13"/>
    <p:sldId id="322" r:id="rId14"/>
    <p:sldId id="309" r:id="rId15"/>
    <p:sldId id="269" r:id="rId16"/>
    <p:sldId id="275" r:id="rId17"/>
    <p:sldId id="311" r:id="rId18"/>
    <p:sldId id="319" r:id="rId19"/>
    <p:sldId id="320" r:id="rId20"/>
    <p:sldId id="321" r:id="rId21"/>
    <p:sldId id="312" r:id="rId22"/>
    <p:sldId id="326" r:id="rId23"/>
    <p:sldId id="276" r:id="rId24"/>
    <p:sldId id="288" r:id="rId25"/>
    <p:sldId id="277" r:id="rId26"/>
    <p:sldId id="289" r:id="rId27"/>
    <p:sldId id="290" r:id="rId28"/>
    <p:sldId id="291" r:id="rId29"/>
    <p:sldId id="292" r:id="rId30"/>
    <p:sldId id="278" r:id="rId31"/>
    <p:sldId id="328" r:id="rId32"/>
    <p:sldId id="281" r:id="rId33"/>
    <p:sldId id="282" r:id="rId34"/>
    <p:sldId id="283" r:id="rId35"/>
    <p:sldId id="284" r:id="rId36"/>
    <p:sldId id="285" r:id="rId37"/>
    <p:sldId id="286" r:id="rId38"/>
    <p:sldId id="329" r:id="rId39"/>
    <p:sldId id="293" r:id="rId40"/>
    <p:sldId id="294" r:id="rId41"/>
    <p:sldId id="295" r:id="rId42"/>
    <p:sldId id="296" r:id="rId43"/>
    <p:sldId id="324" r:id="rId44"/>
    <p:sldId id="330" r:id="rId45"/>
    <p:sldId id="298" r:id="rId46"/>
    <p:sldId id="299" r:id="rId47"/>
    <p:sldId id="300" r:id="rId48"/>
    <p:sldId id="297" r:id="rId49"/>
    <p:sldId id="318" r:id="rId50"/>
    <p:sldId id="323" r:id="rId51"/>
    <p:sldId id="301" r:id="rId52"/>
    <p:sldId id="302" r:id="rId53"/>
    <p:sldId id="304" r:id="rId54"/>
    <p:sldId id="303" r:id="rId55"/>
    <p:sldId id="305" r:id="rId56"/>
    <p:sldId id="306" r:id="rId57"/>
    <p:sldId id="307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38066-F594-40FB-B404-0E45F432492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BAACB-9DB8-4F43-A362-120C7039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1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C0EB3-4014-4C37-92E8-3964A4450D46}" type="slidenum">
              <a:rPr lang="en-US" smtClean="0">
                <a:latin typeface="Arial" charset="0"/>
              </a:rPr>
              <a:pPr/>
              <a:t>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6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1643C96-3AB1-4457-AA6E-EB6E63F25C73}" type="slidenum">
              <a:rPr lang="en-US" sz="1200" smtClean="0"/>
              <a:pPr eaLnBrk="1" hangingPunct="1"/>
              <a:t>52</a:t>
            </a:fld>
            <a:endParaRPr lang="en-US" sz="1200" dirty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2150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45673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4338" y="304800"/>
            <a:ext cx="2074862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04800"/>
            <a:ext cx="607218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8482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295400"/>
            <a:ext cx="4073525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295400"/>
            <a:ext cx="4073525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91728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9750" y="304800"/>
            <a:ext cx="829945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6901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1323439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114800" y="6371230"/>
            <a:ext cx="2842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accent5"/>
                </a:solidFill>
              </a:rPr>
              <a:t>Center for Information Assurance Education (NSA/DHS CAE-CDE)</a:t>
            </a:r>
            <a:br>
              <a:rPr lang="en-US" sz="700" dirty="0" smtClean="0">
                <a:solidFill>
                  <a:schemeClr val="accent5"/>
                </a:solidFill>
              </a:rPr>
            </a:br>
            <a:r>
              <a:rPr lang="en-US" sz="700" dirty="0" smtClean="0">
                <a:solidFill>
                  <a:schemeClr val="accent5"/>
                </a:solidFill>
              </a:rPr>
              <a:t>City University of Seattle</a:t>
            </a:r>
            <a:endParaRPr lang="en-US" sz="700" i="0" dirty="0">
              <a:solidFill>
                <a:schemeClr val="accent5"/>
              </a:solidFill>
            </a:endParaRPr>
          </a:p>
        </p:txBody>
      </p:sp>
      <p:pic>
        <p:nvPicPr>
          <p:cNvPr id="6" name="Picture 16" descr="Image result for city university of seattle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12700"/>
            <a:ext cx="901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8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41713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0963775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57077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44541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1184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028812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0638132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2179699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bg2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382000" y="6496050"/>
            <a:ext cx="5762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FFFFFF"/>
                </a:solidFill>
              </a:rPr>
              <a:t>Page </a:t>
            </a:r>
            <a:fld id="{DEEF7EDB-1475-4749-AA87-2953B25835FE}" type="slidenum">
              <a:rPr lang="en-US" sz="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5250" y="6478588"/>
            <a:ext cx="35623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FFFFFF"/>
                </a:solidFill>
              </a:rPr>
              <a:t>CS 131 Programming With C#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267200" y="6395457"/>
            <a:ext cx="2842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9pPr>
          </a:lstStyle>
          <a:p>
            <a:r>
              <a:rPr lang="en-US" sz="700" dirty="0" smtClean="0">
                <a:solidFill>
                  <a:srgbClr val="AEB7CB"/>
                </a:solidFill>
              </a:rPr>
              <a:t>Center for Information Assurance Education (NSA/DHS CAE-CDE)</a:t>
            </a:r>
            <a:br>
              <a:rPr lang="en-US" sz="700" dirty="0" smtClean="0">
                <a:solidFill>
                  <a:srgbClr val="AEB7CB"/>
                </a:solidFill>
              </a:rPr>
            </a:br>
            <a:r>
              <a:rPr lang="en-US" sz="700" dirty="0" smtClean="0">
                <a:solidFill>
                  <a:srgbClr val="AEB7CB"/>
                </a:solidFill>
              </a:rPr>
              <a:t>City University of Seattle</a:t>
            </a:r>
            <a:endParaRPr lang="en-US" sz="700" dirty="0">
              <a:solidFill>
                <a:srgbClr val="AEB7CB"/>
              </a:solidFill>
            </a:endParaRPr>
          </a:p>
        </p:txBody>
      </p:sp>
      <p:pic>
        <p:nvPicPr>
          <p:cNvPr id="8" name="Picture 16" descr="Image result for city university of seattle 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-13354"/>
            <a:ext cx="901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20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transition spd="med"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1" fontAlgn="base" hangingPunct="1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D6E2E"/>
        </a:buClr>
        <a:buChar char="-"/>
        <a:defRPr sz="2000">
          <a:solidFill>
            <a:schemeClr val="tx1"/>
          </a:solidFill>
          <a:latin typeface="+mn-lt"/>
        </a:defRPr>
      </a:lvl3pPr>
      <a:lvl4pPr marL="1544638" indent="-173038" algn="l" rtl="0" eaLnBrk="1" fontAlgn="base" hangingPunct="1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2000">
          <a:solidFill>
            <a:schemeClr val="tx1"/>
          </a:solidFill>
          <a:latin typeface="+mn-lt"/>
        </a:defRPr>
      </a:lvl4pPr>
      <a:lvl5pPr marL="2052638" indent="-222250" algn="l" rtl="0" eaLnBrk="1" fontAlgn="base" hangingPunct="1">
        <a:spcBef>
          <a:spcPct val="20000"/>
        </a:spcBef>
        <a:spcAft>
          <a:spcPct val="0"/>
        </a:spcAft>
        <a:buClr>
          <a:srgbClr val="ED6E2E"/>
        </a:buClr>
        <a:buChar char="-"/>
        <a:defRPr sz="2000">
          <a:solidFill>
            <a:schemeClr val="tx1"/>
          </a:solidFill>
          <a:latin typeface="+mn-lt"/>
        </a:defRPr>
      </a:lvl5pPr>
      <a:lvl6pPr marL="2509838" indent="-222250" algn="l" rtl="0" eaLnBrk="1" fontAlgn="base" hangingPunct="1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6pPr>
      <a:lvl7pPr marL="2967038" indent="-222250" algn="l" rtl="0" eaLnBrk="1" fontAlgn="base" hangingPunct="1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7pPr>
      <a:lvl8pPr marL="3424238" indent="-222250" algn="l" rtl="0" eaLnBrk="1" fontAlgn="base" hangingPunct="1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8pPr>
      <a:lvl9pPr marL="3881438" indent="-222250" algn="l" rtl="0" eaLnBrk="1" fontAlgn="base" hangingPunct="1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1676400"/>
            <a:ext cx="9067800" cy="4401205"/>
          </a:xfrm>
        </p:spPr>
        <p:txBody>
          <a:bodyPr/>
          <a:lstStyle/>
          <a:p>
            <a:pPr algn="ctr"/>
            <a:r>
              <a:rPr lang="en-US" b="1" dirty="0" smtClean="0"/>
              <a:t>Computer Science 131: </a:t>
            </a:r>
          </a:p>
          <a:p>
            <a:pPr algn="ctr"/>
            <a:r>
              <a:rPr lang="en-US" b="1" dirty="0" smtClean="0"/>
              <a:t>Programming with C# Part 7</a:t>
            </a:r>
          </a:p>
          <a:p>
            <a:pPr algn="ctr"/>
            <a:r>
              <a:rPr lang="en-US" b="1" dirty="0" smtClean="0"/>
              <a:t>Introduction to</a:t>
            </a:r>
          </a:p>
          <a:p>
            <a:pPr algn="ctr"/>
            <a:r>
              <a:rPr lang="en-US" b="1" dirty="0" smtClean="0"/>
              <a:t>Object Oriented Programming</a:t>
            </a:r>
            <a:endParaRPr lang="en-US" b="1" dirty="0"/>
          </a:p>
          <a:p>
            <a:pPr algn="ctr"/>
            <a:endParaRPr lang="en-US" dirty="0" smtClean="0"/>
          </a:p>
          <a:p>
            <a:pPr algn="ctr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974045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Members: Field </a:t>
            </a:r>
            <a:r>
              <a:rPr lang="en-US" dirty="0" smtClean="0"/>
              <a:t>and Method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Animal class has two members, a field ‘Name’ and a method Talk()</a:t>
            </a:r>
          </a:p>
          <a:p>
            <a:endParaRPr lang="en-US" dirty="0" smtClean="0"/>
          </a:p>
          <a:p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3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public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Talk()</a:t>
            </a: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{</a:t>
            </a:r>
          </a:p>
          <a:p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“Hello"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 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782728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Varying levels of access can be assigned to the data members and methods of a class or </a:t>
            </a:r>
            <a:r>
              <a:rPr lang="en-US" dirty="0" err="1"/>
              <a:t>struct</a:t>
            </a:r>
            <a:r>
              <a:rPr lang="en-US" dirty="0"/>
              <a:t> to either hide internal logic and data or to grant access to specific structures.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Four common </a:t>
            </a:r>
            <a:r>
              <a:rPr lang="en-US" dirty="0"/>
              <a:t>levels of access are </a:t>
            </a:r>
            <a:r>
              <a:rPr lang="en-US" b="1" dirty="0"/>
              <a:t>private</a:t>
            </a:r>
            <a:r>
              <a:rPr lang="en-US" dirty="0" smtClean="0"/>
              <a:t>, </a:t>
            </a:r>
            <a:r>
              <a:rPr lang="en-US" b="1" dirty="0" smtClean="0"/>
              <a:t>internal</a:t>
            </a:r>
            <a:r>
              <a:rPr lang="en-US" dirty="0" smtClean="0"/>
              <a:t>, </a:t>
            </a:r>
            <a:r>
              <a:rPr lang="en-US" b="1" dirty="0"/>
              <a:t>protected</a:t>
            </a:r>
            <a:r>
              <a:rPr lang="en-US" dirty="0"/>
              <a:t>, and </a:t>
            </a:r>
            <a:r>
              <a:rPr lang="en-US" b="1" dirty="0"/>
              <a:t>public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674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99450" cy="4648200"/>
          </a:xfrm>
        </p:spPr>
        <p:txBody>
          <a:bodyPr/>
          <a:lstStyle/>
          <a:p>
            <a:pPr marL="457200" lvl="1" indent="-182880" fontAlgn="auto">
              <a:spcAft>
                <a:spcPts val="0"/>
              </a:spcAft>
              <a:buClr>
                <a:srgbClr val="93A299"/>
              </a:buClr>
              <a:buFont typeface="Arial" pitchFamily="34" charset="0"/>
              <a:buChar char="•"/>
            </a:pPr>
            <a:r>
              <a:rPr lang="en-US" sz="2000" b="1" kern="1200" dirty="0" smtClean="0">
                <a:solidFill>
                  <a:srgbClr val="292934"/>
                </a:solidFill>
                <a:ea typeface="+mn-ea"/>
                <a:cs typeface="+mn-cs"/>
              </a:rPr>
              <a:t>public</a:t>
            </a:r>
            <a:r>
              <a:rPr lang="en-US" sz="2000" kern="1200" dirty="0" smtClean="0">
                <a:solidFill>
                  <a:srgbClr val="292934"/>
                </a:solidFill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rgbClr val="292934"/>
                </a:solidFill>
                <a:ea typeface="+mn-ea"/>
                <a:cs typeface="+mn-cs"/>
              </a:rPr>
              <a:t>– visible from a client object</a:t>
            </a:r>
          </a:p>
          <a:p>
            <a:pPr marL="457200" lvl="1" indent="-182880" fontAlgn="auto">
              <a:spcAft>
                <a:spcPts val="0"/>
              </a:spcAft>
              <a:buClr>
                <a:srgbClr val="93A299"/>
              </a:buClr>
              <a:buFont typeface="Arial" pitchFamily="34" charset="0"/>
              <a:buChar char="•"/>
            </a:pPr>
            <a:r>
              <a:rPr lang="en-US" sz="2000" b="1" kern="1200" dirty="0">
                <a:solidFill>
                  <a:srgbClr val="292934"/>
                </a:solidFill>
                <a:ea typeface="+mn-ea"/>
                <a:cs typeface="+mn-cs"/>
              </a:rPr>
              <a:t>internal</a:t>
            </a:r>
            <a:r>
              <a:rPr lang="en-US" sz="2000" kern="1200" dirty="0">
                <a:solidFill>
                  <a:srgbClr val="292934"/>
                </a:solidFill>
                <a:ea typeface="+mn-ea"/>
                <a:cs typeface="+mn-cs"/>
              </a:rPr>
              <a:t> – visible within the assembly (EXE or DLL code)</a:t>
            </a:r>
          </a:p>
          <a:p>
            <a:pPr marL="457200" lvl="1" indent="-182880" fontAlgn="auto">
              <a:spcAft>
                <a:spcPts val="0"/>
              </a:spcAft>
              <a:buClr>
                <a:srgbClr val="93A299"/>
              </a:buClr>
              <a:buFont typeface="Arial" pitchFamily="34" charset="0"/>
              <a:buChar char="•"/>
            </a:pPr>
            <a:r>
              <a:rPr lang="en-US" sz="2000" b="1" kern="1200" dirty="0">
                <a:solidFill>
                  <a:srgbClr val="292934"/>
                </a:solidFill>
                <a:ea typeface="+mn-ea"/>
                <a:cs typeface="+mn-cs"/>
              </a:rPr>
              <a:t>private</a:t>
            </a:r>
            <a:r>
              <a:rPr lang="en-US" sz="2000" kern="1200" dirty="0">
                <a:solidFill>
                  <a:srgbClr val="292934"/>
                </a:solidFill>
                <a:ea typeface="+mn-ea"/>
                <a:cs typeface="+mn-cs"/>
              </a:rPr>
              <a:t> – visible within class</a:t>
            </a:r>
          </a:p>
          <a:p>
            <a:pPr marL="457200" lvl="1" indent="-182880" fontAlgn="auto">
              <a:spcAft>
                <a:spcPts val="0"/>
              </a:spcAft>
              <a:buClr>
                <a:srgbClr val="93A299"/>
              </a:buClr>
              <a:buFont typeface="Arial" pitchFamily="34" charset="0"/>
              <a:buChar char="•"/>
            </a:pPr>
            <a:r>
              <a:rPr lang="en-US" sz="2000" b="1" kern="1200" dirty="0">
                <a:solidFill>
                  <a:srgbClr val="292934"/>
                </a:solidFill>
                <a:ea typeface="+mn-ea"/>
                <a:cs typeface="+mn-cs"/>
              </a:rPr>
              <a:t>protected</a:t>
            </a:r>
            <a:r>
              <a:rPr lang="en-US" sz="2000" kern="1200" dirty="0">
                <a:solidFill>
                  <a:srgbClr val="292934"/>
                </a:solidFill>
                <a:ea typeface="+mn-ea"/>
                <a:cs typeface="+mn-cs"/>
              </a:rPr>
              <a:t> – same as private, but visible to derived classes</a:t>
            </a:r>
          </a:p>
          <a:p>
            <a:pPr marL="457200" lvl="1" indent="-182880" fontAlgn="auto">
              <a:spcAft>
                <a:spcPts val="0"/>
              </a:spcAft>
              <a:buClr>
                <a:srgbClr val="93A299"/>
              </a:buClr>
              <a:buFont typeface="Arial" pitchFamily="34" charset="0"/>
              <a:buChar char="•"/>
            </a:pPr>
            <a:endParaRPr lang="en-US" sz="2000" kern="1200" dirty="0">
              <a:solidFill>
                <a:srgbClr val="292934"/>
              </a:solidFill>
              <a:ea typeface="+mn-ea"/>
              <a:cs typeface="+mn-cs"/>
            </a:endParaRPr>
          </a:p>
          <a:p>
            <a:pPr marL="274320" lvl="1" indent="0" fontAlgn="auto">
              <a:spcAft>
                <a:spcPts val="0"/>
              </a:spcAft>
              <a:buClr>
                <a:srgbClr val="93A299"/>
              </a:buClr>
              <a:buNone/>
            </a:pPr>
            <a:r>
              <a:rPr lang="en-US" sz="2000" kern="1200" dirty="0">
                <a:solidFill>
                  <a:srgbClr val="292934"/>
                </a:solidFill>
                <a:ea typeface="+mn-ea"/>
                <a:cs typeface="+mn-cs"/>
              </a:rPr>
              <a:t>Internal is used by default if no access modifier is specified</a:t>
            </a:r>
          </a:p>
          <a:p>
            <a:pPr marL="274320" lvl="1" indent="0" fontAlgn="auto">
              <a:spcAft>
                <a:spcPts val="0"/>
              </a:spcAft>
              <a:buClr>
                <a:srgbClr val="93A299"/>
              </a:buClr>
              <a:buNone/>
            </a:pPr>
            <a:endParaRPr lang="en-US" sz="2000" kern="1200" dirty="0">
              <a:solidFill>
                <a:srgbClr val="292934"/>
              </a:solidFill>
              <a:ea typeface="+mn-ea"/>
              <a:cs typeface="+mn-c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public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400" kern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string</a:t>
            </a:r>
            <a:r>
              <a:rPr lang="en-US" sz="24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title;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400" kern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 </a:t>
            </a:r>
            <a:r>
              <a:rPr lang="en-US" sz="2400" kern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EmpID</a:t>
            </a:r>
            <a:r>
              <a:rPr lang="en-US" sz="24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2400" kern="1200" dirty="0" smtClean="0">
              <a:solidFill>
                <a:srgbClr val="292934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880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Demonstration: Create a class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361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99450" cy="4648200"/>
          </a:xfrm>
        </p:spPr>
        <p:txBody>
          <a:bodyPr/>
          <a:lstStyle/>
          <a:p>
            <a:r>
              <a:rPr lang="en-US" dirty="0" smtClean="0"/>
              <a:t>The class definition is referenced to </a:t>
            </a:r>
            <a:r>
              <a:rPr lang="en-US" dirty="0"/>
              <a:t>generate </a:t>
            </a:r>
            <a:r>
              <a:rPr lang="en-US" dirty="0" smtClean="0"/>
              <a:t>objects of the class type.</a:t>
            </a:r>
          </a:p>
          <a:p>
            <a:endParaRPr lang="en-US" dirty="0"/>
          </a:p>
          <a:p>
            <a:r>
              <a:rPr lang="en-US" dirty="0" smtClean="0"/>
              <a:t>Object </a:t>
            </a:r>
            <a:r>
              <a:rPr lang="en-US" dirty="0"/>
              <a:t>instances are implementations of a </a:t>
            </a:r>
            <a:r>
              <a:rPr lang="en-US" dirty="0" smtClean="0"/>
              <a:t>class, </a:t>
            </a:r>
            <a:r>
              <a:rPr lang="en-US" dirty="0"/>
              <a:t>and each instance stores a separate data set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creates a distinction between the class definition code, and the code that creates the objects. The latter is sometimes referred to as </a:t>
            </a:r>
            <a:r>
              <a:rPr lang="en-US" i="1" dirty="0" smtClean="0"/>
              <a:t>client code</a:t>
            </a:r>
            <a:r>
              <a:rPr lang="en-US" dirty="0" smtClean="0"/>
              <a:t> or </a:t>
            </a:r>
            <a:r>
              <a:rPr lang="en-US" i="1" dirty="0" smtClean="0"/>
              <a:t>driver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16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21722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332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 object is called </a:t>
            </a:r>
            <a:r>
              <a:rPr lang="en-US" i="1" dirty="0" smtClean="0"/>
              <a:t>instantiation</a:t>
            </a:r>
            <a:r>
              <a:rPr lang="en-US" dirty="0" smtClean="0"/>
              <a:t>. (Objects are sometimes called instances of a class).</a:t>
            </a:r>
          </a:p>
          <a:p>
            <a:endParaRPr lang="en-US" dirty="0"/>
          </a:p>
          <a:p>
            <a:r>
              <a:rPr lang="en-US" dirty="0" smtClean="0"/>
              <a:t>The new keyword tells the computer to reserve space in memory for an object of this type and it’s members.</a:t>
            </a:r>
          </a:p>
          <a:p>
            <a:endParaRPr lang="en-US" dirty="0"/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08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 object is called </a:t>
            </a:r>
            <a:r>
              <a:rPr lang="en-US" i="1" dirty="0" smtClean="0"/>
              <a:t>instantiation</a:t>
            </a:r>
            <a:r>
              <a:rPr lang="en-US" dirty="0" smtClean="0"/>
              <a:t>. (Objects are sometimes called instances of a class).</a:t>
            </a:r>
          </a:p>
          <a:p>
            <a:endParaRPr lang="en-US" dirty="0"/>
          </a:p>
          <a:p>
            <a:r>
              <a:rPr lang="en-US" dirty="0" smtClean="0"/>
              <a:t>Once created, an object of the class type has access to the public members of the class: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myAnimal.name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Sharpy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dirty="0"/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myAnimal.Talk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495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292934"/>
                </a:solidFill>
              </a:rPr>
              <a:t>Methods are functions that are defined within a class definition, making them members of the class.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endParaRPr lang="en-US" sz="2400" kern="1200" dirty="0">
              <a:solidFill>
                <a:srgbClr val="292934"/>
              </a:solidFill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 smtClean="0">
                <a:solidFill>
                  <a:srgbClr val="292934"/>
                </a:solidFill>
              </a:rPr>
              <a:t>Public </a:t>
            </a:r>
            <a:r>
              <a:rPr lang="en-US" sz="2400" kern="1200" dirty="0">
                <a:solidFill>
                  <a:srgbClr val="292934"/>
                </a:solidFill>
              </a:rPr>
              <a:t>methods of the class are visible to </a:t>
            </a:r>
            <a:r>
              <a:rPr lang="en-US" sz="2400" kern="1200" dirty="0" smtClean="0">
                <a:solidFill>
                  <a:srgbClr val="292934"/>
                </a:solidFill>
              </a:rPr>
              <a:t>objects.</a:t>
            </a:r>
            <a:endParaRPr lang="en-US" sz="2400" kern="1200" dirty="0">
              <a:solidFill>
                <a:srgbClr val="292934"/>
              </a:solidFill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endParaRPr lang="en-US" sz="2400" kern="1200" dirty="0">
              <a:solidFill>
                <a:srgbClr val="292934"/>
              </a:solidFill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endParaRPr lang="en-US" sz="24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getHireDate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2400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.hireDate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en-US" sz="2400" kern="1200" dirty="0">
              <a:solidFill>
                <a:srgbClr val="292934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709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This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keyword </a:t>
            </a:r>
            <a:r>
              <a:rPr lang="en-US" i="1" dirty="0"/>
              <a:t>this</a:t>
            </a:r>
            <a:r>
              <a:rPr lang="en-US" dirty="0"/>
              <a:t> may be used to explicitly reference a member within the class-level scope from a method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‘this’ is used to explicitly reference a peer member of the method’s class. It can be thought of as a placeholder for an object of that type.</a:t>
            </a:r>
          </a:p>
          <a:p>
            <a:endParaRPr lang="en-US" dirty="0"/>
          </a:p>
          <a:p>
            <a:pPr lvl="0"/>
            <a:r>
              <a:rPr lang="en-US" kern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return</a:t>
            </a:r>
            <a:r>
              <a:rPr lang="en-US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kern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.hireDate</a:t>
            </a:r>
            <a:r>
              <a:rPr lang="en-US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978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Classes and Objects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Class Members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Client Code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Constructors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Static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610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kern="1200" dirty="0">
                <a:solidFill>
                  <a:srgbClr val="292934"/>
                </a:solidFill>
              </a:rPr>
              <a:t>Object methods provide built-in functionality to the client code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endParaRPr lang="en-US" sz="2400" kern="1200" dirty="0">
              <a:solidFill>
                <a:srgbClr val="292934"/>
              </a:solidFill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hDate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employee165.getHireDate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endParaRPr lang="en-US" sz="24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926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Demonstration: Creating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591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Challenge!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99450" cy="4648200"/>
          </a:xfrm>
        </p:spPr>
        <p:txBody>
          <a:bodyPr/>
          <a:lstStyle/>
          <a:p>
            <a:r>
              <a:rPr lang="en-US" dirty="0" smtClean="0"/>
              <a:t>Create a new console application called Employee. Add an Employee class to the project.</a:t>
            </a:r>
          </a:p>
          <a:p>
            <a:endParaRPr lang="en-US" dirty="0" smtClean="0"/>
          </a:p>
          <a:p>
            <a:r>
              <a:rPr lang="en-US" dirty="0" smtClean="0"/>
              <a:t>Add two members to the class, a public field of type string called ‘Name’, and a public method called </a:t>
            </a:r>
            <a:r>
              <a:rPr lang="en-US" dirty="0" err="1" smtClean="0"/>
              <a:t>GetName</a:t>
            </a:r>
            <a:r>
              <a:rPr lang="en-US" dirty="0" smtClean="0"/>
              <a:t>() that prints the name value.</a:t>
            </a:r>
          </a:p>
          <a:p>
            <a:endParaRPr lang="en-US" dirty="0" smtClean="0"/>
          </a:p>
          <a:p>
            <a:r>
              <a:rPr lang="en-US" dirty="0" smtClean="0"/>
              <a:t>In Main(), create an object of type Employee. Assign a value to the Name field, and call the </a:t>
            </a:r>
            <a:r>
              <a:rPr lang="en-US" dirty="0" err="1" smtClean="0"/>
              <a:t>GetName</a:t>
            </a:r>
            <a:r>
              <a:rPr lang="en-US" dirty="0" smtClean="0"/>
              <a:t> method to display the name.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729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Constructors are a special class method with the same name as the class and no return type.</a:t>
            </a:r>
          </a:p>
          <a:p>
            <a:endParaRPr lang="en-US" dirty="0" smtClean="0"/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kern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en-US" sz="20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Employee(</a:t>
            </a:r>
            <a:r>
              <a:rPr lang="en-US" sz="20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First, </a:t>
            </a:r>
            <a:r>
              <a:rPr lang="en-US" sz="20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Last)</a:t>
            </a:r>
            <a:endParaRPr lang="en-US" sz="20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20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First;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20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Last</a:t>
            </a:r>
            <a:r>
              <a:rPr lang="en-US" sz="20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0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endParaRPr lang="en-US" sz="20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288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dirty="0"/>
              <a:t>Constructors </a:t>
            </a:r>
            <a:r>
              <a:rPr lang="en-US" sz="2400" dirty="0" smtClean="0"/>
              <a:t>allow </a:t>
            </a:r>
            <a:r>
              <a:rPr lang="en-US" sz="2400" dirty="0"/>
              <a:t>you to pass parameter </a:t>
            </a:r>
            <a:r>
              <a:rPr lang="en-US" sz="2400" dirty="0" smtClean="0"/>
              <a:t>arguments to initialize data members </a:t>
            </a:r>
            <a:r>
              <a:rPr lang="en-US" sz="2400" dirty="0"/>
              <a:t>when you create an object in client code.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endParaRPr lang="en-US" sz="2000" kern="1200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980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99450" cy="990600"/>
          </a:xfrm>
        </p:spPr>
        <p:txBody>
          <a:bodyPr/>
          <a:lstStyle/>
          <a:p>
            <a:r>
              <a:rPr lang="en-US" dirty="0" smtClean="0"/>
              <a:t>Creating an Object With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99450" cy="4648200"/>
          </a:xfrm>
        </p:spPr>
        <p:txBody>
          <a:bodyPr/>
          <a:lstStyle/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292934"/>
                </a:solidFill>
              </a:rPr>
              <a:t>Declare an object of that </a:t>
            </a:r>
            <a:r>
              <a:rPr lang="en-US" sz="2400" kern="1200" dirty="0" smtClean="0">
                <a:solidFill>
                  <a:srgbClr val="292934"/>
                </a:solidFill>
              </a:rPr>
              <a:t>type, using </a:t>
            </a:r>
            <a:r>
              <a:rPr lang="en-US" sz="2400" kern="1200" dirty="0">
                <a:solidFill>
                  <a:srgbClr val="292934"/>
                </a:solidFill>
              </a:rPr>
              <a:t>the ‘new’ keyword </a:t>
            </a:r>
            <a:r>
              <a:rPr lang="en-US" sz="2400" kern="1200" dirty="0" smtClean="0">
                <a:solidFill>
                  <a:srgbClr val="292934"/>
                </a:solidFill>
              </a:rPr>
              <a:t>and pass in the values to match a class constructor method.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endParaRPr lang="en-US" sz="2400" kern="1200" dirty="0">
              <a:solidFill>
                <a:srgbClr val="292934"/>
              </a:solidFill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200" kern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en-US" sz="22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emp1 = </a:t>
            </a:r>
            <a:r>
              <a:rPr lang="en-US" sz="22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2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kern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en-US" sz="22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200" kern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"Jana"</a:t>
            </a:r>
            <a:r>
              <a:rPr lang="en-US" sz="22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200" kern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200" kern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Milanova</a:t>
            </a:r>
            <a:r>
              <a:rPr lang="en-US" sz="2200" kern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2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2400" dirty="0" smtClean="0"/>
          </a:p>
          <a:p>
            <a:r>
              <a:rPr lang="en-US" sz="2400" dirty="0" smtClean="0"/>
              <a:t>The only time the constructor method runs is at the point of </a:t>
            </a:r>
            <a:r>
              <a:rPr lang="en-US" sz="2400" dirty="0"/>
              <a:t> </a:t>
            </a:r>
            <a:r>
              <a:rPr lang="en-US" sz="2400" dirty="0" smtClean="0"/>
              <a:t>instantiation.</a:t>
            </a:r>
          </a:p>
          <a:p>
            <a:endParaRPr lang="en-US" sz="2400" dirty="0" smtClean="0"/>
          </a:p>
          <a:p>
            <a:r>
              <a:rPr lang="en-US" sz="2400" dirty="0" smtClean="0"/>
              <a:t>The class definition must be available to the client code, either in the same namespace or through a ‘using’ directive.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43031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99450" cy="4648200"/>
          </a:xfrm>
        </p:spPr>
        <p:txBody>
          <a:bodyPr/>
          <a:lstStyle/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800" kern="1200" dirty="0" smtClean="0">
                <a:solidFill>
                  <a:srgbClr val="292934"/>
                </a:solidFill>
              </a:rPr>
              <a:t>Defining </a:t>
            </a:r>
            <a:r>
              <a:rPr lang="en-US" sz="1800" kern="1200" dirty="0">
                <a:solidFill>
                  <a:srgbClr val="292934"/>
                </a:solidFill>
              </a:rPr>
              <a:t>multiple constructors with different sets of parameters allows clients to pass different combinations of parameter values during instantiation.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endParaRPr lang="en-US" sz="1700" kern="1200" dirty="0">
              <a:solidFill>
                <a:srgbClr val="292934"/>
              </a:solidFill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7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Employee(</a:t>
            </a:r>
            <a:r>
              <a:rPr lang="en-US" sz="1700" kern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7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first, </a:t>
            </a:r>
            <a:r>
              <a:rPr lang="en-US" sz="17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last)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700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first;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700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last;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endParaRPr lang="en-US" sz="17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7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Employee(</a:t>
            </a:r>
            <a:r>
              <a:rPr lang="en-US" sz="1700" kern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7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first, </a:t>
            </a:r>
            <a:r>
              <a:rPr lang="en-US" sz="17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last, </a:t>
            </a:r>
            <a:r>
              <a:rPr lang="en-US" sz="17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title1, </a:t>
            </a:r>
            <a:r>
              <a:rPr lang="en-US" sz="1700" kern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id)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700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first;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700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last;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title = title1;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700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EmpID</a:t>
            </a: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id;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7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en-US" sz="1700" kern="1200" dirty="0">
              <a:solidFill>
                <a:srgbClr val="292934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799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Constructor methods are optional. If you don’t define one within your class, the default .NET constructor will be used.</a:t>
            </a:r>
          </a:p>
          <a:p>
            <a:endParaRPr lang="en-US" sz="2400" dirty="0"/>
          </a:p>
          <a:p>
            <a:r>
              <a:rPr lang="en-US" sz="2400" dirty="0" smtClean="0"/>
              <a:t>This means that you cannot pass arguments when you create an object, and member fields will have to be manually initialized before use.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emp2746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918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</a:t>
            </a:r>
            <a:r>
              <a:rPr lang="en-US" dirty="0"/>
              <a:t>a default constructor that has no parameters if you wish to include any initialization logic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Employee()</a:t>
            </a:r>
            <a:endParaRPr lang="en-US" sz="24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400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default_name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24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400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default_name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24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10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99450" cy="4648200"/>
          </a:xfrm>
        </p:spPr>
        <p:txBody>
          <a:bodyPr/>
          <a:lstStyle/>
          <a:p>
            <a:r>
              <a:rPr lang="en-US" sz="2400" dirty="0"/>
              <a:t>The destructor is a method that is called every time an object instance is destroyed to deallocate memory used by the object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The default .NET </a:t>
            </a:r>
            <a:r>
              <a:rPr lang="en-US" sz="2400" dirty="0"/>
              <a:t>destructor already exists, so you don’t have to include it in your </a:t>
            </a:r>
            <a:r>
              <a:rPr lang="en-US" sz="2400" dirty="0" smtClean="0"/>
              <a:t>class.</a:t>
            </a:r>
          </a:p>
          <a:p>
            <a:endParaRPr lang="en-US" sz="2400" dirty="0"/>
          </a:p>
          <a:p>
            <a:r>
              <a:rPr lang="en-US" sz="2400" dirty="0" smtClean="0"/>
              <a:t>The built-in destructor is how .NET automatically reclaims unused memory, making C# ‘managed code’ unlikely to produce memory leaks.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79611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Destructor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99450" cy="4648200"/>
          </a:xfrm>
        </p:spPr>
        <p:txBody>
          <a:bodyPr/>
          <a:lstStyle/>
          <a:p>
            <a:r>
              <a:rPr lang="en-US" sz="2400" dirty="0"/>
              <a:t>The destructor has no parameters, and only one destructor per class is </a:t>
            </a:r>
            <a:r>
              <a:rPr lang="en-US" sz="2400" dirty="0" smtClean="0"/>
              <a:t>allowed.</a:t>
            </a:r>
          </a:p>
          <a:p>
            <a:endParaRPr lang="en-US" sz="2400" dirty="0" smtClean="0"/>
          </a:p>
          <a:p>
            <a:r>
              <a:rPr lang="en-US" sz="2400" dirty="0"/>
              <a:t>I</a:t>
            </a:r>
            <a:r>
              <a:rPr lang="en-US" sz="2400" dirty="0" smtClean="0"/>
              <a:t>nclude </a:t>
            </a:r>
            <a:r>
              <a:rPr lang="en-US" sz="2400" dirty="0"/>
              <a:t>a destructor in your class if you want to implement a custom routine whenever your class instances are destroyed</a:t>
            </a:r>
            <a:r>
              <a:rPr lang="en-US" sz="2400" dirty="0" smtClean="0"/>
              <a:t>.</a:t>
            </a:r>
          </a:p>
          <a:p>
            <a:endParaRPr lang="en-US" dirty="0"/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kern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en-US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~Employee() {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kern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US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“Exit..“</a:t>
            </a:r>
            <a:r>
              <a:rPr lang="en-US" dirty="0" smtClean="0">
                <a:highlight>
                  <a:srgbClr val="FFFFFF"/>
                </a:highlight>
                <a:latin typeface="Consolas"/>
              </a:rPr>
              <a:t>) }</a:t>
            </a:r>
            <a:endParaRPr lang="en-US" kern="1200" dirty="0">
              <a:highlight>
                <a:srgbClr val="FFFFFF"/>
              </a:highlight>
              <a:latin typeface="Consola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070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smtClean="0"/>
              <a:t>Skill Check! Procedural Programming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C# Console project.</a:t>
            </a:r>
          </a:p>
          <a:p>
            <a:r>
              <a:rPr lang="en-US" dirty="0" smtClean="0"/>
              <a:t>Define a method that takes two integers as input arguments, and returns their sum.</a:t>
            </a:r>
          </a:p>
          <a:p>
            <a:r>
              <a:rPr lang="en-US" dirty="0" smtClean="0"/>
              <a:t>From Main, call the method and pass two integer </a:t>
            </a:r>
            <a:r>
              <a:rPr lang="en-US" dirty="0" smtClean="0"/>
              <a:t>variables as arguments.</a:t>
            </a:r>
            <a:endParaRPr lang="en-US" dirty="0" smtClean="0"/>
          </a:p>
          <a:p>
            <a:r>
              <a:rPr lang="en-US" dirty="0" smtClean="0"/>
              <a:t>Print the two variables and their sum in a formatted string.</a:t>
            </a:r>
          </a:p>
          <a:p>
            <a:r>
              <a:rPr lang="en-US" dirty="0" smtClean="0"/>
              <a:t>Bonus! Allow users to initialize the two integer variable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417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Demonstration: 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606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Challenge!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99450" cy="4648200"/>
          </a:xfrm>
        </p:spPr>
        <p:txBody>
          <a:bodyPr/>
          <a:lstStyle/>
          <a:p>
            <a:r>
              <a:rPr lang="en-US" dirty="0" smtClean="0"/>
              <a:t>Modify your previous program to add two constructors to the Employee class definition.</a:t>
            </a:r>
          </a:p>
          <a:p>
            <a:endParaRPr lang="en-US" dirty="0"/>
          </a:p>
          <a:p>
            <a:r>
              <a:rPr lang="en-US" dirty="0" smtClean="0"/>
              <a:t>The first constructor takes no arguments. The second constructor takes an argument to initialize the ‘Name’ field.</a:t>
            </a:r>
          </a:p>
          <a:p>
            <a:endParaRPr lang="en-US" dirty="0" smtClean="0"/>
          </a:p>
          <a:p>
            <a:r>
              <a:rPr lang="en-US" dirty="0" smtClean="0"/>
              <a:t>In Main, create two Employee objects to test your new constructors. Print out the ‘Name’ of each Employee.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64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292934"/>
                </a:solidFill>
              </a:rPr>
              <a:t>Properties are condensed get()  and set() methods typically used to access private field members.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endParaRPr lang="en-US" sz="2400" kern="1200" dirty="0">
              <a:solidFill>
                <a:srgbClr val="292934"/>
              </a:solidFill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Use properties to access private fields</a:t>
            </a:r>
            <a:endParaRPr lang="en-US" sz="24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public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endParaRPr lang="en-US" sz="24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2400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2400" kern="1200" dirty="0">
              <a:solidFill>
                <a:srgbClr val="292934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594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kern="1200" dirty="0">
                <a:solidFill>
                  <a:srgbClr val="292934"/>
                </a:solidFill>
              </a:rPr>
              <a:t>To the client code, an object’s property is accessed just like a field variable: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endParaRPr lang="en-US" sz="2400" kern="1200" dirty="0">
              <a:solidFill>
                <a:srgbClr val="292934"/>
              </a:solidFill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employee324.Firstname = </a:t>
            </a:r>
            <a:r>
              <a:rPr lang="en-US" sz="2400" kern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"Maria"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2400" kern="1200" dirty="0">
              <a:solidFill>
                <a:srgbClr val="292934"/>
              </a:solidFill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endParaRPr lang="en-US" sz="2400" kern="1200" dirty="0">
              <a:solidFill>
                <a:srgbClr val="292934"/>
              </a:solidFill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richTextBox1.Text = </a:t>
            </a:r>
            <a:r>
              <a:rPr lang="en-US" sz="2400" kern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jDoe.Firstname</a:t>
            </a:r>
            <a:r>
              <a:rPr lang="en-US" sz="24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24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844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9450" cy="990600"/>
          </a:xfrm>
        </p:spPr>
        <p:txBody>
          <a:bodyPr/>
          <a:lstStyle/>
          <a:p>
            <a:r>
              <a:rPr lang="en-US" dirty="0"/>
              <a:t>Property Constraint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99450" cy="4648200"/>
          </a:xfrm>
        </p:spPr>
        <p:txBody>
          <a:bodyPr/>
          <a:lstStyle/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900" kern="1200" dirty="0">
                <a:solidFill>
                  <a:srgbClr val="292934"/>
                </a:solidFill>
              </a:rPr>
              <a:t>Implement constraint checking code into the set method of the property.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endParaRPr lang="en-US" sz="1300" kern="1200" dirty="0">
              <a:solidFill>
                <a:srgbClr val="292934"/>
              </a:solidFill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9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9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9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900" kern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9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900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empID</a:t>
            </a:r>
            <a:endParaRPr lang="en-US" sz="19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9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9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US" sz="1900" kern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9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9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sz="19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9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900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EmpID</a:t>
            </a:r>
            <a:r>
              <a:rPr lang="en-US" sz="19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9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US" sz="1900" kern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endParaRPr lang="en-US" sz="19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9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US" sz="19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9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9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US" sz="2200" b="1" kern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200" b="1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b="1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200" b="1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sz="2200" b="1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0 &amp;&amp; </a:t>
            </a:r>
            <a:r>
              <a:rPr lang="en-US" sz="2200" b="1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sz="2200" b="1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1000)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9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US" sz="19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9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9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sz="1900" kern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EmpID</a:t>
            </a:r>
            <a:r>
              <a:rPr lang="en-US" sz="19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9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9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sz="19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9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US" sz="19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9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9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US" sz="1900" kern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9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9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US" sz="19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9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9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sz="1900" kern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900" kern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19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900" kern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"Bad Value</a:t>
            </a:r>
            <a:r>
              <a:rPr lang="en-US" sz="1900" kern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9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9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}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19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}</a:t>
            </a:r>
            <a:endParaRPr lang="en-US" sz="1900" kern="1200" dirty="0">
              <a:solidFill>
                <a:srgbClr val="292934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295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292934"/>
                </a:solidFill>
              </a:rPr>
              <a:t>You can create an ‘automatic’ property with the following syntax: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endParaRPr lang="en-US" sz="2400" kern="1200" dirty="0">
              <a:solidFill>
                <a:srgbClr val="292934"/>
              </a:solidFill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Level { </a:t>
            </a:r>
            <a:r>
              <a:rPr lang="en-US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4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  <a:endParaRPr lang="en-US" sz="2400" kern="1200" dirty="0">
              <a:solidFill>
                <a:srgbClr val="292934"/>
              </a:solidFill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endParaRPr lang="en-US" sz="2400" kern="1200" dirty="0">
              <a:solidFill>
                <a:srgbClr val="292934"/>
              </a:solidFill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292934"/>
                </a:solidFill>
              </a:rPr>
              <a:t>This is a ‘</a:t>
            </a:r>
            <a:r>
              <a:rPr lang="en-US" sz="2400" kern="1200" dirty="0" err="1">
                <a:solidFill>
                  <a:srgbClr val="292934"/>
                </a:solidFill>
              </a:rPr>
              <a:t>quick’n’dirty</a:t>
            </a:r>
            <a:r>
              <a:rPr lang="en-US" sz="2400" kern="1200" dirty="0">
                <a:solidFill>
                  <a:srgbClr val="292934"/>
                </a:solidFill>
              </a:rPr>
              <a:t>’ way to create a class member. The corresponding private field is created automatically.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endParaRPr lang="en-US" sz="2400" kern="1200" dirty="0">
              <a:solidFill>
                <a:srgbClr val="292934"/>
              </a:solidFill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292934"/>
                </a:solidFill>
              </a:rPr>
              <a:t>Automatic properties can’t implement constraint checking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454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– Only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292934"/>
                </a:solidFill>
              </a:rPr>
              <a:t>Read-only properties can be created by omitting the set method from the property definition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endParaRPr lang="en-US" sz="2400" kern="1200" dirty="0">
              <a:solidFill>
                <a:srgbClr val="292934"/>
              </a:solidFill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292934"/>
                </a:solidFill>
              </a:rPr>
              <a:t>Automatic properties can be set to read-only by making the set method private.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endParaRPr lang="en-US" sz="2400" kern="1200" dirty="0">
              <a:solidFill>
                <a:srgbClr val="292934"/>
              </a:solidFill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2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2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kern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2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kern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security_level</a:t>
            </a:r>
            <a:r>
              <a:rPr lang="en-US" sz="22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22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22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2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22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kern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22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  <a:endParaRPr lang="en-US" sz="2200" kern="1200" dirty="0">
              <a:solidFill>
                <a:srgbClr val="292934"/>
              </a:solidFill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endParaRPr lang="en-US" sz="2400" kern="1200" dirty="0">
              <a:solidFill>
                <a:srgbClr val="292934"/>
              </a:solidFill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292934"/>
                </a:solidFill>
              </a:rPr>
              <a:t>Read-only properties are initialized by the constructor and can’t be modified by the client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365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Demonstration: </a:t>
            </a:r>
            <a:r>
              <a:rPr lang="en-US" dirty="0"/>
              <a:t>Using Properties</a:t>
            </a:r>
          </a:p>
        </p:txBody>
      </p:sp>
    </p:spTree>
    <p:extLst>
      <p:ext uri="{BB962C8B-B14F-4D97-AF65-F5344CB8AC3E}">
        <p14:creationId xmlns:p14="http://schemas.microsoft.com/office/powerpoint/2010/main" val="8404937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Challenge!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99450" cy="4648200"/>
          </a:xfrm>
        </p:spPr>
        <p:txBody>
          <a:bodyPr/>
          <a:lstStyle/>
          <a:p>
            <a:r>
              <a:rPr lang="en-US" dirty="0" smtClean="0"/>
              <a:t>Modify your Employee class definition to add a property called ‘name’. </a:t>
            </a:r>
          </a:p>
          <a:p>
            <a:endParaRPr lang="en-US" dirty="0"/>
          </a:p>
          <a:p>
            <a:r>
              <a:rPr lang="en-US" dirty="0" smtClean="0"/>
              <a:t>Change the ‘Name’ field to private.</a:t>
            </a:r>
          </a:p>
          <a:p>
            <a:endParaRPr lang="en-US" dirty="0"/>
          </a:p>
          <a:p>
            <a:r>
              <a:rPr lang="en-US" dirty="0" smtClean="0"/>
              <a:t>From Main, create an Employee object and use the property to modify the name of the employee.</a:t>
            </a:r>
          </a:p>
          <a:p>
            <a:endParaRPr lang="en-US" dirty="0" smtClean="0"/>
          </a:p>
          <a:p>
            <a:r>
              <a:rPr lang="en-US" dirty="0" smtClean="0"/>
              <a:t>Display the modified name using the property.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721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99450" cy="4648200"/>
          </a:xfrm>
        </p:spPr>
        <p:txBody>
          <a:bodyPr/>
          <a:lstStyle/>
          <a:p>
            <a:r>
              <a:rPr lang="en-US" dirty="0"/>
              <a:t>A static modifier for a class, method, or data member implies that it is accessed without an object instance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Static structures are accessible to the entire application, so they are said to be </a:t>
            </a:r>
            <a:r>
              <a:rPr lang="en-US" i="1" dirty="0"/>
              <a:t>shared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Shared structures offer convenience due to their accessibility anywhere in a program without any instantiation</a:t>
            </a:r>
          </a:p>
        </p:txBody>
      </p:sp>
    </p:spTree>
    <p:extLst>
      <p:ext uri="{BB962C8B-B14F-4D97-AF65-F5344CB8AC3E}">
        <p14:creationId xmlns:p14="http://schemas.microsoft.com/office/powerpoint/2010/main" val="41334308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99450" cy="4648200"/>
          </a:xfrm>
        </p:spPr>
        <p:txBody>
          <a:bodyPr/>
          <a:lstStyle/>
          <a:p>
            <a:r>
              <a:rPr lang="en-US" dirty="0"/>
              <a:t>Robust software development relies on a solid understanding of object-oriented techniques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i="1" dirty="0"/>
              <a:t>Encapsulation </a:t>
            </a:r>
            <a:r>
              <a:rPr lang="en-US" dirty="0"/>
              <a:t>refers to the grouping of related logic and </a:t>
            </a:r>
            <a:r>
              <a:rPr lang="en-US" dirty="0" smtClean="0"/>
              <a:t>data </a:t>
            </a:r>
            <a:r>
              <a:rPr lang="en-US" dirty="0"/>
              <a:t>members within a </a:t>
            </a:r>
            <a:r>
              <a:rPr lang="en-US" dirty="0" smtClean="0"/>
              <a:t>unit</a:t>
            </a:r>
          </a:p>
          <a:p>
            <a:endParaRPr lang="en-US" dirty="0"/>
          </a:p>
          <a:p>
            <a:r>
              <a:rPr lang="en-US" dirty="0" smtClean="0"/>
              <a:t>This modular approach is </a:t>
            </a:r>
            <a:r>
              <a:rPr lang="en-US" dirty="0"/>
              <a:t>helpful because it allows us to write code that is compartmentalized, easy-to-read, </a:t>
            </a:r>
            <a:r>
              <a:rPr lang="en-US" dirty="0" err="1"/>
              <a:t>reuseable</a:t>
            </a:r>
            <a:r>
              <a:rPr lang="en-US" dirty="0"/>
              <a:t>, and testable as a stand-alone component.</a:t>
            </a:r>
          </a:p>
        </p:txBody>
      </p:sp>
    </p:spTree>
    <p:extLst>
      <p:ext uri="{BB962C8B-B14F-4D97-AF65-F5344CB8AC3E}">
        <p14:creationId xmlns:p14="http://schemas.microsoft.com/office/powerpoint/2010/main" val="12230502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Static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class members </a:t>
            </a:r>
            <a:r>
              <a:rPr lang="en-US" dirty="0"/>
              <a:t>are declared with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the</a:t>
            </a:r>
            <a:r>
              <a:rPr lang="en-US" dirty="0"/>
              <a:t> </a:t>
            </a:r>
            <a:r>
              <a:rPr lang="en-US" i="1" dirty="0"/>
              <a:t>static</a:t>
            </a:r>
            <a:r>
              <a:rPr lang="en-US" dirty="0"/>
              <a:t> keyword</a:t>
            </a:r>
            <a:r>
              <a:rPr lang="en-US" dirty="0" smtClean="0"/>
              <a:t>.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endParaRPr lang="en-US" sz="2400" kern="12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4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endParaRPr lang="en-US" sz="24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4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400" kern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static </a:t>
            </a:r>
            <a:r>
              <a:rPr lang="en-US" sz="2400" kern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kern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count;</a:t>
            </a: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2400" kern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 static</a:t>
            </a:r>
            <a:r>
              <a:rPr lang="en-US" sz="24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void </a:t>
            </a:r>
            <a:r>
              <a:rPr lang="en-US" sz="2400" kern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printTemp</a:t>
            </a:r>
            <a:r>
              <a:rPr lang="en-US" sz="24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(double temp)</a:t>
            </a:r>
            <a:endParaRPr lang="en-US" sz="24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4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24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US" sz="2400" kern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4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kern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temp.ToString</a:t>
            </a:r>
            <a:r>
              <a:rPr lang="en-US" sz="24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2400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2880" lvl="0" indent="-182880" fontAlgn="auto"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4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2400" kern="1200" dirty="0">
              <a:solidFill>
                <a:srgbClr val="292934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226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r>
              <a:rPr lang="en-US" dirty="0"/>
              <a:t>S</a:t>
            </a:r>
            <a:r>
              <a:rPr lang="en-US" dirty="0" smtClean="0"/>
              <a:t>tatic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object is needed to reference a static data </a:t>
            </a:r>
            <a:r>
              <a:rPr lang="en-US" dirty="0" smtClean="0"/>
              <a:t>members, just </a:t>
            </a:r>
            <a:r>
              <a:rPr lang="en-US" dirty="0"/>
              <a:t>need to reference the class name and </a:t>
            </a:r>
            <a:r>
              <a:rPr lang="en-US" dirty="0" smtClean="0"/>
              <a:t>member.</a:t>
            </a:r>
          </a:p>
          <a:p>
            <a:endParaRPr lang="en-US" dirty="0" smtClean="0"/>
          </a:p>
          <a:p>
            <a:pPr lvl="0"/>
            <a:r>
              <a:rPr lang="en-US" kern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en-US" kern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.count</a:t>
            </a:r>
            <a:r>
              <a:rPr lang="en-US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14;</a:t>
            </a:r>
            <a:endParaRPr lang="en-US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kern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r>
              <a:rPr lang="en-US" kern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.printTemp</a:t>
            </a:r>
            <a:r>
              <a:rPr lang="en-US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(120);</a:t>
            </a:r>
          </a:p>
          <a:p>
            <a:endParaRPr lang="en-US" kern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/>
              <a:t>Non-static fields of a class cannot be accessed from a static method without an object </a:t>
            </a:r>
            <a:r>
              <a:rPr lang="en-US" dirty="0" smtClean="0"/>
              <a:t>reference.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41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 class is static, it cannot be instantiated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static class can only contain static data members including static methods, static constructors, and static </a:t>
            </a:r>
            <a:r>
              <a:rPr lang="en-US" dirty="0" smtClean="0"/>
              <a:t>properties.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Location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...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/>
              <a:t> </a:t>
            </a:r>
            <a:r>
              <a:rPr lang="en-US" dirty="0" smtClean="0"/>
              <a:t>Static </a:t>
            </a:r>
            <a:r>
              <a:rPr lang="en-US" dirty="0"/>
              <a:t>modifiers </a:t>
            </a:r>
            <a:r>
              <a:rPr lang="en-US" dirty="0" smtClean="0"/>
              <a:t>may be </a:t>
            </a:r>
            <a:r>
              <a:rPr lang="en-US" dirty="0"/>
              <a:t>used to manage routines that are common to all classes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786857109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Demonstration: static members and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45207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Challenge!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static method to your Employee class definition that prints “Employee of Contoso Ltd.”</a:t>
            </a:r>
          </a:p>
          <a:p>
            <a:endParaRPr lang="en-US" dirty="0"/>
          </a:p>
          <a:p>
            <a:r>
              <a:rPr lang="en-US" dirty="0" smtClean="0"/>
              <a:t>From Main, call the method as a member of the class (not as a member of an object) and verify the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47345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99450" cy="4648200"/>
          </a:xfrm>
        </p:spPr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, like classes, are complex data types</a:t>
            </a:r>
          </a:p>
          <a:p>
            <a:r>
              <a:rPr lang="en-US" dirty="0" err="1" smtClean="0"/>
              <a:t>Structs</a:t>
            </a:r>
            <a:r>
              <a:rPr lang="en-US" dirty="0" smtClean="0"/>
              <a:t> have a definition which must be accessible to the client code</a:t>
            </a:r>
          </a:p>
          <a:p>
            <a:endParaRPr lang="en-US" dirty="0" smtClean="0"/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Address;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52D40C-B9D5-46C1-9206-3B5668632A5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863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data types such as </a:t>
            </a:r>
            <a:r>
              <a:rPr lang="en-US" dirty="0" err="1" smtClean="0"/>
              <a:t>structs</a:t>
            </a:r>
            <a:r>
              <a:rPr lang="en-US" dirty="0" smtClean="0"/>
              <a:t> are used the same way as intrinsic data types, to define a variable type: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3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Person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personOne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3100" b="1" dirty="0" smtClean="0"/>
          </a:p>
          <a:p>
            <a:r>
              <a:rPr lang="en-US" dirty="0" smtClean="0"/>
              <a:t> This creates an object of type Person named </a:t>
            </a:r>
            <a:r>
              <a:rPr lang="en-US" dirty="0" err="1" smtClean="0"/>
              <a:t>personOne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52D40C-B9D5-46C1-9206-3B5668632A5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86548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 we create is an instance of the </a:t>
            </a:r>
            <a:r>
              <a:rPr lang="en-US" dirty="0" err="1" smtClean="0"/>
              <a:t>struct</a:t>
            </a:r>
            <a:r>
              <a:rPr lang="en-US" dirty="0" smtClean="0"/>
              <a:t> Person and has access to its members</a:t>
            </a:r>
          </a:p>
          <a:p>
            <a:endParaRPr lang="en-US" dirty="0"/>
          </a:p>
          <a:p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personOne.Name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"Mark"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personOne.Age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27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Notice that the object’s members are like variables contained within the object itself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struct</a:t>
            </a:r>
            <a:r>
              <a:rPr lang="en-US" dirty="0"/>
              <a:t>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52D40C-B9D5-46C1-9206-3B5668632A5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6823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tructs</a:t>
            </a:r>
            <a:r>
              <a:rPr lang="en-US" dirty="0" smtClean="0"/>
              <a:t> </a:t>
            </a:r>
            <a:r>
              <a:rPr lang="en-US" dirty="0"/>
              <a:t>are a lot like classes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One of the most important differences between a class and a </a:t>
            </a:r>
            <a:r>
              <a:rPr lang="en-US" dirty="0" err="1"/>
              <a:t>struct</a:t>
            </a:r>
            <a:r>
              <a:rPr lang="en-US" dirty="0"/>
              <a:t> is that a </a:t>
            </a:r>
            <a:r>
              <a:rPr lang="en-US" dirty="0" err="1"/>
              <a:t>struct</a:t>
            </a:r>
            <a:r>
              <a:rPr lang="en-US" dirty="0"/>
              <a:t> is a value type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Structs</a:t>
            </a:r>
            <a:r>
              <a:rPr lang="en-US" dirty="0"/>
              <a:t> are more suitable for managing complex data sets that are not large.</a:t>
            </a:r>
          </a:p>
        </p:txBody>
      </p:sp>
    </p:spTree>
    <p:extLst>
      <p:ext uri="{BB962C8B-B14F-4D97-AF65-F5344CB8AC3E}">
        <p14:creationId xmlns:p14="http://schemas.microsoft.com/office/powerpoint/2010/main" val="3885693692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Discussion: Value vs Reference types</a:t>
            </a:r>
            <a:endParaRPr lang="en-US" dirty="0"/>
          </a:p>
          <a:p>
            <a:r>
              <a:rPr lang="en-US" dirty="0" smtClean="0"/>
              <a:t>Demonstration: Using </a:t>
            </a:r>
            <a:r>
              <a:rPr lang="en-US" dirty="0" err="1" smtClean="0"/>
              <a:t>structs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2048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99450" cy="4648200"/>
          </a:xfrm>
        </p:spPr>
        <p:txBody>
          <a:bodyPr/>
          <a:lstStyle/>
          <a:p>
            <a:r>
              <a:rPr lang="en-US" dirty="0"/>
              <a:t>Encapsulation is enabled through well-designed </a:t>
            </a:r>
            <a:r>
              <a:rPr lang="en-US" dirty="0" smtClean="0"/>
              <a:t>classes.</a:t>
            </a:r>
          </a:p>
          <a:p>
            <a:endParaRPr lang="en-US" dirty="0"/>
          </a:p>
          <a:p>
            <a:r>
              <a:rPr lang="en-US" dirty="0" smtClean="0"/>
              <a:t>Classes </a:t>
            </a:r>
            <a:r>
              <a:rPr lang="en-US" dirty="0"/>
              <a:t>are really blueprints that define a series of related methods and data structures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methods and data structures defined inside are referred to as </a:t>
            </a:r>
            <a:r>
              <a:rPr lang="en-US" i="1" dirty="0"/>
              <a:t>members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57253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436431" cy="571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</a:t>
            </a:r>
            <a:r>
              <a:rPr lang="en-US" sz="2800" dirty="0"/>
              <a:t>Are </a:t>
            </a:r>
            <a:r>
              <a:rPr lang="en-US" sz="2800" dirty="0" smtClean="0"/>
              <a:t>Namespaces</a:t>
            </a:r>
            <a:r>
              <a:rPr lang="en-US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8336660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Namespaces are logical groupings of </a:t>
            </a:r>
            <a:r>
              <a:rPr lang="en-US" sz="2400" dirty="0" smtClean="0"/>
              <a:t>classes. The Visual Studio template code creates a namespace for each new project.</a:t>
            </a:r>
          </a:p>
          <a:p>
            <a:endParaRPr lang="en-US" sz="2400" dirty="0" smtClean="0"/>
          </a:p>
          <a:p>
            <a:r>
              <a:rPr lang="en-US" sz="2400" dirty="0" smtClean="0"/>
              <a:t>You may directly reference class and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definitions within your own namespace.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All public classes of a namespace can be referenced in a separate class when the namespace is included with a </a:t>
            </a:r>
            <a:r>
              <a:rPr lang="en-US" sz="2400" i="1" dirty="0"/>
              <a:t>using</a:t>
            </a:r>
            <a:r>
              <a:rPr lang="en-US" sz="2400" dirty="0"/>
              <a:t> instruction at the top of the separate class file.</a:t>
            </a:r>
          </a:p>
        </p:txBody>
      </p:sp>
    </p:spTree>
    <p:extLst>
      <p:ext uri="{BB962C8B-B14F-4D97-AF65-F5344CB8AC3E}">
        <p14:creationId xmlns:p14="http://schemas.microsoft.com/office/powerpoint/2010/main" val="2126432151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The ‘using’ Directive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371600"/>
            <a:ext cx="7848600" cy="37338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z="2800" dirty="0">
                <a:latin typeface="Arial" panose="020B0604020202020204" pitchFamily="34" charset="0"/>
              </a:rPr>
              <a:t>Permits use of classes found in specific namespaces without having to qualify them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>
                <a:latin typeface="Arial" panose="020B0604020202020204" pitchFamily="34" charset="0"/>
              </a:rPr>
              <a:t>.NET Framework </a:t>
            </a:r>
            <a:r>
              <a:rPr lang="en-US" sz="2800" dirty="0">
                <a:latin typeface="Arial" panose="020B0604020202020204" pitchFamily="34" charset="0"/>
              </a:rPr>
              <a:t>class </a:t>
            </a:r>
            <a:r>
              <a:rPr lang="en-US" sz="2800" dirty="0" smtClean="0">
                <a:latin typeface="Arial" panose="020B0604020202020204" pitchFamily="34" charset="0"/>
              </a:rPr>
              <a:t>library</a:t>
            </a:r>
          </a:p>
          <a:p>
            <a:pPr eaLnBrk="1" hangingPunct="1">
              <a:spcBef>
                <a:spcPct val="60000"/>
              </a:spcBef>
            </a:pPr>
            <a:r>
              <a:rPr lang="en-US" sz="2600" dirty="0" smtClean="0">
                <a:latin typeface="Arial" panose="020B0604020202020204" pitchFamily="34" charset="0"/>
              </a:rPr>
              <a:t>Over </a:t>
            </a:r>
            <a:r>
              <a:rPr lang="en-US" sz="2600" dirty="0">
                <a:latin typeface="Arial" panose="020B0604020202020204" pitchFamily="34" charset="0"/>
              </a:rPr>
              <a:t>2,000 classes included</a:t>
            </a:r>
          </a:p>
          <a:p>
            <a:pPr lvl="1" eaLnBrk="1" hangingPunct="1">
              <a:spcBef>
                <a:spcPct val="60000"/>
              </a:spcBef>
            </a:pPr>
            <a:endParaRPr lang="en-US" sz="2800" kern="1200" dirty="0" smtClean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455613" lvl="1" indent="0" eaLnBrk="1" hangingPunct="1">
              <a:spcBef>
                <a:spcPct val="60000"/>
              </a:spcBef>
              <a:buNone/>
            </a:pPr>
            <a:r>
              <a:rPr lang="en-US" sz="2800" kern="1200" dirty="0" smtClean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using</a:t>
            </a:r>
            <a:r>
              <a:rPr lang="en-US" sz="2800" dirty="0" smtClean="0">
                <a:latin typeface="Arial" panose="020B0604020202020204" pitchFamily="34" charset="0"/>
              </a:rPr>
              <a:t> System</a:t>
            </a:r>
            <a:r>
              <a:rPr lang="en-US" sz="2600" dirty="0" smtClean="0">
                <a:latin typeface="Arial" panose="020B0604020202020204" pitchFamily="34" charset="0"/>
              </a:rPr>
              <a:t>;</a:t>
            </a:r>
            <a:endParaRPr lang="en-US" sz="2600" dirty="0">
              <a:latin typeface="Arial" panose="020B0604020202020204" pitchFamily="34" charset="0"/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1BFDDE2-F9BB-4CC0-890A-862342F5B538}" type="slidenum">
              <a:rPr lang="en-US" sz="1400" smtClean="0">
                <a:latin typeface="Arial" panose="020B0604020202020204" pitchFamily="34" charset="0"/>
              </a:rPr>
              <a:pPr eaLnBrk="1" hangingPunct="1"/>
              <a:t>52</a:t>
            </a:fld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886741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Demonstration: Namespaces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41022"/>
      </p:ext>
    </p:extLst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design, a default C# class must be declared in one </a:t>
            </a:r>
            <a:r>
              <a:rPr lang="en-US" dirty="0" smtClean="0"/>
              <a:t>file.</a:t>
            </a:r>
          </a:p>
          <a:p>
            <a:endParaRPr lang="en-US" dirty="0"/>
          </a:p>
          <a:p>
            <a:r>
              <a:rPr lang="en-US" dirty="0"/>
              <a:t>A partial </a:t>
            </a:r>
            <a:r>
              <a:rPr lang="en-US" dirty="0" smtClean="0"/>
              <a:t>class </a:t>
            </a:r>
            <a:r>
              <a:rPr lang="en-US" dirty="0"/>
              <a:t>allows you to define your classes in more than one 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Partial classes simplify code organization of large </a:t>
            </a:r>
            <a:r>
              <a:rPr lang="en-US" dirty="0" smtClean="0"/>
              <a:t>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32106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classes are declared with the </a:t>
            </a:r>
            <a:r>
              <a:rPr lang="en-US" i="1" dirty="0"/>
              <a:t>partial</a:t>
            </a:r>
            <a:r>
              <a:rPr lang="en-US" dirty="0"/>
              <a:t> keyword just before the </a:t>
            </a:r>
            <a:r>
              <a:rPr lang="en-US" i="1" dirty="0"/>
              <a:t>class</a:t>
            </a:r>
            <a:r>
              <a:rPr lang="en-US" dirty="0"/>
              <a:t> keyword in the class declaration.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a file named ClassName1.cs, the class declaration could look like the following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30194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 File…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another file, named ClassName2.cs, you could have the same class declaration to continue with the definition of the </a:t>
            </a:r>
            <a:r>
              <a:rPr lang="en-US" i="1" dirty="0" err="1"/>
              <a:t>ClassName</a:t>
            </a:r>
            <a:r>
              <a:rPr lang="en-US" dirty="0"/>
              <a:t> class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ClassName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28449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Demonstration: Partial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74778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70292"/>
            <a:ext cx="7924800" cy="5351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828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99450" cy="4648200"/>
          </a:xfrm>
        </p:spPr>
        <p:txBody>
          <a:bodyPr/>
          <a:lstStyle/>
          <a:p>
            <a:r>
              <a:rPr lang="en-US" dirty="0" smtClean="0"/>
              <a:t>Classes definitions are like blueprints for how to create an object of that type.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//class members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go here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 long as we have access to a class definition, we can create an object of that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599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typically contain members </a:t>
            </a:r>
          </a:p>
          <a:p>
            <a:pPr lvl="1"/>
            <a:r>
              <a:rPr lang="en-US" sz="2600" dirty="0"/>
              <a:t>F</a:t>
            </a:r>
            <a:r>
              <a:rPr lang="en-US" sz="2600" dirty="0" smtClean="0"/>
              <a:t>ields (data members)</a:t>
            </a:r>
          </a:p>
          <a:p>
            <a:pPr lvl="1"/>
            <a:r>
              <a:rPr lang="en-US" sz="2600" dirty="0" smtClean="0"/>
              <a:t>Methods</a:t>
            </a:r>
          </a:p>
          <a:p>
            <a:pPr lvl="1"/>
            <a:r>
              <a:rPr lang="en-US" sz="2600" dirty="0" smtClean="0"/>
              <a:t>Properties</a:t>
            </a:r>
          </a:p>
          <a:p>
            <a:pPr lvl="1"/>
            <a:r>
              <a:rPr lang="en-US" sz="2600" dirty="0"/>
              <a:t>E</a:t>
            </a:r>
            <a:r>
              <a:rPr lang="en-US" sz="2600" dirty="0" smtClean="0"/>
              <a:t>vents</a:t>
            </a:r>
          </a:p>
          <a:p>
            <a:endParaRPr lang="en-US" dirty="0"/>
          </a:p>
          <a:p>
            <a:r>
              <a:rPr lang="en-US" dirty="0" smtClean="0"/>
              <a:t>Defining these program elements within a class structure gives them a relationship with other class member and is central to the concept of encapsulation.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925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Members: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can have field members, which are like variables declared within the class definition.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Employee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2109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131_CSharp_m7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CS131_CSharp_m7</Template>
  <TotalTime>4127</TotalTime>
  <Words>2167</Words>
  <Application>Microsoft Office PowerPoint</Application>
  <PresentationFormat>On-screen Show (4:3)</PresentationFormat>
  <Paragraphs>375</Paragraphs>
  <Slides>57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CS131_CSharp_m7</vt:lpstr>
      <vt:lpstr>PowerPoint Presentation</vt:lpstr>
      <vt:lpstr>Agenda</vt:lpstr>
      <vt:lpstr>Skill Check! Procedural Programming</vt:lpstr>
      <vt:lpstr>Object-Oriented Programming </vt:lpstr>
      <vt:lpstr>Encapsulation </vt:lpstr>
      <vt:lpstr>Encapsulation</vt:lpstr>
      <vt:lpstr>Class Definitions</vt:lpstr>
      <vt:lpstr>Class Members</vt:lpstr>
      <vt:lpstr>Class Members: Fields</vt:lpstr>
      <vt:lpstr>Class Members: Field and Method </vt:lpstr>
      <vt:lpstr>Accessibility </vt:lpstr>
      <vt:lpstr>Access Modifiers</vt:lpstr>
      <vt:lpstr>Class Definition</vt:lpstr>
      <vt:lpstr>Objects</vt:lpstr>
      <vt:lpstr>Classes and objects </vt:lpstr>
      <vt:lpstr>Creating Objects</vt:lpstr>
      <vt:lpstr>Using Objects</vt:lpstr>
      <vt:lpstr>Class Methods</vt:lpstr>
      <vt:lpstr>Keyword This </vt:lpstr>
      <vt:lpstr>Using Object Methods</vt:lpstr>
      <vt:lpstr>Classes and Objects</vt:lpstr>
      <vt:lpstr>OOP Challenge!</vt:lpstr>
      <vt:lpstr>Constructors</vt:lpstr>
      <vt:lpstr>Creating an Object With Arguments</vt:lpstr>
      <vt:lpstr>Constructor Overloading</vt:lpstr>
      <vt:lpstr>Default Constructors </vt:lpstr>
      <vt:lpstr>Default Constructors</vt:lpstr>
      <vt:lpstr>Destructors </vt:lpstr>
      <vt:lpstr>Implement Destructor Code</vt:lpstr>
      <vt:lpstr>Constructors</vt:lpstr>
      <vt:lpstr>Constructor Challenge!</vt:lpstr>
      <vt:lpstr>Properties</vt:lpstr>
      <vt:lpstr>Client  Access</vt:lpstr>
      <vt:lpstr>Property Constraint Checking</vt:lpstr>
      <vt:lpstr>Automatic Properties</vt:lpstr>
      <vt:lpstr>Read – Only Properties</vt:lpstr>
      <vt:lpstr>Using Properties</vt:lpstr>
      <vt:lpstr>Properties Challenge!</vt:lpstr>
      <vt:lpstr>Static Structures </vt:lpstr>
      <vt:lpstr>Declaring Static Structures </vt:lpstr>
      <vt:lpstr>Reference Static Members</vt:lpstr>
      <vt:lpstr>Static Classes </vt:lpstr>
      <vt:lpstr>Statics</vt:lpstr>
      <vt:lpstr>Static Challenge!</vt:lpstr>
      <vt:lpstr>Structs </vt:lpstr>
      <vt:lpstr>Using structs</vt:lpstr>
      <vt:lpstr>Using struct members</vt:lpstr>
      <vt:lpstr>Structs </vt:lpstr>
      <vt:lpstr>Structs</vt:lpstr>
      <vt:lpstr>What Are Namespaces? </vt:lpstr>
      <vt:lpstr>Namespaces </vt:lpstr>
      <vt:lpstr>The ‘using’ Directive</vt:lpstr>
      <vt:lpstr>Namespaces</vt:lpstr>
      <vt:lpstr>Partial Classes </vt:lpstr>
      <vt:lpstr>Partial classes</vt:lpstr>
      <vt:lpstr>The Other File…</vt:lpstr>
      <vt:lpstr>Partial 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37</cp:revision>
  <dcterms:created xsi:type="dcterms:W3CDTF">2019-12-09T15:53:58Z</dcterms:created>
  <dcterms:modified xsi:type="dcterms:W3CDTF">2020-02-26T19:55:51Z</dcterms:modified>
</cp:coreProperties>
</file>