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>
        <p:scale>
          <a:sx n="108" d="100"/>
          <a:sy n="108" d="100"/>
        </p:scale>
        <p:origin x="69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u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22" name="Subtitlu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o-RO" smtClean="0"/>
              <a:t>Faceți clic pentru editarea stilului de subtitlu al coordonatorului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BABA36-EC74-4C7C-90AD-535144FDA746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20" name="Substituent subsol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ubstituent număr diapozitiv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6AED2-1FEC-469A-9958-0309E4A985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BABA36-EC74-4C7C-90AD-535144FDA746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6AED2-1FEC-469A-9958-0309E4A98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BABA36-EC74-4C7C-90AD-535144FDA746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6AED2-1FEC-469A-9958-0309E4A98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BABA36-EC74-4C7C-90AD-535144FDA746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6AED2-1FEC-469A-9958-0309E4A98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BABA36-EC74-4C7C-90AD-535144FDA746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6AED2-1FEC-469A-9958-0309E4A985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reptunghi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BABA36-EC74-4C7C-90AD-535144FDA746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6AED2-1FEC-469A-9958-0309E4A98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BABA36-EC74-4C7C-90AD-535144FDA746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6AED2-1FEC-469A-9958-0309E4A98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BABA36-EC74-4C7C-90AD-535144FDA746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6AED2-1FEC-469A-9958-0309E4A98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BABA36-EC74-4C7C-90AD-535144FDA746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6AED2-1FEC-469A-9958-0309E4A985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reptunghi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BABA36-EC74-4C7C-90AD-535144FDA746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6AED2-1FEC-469A-9958-0309E4A98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BABA36-EC74-4C7C-90AD-535144FDA746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6AED2-1FEC-469A-9958-0309E4A985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reptunghi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  <p:sp>
        <p:nvSpPr>
          <p:cNvPr id="9" name="Schemă logică: Proce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Schemă logică: Proce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adială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Tor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Dreptunghi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ubstituent titlu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9" name="Substituent text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24" name="Substituent dată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ABABA36-EC74-4C7C-90AD-535144FDA746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10" name="Substituent subsol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ubstituent număr diapozitiv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266AED2-1FEC-469A-9958-0309E4A985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Dreptunghi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roboromania.ro/produs/senzor-umiditate-sol-soil-hygrometer-humidity-compatibil-arduino/" TargetMode="External"/><Relationship Id="rId3" Type="http://schemas.openxmlformats.org/officeDocument/2006/relationships/hyperlink" Target="https://www.arduino.cc/en/Tutorial/LiquidCrystalDisplay" TargetMode="External"/><Relationship Id="rId7" Type="http://schemas.openxmlformats.org/officeDocument/2006/relationships/hyperlink" Target="http://enable.excelitas.com/downloads/DTS_vt900seriesdatasheet.pdf" TargetMode="External"/><Relationship Id="rId12" Type="http://schemas.openxmlformats.org/officeDocument/2006/relationships/hyperlink" Target="https://learn.adafruit.com/photocells/using-a-photocell" TargetMode="External"/><Relationship Id="rId2" Type="http://schemas.openxmlformats.org/officeDocument/2006/relationships/hyperlink" Target="https://www.arduino.cc/en/ArduinoCertified/IntelGalile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alog.com/media/en/technical-documentation/data-sheets/TMP35_36_37.pdf" TargetMode="External"/><Relationship Id="rId11" Type="http://schemas.openxmlformats.org/officeDocument/2006/relationships/hyperlink" Target="http://www.onsemi.com/pub_link/Collateral/1N4001-D.PDF" TargetMode="External"/><Relationship Id="rId5" Type="http://schemas.openxmlformats.org/officeDocument/2006/relationships/hyperlink" Target="https://www.arduino.cc/en/Tutorial/HomePage" TargetMode="External"/><Relationship Id="rId10" Type="http://schemas.openxmlformats.org/officeDocument/2006/relationships/hyperlink" Target="https://www.olimex.com/Products/Components/Misc/MICRO-WATER-PUMP/" TargetMode="External"/><Relationship Id="rId4" Type="http://schemas.openxmlformats.org/officeDocument/2006/relationships/hyperlink" Target="https://www.arduino.cc/en/Tutorial/BuiltInExamples" TargetMode="External"/><Relationship Id="rId9" Type="http://schemas.openxmlformats.org/officeDocument/2006/relationships/hyperlink" Target="http://roboromania.ro/datasheet/4x20-roboromania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Intel Galileo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Costache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Andreea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Sabina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Ciurescu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Mihaela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0080" y="2866515"/>
            <a:ext cx="9288212" cy="31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Gradinarul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Electronic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Scop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monitorizarea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parametrilor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 care 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planta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luminozitatea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cantitatea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lumina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functie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acestia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decizia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udare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plantei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Componente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necesare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breadboard, display LCD 20x4,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senzori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lumina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luminozitate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pompa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Tipuri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conexiuni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I/O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digitali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I/O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analogici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GND, 5V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2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5226" y="676636"/>
            <a:ext cx="7534552" cy="6181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151" y="120342"/>
            <a:ext cx="4429916" cy="5788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Schema Intel Galileo Gen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31833" y="2574431"/>
            <a:ext cx="61913" cy="666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36596" y="2798268"/>
            <a:ext cx="57150" cy="666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1833" y="2917331"/>
            <a:ext cx="61913" cy="6191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31833" y="1988643"/>
            <a:ext cx="61913" cy="666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31833" y="2098181"/>
            <a:ext cx="61913" cy="666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3517545" y="1854200"/>
            <a:ext cx="95604" cy="87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967628" y="2878887"/>
            <a:ext cx="182880" cy="190500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150508" y="2806735"/>
            <a:ext cx="1702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Pini</a:t>
            </a:r>
            <a:r>
              <a:rPr lang="en-US" sz="1600" dirty="0" smtClean="0"/>
              <a:t> </a:t>
            </a:r>
            <a:r>
              <a:rPr lang="en-US" sz="1600" dirty="0" err="1" smtClean="0"/>
              <a:t>digitali</a:t>
            </a:r>
            <a:r>
              <a:rPr lang="en-US" sz="1600" dirty="0" smtClean="0"/>
              <a:t> </a:t>
            </a:r>
            <a:r>
              <a:rPr lang="en-US" sz="1600" dirty="0" err="1" smtClean="0"/>
              <a:t>folositi</a:t>
            </a:r>
            <a:endParaRPr 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9967628" y="3347517"/>
            <a:ext cx="182880" cy="1905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50507" y="3264029"/>
            <a:ext cx="1882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Pini</a:t>
            </a:r>
            <a:r>
              <a:rPr lang="en-US" sz="1600" dirty="0" smtClean="0"/>
              <a:t> </a:t>
            </a:r>
            <a:r>
              <a:rPr lang="en-US" sz="1600" dirty="0" err="1" smtClean="0"/>
              <a:t>analogici</a:t>
            </a:r>
            <a:r>
              <a:rPr lang="en-US" sz="1600" dirty="0" smtClean="0"/>
              <a:t> </a:t>
            </a:r>
            <a:r>
              <a:rPr lang="en-US" sz="1600" dirty="0" err="1" smtClean="0"/>
              <a:t>folositi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9967628" y="3814670"/>
            <a:ext cx="182880" cy="190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50507" y="3727564"/>
            <a:ext cx="81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Ground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9967628" y="4278299"/>
            <a:ext cx="182880" cy="190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50507" y="4188883"/>
            <a:ext cx="1201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Alimentarea</a:t>
            </a:r>
            <a:endParaRPr lang="en-US" sz="1600" dirty="0"/>
          </a:p>
        </p:txBody>
      </p:sp>
      <p:sp>
        <p:nvSpPr>
          <p:cNvPr id="33" name="Oval 32"/>
          <p:cNvSpPr/>
          <p:nvPr/>
        </p:nvSpPr>
        <p:spPr>
          <a:xfrm>
            <a:off x="9086496" y="4539756"/>
            <a:ext cx="82904" cy="89394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092846" y="4431806"/>
            <a:ext cx="82904" cy="89394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092846" y="4304806"/>
            <a:ext cx="82904" cy="89394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086496" y="4190506"/>
            <a:ext cx="82904" cy="89394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086496" y="2984006"/>
            <a:ext cx="82904" cy="89394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086496" y="2876056"/>
            <a:ext cx="82904" cy="89394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9088575" y="4066117"/>
            <a:ext cx="80824" cy="12276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2888" y="1215415"/>
            <a:ext cx="10192027" cy="53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932" y="322792"/>
            <a:ext cx="9939867" cy="8032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am ales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componente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8" y="1126067"/>
            <a:ext cx="10024533" cy="4949296"/>
          </a:xfrm>
        </p:spPr>
        <p:txBody>
          <a:bodyPr/>
          <a:lstStyle/>
          <a:p>
            <a:pPr marL="0" indent="0">
              <a:buNone/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Senzorul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ro-RO" sz="1600" dirty="0">
                <a:latin typeface="Times New Roman" pitchFamily="18" charset="0"/>
                <a:cs typeface="Times New Roman" pitchFamily="18" charset="0"/>
              </a:rPr>
              <a:t>ales senzorul TMP36 deoarece functioneaza intr-un interval de temperatura corespunzator cerintelor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proiectului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Acesta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furnizeaza </a:t>
            </a:r>
            <a:r>
              <a:rPr lang="ro-RO" sz="1600" dirty="0">
                <a:latin typeface="Times New Roman" pitchFamily="18" charset="0"/>
                <a:cs typeface="Times New Roman" pitchFamily="18" charset="0"/>
              </a:rPr>
              <a:t>la iesire o tensiune ce depinde de temperatura din mediu. De asemenea este convenabil deoarece tensiunea de la iesire se schimba direct proportional cu temperatura in grade Celsius. In datasheet se precizeaza ca o variatie cu 10mV este echivalenta cu cea a unui grad Celsius. De asemenea indica si faptul ca senzorul poate citi si temperaturi mai scazuta de 0 grade Celsius.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0194" y="3131683"/>
            <a:ext cx="6503281" cy="315144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0490" y="3505790"/>
            <a:ext cx="2127777" cy="214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8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56043" y="254000"/>
            <a:ext cx="4325789" cy="242993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Senzorul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umiditate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Motivul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care am ales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sensor de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umiditate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costul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scazut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Acesta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detectează </a:t>
            </a:r>
            <a:r>
              <a:rPr lang="ro-RO" sz="1900" dirty="0">
                <a:latin typeface="Times New Roman" pitchFamily="18" charset="0"/>
                <a:cs typeface="Times New Roman" pitchFamily="18" charset="0"/>
              </a:rPr>
              <a:t>cantitatea apei din sol, electrozii senzorului acționează ca un rezistor variabil 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se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>
                <a:latin typeface="Times New Roman" pitchFamily="18" charset="0"/>
                <a:cs typeface="Times New Roman" pitchFamily="18" charset="0"/>
              </a:rPr>
              <a:t>va schimba de la 100kohmi (atunci când 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olul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ud) </a:t>
            </a:r>
            <a:r>
              <a:rPr lang="ro-RO" sz="1900" dirty="0">
                <a:latin typeface="Times New Roman" pitchFamily="18" charset="0"/>
                <a:cs typeface="Times New Roman" pitchFamily="18" charset="0"/>
              </a:rPr>
              <a:t>la 2Mohmi în stare uscată.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RO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81251" y="254000"/>
            <a:ext cx="4962483" cy="1921933"/>
          </a:xfrm>
        </p:spPr>
        <p:txBody>
          <a:bodyPr>
            <a:normAutofit fontScale="85000" lnSpcReduction="10000"/>
          </a:bodyPr>
          <a:lstStyle/>
          <a:p>
            <a:pPr marL="365125" indent="-282575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Pompa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ZW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sz="1900" dirty="0" smtClean="0">
                <a:latin typeface="Times New Roman" pitchFamily="18" charset="0"/>
                <a:cs typeface="Times New Roman" pitchFamily="18" charset="0"/>
              </a:rPr>
              <a:t>Am </a:t>
            </a:r>
            <a:r>
              <a:rPr lang="ro-RO" sz="1900" dirty="0">
                <a:latin typeface="Times New Roman" pitchFamily="18" charset="0"/>
                <a:cs typeface="Times New Roman" pitchFamily="18" charset="0"/>
              </a:rPr>
              <a:t>ales aceasta pompa de apa deoarece functioneaza la tensiuni de 3-12V, se pot folosi tuburi pentru apa de 3mm, iar pretul este foarte scazut. Pentru functionare a fost necesara o dioda redresoare 1N4007 conectata in paralel cu pompa. Pentru pornirea pompei a fost necesar un tranzistor IRF520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2742" y="2299298"/>
            <a:ext cx="1892392" cy="1582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5718" y="2212159"/>
            <a:ext cx="1840283" cy="1555520"/>
          </a:xfrm>
          <a:prstGeom prst="rect">
            <a:avLst/>
          </a:prstGeom>
        </p:spPr>
      </p:pic>
      <p:sp>
        <p:nvSpPr>
          <p:cNvPr id="7" name="Content Placeholder 7"/>
          <p:cNvSpPr txBox="1">
            <a:spLocks/>
          </p:cNvSpPr>
          <p:nvPr/>
        </p:nvSpPr>
        <p:spPr>
          <a:xfrm>
            <a:off x="1556043" y="3933725"/>
            <a:ext cx="4181856" cy="19388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Celula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fotoconductoare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o-RO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 ales componenta VT90N1 </a:t>
            </a:r>
            <a:r>
              <a:rPr kumimoji="0" lang="ro-RO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intrucat</a:t>
            </a:r>
            <a:r>
              <a:rPr kumimoji="0" lang="ro-RO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rezistenţa sa electrică este mare, iar </a:t>
            </a:r>
            <a:r>
              <a:rPr kumimoji="0" lang="ro-RO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variatia</a:t>
            </a:r>
            <a:r>
              <a:rPr kumimoji="0" lang="ro-RO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ei la iluminare este mai uşor de măsurat; Acest lucru ne-a permis sa avem o </a:t>
            </a:r>
            <a:r>
              <a:rPr kumimoji="0" lang="ro-RO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afisare</a:t>
            </a:r>
            <a:r>
              <a:rPr kumimoji="0" lang="ro-RO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mai precisa a </a:t>
            </a:r>
            <a:r>
              <a:rPr kumimoji="0" lang="ro-RO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luminozitatii</a:t>
            </a:r>
            <a:r>
              <a:rPr kumimoji="0" lang="ro-RO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476" y="5435599"/>
            <a:ext cx="1183399" cy="1185333"/>
          </a:xfrm>
          <a:prstGeom prst="rect">
            <a:avLst/>
          </a:prstGeom>
        </p:spPr>
      </p:pic>
      <p:sp>
        <p:nvSpPr>
          <p:cNvPr id="11" name="Content Placeholder 8"/>
          <p:cNvSpPr txBox="1">
            <a:spLocks/>
          </p:cNvSpPr>
          <p:nvPr/>
        </p:nvSpPr>
        <p:spPr>
          <a:xfrm>
            <a:off x="6281251" y="3933725"/>
            <a:ext cx="4674616" cy="25383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LCD 20x4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7547" y="4570728"/>
            <a:ext cx="2677054" cy="171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90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stituent conținut 5"/>
          <p:cNvSpPr txBox="1">
            <a:spLocks/>
          </p:cNvSpPr>
          <p:nvPr/>
        </p:nvSpPr>
        <p:spPr>
          <a:xfrm>
            <a:off x="9717024" y="1630680"/>
            <a:ext cx="2322576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86968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 2"/>
              <a:buNone/>
              <a:tabLst/>
              <a:defRPr/>
            </a:pPr>
            <a:r>
              <a:rPr kumimoji="0" lang="en-ZW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35" name="Rounded Rectangle 3"/>
          <p:cNvSpPr/>
          <p:nvPr/>
        </p:nvSpPr>
        <p:spPr>
          <a:xfrm>
            <a:off x="1803930" y="1461123"/>
            <a:ext cx="2486891" cy="588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Initializare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praguri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umiditate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lumina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ounded Rectangle 4"/>
          <p:cNvSpPr/>
          <p:nvPr/>
        </p:nvSpPr>
        <p:spPr>
          <a:xfrm>
            <a:off x="1803927" y="612532"/>
            <a:ext cx="2486891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Initializare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LCD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ounded Rectangle 5"/>
          <p:cNvSpPr/>
          <p:nvPr/>
        </p:nvSpPr>
        <p:spPr>
          <a:xfrm>
            <a:off x="1803931" y="2298457"/>
            <a:ext cx="2486888" cy="3619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Calibrarea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fotocelulei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ounded Rectangle 6"/>
          <p:cNvSpPr/>
          <p:nvPr/>
        </p:nvSpPr>
        <p:spPr>
          <a:xfrm>
            <a:off x="1803926" y="2913682"/>
            <a:ext cx="2486892" cy="3991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Citirea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valorilor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senzori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ounded Rectangle 7"/>
          <p:cNvSpPr/>
          <p:nvPr/>
        </p:nvSpPr>
        <p:spPr>
          <a:xfrm>
            <a:off x="1817781" y="3582597"/>
            <a:ext cx="2486892" cy="6858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Conversia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citita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senzor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volti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ulterior in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temperatura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ounded Rectangle 8"/>
          <p:cNvSpPr/>
          <p:nvPr/>
        </p:nvSpPr>
        <p:spPr>
          <a:xfrm>
            <a:off x="1817782" y="4565405"/>
            <a:ext cx="2486891" cy="4667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Mapare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senzor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umiditate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Diamond 22"/>
          <p:cNvSpPr/>
          <p:nvPr/>
        </p:nvSpPr>
        <p:spPr>
          <a:xfrm>
            <a:off x="5440748" y="744152"/>
            <a:ext cx="4267200" cy="202276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Procent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Umiditate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Prag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Umiditate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Procent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Luminozitate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Prag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Luminozitate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Temperatura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Prag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23"/>
          <p:cNvSpPr/>
          <p:nvPr/>
        </p:nvSpPr>
        <p:spPr>
          <a:xfrm>
            <a:off x="5087458" y="3480424"/>
            <a:ext cx="2486890" cy="6373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Afisare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Parametri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normali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ounded Rectangle 24"/>
          <p:cNvSpPr/>
          <p:nvPr/>
        </p:nvSpPr>
        <p:spPr>
          <a:xfrm>
            <a:off x="7830658" y="4509987"/>
            <a:ext cx="2334492" cy="5753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Pornire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pompa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ounded Rectangle 25"/>
          <p:cNvSpPr/>
          <p:nvPr/>
        </p:nvSpPr>
        <p:spPr>
          <a:xfrm>
            <a:off x="7830658" y="3490814"/>
            <a:ext cx="2362200" cy="626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Afisare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Planta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udata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ounded Rectangle 26"/>
          <p:cNvSpPr/>
          <p:nvPr/>
        </p:nvSpPr>
        <p:spPr>
          <a:xfrm>
            <a:off x="1845493" y="5387146"/>
            <a:ext cx="2431469" cy="449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Mapare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senzor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luminozitate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Arrow Connector 28"/>
          <p:cNvCxnSpPr>
            <a:stCxn id="36" idx="2"/>
            <a:endCxn id="35" idx="0"/>
          </p:cNvCxnSpPr>
          <p:nvPr/>
        </p:nvCxnSpPr>
        <p:spPr>
          <a:xfrm>
            <a:off x="3047373" y="1145932"/>
            <a:ext cx="3" cy="315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0"/>
          <p:cNvCxnSpPr>
            <a:stCxn id="35" idx="2"/>
            <a:endCxn id="37" idx="0"/>
          </p:cNvCxnSpPr>
          <p:nvPr/>
        </p:nvCxnSpPr>
        <p:spPr>
          <a:xfrm flipH="1">
            <a:off x="3047375" y="2049943"/>
            <a:ext cx="1" cy="24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2"/>
          <p:cNvCxnSpPr>
            <a:stCxn id="37" idx="2"/>
            <a:endCxn id="38" idx="0"/>
          </p:cNvCxnSpPr>
          <p:nvPr/>
        </p:nvCxnSpPr>
        <p:spPr>
          <a:xfrm flipH="1">
            <a:off x="3047372" y="2660407"/>
            <a:ext cx="3" cy="253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/>
          <p:cNvCxnSpPr>
            <a:stCxn id="38" idx="2"/>
            <a:endCxn id="39" idx="0"/>
          </p:cNvCxnSpPr>
          <p:nvPr/>
        </p:nvCxnSpPr>
        <p:spPr>
          <a:xfrm>
            <a:off x="3047372" y="3312869"/>
            <a:ext cx="13855" cy="26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6"/>
          <p:cNvCxnSpPr>
            <a:stCxn id="39" idx="2"/>
            <a:endCxn id="40" idx="0"/>
          </p:cNvCxnSpPr>
          <p:nvPr/>
        </p:nvCxnSpPr>
        <p:spPr>
          <a:xfrm>
            <a:off x="3061227" y="4268398"/>
            <a:ext cx="1" cy="297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41"/>
          <p:cNvCxnSpPr>
            <a:stCxn id="40" idx="2"/>
          </p:cNvCxnSpPr>
          <p:nvPr/>
        </p:nvCxnSpPr>
        <p:spPr>
          <a:xfrm flipH="1">
            <a:off x="3061224" y="5032133"/>
            <a:ext cx="4" cy="388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49"/>
          <p:cNvCxnSpPr>
            <a:stCxn id="45" idx="3"/>
          </p:cNvCxnSpPr>
          <p:nvPr/>
        </p:nvCxnSpPr>
        <p:spPr>
          <a:xfrm flipV="1">
            <a:off x="4276962" y="612532"/>
            <a:ext cx="436419" cy="49993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1"/>
          <p:cNvCxnSpPr/>
          <p:nvPr/>
        </p:nvCxnSpPr>
        <p:spPr>
          <a:xfrm>
            <a:off x="4692602" y="612532"/>
            <a:ext cx="2867891" cy="1177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7"/>
          <p:cNvCxnSpPr>
            <a:stCxn id="41" idx="1"/>
          </p:cNvCxnSpPr>
          <p:nvPr/>
        </p:nvCxnSpPr>
        <p:spPr>
          <a:xfrm rot="10800000" flipV="1">
            <a:off x="4935058" y="1755532"/>
            <a:ext cx="505691" cy="12953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1"/>
          <p:cNvCxnSpPr/>
          <p:nvPr/>
        </p:nvCxnSpPr>
        <p:spPr>
          <a:xfrm>
            <a:off x="4935058" y="3050932"/>
            <a:ext cx="1191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63"/>
          <p:cNvCxnSpPr/>
          <p:nvPr/>
        </p:nvCxnSpPr>
        <p:spPr>
          <a:xfrm>
            <a:off x="6126547" y="3050932"/>
            <a:ext cx="0" cy="453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5"/>
          <p:cNvCxnSpPr>
            <a:stCxn id="41" idx="3"/>
          </p:cNvCxnSpPr>
          <p:nvPr/>
        </p:nvCxnSpPr>
        <p:spPr>
          <a:xfrm flipV="1">
            <a:off x="9707948" y="1755532"/>
            <a:ext cx="4849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67"/>
          <p:cNvCxnSpPr/>
          <p:nvPr/>
        </p:nvCxnSpPr>
        <p:spPr>
          <a:xfrm>
            <a:off x="10192857" y="1755532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69"/>
          <p:cNvCxnSpPr/>
          <p:nvPr/>
        </p:nvCxnSpPr>
        <p:spPr>
          <a:xfrm flipH="1">
            <a:off x="9202257" y="3050932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1"/>
          <p:cNvCxnSpPr/>
          <p:nvPr/>
        </p:nvCxnSpPr>
        <p:spPr>
          <a:xfrm>
            <a:off x="9202257" y="3050932"/>
            <a:ext cx="0" cy="429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72"/>
          <p:cNvSpPr txBox="1"/>
          <p:nvPr/>
        </p:nvSpPr>
        <p:spPr>
          <a:xfrm>
            <a:off x="4891183" y="138620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62" name="TextBox 73"/>
          <p:cNvSpPr txBox="1"/>
          <p:nvPr/>
        </p:nvSpPr>
        <p:spPr>
          <a:xfrm>
            <a:off x="9707948" y="138620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63" name="Straight Arrow Connector 75"/>
          <p:cNvCxnSpPr/>
          <p:nvPr/>
        </p:nvCxnSpPr>
        <p:spPr>
          <a:xfrm>
            <a:off x="9223039" y="4111669"/>
            <a:ext cx="0" cy="398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228" y="948397"/>
            <a:ext cx="3318679" cy="203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6154" y="3200378"/>
            <a:ext cx="3337508" cy="200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https://scontent.fotp1-2.fna.fbcdn.net/v/t34.0-12/15713086_1255764667817408_2028974033_n.jpg?oh=49d33766beb08f341e023cdd611ae7e4&amp;oe=585EE8F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2746135" y="-468924"/>
            <a:ext cx="4079630" cy="5439508"/>
          </a:xfrm>
          <a:prstGeom prst="rect">
            <a:avLst/>
          </a:prstGeom>
          <a:noFill/>
        </p:spPr>
      </p:pic>
      <p:pic>
        <p:nvPicPr>
          <p:cNvPr id="2052" name="Picture 4" descr="https://scontent.fotp1-2.fna.fbcdn.net/v/t35.0-12/15682065_1255791364481405_1188788688_o.jpg?oh=f0c24a5c2cb7e8dc663795f2d2967a00&amp;oe=585E8C2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0079" y="4378569"/>
            <a:ext cx="4032738" cy="22684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21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1600" dirty="0">
                <a:solidFill>
                  <a:srgbClr val="00B0F0"/>
                </a:solidFill>
                <a:hlinkClick r:id="rId2"/>
              </a:rPr>
              <a:t>https://www.arduino.cc/en/ArduinoCertified/IntelGalileo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ro-RO" sz="1600" dirty="0">
                <a:solidFill>
                  <a:srgbClr val="00B0F0"/>
                </a:solidFill>
                <a:hlinkClick r:id="rId3"/>
              </a:rPr>
              <a:t>https://</a:t>
            </a:r>
            <a:r>
              <a:rPr lang="ro-RO" sz="1600" dirty="0" smtClean="0">
                <a:solidFill>
                  <a:srgbClr val="00B0F0"/>
                </a:solidFill>
                <a:hlinkClick r:id="rId3"/>
              </a:rPr>
              <a:t>www.arduino.cc/en/Tutorial/LiquidCrystalDisplay</a:t>
            </a:r>
            <a:endParaRPr lang="en-US" sz="1600" dirty="0" smtClean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  <a:hlinkClick r:id="rId4"/>
              </a:rPr>
              <a:t>https://</a:t>
            </a:r>
            <a:r>
              <a:rPr lang="en-US" sz="1600" dirty="0" smtClean="0">
                <a:solidFill>
                  <a:srgbClr val="00B0F0"/>
                </a:solidFill>
                <a:hlinkClick r:id="rId4"/>
              </a:rPr>
              <a:t>www.arduino.cc/en/Tutorial/BuiltInExamples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ro-RO" sz="1600" dirty="0">
                <a:solidFill>
                  <a:srgbClr val="00B0F0"/>
                </a:solidFill>
                <a:hlinkClick r:id="rId5"/>
              </a:rPr>
              <a:t>https://</a:t>
            </a:r>
            <a:r>
              <a:rPr lang="ro-RO" sz="1600" dirty="0" smtClean="0">
                <a:solidFill>
                  <a:srgbClr val="00B0F0"/>
                </a:solidFill>
                <a:hlinkClick r:id="rId5"/>
              </a:rPr>
              <a:t>www.arduino.cc/en/Tutorial/HomePage</a:t>
            </a:r>
            <a:endParaRPr lang="en-US" sz="1600" dirty="0" smtClean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  <a:hlinkClick r:id="rId6"/>
              </a:rPr>
              <a:t>http://www.intel.com/content/www/us/en/embedded/products/galileo/galileo-g1-datasheet.html</a:t>
            </a:r>
            <a:endParaRPr lang="en-US" sz="1600" dirty="0" smtClean="0">
              <a:solidFill>
                <a:srgbClr val="00B0F0"/>
              </a:solidFill>
              <a:hlinkClick r:id="rId6"/>
            </a:endParaRPr>
          </a:p>
          <a:p>
            <a:r>
              <a:rPr lang="ro-RO" sz="1600" dirty="0" smtClean="0">
                <a:solidFill>
                  <a:srgbClr val="00B0F0"/>
                </a:solidFill>
                <a:hlinkClick r:id="rId6"/>
              </a:rPr>
              <a:t>http</a:t>
            </a:r>
            <a:r>
              <a:rPr lang="ro-RO" sz="1600" dirty="0">
                <a:solidFill>
                  <a:srgbClr val="00B0F0"/>
                </a:solidFill>
                <a:hlinkClick r:id="rId6"/>
              </a:rPr>
              <a:t>://www.analog.com/media/en/technical-documentation/data-sheets/TMP35_36_37.pdf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ro-RO" sz="1600" dirty="0">
                <a:solidFill>
                  <a:srgbClr val="00B0F0"/>
                </a:solidFill>
                <a:hlinkClick r:id="rId7"/>
              </a:rPr>
              <a:t>http://enable.excelitas.com/downloads/DTS_vt900seriesdatasheet.pdf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ro-RO" sz="1600" dirty="0">
                <a:solidFill>
                  <a:srgbClr val="00B0F0"/>
                </a:solidFill>
                <a:hlinkClick r:id="rId8"/>
              </a:rPr>
              <a:t>http://roboromania.ro/produs/senzor-umiditate-sol-soil-hygrometer-humidity-compatibil-arduino/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ro-RO" sz="1600" dirty="0">
                <a:solidFill>
                  <a:srgbClr val="00B0F0"/>
                </a:solidFill>
                <a:hlinkClick r:id="rId9"/>
              </a:rPr>
              <a:t>http://</a:t>
            </a:r>
            <a:r>
              <a:rPr lang="ro-RO" sz="1600" dirty="0" smtClean="0">
                <a:solidFill>
                  <a:srgbClr val="00B0F0"/>
                </a:solidFill>
                <a:hlinkClick r:id="rId9"/>
              </a:rPr>
              <a:t>roboromania.ro/datasheet/4x20-roboromania.pdf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ro-RO" sz="1600" dirty="0">
                <a:solidFill>
                  <a:srgbClr val="00B0F0"/>
                </a:solidFill>
                <a:hlinkClick r:id="rId10"/>
              </a:rPr>
              <a:t>https://www.olimex.com/Products/Components/Misc/MICRO-WATER-PUMP/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ro-RO" sz="1600" dirty="0">
                <a:solidFill>
                  <a:srgbClr val="00B0F0"/>
                </a:solidFill>
                <a:hlinkClick r:id="rId11"/>
              </a:rPr>
              <a:t>http://</a:t>
            </a:r>
            <a:r>
              <a:rPr lang="ro-RO" sz="1600" dirty="0" smtClean="0">
                <a:solidFill>
                  <a:srgbClr val="00B0F0"/>
                </a:solidFill>
                <a:hlinkClick r:id="rId11"/>
              </a:rPr>
              <a:t>www.onsemi.com/pub_link/Collateral/1N4001-D.PDF</a:t>
            </a:r>
            <a:endParaRPr lang="en-US" sz="1600" dirty="0" smtClean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  <a:hlinkClick r:id="rId12"/>
              </a:rPr>
              <a:t>https://</a:t>
            </a:r>
            <a:r>
              <a:rPr lang="en-US" sz="1600" dirty="0" smtClean="0">
                <a:solidFill>
                  <a:srgbClr val="00B0F0"/>
                </a:solidFill>
                <a:hlinkClick r:id="rId12"/>
              </a:rPr>
              <a:t>learn.adafruit.com/photocells/using-a-photocell</a:t>
            </a:r>
            <a:endParaRPr lang="en-US" sz="1600" dirty="0" smtClean="0">
              <a:solidFill>
                <a:srgbClr val="00B0F0"/>
              </a:solidFill>
            </a:endParaRPr>
          </a:p>
          <a:p>
            <a:r>
              <a:rPr lang="en-US" sz="1600" dirty="0" err="1" smtClean="0">
                <a:solidFill>
                  <a:srgbClr val="92D050"/>
                </a:solidFill>
              </a:rPr>
              <a:t>Anexa</a:t>
            </a:r>
            <a:r>
              <a:rPr lang="en-US" sz="1600" dirty="0" smtClean="0">
                <a:solidFill>
                  <a:srgbClr val="92D050"/>
                </a:solidFill>
              </a:rPr>
              <a:t> de </a:t>
            </a:r>
            <a:r>
              <a:rPr lang="en-US" sz="1600" dirty="0" err="1" smtClean="0">
                <a:solidFill>
                  <a:srgbClr val="92D050"/>
                </a:solidFill>
              </a:rPr>
              <a:t>laborator</a:t>
            </a:r>
            <a:r>
              <a:rPr lang="en-US" sz="1600" dirty="0" smtClean="0">
                <a:solidFill>
                  <a:srgbClr val="92D050"/>
                </a:solidFill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</a:rPr>
              <a:t>uC</a:t>
            </a:r>
            <a:r>
              <a:rPr lang="en-US" sz="1600" dirty="0" smtClean="0">
                <a:solidFill>
                  <a:srgbClr val="92D050"/>
                </a:solidFill>
              </a:rPr>
              <a:t>: C8051F04xRev1_4 </a:t>
            </a:r>
          </a:p>
          <a:p>
            <a:r>
              <a:rPr lang="en-US" sz="1600" dirty="0" err="1" smtClean="0">
                <a:solidFill>
                  <a:srgbClr val="92D050"/>
                </a:solidFill>
              </a:rPr>
              <a:t>Arduino</a:t>
            </a:r>
            <a:r>
              <a:rPr lang="en-US" sz="1600" dirty="0" smtClean="0">
                <a:solidFill>
                  <a:srgbClr val="92D050"/>
                </a:solidFill>
              </a:rPr>
              <a:t> Projects Book</a:t>
            </a:r>
          </a:p>
          <a:p>
            <a:pPr marL="82296" indent="0">
              <a:buNone/>
            </a:pPr>
            <a:endParaRPr lang="en-US" sz="1600" dirty="0">
              <a:solidFill>
                <a:srgbClr val="92D050"/>
              </a:solidFill>
            </a:endParaRP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832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țiu">
  <a:themeElements>
    <a:clrScheme name="Solstițiu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țiu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țiu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507</TotalTime>
  <Words>351</Words>
  <Application>Microsoft Office PowerPoint</Application>
  <PresentationFormat>Custom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Solstițiu</vt:lpstr>
      <vt:lpstr>Proiect Intel Galileo </vt:lpstr>
      <vt:lpstr>Tema: Gradinarul Electronic</vt:lpstr>
      <vt:lpstr>Schema Intel Galileo Gen 1</vt:lpstr>
      <vt:lpstr>Schema electrica a circuitului</vt:lpstr>
      <vt:lpstr>De ce am ales aceste componente?</vt:lpstr>
      <vt:lpstr>PowerPoint Presentation</vt:lpstr>
      <vt:lpstr>PowerPoint Presentation</vt:lpstr>
      <vt:lpstr>PowerPoint Presentation</vt:lpstr>
      <vt:lpstr>Bibliografie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Intel Galileo</dc:title>
  <dc:creator>Costache Andreea-Sabina</dc:creator>
  <cp:lastModifiedBy>mihaela</cp:lastModifiedBy>
  <cp:revision>41</cp:revision>
  <dcterms:created xsi:type="dcterms:W3CDTF">2016-12-20T12:21:12Z</dcterms:created>
  <dcterms:modified xsi:type="dcterms:W3CDTF">2016-12-23T09:24:39Z</dcterms:modified>
</cp:coreProperties>
</file>