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388ee0bb2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a388ee0bb2_0_143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388ee0bb2_10_6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388ee0bb2_1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a388ee0bb2_1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388ee0bb2_1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a388ee0bb2_17_0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388ee0bb2_17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a388ee0bb2_17_17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388ee0bb2_17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a388ee0bb2_17_29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388ee0bb2_17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a388ee0bb2_17_42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388ee0bb2_17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a388ee0bb2_17_56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388ee0bb2_17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a388ee0bb2_17_69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388ee0bb2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a388ee0bb2_0_52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388ee0bb2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a388ee0bb2_0_84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388ee0bb2_9_36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a388ee0bb2_9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a388ee0bb2_9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388ee0bb2_9_161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a388ee0bb2_9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9" name="Google Shape;309;ga388ee0bb2_9_1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388ee0bb2_10_21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388ee0bb2_1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a388ee0bb2_1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5" name="Google Shape;32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9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388ee0bb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a388ee0bb2_0_6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388ee0bb2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a388ee0bb2_0_18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388ee0bb2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a388ee0bb2_0_36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388ee0bb2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a388ee0bb2_0_116:notes"/>
          <p:cNvSpPr/>
          <p:nvPr>
            <p:ph idx="2" type="sldImg"/>
          </p:nvPr>
        </p:nvSpPr>
        <p:spPr>
          <a:xfrm>
            <a:off x="960438" y="1143000"/>
            <a:ext cx="4937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computaris.com/" TargetMode="External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ackground Image">
  <p:cSld name="Title with Background Imag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521208" y="219456"/>
            <a:ext cx="731520" cy="11978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" name="Google Shape;20;p2"/>
          <p:cNvSpPr/>
          <p:nvPr>
            <p:ph idx="2" type="pic"/>
          </p:nvPr>
        </p:nvSpPr>
        <p:spPr>
          <a:xfrm>
            <a:off x="0" y="0"/>
            <a:ext cx="9144000" cy="5536800"/>
          </a:xfrm>
          <a:prstGeom prst="rect">
            <a:avLst/>
          </a:prstGeom>
          <a:blipFill rotWithShape="1">
            <a:blip r:embed="rId2">
              <a:alphaModFix amt="1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/>
          <p:nvPr>
            <p:ph idx="3" type="pic"/>
          </p:nvPr>
        </p:nvSpPr>
        <p:spPr>
          <a:xfrm>
            <a:off x="0" y="0"/>
            <a:ext cx="9144000" cy="55368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522000" y="966124"/>
            <a:ext cx="8100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522000" y="3032520"/>
            <a:ext cx="8100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2"/>
          <p:cNvSpPr/>
          <p:nvPr>
            <p:ph idx="4" type="pic"/>
          </p:nvPr>
        </p:nvSpPr>
        <p:spPr>
          <a:xfrm>
            <a:off x="522000" y="4910400"/>
            <a:ext cx="2156400" cy="29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5" type="body"/>
          </p:nvPr>
        </p:nvSpPr>
        <p:spPr>
          <a:xfrm>
            <a:off x="6562800" y="4910400"/>
            <a:ext cx="20592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"/>
          <p:cNvSpPr/>
          <p:nvPr>
            <p:ph idx="6" type="pic"/>
          </p:nvPr>
        </p:nvSpPr>
        <p:spPr>
          <a:xfrm>
            <a:off x="580922" y="1084826"/>
            <a:ext cx="279401" cy="4092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Narrow Column 1 Graphic Object">
  <p:cSld name="1 Narrow Column 1 Graphic 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522000" y="304271"/>
            <a:ext cx="7072259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522000" y="1521354"/>
            <a:ext cx="26640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3294000" y="1521354"/>
            <a:ext cx="53280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522000" y="52043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3028950" y="52043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6564600" y="52043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Graphic Objects">
  <p:cSld name="2 Graphic 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522000" y="304271"/>
            <a:ext cx="7072259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522000" y="1521354"/>
            <a:ext cx="39960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4629600" y="1521354"/>
            <a:ext cx="39960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522000" y="52043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3028950" y="52043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6564600" y="52043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>
            <p:ph idx="2" type="pic"/>
          </p:nvPr>
        </p:nvSpPr>
        <p:spPr>
          <a:xfrm>
            <a:off x="0" y="0"/>
            <a:ext cx="9144000" cy="55332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522000" y="304271"/>
            <a:ext cx="7072259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522000" y="304271"/>
            <a:ext cx="7076535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522000" y="1400969"/>
            <a:ext cx="3996000" cy="686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1" name="Google Shape;101;p14"/>
          <p:cNvSpPr txBox="1"/>
          <p:nvPr>
            <p:ph idx="2" type="body"/>
          </p:nvPr>
        </p:nvSpPr>
        <p:spPr>
          <a:xfrm>
            <a:off x="522000" y="2087563"/>
            <a:ext cx="3996000" cy="307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3" type="body"/>
          </p:nvPr>
        </p:nvSpPr>
        <p:spPr>
          <a:xfrm>
            <a:off x="4629149" y="1400969"/>
            <a:ext cx="3996000" cy="686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3" name="Google Shape;103;p14"/>
          <p:cNvSpPr txBox="1"/>
          <p:nvPr>
            <p:ph idx="4" type="body"/>
          </p:nvPr>
        </p:nvSpPr>
        <p:spPr>
          <a:xfrm>
            <a:off x="4629149" y="2087563"/>
            <a:ext cx="3996000" cy="307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522000" y="52043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3028950" y="52043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6564600" y="52043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522000" y="254872"/>
            <a:ext cx="30600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Consola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/>
          <p:nvPr/>
        </p:nvSpPr>
        <p:spPr>
          <a:xfrm>
            <a:off x="7712765" y="546652"/>
            <a:ext cx="1003852" cy="5963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3884400" y="574173"/>
            <a:ext cx="4737600" cy="431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1" name="Google Shape;111;p15"/>
          <p:cNvSpPr txBox="1"/>
          <p:nvPr>
            <p:ph idx="2" type="body"/>
          </p:nvPr>
        </p:nvSpPr>
        <p:spPr>
          <a:xfrm>
            <a:off x="522000" y="1714500"/>
            <a:ext cx="3060000" cy="31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522000" y="52043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3028950" y="52043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6564600" y="52043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522000" y="2556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Consola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/>
          <p:nvPr/>
        </p:nvSpPr>
        <p:spPr>
          <a:xfrm>
            <a:off x="7712765" y="546652"/>
            <a:ext cx="1003852" cy="5963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3887391" y="567560"/>
            <a:ext cx="4737600" cy="4323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522000" y="1714500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522000" y="52043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3028950" y="52043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6564600" y="52043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522000" y="304271"/>
            <a:ext cx="7072259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522000" y="1521354"/>
            <a:ext cx="81000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522000" y="52043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028950" y="52043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564600" y="52043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2">
  <p:cSld name="Section Title 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21208" y="219456"/>
            <a:ext cx="731520" cy="11978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0"/>
            <a:ext cx="9144000" cy="55332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521208" y="4368799"/>
            <a:ext cx="6130925" cy="899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2" type="body"/>
          </p:nvPr>
        </p:nvSpPr>
        <p:spPr>
          <a:xfrm>
            <a:off x="521208" y="506444"/>
            <a:ext cx="1006475" cy="62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9321"/>
              </a:buClr>
              <a:buSzPts val="2800"/>
              <a:buNone/>
              <a:defRPr b="1" sz="2800">
                <a:solidFill>
                  <a:srgbClr val="F6932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/>
          <p:nvPr>
            <p:ph idx="3" type="pic"/>
          </p:nvPr>
        </p:nvSpPr>
        <p:spPr>
          <a:xfrm>
            <a:off x="581025" y="4009304"/>
            <a:ext cx="244475" cy="3594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91" y="506444"/>
            <a:ext cx="1024128" cy="2633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Graphic Object">
  <p:cSld name="1 Graphic 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522000" y="304271"/>
            <a:ext cx="7072259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522000" y="1521354"/>
            <a:ext cx="81000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522000" y="52043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028950" y="52043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64600" y="52043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521208" y="219456"/>
            <a:ext cx="731520" cy="11978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0" y="0"/>
            <a:ext cx="9144000" cy="55332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518399" y="481775"/>
            <a:ext cx="2381963" cy="127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Thank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you!</a:t>
            </a:r>
            <a:endParaRPr b="1" sz="3200">
              <a:solidFill>
                <a:srgbClr val="F6932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18400" y="4444114"/>
            <a:ext cx="2381963" cy="74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4"/>
              <a:buFont typeface="Arial"/>
              <a:buNone/>
            </a:pPr>
            <a:r>
              <a:rPr lang="en-US" sz="140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[+40]21.204 5200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4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www.computaris.com</a:t>
            </a:r>
            <a:endParaRPr sz="1404">
              <a:solidFill>
                <a:srgbClr val="F493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3344" y="481775"/>
            <a:ext cx="1676400" cy="93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lank Background">
  <p:cSld name="Title with Blank Background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521208" y="219456"/>
            <a:ext cx="731520" cy="11978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7712765" y="546652"/>
            <a:ext cx="1003852" cy="5963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 txBox="1"/>
          <p:nvPr>
            <p:ph type="ctrTitle"/>
          </p:nvPr>
        </p:nvSpPr>
        <p:spPr>
          <a:xfrm>
            <a:off x="521208" y="966124"/>
            <a:ext cx="8100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Consolas"/>
              <a:buNone/>
              <a:defRPr sz="3200">
                <a:solidFill>
                  <a:srgbClr val="41414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subTitle"/>
          </p:nvPr>
        </p:nvSpPr>
        <p:spPr>
          <a:xfrm>
            <a:off x="521208" y="3032520"/>
            <a:ext cx="8100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 sz="1800">
                <a:solidFill>
                  <a:srgbClr val="41414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6562008" y="4910400"/>
            <a:ext cx="20592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200"/>
              <a:buNone/>
              <a:defRPr sz="1200">
                <a:solidFill>
                  <a:srgbClr val="41414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2000" y="4910400"/>
            <a:ext cx="2157984" cy="29260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/>
        </p:nvSpPr>
        <p:spPr>
          <a:xfrm>
            <a:off x="522000" y="1000220"/>
            <a:ext cx="5029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1414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1">
  <p:cSld name="Section Title 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521208" y="219456"/>
            <a:ext cx="731520" cy="11978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9144000" cy="55332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4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521208" y="4368799"/>
            <a:ext cx="6130925" cy="899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521208" y="506444"/>
            <a:ext cx="1006475" cy="62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9321"/>
              </a:buClr>
              <a:buSzPts val="2800"/>
              <a:buNone/>
              <a:defRPr b="1" sz="2800">
                <a:solidFill>
                  <a:srgbClr val="F6932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8128" y="506444"/>
            <a:ext cx="1554480" cy="170078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/>
          <p:nvPr>
            <p:ph idx="3" type="pic"/>
          </p:nvPr>
        </p:nvSpPr>
        <p:spPr>
          <a:xfrm>
            <a:off x="581025" y="4009304"/>
            <a:ext cx="244475" cy="3594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s 1 Graphic Objec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522000" y="304271"/>
            <a:ext cx="7072259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522000" y="1521354"/>
            <a:ext cx="53280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5958000" y="1521354"/>
            <a:ext cx="26640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522000" y="52043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028950" y="52043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64600" y="52043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Wide Column 1 Graphic Object">
  <p:cSld name="1 Wide Column 1 Graphic 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522000" y="304271"/>
            <a:ext cx="7072259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522000" y="1521354"/>
            <a:ext cx="53280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Font typeface="Arial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body"/>
          </p:nvPr>
        </p:nvSpPr>
        <p:spPr>
          <a:xfrm>
            <a:off x="5958000" y="1521354"/>
            <a:ext cx="26640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522000" y="52043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028950" y="52043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64600" y="52043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522000" y="256424"/>
            <a:ext cx="7887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41414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41414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41414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41414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i="0" sz="2000" u="none" cap="none" strike="noStrike">
              <a:solidFill>
                <a:srgbClr val="41414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5534551"/>
            <a:ext cx="9144000" cy="183600"/>
          </a:xfrm>
          <a:prstGeom prst="rect">
            <a:avLst/>
          </a:prstGeom>
          <a:solidFill>
            <a:srgbClr val="F693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4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522000" y="304271"/>
            <a:ext cx="7072259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onsolas"/>
              <a:buNone/>
              <a:defRPr b="1" i="0" sz="2000" u="none" cap="none" strike="noStrike">
                <a:solidFill>
                  <a:srgbClr val="41414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22000" y="1521354"/>
            <a:ext cx="8100000" cy="362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522000" y="52043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5204359"/>
            <a:ext cx="30861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64600" y="5204359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06659" y="629775"/>
            <a:ext cx="815341" cy="4536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43.png"/><Relationship Id="rId5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Relationship Id="rId5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>
            <p:ph idx="2" type="pic"/>
          </p:nvPr>
        </p:nvSpPr>
        <p:spPr>
          <a:xfrm>
            <a:off x="0" y="0"/>
            <a:ext cx="9144000" cy="5536800"/>
          </a:xfrm>
          <a:prstGeom prst="rect">
            <a:avLst/>
          </a:prstGeom>
          <a:blipFill rotWithShape="1">
            <a:blip r:embed="rId3">
              <a:alphaModFix amt="1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>
            <p:ph idx="3" type="pic"/>
          </p:nvPr>
        </p:nvSpPr>
        <p:spPr>
          <a:xfrm>
            <a:off x="0" y="0"/>
            <a:ext cx="9144000" cy="55368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type="ctrTitle"/>
          </p:nvPr>
        </p:nvSpPr>
        <p:spPr>
          <a:xfrm>
            <a:off x="384125" y="1718099"/>
            <a:ext cx="81000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Java Academy 2020 - Project Technical Aspect</a:t>
            </a:r>
            <a:endParaRPr b="0" sz="2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568750" y="572000"/>
            <a:ext cx="35862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/ </a:t>
            </a:r>
            <a:endParaRPr sz="2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Location-Based Upsell</a:t>
            </a:r>
            <a:endParaRPr sz="2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125" y="4653200"/>
            <a:ext cx="4268699" cy="5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555375" y="222496"/>
            <a:ext cx="70722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onsolas"/>
              <a:buNone/>
            </a:pPr>
            <a:r>
              <a:rPr b="0" lang="en-US" sz="2900">
                <a:solidFill>
                  <a:srgbClr val="2185C5"/>
                </a:solidFill>
                <a:latin typeface="Calibri"/>
                <a:ea typeface="Calibri"/>
                <a:cs typeface="Calibri"/>
                <a:sym typeface="Calibri"/>
              </a:rPr>
              <a:t>File Processor - JMS service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271525" y="3833250"/>
            <a:ext cx="89766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• 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Serializer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for LocalDateTime that extends StdSerializer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75" y="4121391"/>
            <a:ext cx="8093325" cy="139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410250" y="1520875"/>
            <a:ext cx="89766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• The custom 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enqueueCall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700" y="1870327"/>
            <a:ext cx="7299206" cy="19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idx="2" type="body"/>
          </p:nvPr>
        </p:nvSpPr>
        <p:spPr>
          <a:xfrm>
            <a:off x="521175" y="506450"/>
            <a:ext cx="5833800" cy="16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r>
              <a:rPr b="0" lang="en-US" sz="4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Processor –</a:t>
            </a:r>
            <a:r>
              <a:rPr lang="en-US" sz="4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Technical Presentation</a:t>
            </a: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25" y="4653200"/>
            <a:ext cx="4268699" cy="5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/>
        </p:nvSpPr>
        <p:spPr>
          <a:xfrm>
            <a:off x="267900" y="613925"/>
            <a:ext cx="727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41414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LBU Engine - JmsService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EDEBE9"/>
                </a:highlight>
                <a:latin typeface="Consolas"/>
                <a:ea typeface="Consolas"/>
                <a:cs typeface="Consolas"/>
                <a:sym typeface="Consolas"/>
              </a:rPr>
              <a:t>​</a:t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522000" y="1521354"/>
            <a:ext cx="81000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US" sz="1800">
                <a:solidFill>
                  <a:srgbClr val="414141"/>
                </a:solidFill>
              </a:rPr>
              <a:t>JMS stands for Java Message Service and it is an API used for sending</a:t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14141"/>
                </a:solidFill>
              </a:rPr>
              <a:t>and receive messages.</a:t>
            </a:r>
            <a:endParaRPr sz="1800">
              <a:solidFill>
                <a:srgbClr val="414141"/>
              </a:solidFill>
            </a:endParaRPr>
          </a:p>
          <a:p>
            <a:pPr indent="-342900" lvl="0" marL="45720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US" sz="1800">
                <a:solidFill>
                  <a:srgbClr val="414141"/>
                </a:solidFill>
              </a:rPr>
              <a:t>A JMS Consumer was implemented to be used in receiving messages</a:t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14141"/>
                </a:solidFill>
              </a:rPr>
              <a:t>from the JMS Provider - ActiveMQ</a:t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545" y="3136550"/>
            <a:ext cx="7255734" cy="21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/>
        </p:nvSpPr>
        <p:spPr>
          <a:xfrm>
            <a:off x="267900" y="613925"/>
            <a:ext cx="727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41414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LBU Engine - JmsService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EDEBE9"/>
                </a:highlight>
                <a:latin typeface="Consolas"/>
                <a:ea typeface="Consolas"/>
                <a:cs typeface="Consolas"/>
                <a:sym typeface="Consolas"/>
              </a:rPr>
              <a:t>​</a:t>
            </a:r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522000" y="1521354"/>
            <a:ext cx="81000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14141"/>
                </a:solidFill>
              </a:rPr>
              <a:t>The way that this implementation works is defined in these steps:</a:t>
            </a:r>
            <a:endParaRPr sz="1800">
              <a:solidFill>
                <a:srgbClr val="414141"/>
              </a:solidFill>
            </a:endParaRPr>
          </a:p>
          <a:p>
            <a:pPr indent="-342900" lvl="0" marL="45720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US" sz="1800">
                <a:solidFill>
                  <a:srgbClr val="414141"/>
                </a:solidFill>
              </a:rPr>
              <a:t>In the application.properties file an ActiveMQ Broker URL has been</a:t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14141"/>
                </a:solidFill>
              </a:rPr>
              <a:t>defined (tcp://localhost:61616) and the queue name, from which the message consumer consumes and processes messages.</a:t>
            </a:r>
            <a:endParaRPr sz="1800">
              <a:solidFill>
                <a:srgbClr val="414141"/>
              </a:solidFill>
            </a:endParaRPr>
          </a:p>
          <a:p>
            <a:pPr indent="-342900" lvl="0" marL="45720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US" sz="1800">
                <a:solidFill>
                  <a:srgbClr val="414141"/>
                </a:solidFill>
              </a:rPr>
              <a:t>A method that will dequeue the message -  dequeueCall which will return</a:t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14141"/>
                </a:solidFill>
              </a:rPr>
              <a:t>an Optional&lt;VoiceCallDetails&gt; like this:</a:t>
            </a:r>
            <a:endParaRPr sz="1800">
              <a:solidFill>
                <a:srgbClr val="414141"/>
              </a:solidFill>
            </a:endParaRPr>
          </a:p>
          <a:p>
            <a:pPr indent="-342900" lvl="0" marL="91440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Char char="➔"/>
            </a:pPr>
            <a:r>
              <a:rPr lang="en-US" sz="1800">
                <a:solidFill>
                  <a:srgbClr val="414141"/>
                </a:solidFill>
              </a:rPr>
              <a:t>a  ConnectionFactory object is created which encapsulates the set of</a:t>
            </a:r>
            <a:endParaRPr sz="1800">
              <a:solidFill>
                <a:srgbClr val="414141"/>
              </a:solidFill>
            </a:endParaRPr>
          </a:p>
          <a:p>
            <a:pPr indent="457200" lvl="0" marL="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14141"/>
                </a:solidFill>
              </a:rPr>
              <a:t>connection configuration parameters that has been defined previously</a:t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50" y="4315875"/>
            <a:ext cx="8050075" cy="4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/>
        </p:nvSpPr>
        <p:spPr>
          <a:xfrm>
            <a:off x="267900" y="613925"/>
            <a:ext cx="727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41414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LBU Engine - JmsService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EDEBE9"/>
                </a:highlight>
                <a:latin typeface="Consolas"/>
                <a:ea typeface="Consolas"/>
                <a:cs typeface="Consolas"/>
                <a:sym typeface="Consolas"/>
              </a:rPr>
              <a:t>​</a:t>
            </a:r>
            <a:endParaRPr/>
          </a:p>
        </p:txBody>
      </p:sp>
      <p:sp>
        <p:nvSpPr>
          <p:cNvPr id="242" name="Google Shape;242;p31"/>
          <p:cNvSpPr txBox="1"/>
          <p:nvPr/>
        </p:nvSpPr>
        <p:spPr>
          <a:xfrm>
            <a:off x="522000" y="1521354"/>
            <a:ext cx="81000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US" sz="1800">
                <a:solidFill>
                  <a:srgbClr val="414141"/>
                </a:solidFill>
              </a:rPr>
              <a:t>From the ConnectionFactory object a connection is created, from which a</a:t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14141"/>
                </a:solidFill>
              </a:rPr>
              <a:t>session is also made with the parameters false (because there is no need for transactions) and Session.AUTO_ACKNOWLEDGE (which describes the mechanism to acknowledge that the message was read from the queue).</a:t>
            </a:r>
            <a:endParaRPr sz="1800">
              <a:solidFill>
                <a:srgbClr val="414141"/>
              </a:solidFill>
            </a:endParaRPr>
          </a:p>
          <a:p>
            <a:pPr indent="-342900" lvl="0" marL="45720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US" sz="1800">
                <a:solidFill>
                  <a:srgbClr val="414141"/>
                </a:solidFill>
              </a:rPr>
              <a:t>This session will be used to create a Destination and Consumer objects. </a:t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  <a:p>
            <a:pPr indent="-342900" lvl="0" marL="45720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US" sz="1800">
                <a:solidFill>
                  <a:srgbClr val="414141"/>
                </a:solidFill>
              </a:rPr>
              <a:t>The consumer type object is used  to specify the fact that the message</a:t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14141"/>
                </a:solidFill>
              </a:rPr>
              <a:t>will be consumed synchronously with a time out after a second</a:t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00" y="3155025"/>
            <a:ext cx="7971600" cy="5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8725" y="4751175"/>
            <a:ext cx="5390750" cy="3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/>
        </p:nvSpPr>
        <p:spPr>
          <a:xfrm>
            <a:off x="267900" y="613925"/>
            <a:ext cx="727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41414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LBU Engine - JmsService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EDEBE9"/>
                </a:highlight>
                <a:latin typeface="Consolas"/>
                <a:ea typeface="Consolas"/>
                <a:cs typeface="Consolas"/>
                <a:sym typeface="Consolas"/>
              </a:rPr>
              <a:t>​</a:t>
            </a: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522000" y="1521354"/>
            <a:ext cx="81000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US" sz="1800">
                <a:solidFill>
                  <a:srgbClr val="414141"/>
                </a:solidFill>
              </a:rPr>
              <a:t>After checking if the message is null and if it is of type TextMessage or a</a:t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14141"/>
                </a:solidFill>
              </a:rPr>
              <a:t>generic one, if these are true it will be converted to TextMessage.</a:t>
            </a:r>
            <a:endParaRPr sz="1800">
              <a:solidFill>
                <a:srgbClr val="41414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US" sz="1800">
                <a:solidFill>
                  <a:srgbClr val="414141"/>
                </a:solidFill>
              </a:rPr>
              <a:t>A custom deserializer is needed for the LocalDateTime type to convert</a:t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14141"/>
                </a:solidFill>
              </a:rPr>
              <a:t>the text message. In this purpose there was created a class that extends StdDeserializer from the Jackson package and override the deserialize method that will use the formatter to parse a String and return a LocalDateTime.</a:t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88" y="3503298"/>
            <a:ext cx="8017025" cy="4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88" y="3965950"/>
            <a:ext cx="8017026" cy="13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/>
        </p:nvSpPr>
        <p:spPr>
          <a:xfrm>
            <a:off x="267900" y="613925"/>
            <a:ext cx="727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41414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LBU Engine - JmsService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EDEBE9"/>
                </a:highlight>
                <a:latin typeface="Consolas"/>
                <a:ea typeface="Consolas"/>
                <a:cs typeface="Consolas"/>
                <a:sym typeface="Consolas"/>
              </a:rPr>
              <a:t>​</a:t>
            </a:r>
            <a:endParaRPr/>
          </a:p>
        </p:txBody>
      </p:sp>
      <p:sp>
        <p:nvSpPr>
          <p:cNvPr id="258" name="Google Shape;258;p33"/>
          <p:cNvSpPr txBox="1"/>
          <p:nvPr/>
        </p:nvSpPr>
        <p:spPr>
          <a:xfrm>
            <a:off x="522000" y="2012504"/>
            <a:ext cx="81000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US" sz="1800">
                <a:solidFill>
                  <a:srgbClr val="414141"/>
                </a:solidFill>
              </a:rPr>
              <a:t>To make use of the custom deserializer, an object of type SimpleModule</a:t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14141"/>
                </a:solidFill>
              </a:rPr>
              <a:t>is created which belongs to Json. A deserializer is added for the LocalDateTime object with an instance of the custom deserializer class and register that to the mapper.</a:t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75" y="3344750"/>
            <a:ext cx="8005851" cy="7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/>
        </p:nvSpPr>
        <p:spPr>
          <a:xfrm>
            <a:off x="267900" y="613925"/>
            <a:ext cx="727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41414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LBU Engine - JmsService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EDEBE9"/>
                </a:highlight>
                <a:latin typeface="Consolas"/>
                <a:ea typeface="Consolas"/>
                <a:cs typeface="Consolas"/>
                <a:sym typeface="Consolas"/>
              </a:rPr>
              <a:t>​</a:t>
            </a:r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522000" y="2012504"/>
            <a:ext cx="81000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●"/>
            </a:pPr>
            <a:r>
              <a:rPr lang="en-US" sz="1800">
                <a:solidFill>
                  <a:srgbClr val="414141"/>
                </a:solidFill>
              </a:rPr>
              <a:t>Finally, there is initialized an object of type </a:t>
            </a:r>
            <a:r>
              <a:rPr lang="en-US" sz="1800">
                <a:solidFill>
                  <a:srgbClr val="414141"/>
                </a:solidFill>
              </a:rPr>
              <a:t>VoiceCallDetails using the</a:t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14141"/>
                </a:solidFill>
              </a:rPr>
              <a:t>readValue method on the mapper, with bringing up that there is needed a constructor with no arguments on the VoiceCallDetails class which leads to creating a new class that extends VoiceCallDetails and has this type of constructor used to create an object of this type.</a:t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00" y="3556975"/>
            <a:ext cx="7884325" cy="4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/>
        </p:nvSpPr>
        <p:spPr>
          <a:xfrm>
            <a:off x="267900" y="613925"/>
            <a:ext cx="727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41414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LBU Engine - DbService</a:t>
            </a:r>
            <a:r>
              <a:rPr lang="en-US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​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EDEBE9"/>
                </a:highlight>
                <a:latin typeface="Consolas"/>
                <a:ea typeface="Consolas"/>
                <a:cs typeface="Consolas"/>
                <a:sym typeface="Consolas"/>
              </a:rPr>
              <a:t>​</a:t>
            </a:r>
            <a:endParaRPr/>
          </a:p>
        </p:txBody>
      </p:sp>
      <p:sp>
        <p:nvSpPr>
          <p:cNvPr id="272" name="Google Shape;272;p35"/>
          <p:cNvSpPr txBox="1"/>
          <p:nvPr/>
        </p:nvSpPr>
        <p:spPr>
          <a:xfrm>
            <a:off x="522000" y="1521354"/>
            <a:ext cx="81000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</a:pPr>
            <a:r>
              <a:rPr lang="en-US" sz="1800">
                <a:solidFill>
                  <a:srgbClr val="414141"/>
                </a:solidFill>
              </a:rPr>
              <a:t>For database connection, we used the spring-boot-starter-data-jpa and mysql-connector-java dependencies.</a:t>
            </a:r>
            <a:endParaRPr sz="1800">
              <a:solidFill>
                <a:srgbClr val="414141"/>
              </a:solidFill>
            </a:endParaRPr>
          </a:p>
          <a:p>
            <a:pPr indent="-11430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</a:pPr>
            <a:r>
              <a:rPr lang="en-US" sz="1800">
                <a:solidFill>
                  <a:srgbClr val="414141"/>
                </a:solidFill>
              </a:rPr>
              <a:t> DbService has responsibility to check in the database if our target(customer) is in an interest area. if it is in a  Concert area or in the airport and it hasn't roaming package, it will get a promotional </a:t>
            </a:r>
            <a:endParaRPr sz="1800">
              <a:solidFill>
                <a:srgbClr val="414141"/>
              </a:solidFill>
            </a:endParaRPr>
          </a:p>
          <a:p>
            <a:pPr indent="-11430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</a:pPr>
            <a:r>
              <a:rPr lang="en-US" sz="1800">
                <a:solidFill>
                  <a:srgbClr val="414141"/>
                </a:solidFill>
              </a:rPr>
              <a:t>SMSDbService contains methods:</a:t>
            </a:r>
            <a:endParaRPr sz="1800">
              <a:solidFill>
                <a:srgbClr val="414141"/>
              </a:solidFill>
            </a:endParaRPr>
          </a:p>
          <a:p>
            <a:pPr indent="-1714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600"/>
              <a:buChar char="•"/>
            </a:pPr>
            <a:r>
              <a:rPr lang="en-US" sz="1600">
                <a:solidFill>
                  <a:srgbClr val="414141"/>
                </a:solidFill>
              </a:rPr>
              <a:t> Optional&lt;InterestArea&gt; getAreaId(String cellId) </a:t>
            </a:r>
            <a:endParaRPr sz="1600">
              <a:solidFill>
                <a:srgbClr val="414141"/>
              </a:solidFill>
            </a:endParaRPr>
          </a:p>
          <a:p>
            <a:pPr indent="-1714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600"/>
              <a:buChar char="•"/>
            </a:pPr>
            <a:r>
              <a:rPr lang="en-US" sz="1600">
                <a:solidFill>
                  <a:srgbClr val="414141"/>
                </a:solidFill>
              </a:rPr>
              <a:t> boolean hasRoamingPackage(String msisdn)</a:t>
            </a:r>
            <a:endParaRPr sz="1600">
              <a:solidFill>
                <a:srgbClr val="414141"/>
              </a:solidFill>
            </a:endParaRPr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</a:pPr>
            <a:r>
              <a:rPr lang="en-US" sz="1800">
                <a:solidFill>
                  <a:srgbClr val="414141"/>
                </a:solidFill>
              </a:rPr>
              <a:t>getAreaId() is using the method findByCellId(String cellId)                         from JpaRepository that returns a InterestAreaCell object.</a:t>
            </a:r>
            <a:endParaRPr sz="1800">
              <a:solidFill>
                <a:srgbClr val="414141"/>
              </a:solidFill>
            </a:endParaRPr>
          </a:p>
          <a:p>
            <a:pPr indent="-11430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</a:pPr>
            <a:r>
              <a:rPr lang="en-US" sz="1800">
                <a:solidFill>
                  <a:srgbClr val="414141"/>
                </a:solidFill>
              </a:rPr>
              <a:t>InterestAreaCell contains fields id, cellid and InterestArea                         object. The relationship was done using                                                 annotation @ManyToOne.</a:t>
            </a:r>
            <a:endParaRPr sz="1800">
              <a:solidFill>
                <a:srgbClr val="414141"/>
              </a:solidFill>
            </a:endParaRPr>
          </a:p>
          <a:p>
            <a:pPr indent="-571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4411473" y="4616253"/>
            <a:ext cx="1759500" cy="484800"/>
          </a:xfrm>
          <a:prstGeom prst="roundRect">
            <a:avLst>
              <a:gd fmla="val 16667" name="adj"/>
            </a:avLst>
          </a:prstGeom>
          <a:solidFill>
            <a:srgbClr val="ED7D3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4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InterestArea</a:t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6757622" y="3570757"/>
            <a:ext cx="2133600" cy="415500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InterestAreaCell</a:t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6803862" y="4054042"/>
            <a:ext cx="2133600" cy="415500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InterestAreaCell</a:t>
            </a: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6937475" y="4545517"/>
            <a:ext cx="2133600" cy="415500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InterestAreaCell</a:t>
            </a: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6856351" y="5043560"/>
            <a:ext cx="2133600" cy="415500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InterestAreaCell</a:t>
            </a:r>
            <a:endParaRPr/>
          </a:p>
        </p:txBody>
      </p:sp>
      <p:cxnSp>
        <p:nvCxnSpPr>
          <p:cNvPr id="278" name="Google Shape;278;p35"/>
          <p:cNvCxnSpPr/>
          <p:nvPr/>
        </p:nvCxnSpPr>
        <p:spPr>
          <a:xfrm flipH="1" rot="10800000">
            <a:off x="6233051" y="3837962"/>
            <a:ext cx="462900" cy="8940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79" name="Google Shape;279;p35"/>
          <p:cNvCxnSpPr/>
          <p:nvPr/>
        </p:nvCxnSpPr>
        <p:spPr>
          <a:xfrm flipH="1" rot="10800000">
            <a:off x="6275933" y="4341001"/>
            <a:ext cx="453000" cy="4614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80" name="Google Shape;280;p35"/>
          <p:cNvCxnSpPr>
            <a:endCxn id="277" idx="1"/>
          </p:cNvCxnSpPr>
          <p:nvPr/>
        </p:nvCxnSpPr>
        <p:spPr>
          <a:xfrm>
            <a:off x="6223951" y="4955210"/>
            <a:ext cx="632400" cy="2961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81" name="Google Shape;281;p35"/>
          <p:cNvCxnSpPr/>
          <p:nvPr/>
        </p:nvCxnSpPr>
        <p:spPr>
          <a:xfrm flipH="1" rot="10800000">
            <a:off x="6294811" y="4753366"/>
            <a:ext cx="561600" cy="98100"/>
          </a:xfrm>
          <a:prstGeom prst="straightConnector1">
            <a:avLst/>
          </a:prstGeom>
          <a:noFill/>
          <a:ln cap="flat" cmpd="sng" w="9525">
            <a:solidFill>
              <a:srgbClr val="5B9BD5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/>
        </p:nvSpPr>
        <p:spPr>
          <a:xfrm>
            <a:off x="267900" y="613925"/>
            <a:ext cx="727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1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41414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LBU Engine - DbService</a:t>
            </a:r>
            <a:r>
              <a:rPr lang="en-US" sz="2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​</a:t>
            </a:r>
            <a:endParaRPr sz="2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EDEBE9"/>
                </a:highlight>
                <a:latin typeface="Consolas"/>
                <a:ea typeface="Consolas"/>
                <a:cs typeface="Consolas"/>
                <a:sym typeface="Consolas"/>
              </a:rPr>
              <a:t>​</a:t>
            </a:r>
            <a:endParaRPr/>
          </a:p>
        </p:txBody>
      </p:sp>
      <p:pic>
        <p:nvPicPr>
          <p:cNvPr id="287" name="Google Shape;28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0691" y="543173"/>
            <a:ext cx="3109701" cy="227539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 txBox="1"/>
          <p:nvPr/>
        </p:nvSpPr>
        <p:spPr>
          <a:xfrm>
            <a:off x="522000" y="1521354"/>
            <a:ext cx="81000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" lvl="0" marL="1714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</a:pPr>
            <a:r>
              <a:rPr lang="en-US" sz="1800">
                <a:solidFill>
                  <a:srgbClr val="414141"/>
                </a:solidFill>
              </a:rPr>
              <a:t>InterestArea fields: </a:t>
            </a:r>
            <a:endParaRPr sz="1800">
              <a:solidFill>
                <a:srgbClr val="414141"/>
              </a:solidFill>
            </a:endParaRPr>
          </a:p>
          <a:p>
            <a:pPr indent="-1714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600"/>
              <a:buChar char="•"/>
            </a:pPr>
            <a:r>
              <a:rPr lang="en-US" sz="1600">
                <a:solidFill>
                  <a:srgbClr val="414141"/>
                </a:solidFill>
              </a:rPr>
              <a:t>int id, String name, </a:t>
            </a:r>
            <a:endParaRPr sz="1600">
              <a:solidFill>
                <a:srgbClr val="414141"/>
              </a:solidFill>
            </a:endParaRPr>
          </a:p>
          <a:p>
            <a:pPr indent="-1714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600"/>
              <a:buChar char="•"/>
            </a:pPr>
            <a:r>
              <a:rPr lang="en-US" sz="1600">
                <a:solidFill>
                  <a:srgbClr val="414141"/>
                </a:solidFill>
              </a:rPr>
              <a:t>int type </a:t>
            </a:r>
            <a:endParaRPr sz="1600">
              <a:solidFill>
                <a:srgbClr val="414141"/>
              </a:solidFill>
            </a:endParaRPr>
          </a:p>
          <a:p>
            <a:pPr indent="-1714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414141"/>
              </a:buClr>
              <a:buSzPts val="1600"/>
              <a:buChar char="•"/>
            </a:pPr>
            <a:r>
              <a:rPr lang="en-US" sz="1600">
                <a:solidFill>
                  <a:srgbClr val="414141"/>
                </a:solidFill>
              </a:rPr>
              <a:t>List&lt;IadInterestAreaCell&gt; </a:t>
            </a:r>
            <a:endParaRPr sz="1600">
              <a:solidFill>
                <a:srgbClr val="414141"/>
              </a:solidFill>
            </a:endParaRPr>
          </a:p>
          <a:p>
            <a:pPr indent="0" lvl="1" marL="34290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14141"/>
                </a:solidFill>
              </a:rPr>
              <a:t>cellIds @OneToMany(mappedBy = "area”)</a:t>
            </a:r>
            <a:endParaRPr sz="1600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14141"/>
              </a:solidFill>
            </a:endParaRPr>
          </a:p>
          <a:p>
            <a:pPr indent="-135450" lvl="0" marL="171450" rtl="0" algn="l">
              <a:lnSpc>
                <a:spcPct val="13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Char char="•"/>
            </a:pPr>
            <a:r>
              <a:rPr lang="en-US" sz="1800">
                <a:solidFill>
                  <a:srgbClr val="414141"/>
                </a:solidFill>
              </a:rPr>
              <a:t>Method boolean hasRoamingPackage (String msisdn) is used only for Airport cases. Based on JpaRepository with method findById() that returns an Optional&lt;Subscriber&gt; and than we can check if it has a roaming package or not. (Subscriber has Boolean field named – “hasRoaming”);</a:t>
            </a:r>
            <a:endParaRPr sz="1800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14141"/>
              </a:solidFill>
            </a:endParaRPr>
          </a:p>
        </p:txBody>
      </p:sp>
      <p:sp>
        <p:nvSpPr>
          <p:cNvPr id="289" name="Google Shape;289;p36"/>
          <p:cNvSpPr/>
          <p:nvPr/>
        </p:nvSpPr>
        <p:spPr>
          <a:xfrm>
            <a:off x="5985542" y="948558"/>
            <a:ext cx="1856100" cy="1353600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InterestAreaCell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4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1397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 INT(11)</a:t>
            </a:r>
            <a:endParaRPr/>
          </a:p>
          <a:p>
            <a:pPr indent="-130175" lvl="0" marL="1397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 VARCHAR(45)</a:t>
            </a:r>
            <a:endParaRPr/>
          </a:p>
          <a:p>
            <a:pPr indent="-139700" lvl="0" marL="1397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 INT(11)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4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4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7435532" y="1609176"/>
            <a:ext cx="1681200" cy="12483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InterestAreaCell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4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1" marL="1397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 INT(11)</a:t>
            </a:r>
            <a:endParaRPr/>
          </a:p>
          <a:p>
            <a:pPr indent="-130175" lvl="0" marL="1397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area_id INT(11)</a:t>
            </a:r>
            <a:endParaRPr/>
          </a:p>
          <a:p>
            <a:pPr indent="-139700" lvl="0" marL="1397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cell_id VARCHAR(25)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4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4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7435532" y="1630209"/>
            <a:ext cx="1681200" cy="318900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interest_area_cell</a:t>
            </a:r>
            <a:endParaRPr/>
          </a:p>
        </p:txBody>
      </p:sp>
      <p:pic>
        <p:nvPicPr>
          <p:cNvPr id="292" name="Google Shape;29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2406" y="1680868"/>
            <a:ext cx="263706" cy="241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36"/>
          <p:cNvCxnSpPr/>
          <p:nvPr/>
        </p:nvCxnSpPr>
        <p:spPr>
          <a:xfrm flipH="1" rot="10800000">
            <a:off x="6211130" y="2381740"/>
            <a:ext cx="1329300" cy="298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94" name="Google Shape;294;p36"/>
          <p:cNvCxnSpPr/>
          <p:nvPr/>
        </p:nvCxnSpPr>
        <p:spPr>
          <a:xfrm rot="10800000">
            <a:off x="6913692" y="1515104"/>
            <a:ext cx="626700" cy="8181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dash"/>
            <a:miter lim="800000"/>
            <a:headEnd len="lg" w="lg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>
            <p:ph idx="2" type="pic"/>
          </p:nvPr>
        </p:nvSpPr>
        <p:spPr>
          <a:xfrm>
            <a:off x="-50" y="0"/>
            <a:ext cx="9144000" cy="553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522000" y="304271"/>
            <a:ext cx="7072259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onsolas"/>
              <a:buNone/>
            </a:pPr>
            <a:r>
              <a:rPr lang="en-US" sz="2800"/>
              <a:t>Agenda</a:t>
            </a:r>
            <a:endParaRPr sz="2800"/>
          </a:p>
        </p:txBody>
      </p:sp>
      <p:sp>
        <p:nvSpPr>
          <p:cNvPr id="140" name="Google Shape;140;p19"/>
          <p:cNvSpPr txBox="1"/>
          <p:nvPr>
            <p:ph idx="4294967295" type="body"/>
          </p:nvPr>
        </p:nvSpPr>
        <p:spPr>
          <a:xfrm>
            <a:off x="521950" y="1408904"/>
            <a:ext cx="81000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</a:pPr>
            <a:r>
              <a:rPr lang="en-US" sz="1900">
                <a:solidFill>
                  <a:srgbClr val="FFFFFF"/>
                </a:solidFill>
              </a:rPr>
              <a:t>FileProcessor</a:t>
            </a:r>
            <a:endParaRPr sz="1900">
              <a:solidFill>
                <a:srgbClr val="FFFFFF"/>
              </a:solidFill>
            </a:endParaRPr>
          </a:p>
          <a:p>
            <a:pPr indent="-177800" lvl="2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</a:pPr>
            <a:r>
              <a:rPr lang="en-US" sz="1900">
                <a:solidFill>
                  <a:srgbClr val="FFFFFF"/>
                </a:solidFill>
              </a:rPr>
              <a:t>FileService</a:t>
            </a:r>
            <a:endParaRPr sz="1900">
              <a:solidFill>
                <a:srgbClr val="FFFFFF"/>
              </a:solidFill>
            </a:endParaRPr>
          </a:p>
          <a:p>
            <a:pPr indent="-177800" lvl="2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</a:pPr>
            <a:r>
              <a:rPr lang="en-US" sz="1900">
                <a:solidFill>
                  <a:srgbClr val="FFFFFF"/>
                </a:solidFill>
              </a:rPr>
              <a:t>VoiceCallFileProcessor</a:t>
            </a:r>
            <a:endParaRPr sz="1900">
              <a:solidFill>
                <a:srgbClr val="FFFFFF"/>
              </a:solidFill>
            </a:endParaRPr>
          </a:p>
          <a:p>
            <a:pPr indent="-177800" lvl="2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</a:pPr>
            <a:r>
              <a:rPr lang="en-US" sz="1900">
                <a:solidFill>
                  <a:srgbClr val="FFFFFF"/>
                </a:solidFill>
              </a:rPr>
              <a:t>DB</a:t>
            </a:r>
            <a:endParaRPr sz="1900">
              <a:solidFill>
                <a:srgbClr val="FFFFFF"/>
              </a:solidFill>
            </a:endParaRPr>
          </a:p>
          <a:p>
            <a:pPr indent="-177800" lvl="2" marL="8572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</a:pPr>
            <a:r>
              <a:rPr lang="en-US" sz="1900">
                <a:solidFill>
                  <a:srgbClr val="FFFFFF"/>
                </a:solidFill>
              </a:rPr>
              <a:t>JMS</a:t>
            </a:r>
            <a:endParaRPr sz="1900">
              <a:solidFill>
                <a:srgbClr val="FFFFFF"/>
              </a:solidFill>
            </a:endParaRPr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</a:pPr>
            <a:r>
              <a:rPr lang="en-US" sz="1900">
                <a:solidFill>
                  <a:srgbClr val="FFFFFF"/>
                </a:solidFill>
              </a:rPr>
              <a:t>Event</a:t>
            </a:r>
            <a:r>
              <a:rPr lang="en-US" sz="1900">
                <a:solidFill>
                  <a:srgbClr val="FFFFFF"/>
                </a:solidFill>
              </a:rPr>
              <a:t>Processor</a:t>
            </a:r>
            <a:endParaRPr sz="1900">
              <a:solidFill>
                <a:srgbClr val="FFFFFF"/>
              </a:solidFill>
            </a:endParaRPr>
          </a:p>
          <a:p>
            <a:pPr indent="-177800" lvl="2" marL="8572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</a:pPr>
            <a:r>
              <a:rPr lang="en-US" sz="1900">
                <a:solidFill>
                  <a:srgbClr val="FFFFFF"/>
                </a:solidFill>
              </a:rPr>
              <a:t>JMS</a:t>
            </a:r>
            <a:endParaRPr sz="1900">
              <a:solidFill>
                <a:srgbClr val="FFFFFF"/>
              </a:solidFill>
            </a:endParaRPr>
          </a:p>
          <a:p>
            <a:pPr indent="-177800" lvl="2" marL="8572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</a:pPr>
            <a:r>
              <a:rPr lang="en-US" sz="1900">
                <a:solidFill>
                  <a:srgbClr val="FFFFFF"/>
                </a:solidFill>
              </a:rPr>
              <a:t>DB</a:t>
            </a:r>
            <a:endParaRPr sz="1900">
              <a:solidFill>
                <a:srgbClr val="FFFFFF"/>
              </a:solidFill>
            </a:endParaRPr>
          </a:p>
          <a:p>
            <a:pPr indent="-177800" lvl="2" marL="8572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</a:pPr>
            <a:r>
              <a:rPr lang="en-US" sz="1900">
                <a:solidFill>
                  <a:srgbClr val="FFFFFF"/>
                </a:solidFill>
              </a:rPr>
              <a:t>SMS</a:t>
            </a:r>
            <a:endParaRPr sz="1900">
              <a:solidFill>
                <a:srgbClr val="FFFFFF"/>
              </a:solidFill>
            </a:endParaRPr>
          </a:p>
          <a:p>
            <a:pPr indent="-177800" lvl="0" marL="1714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</a:pPr>
            <a:r>
              <a:rPr lang="en-US" sz="1900">
                <a:solidFill>
                  <a:srgbClr val="FFFFFF"/>
                </a:solidFill>
              </a:rPr>
              <a:t>SMS-Gateway Simulator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25" y="4653200"/>
            <a:ext cx="4268699" cy="5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522000" y="304271"/>
            <a:ext cx="70764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onsolas"/>
              <a:buNone/>
            </a:pPr>
            <a:r>
              <a:rPr lang="en-US" sz="2200"/>
              <a:t>LBU Engine - SmsService</a:t>
            </a:r>
            <a:endParaRPr sz="2200"/>
          </a:p>
        </p:txBody>
      </p:sp>
      <p:sp>
        <p:nvSpPr>
          <p:cNvPr id="301" name="Google Shape;301;p37"/>
          <p:cNvSpPr txBox="1"/>
          <p:nvPr>
            <p:ph idx="2" type="body"/>
          </p:nvPr>
        </p:nvSpPr>
        <p:spPr>
          <a:xfrm>
            <a:off x="0" y="1430476"/>
            <a:ext cx="4518000" cy="4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1714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9331"/>
              </a:buClr>
              <a:buSzPts val="1310"/>
              <a:buFont typeface="Arial"/>
              <a:buChar char="›"/>
            </a:pPr>
            <a:r>
              <a:rPr lang="en-US" sz="1310"/>
              <a:t>In CdrProcessor, send(msisdn, message) method will be called depending of msisdn location;</a:t>
            </a:r>
            <a:endParaRPr sz="2000"/>
          </a:p>
          <a:p>
            <a:pPr indent="-1841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F49331"/>
              </a:buClr>
              <a:buSzPts val="1310"/>
              <a:buFont typeface="Arial"/>
              <a:buChar char="›"/>
            </a:pPr>
            <a:r>
              <a:rPr lang="en-US" sz="1310"/>
              <a:t>Lbu Engine</a:t>
            </a:r>
            <a:r>
              <a:rPr lang="en-US" sz="1310"/>
              <a:t> uses:</a:t>
            </a:r>
            <a:endParaRPr sz="2000"/>
          </a:p>
          <a:p>
            <a:pPr indent="-1841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F49331"/>
              </a:buClr>
              <a:buSzPts val="1125"/>
              <a:buFont typeface="Arial"/>
              <a:buChar char="›"/>
            </a:pPr>
            <a:r>
              <a:rPr lang="en-US" sz="1125"/>
              <a:t>To send a sms: a third-party service;</a:t>
            </a:r>
            <a:endParaRPr sz="1800"/>
          </a:p>
          <a:p>
            <a:pPr indent="-1841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F49331"/>
              </a:buClr>
              <a:buSzPts val="1125"/>
              <a:buFont typeface="Arial"/>
              <a:buChar char="›"/>
            </a:pPr>
            <a:r>
              <a:rPr lang="en-US" sz="1125"/>
              <a:t>For local testing the sms service: a simulator was created;;</a:t>
            </a:r>
            <a:endParaRPr sz="1800"/>
          </a:p>
          <a:p>
            <a:pPr indent="-1841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F49331"/>
              </a:buClr>
              <a:buSzPts val="1125"/>
              <a:buFont typeface="Arial"/>
              <a:buChar char="›"/>
            </a:pPr>
            <a:r>
              <a:rPr lang="en-US" sz="1125"/>
              <a:t>To switch between service and simulator:  a property defined in application.properties (sms.simulate_mode=true);</a:t>
            </a:r>
            <a:endParaRPr sz="1800"/>
          </a:p>
          <a:p>
            <a:pPr indent="-140335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F49331"/>
              </a:buClr>
              <a:buSzPts val="1310"/>
              <a:buChar char="›"/>
            </a:pPr>
            <a:r>
              <a:rPr lang="en-US" sz="1310"/>
              <a:t>The third-party service is secured and to connect to it, sms service uses basic authentication;</a:t>
            </a:r>
            <a:endParaRPr sz="1310"/>
          </a:p>
          <a:p>
            <a:pPr indent="-1841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F49331"/>
              </a:buClr>
              <a:buSzPts val="1310"/>
              <a:buFont typeface="Arial"/>
              <a:buChar char="›"/>
            </a:pPr>
            <a:r>
              <a:rPr lang="en-US" sz="1310"/>
              <a:t>S</a:t>
            </a:r>
            <a:r>
              <a:rPr lang="en-US" sz="1310"/>
              <a:t>end() method from SmsService takes two parameters that are used to construct the url of the third-party service;</a:t>
            </a:r>
            <a:endParaRPr sz="2000"/>
          </a:p>
          <a:p>
            <a:pPr indent="-1841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F49331"/>
              </a:buClr>
              <a:buSzPts val="1310"/>
              <a:buFont typeface="Arial"/>
              <a:buChar char="›"/>
            </a:pPr>
            <a:r>
              <a:rPr lang="en-US" sz="1310"/>
              <a:t>In the send() method the getRequest() is called, where:</a:t>
            </a:r>
            <a:endParaRPr sz="2000"/>
          </a:p>
          <a:p>
            <a:pPr indent="-1841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F49331"/>
              </a:buClr>
              <a:buSzPts val="1125"/>
              <a:buFont typeface="Arial"/>
              <a:buChar char="›"/>
            </a:pPr>
            <a:r>
              <a:rPr lang="en-US" sz="1125"/>
              <a:t>n</a:t>
            </a:r>
            <a:r>
              <a:rPr lang="en-US" sz="1125"/>
              <a:t>ew header is created;</a:t>
            </a:r>
            <a:endParaRPr sz="1800"/>
          </a:p>
          <a:p>
            <a:pPr indent="-1841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F49331"/>
              </a:buClr>
              <a:buSzPts val="1125"/>
              <a:buFont typeface="Arial"/>
              <a:buChar char="›"/>
            </a:pPr>
            <a:r>
              <a:rPr lang="en-US" sz="1125"/>
              <a:t>basic authentication is set with username and password defined in application.properties;</a:t>
            </a:r>
            <a:endParaRPr sz="1800"/>
          </a:p>
          <a:p>
            <a:pPr indent="-1841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F49331"/>
              </a:buClr>
              <a:buSzPts val="1125"/>
              <a:buFont typeface="Arial"/>
              <a:buChar char="›"/>
            </a:pPr>
            <a:r>
              <a:rPr lang="en-US" sz="1125"/>
              <a:t>HttpEntity is returned.</a:t>
            </a:r>
            <a:endParaRPr sz="1800"/>
          </a:p>
          <a:p>
            <a:pPr indent="-1841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F49331"/>
              </a:buClr>
              <a:buSzPts val="1310"/>
              <a:buFont typeface="Arial"/>
              <a:buChar char="›"/>
            </a:pPr>
            <a:r>
              <a:rPr lang="en-US" sz="1310"/>
              <a:t>RestTemplate was used in the send() method and try to make a rest call on the third-party service;</a:t>
            </a:r>
            <a:endParaRPr sz="2000"/>
          </a:p>
          <a:p>
            <a:pPr indent="-1841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F49331"/>
              </a:buClr>
              <a:buSzPts val="1310"/>
              <a:buFont typeface="Arial"/>
              <a:buChar char="›"/>
            </a:pPr>
            <a:r>
              <a:rPr lang="en-US" sz="1310"/>
              <a:t>If something goes wrong, sms service catches RestClientException and logs the error;</a:t>
            </a:r>
            <a:endParaRPr sz="2000"/>
          </a:p>
        </p:txBody>
      </p:sp>
      <p:sp>
        <p:nvSpPr>
          <p:cNvPr id="302" name="Google Shape;302;p37"/>
          <p:cNvSpPr txBox="1"/>
          <p:nvPr>
            <p:ph idx="4" type="body"/>
          </p:nvPr>
        </p:nvSpPr>
        <p:spPr>
          <a:xfrm>
            <a:off x="4629148" y="1408908"/>
            <a:ext cx="4515000" cy="3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5722" lvl="0" marL="1714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665"/>
              <a:buNone/>
            </a:pPr>
            <a:r>
              <a:t/>
            </a:r>
            <a:endParaRPr sz="1665"/>
          </a:p>
          <a:p>
            <a:pPr indent="-65722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414141"/>
              </a:buClr>
              <a:buSzPts val="1665"/>
              <a:buNone/>
            </a:pPr>
            <a:r>
              <a:t/>
            </a:r>
            <a:endParaRPr sz="1665"/>
          </a:p>
        </p:txBody>
      </p:sp>
      <p:pic>
        <p:nvPicPr>
          <p:cNvPr id="303" name="Google Shape;30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3444" y="1084429"/>
            <a:ext cx="3951018" cy="992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3444" y="4389706"/>
            <a:ext cx="3951018" cy="943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14853" y="2120463"/>
            <a:ext cx="4519609" cy="2225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type="title"/>
          </p:nvPr>
        </p:nvSpPr>
        <p:spPr>
          <a:xfrm>
            <a:off x="522000" y="304271"/>
            <a:ext cx="70722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onsolas"/>
              <a:buNone/>
            </a:pPr>
            <a:r>
              <a:rPr lang="en-US" sz="2200"/>
              <a:t>LBU Engine - SmsSimulator</a:t>
            </a:r>
            <a:endParaRPr sz="2200"/>
          </a:p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189050" y="1690575"/>
            <a:ext cx="4021500" cy="3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1714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49331"/>
              </a:buClr>
              <a:buSzPts val="1400"/>
              <a:buFont typeface="Arial"/>
              <a:buChar char="›"/>
            </a:pPr>
            <a:r>
              <a:rPr lang="en-US" sz="1400"/>
              <a:t>The Sms Simulator has a secured POST endpoint (basic auth) that expects a request body.</a:t>
            </a:r>
            <a:endParaRPr sz="2000"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F49331"/>
              </a:buClr>
              <a:buSzPts val="1200"/>
              <a:buFont typeface="Arial"/>
              <a:buChar char="›"/>
            </a:pPr>
            <a:r>
              <a:rPr lang="en-US" sz="1400"/>
              <a:t>In the send() method the getRequest() is called, where</a:t>
            </a:r>
            <a:r>
              <a:rPr lang="en-US" sz="1600"/>
              <a:t>:</a:t>
            </a:r>
            <a:endParaRPr sz="2000"/>
          </a:p>
          <a:p>
            <a:pPr indent="-1841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F49331"/>
              </a:buClr>
              <a:buSzPts val="1400"/>
              <a:buFont typeface="Arial"/>
              <a:buChar char="›"/>
            </a:pPr>
            <a:r>
              <a:rPr lang="en-US" sz="1400"/>
              <a:t>n</a:t>
            </a:r>
            <a:r>
              <a:rPr lang="en-US" sz="1400"/>
              <a:t>ew header is created;</a:t>
            </a:r>
            <a:endParaRPr sz="1800"/>
          </a:p>
          <a:p>
            <a:pPr indent="-1841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F49331"/>
              </a:buClr>
              <a:buSzPts val="1400"/>
              <a:buFont typeface="Arial"/>
              <a:buChar char="›"/>
            </a:pPr>
            <a:r>
              <a:rPr lang="en-US" sz="1400"/>
              <a:t>s</a:t>
            </a:r>
            <a:r>
              <a:rPr lang="en-US" sz="1400"/>
              <a:t>ets the content type to app json and the basic authentication, with username and password defined in application .properties;</a:t>
            </a:r>
            <a:endParaRPr sz="1800"/>
          </a:p>
          <a:p>
            <a:pPr indent="-1841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F49331"/>
              </a:buClr>
              <a:buSzPts val="1400"/>
              <a:buFont typeface="Arial"/>
              <a:buChar char="›"/>
            </a:pPr>
            <a:r>
              <a:rPr lang="en-US" sz="1400"/>
              <a:t>new object is constructed with msisdn and message;</a:t>
            </a:r>
            <a:endParaRPr sz="1800"/>
          </a:p>
          <a:p>
            <a:pPr indent="-184150" lvl="1" marL="51435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rgbClr val="F49331"/>
              </a:buClr>
              <a:buSzPts val="1400"/>
              <a:buFont typeface="Arial"/>
              <a:buChar char="›"/>
            </a:pPr>
            <a:r>
              <a:rPr lang="en-US" sz="1400"/>
              <a:t>HttpEntity with body and headers is returned.</a:t>
            </a:r>
            <a:endParaRPr sz="1800"/>
          </a:p>
          <a:p>
            <a:pPr indent="-1841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F49331"/>
              </a:buClr>
              <a:buSzPts val="1400"/>
              <a:buFont typeface="Arial"/>
              <a:buChar char="›"/>
            </a:pPr>
            <a:r>
              <a:rPr lang="en-US" sz="1400"/>
              <a:t>RestTemplate is used in the send() method and try to make a rest call on the simulator service, using the same logic as in Sms Service.</a:t>
            </a:r>
            <a:endParaRPr sz="2000"/>
          </a:p>
        </p:txBody>
      </p:sp>
      <p:pic>
        <p:nvPicPr>
          <p:cNvPr id="313" name="Google Shape;31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9980" y="1771020"/>
            <a:ext cx="4712026" cy="217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9979" y="4028302"/>
            <a:ext cx="4712026" cy="1381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idx="2" type="body"/>
          </p:nvPr>
        </p:nvSpPr>
        <p:spPr>
          <a:xfrm>
            <a:off x="521175" y="506450"/>
            <a:ext cx="5833800" cy="168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SMS Gateway Simulator</a:t>
            </a:r>
            <a:r>
              <a:rPr b="0" lang="en-US" sz="4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r>
              <a:rPr lang="en-US" sz="4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Technical Presentation</a:t>
            </a:r>
            <a:endParaRPr/>
          </a:p>
        </p:txBody>
      </p:sp>
      <p:pic>
        <p:nvPicPr>
          <p:cNvPr id="321" name="Google Shape;3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25" y="4653200"/>
            <a:ext cx="4268699" cy="5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/>
          <p:nvPr>
            <p:ph type="title"/>
          </p:nvPr>
        </p:nvSpPr>
        <p:spPr>
          <a:xfrm>
            <a:off x="522000" y="304271"/>
            <a:ext cx="7072259" cy="1104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onsolas"/>
              <a:buNone/>
            </a:pPr>
            <a:r>
              <a:rPr lang="en-US"/>
              <a:t>Sms Gateway Simulator</a:t>
            </a:r>
            <a:endParaRPr/>
          </a:p>
        </p:txBody>
      </p:sp>
      <p:pic>
        <p:nvPicPr>
          <p:cNvPr id="328" name="Google Shape;3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00" y="1690200"/>
            <a:ext cx="7978800" cy="32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/>
          <p:nvPr>
            <p:ph idx="2" type="body"/>
          </p:nvPr>
        </p:nvSpPr>
        <p:spPr>
          <a:xfrm>
            <a:off x="521169" y="506450"/>
            <a:ext cx="4929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9321"/>
              </a:buClr>
              <a:buSzPts val="2800"/>
              <a:buNone/>
            </a:pPr>
            <a:r>
              <a:rPr lang="en-US" sz="21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POST http://{BASE_URL}/sms</a:t>
            </a:r>
            <a:endParaRPr sz="2900">
              <a:solidFill>
                <a:srgbClr val="E69138"/>
              </a:solidFill>
            </a:endParaRPr>
          </a:p>
        </p:txBody>
      </p:sp>
      <p:sp>
        <p:nvSpPr>
          <p:cNvPr id="334" name="Google Shape;334;p41"/>
          <p:cNvSpPr/>
          <p:nvPr>
            <p:ph idx="3" type="pic"/>
          </p:nvPr>
        </p:nvSpPr>
        <p:spPr>
          <a:xfrm>
            <a:off x="581025" y="155300"/>
            <a:ext cx="249900" cy="28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1"/>
          <p:cNvSpPr txBox="1"/>
          <p:nvPr/>
        </p:nvSpPr>
        <p:spPr>
          <a:xfrm>
            <a:off x="581025" y="1428750"/>
            <a:ext cx="6578400" cy="3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FFFF"/>
                </a:solidFill>
              </a:rPr>
              <a:t>•</a:t>
            </a:r>
            <a:r>
              <a:rPr lang="en-U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Request body {"msisdn":“&lt;&gt;”,“message":“&lt;&gt;”}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FFFF"/>
                </a:solidFill>
              </a:rPr>
              <a:t>•</a:t>
            </a:r>
            <a:r>
              <a:rPr lang="en-U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Success response: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 200 - OK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55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{ “status”:”MESSAGE_SENT”, “executionTime”:”0.2s”}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FFFF"/>
                </a:solidFill>
              </a:rPr>
              <a:t>•</a:t>
            </a:r>
            <a:r>
              <a:rPr lang="en-U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Failure response: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 400 – Bad request – if msisdn is null/blank, its length is not 10 and does not start with 0 or text is null/blank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 401 – Unauthorized – wrong username/password combination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 500 – Internal server error – anything else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55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{“status”:”INTERNAL_ERROR”,“description":“Can not                      	connect to SMSC“}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6" name="Google Shape;33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25" y="1019175"/>
            <a:ext cx="46863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2" type="body"/>
          </p:nvPr>
        </p:nvSpPr>
        <p:spPr>
          <a:xfrm>
            <a:off x="521167" y="506460"/>
            <a:ext cx="51837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4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File Processor –</a:t>
            </a:r>
            <a:r>
              <a:rPr lang="en-US" sz="4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Technical Presentation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932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25" y="4653200"/>
            <a:ext cx="4268699" cy="5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265825" y="355400"/>
            <a:ext cx="69603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onsolas"/>
              <a:buNone/>
            </a:pPr>
            <a:r>
              <a:rPr b="0" lang="en-US" sz="2900">
                <a:solidFill>
                  <a:srgbClr val="2185C5"/>
                </a:solidFill>
                <a:latin typeface="Calibri"/>
                <a:ea typeface="Calibri"/>
                <a:cs typeface="Calibri"/>
                <a:sym typeface="Calibri"/>
              </a:rPr>
              <a:t>File Processor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-125" y="1521350"/>
            <a:ext cx="9144000" cy="3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application per person, on our own branch​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@SpringBootApplication class: LbuFileProcessorApplication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❖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Loads the application context (LbuAppContext), which contains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services used for processing files: File, Db and Jms Service​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❖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Checks if the input directory from LbuConfig exists, with the 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directoryExists() from file service; if it doesn't exist, it is 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with createDirectories() method from Files Java class​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❖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 next file to process in an infinite loop, with the method 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getNextFile() from fileService​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❖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new file is found, the method doProcess() from 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VoiceCallFileProcessor class is called​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❖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Otherwise, it sleeps for a second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McsFileService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❖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getNextFile() picks the oldest file from directory having .cdr extension​</a:t>
            </a:r>
            <a:endParaRPr sz="1200">
              <a:solidFill>
                <a:schemeClr val="dk1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❖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filter files, first it lists all of them with list method, then picks the ones with the right extension with filter, then uses a comparator to get the last modified file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375" y="1267725"/>
            <a:ext cx="3827600" cy="35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555375" y="222496"/>
            <a:ext cx="70722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onsolas"/>
              <a:buNone/>
            </a:pPr>
            <a:r>
              <a:rPr b="0" lang="en-US" sz="2900">
                <a:solidFill>
                  <a:srgbClr val="2185C5"/>
                </a:solidFill>
                <a:latin typeface="Calibri"/>
                <a:ea typeface="Calibri"/>
                <a:cs typeface="Calibri"/>
                <a:sym typeface="Calibri"/>
              </a:rPr>
              <a:t>File Processor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0900" y="1439550"/>
            <a:ext cx="91032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Voice Call File Processor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getting the file, the next step is to process its records​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method doProcess(), it reads file record by record with a Buffered Reader​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 the record is processed in RecordProcessor​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RecordProcessor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it parses the header, then the record. StartDate and EndDate are put into a LocalDateTime Format, from the initial pattern "yyyyMMddHHmmss", with the parse method from LocalDateTime Java class​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of us had  to validate certain aspects of the records. For example, I had to check if EndDate was after or in the same second as StartDate; also, I had to check whether the BNumber (the number which was dialed), was less than 15 characters and not empty​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❖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validation is successful, it continues with the other services, otherwise the record is written in an .error file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425" y="3753150"/>
            <a:ext cx="6070150" cy="19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0" y="1447313"/>
            <a:ext cx="89766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5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Output 1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: adding statistics about the processed files in DB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797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- 1 table record for each CDR file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3"/>
          <p:cNvSpPr txBox="1"/>
          <p:nvPr>
            <p:ph type="title"/>
          </p:nvPr>
        </p:nvSpPr>
        <p:spPr>
          <a:xfrm>
            <a:off x="555375" y="222496"/>
            <a:ext cx="70722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onsolas"/>
              <a:buNone/>
            </a:pPr>
            <a:r>
              <a:rPr b="0" lang="en-US" sz="2900">
                <a:solidFill>
                  <a:srgbClr val="2185C5"/>
                </a:solidFill>
                <a:latin typeface="Calibri"/>
                <a:ea typeface="Calibri"/>
                <a:cs typeface="Calibri"/>
                <a:sym typeface="Calibri"/>
              </a:rPr>
              <a:t>File Processor - DB service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5595"/>
            <a:ext cx="9128999" cy="78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200" y="4421750"/>
            <a:ext cx="8839199" cy="31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200" y="4911535"/>
            <a:ext cx="55530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167400" y="2093425"/>
            <a:ext cx="89766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• 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configure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the DB connection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• set a MySQL database: either on the local machine or using docker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275200" y="3893113"/>
            <a:ext cx="89766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• 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Saving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the statistics to DB: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555375" y="222496"/>
            <a:ext cx="70722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onsolas"/>
              <a:buNone/>
            </a:pPr>
            <a:r>
              <a:rPr b="0" lang="en-US" sz="2900">
                <a:solidFill>
                  <a:srgbClr val="2185C5"/>
                </a:solidFill>
                <a:latin typeface="Calibri"/>
                <a:ea typeface="Calibri"/>
                <a:cs typeface="Calibri"/>
                <a:sym typeface="Calibri"/>
              </a:rPr>
              <a:t>File Processor - DB service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83700" y="1415113"/>
            <a:ext cx="89766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• 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Creating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the 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LbuFileStatistics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entity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25" y="1859013"/>
            <a:ext cx="3152775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550" y="4576613"/>
            <a:ext cx="40957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4550" y="4042313"/>
            <a:ext cx="42767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 rotWithShape="1">
          <a:blip r:embed="rId6">
            <a:alphaModFix/>
          </a:blip>
          <a:srcRect b="0" l="2381" r="0" t="-23167"/>
          <a:stretch/>
        </p:blipFill>
        <p:spPr>
          <a:xfrm>
            <a:off x="3524550" y="3693178"/>
            <a:ext cx="3310100" cy="28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4550" y="2605588"/>
            <a:ext cx="5511700" cy="79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15025" y="2008425"/>
            <a:ext cx="429577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555375" y="222496"/>
            <a:ext cx="70722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onsolas"/>
              <a:buNone/>
            </a:pPr>
            <a:r>
              <a:rPr b="0" lang="en-US" sz="2900">
                <a:solidFill>
                  <a:srgbClr val="2185C5"/>
                </a:solidFill>
                <a:latin typeface="Calibri"/>
                <a:ea typeface="Calibri"/>
                <a:cs typeface="Calibri"/>
                <a:sym typeface="Calibri"/>
              </a:rPr>
              <a:t>File Processor - JMS service</a:t>
            </a: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00" y="3022708"/>
            <a:ext cx="8839199" cy="1334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00" y="4874999"/>
            <a:ext cx="67818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0" y="1447313"/>
            <a:ext cx="89766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5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Output 2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: for each valid record in the CDR files, it creates and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enqueues a JSON object into the JMS Queue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9525" y="1981325"/>
            <a:ext cx="34956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167400" y="2093425"/>
            <a:ext cx="89766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• 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configure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the JMS Queue using Apache ActiveMQ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167400" y="2783850"/>
            <a:ext cx="89766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• The JMS Queue: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159900" y="4575300"/>
            <a:ext cx="89766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• The JSON: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555375" y="222496"/>
            <a:ext cx="70722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000"/>
              <a:buFont typeface="Consolas"/>
              <a:buNone/>
            </a:pPr>
            <a:r>
              <a:rPr b="0" lang="en-US" sz="2900">
                <a:solidFill>
                  <a:srgbClr val="2185C5"/>
                </a:solidFill>
                <a:latin typeface="Calibri"/>
                <a:ea typeface="Calibri"/>
                <a:cs typeface="Calibri"/>
                <a:sym typeface="Calibri"/>
              </a:rPr>
              <a:t>File Processor - JMS service</a:t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25" y="1903646"/>
            <a:ext cx="600075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476125" y="1465525"/>
            <a:ext cx="89766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•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The call object to be enqueued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25" y="3439071"/>
            <a:ext cx="834390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555375" y="3061250"/>
            <a:ext cx="89766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• The 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enqueueCall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() method using Spring: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 Master">
  <a:themeElements>
    <a:clrScheme name="Computari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