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37c1383c3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37c1383c3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37c1383c3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37c1383c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37c1383c3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37c1383c3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37c1383c3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37c1383c3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37c1383c3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37c1383c3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37c1383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37c1383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3885c6ece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3885c6ece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3885c6ece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3885c6ece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3a716f1f1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3a716f1f1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37c1383c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37c1383c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3a716f1f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3a716f1f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3a716f1f1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3a716f1f1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3a716f1f1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3a716f1f1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3a716f1f1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3a716f1f1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37c1383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37c1383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37c1383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37c1383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37c1383c3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37c1383c3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4.png"/><Relationship Id="rId12"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6.png"/><Relationship Id="rId7" Type="http://schemas.openxmlformats.org/officeDocument/2006/relationships/image" Target="../media/image15.png"/><Relationship Id="rId8" Type="http://schemas.openxmlformats.org/officeDocument/2006/relationships/image" Target="../media/image18.png"/></Relationships>
</file>

<file path=ppt/slides/_rels/slide6.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9.png"/><Relationship Id="rId9"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17.png"/><Relationship Id="rId7" Type="http://schemas.openxmlformats.org/officeDocument/2006/relationships/image" Target="../media/image25.png"/><Relationship Id="rId8"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nvSpPr>
        <p:spPr>
          <a:xfrm>
            <a:off x="719150" y="371475"/>
            <a:ext cx="35862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FFFFFF"/>
                </a:solidFill>
                <a:latin typeface="Verdana"/>
                <a:ea typeface="Verdana"/>
                <a:cs typeface="Verdana"/>
                <a:sym typeface="Verdana"/>
              </a:rPr>
              <a:t>/ </a:t>
            </a:r>
            <a:endParaRPr sz="2000">
              <a:solidFill>
                <a:srgbClr val="FFFFFF"/>
              </a:solidFill>
              <a:latin typeface="Verdana"/>
              <a:ea typeface="Verdana"/>
              <a:cs typeface="Verdana"/>
              <a:sym typeface="Verdana"/>
            </a:endParaRPr>
          </a:p>
          <a:p>
            <a:pPr indent="0" lvl="0" marL="0" rtl="0" algn="l">
              <a:spcBef>
                <a:spcPts val="0"/>
              </a:spcBef>
              <a:spcAft>
                <a:spcPts val="0"/>
              </a:spcAft>
              <a:buNone/>
            </a:pPr>
            <a:r>
              <a:rPr lang="en-GB" sz="2000">
                <a:solidFill>
                  <a:srgbClr val="FFFFFF"/>
                </a:solidFill>
                <a:latin typeface="Verdana"/>
                <a:ea typeface="Verdana"/>
                <a:cs typeface="Verdana"/>
                <a:sym typeface="Verdana"/>
              </a:rPr>
              <a:t>Location-Based Upsell</a:t>
            </a:r>
            <a:endParaRPr sz="2000">
              <a:solidFill>
                <a:srgbClr val="FFFFFF"/>
              </a:solidFill>
              <a:latin typeface="Verdana"/>
              <a:ea typeface="Verdana"/>
              <a:cs typeface="Verdana"/>
              <a:sym typeface="Verdana"/>
            </a:endParaRPr>
          </a:p>
        </p:txBody>
      </p:sp>
      <p:pic>
        <p:nvPicPr>
          <p:cNvPr id="56" name="Google Shape;56;p13"/>
          <p:cNvPicPr preferRelativeResize="0"/>
          <p:nvPr/>
        </p:nvPicPr>
        <p:blipFill>
          <a:blip r:embed="rId4">
            <a:alphaModFix/>
          </a:blip>
          <a:stretch>
            <a:fillRect/>
          </a:stretch>
        </p:blipFill>
        <p:spPr>
          <a:xfrm>
            <a:off x="719146" y="4154450"/>
            <a:ext cx="2300275" cy="312775"/>
          </a:xfrm>
          <a:prstGeom prst="rect">
            <a:avLst/>
          </a:prstGeom>
          <a:noFill/>
          <a:ln>
            <a:noFill/>
          </a:ln>
        </p:spPr>
      </p:pic>
      <p:sp>
        <p:nvSpPr>
          <p:cNvPr id="57" name="Google Shape;57;p13"/>
          <p:cNvSpPr txBox="1"/>
          <p:nvPr/>
        </p:nvSpPr>
        <p:spPr>
          <a:xfrm>
            <a:off x="719150" y="2243100"/>
            <a:ext cx="79443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500">
                <a:solidFill>
                  <a:srgbClr val="FFFFFF"/>
                </a:solidFill>
                <a:latin typeface="Verdana"/>
                <a:ea typeface="Verdana"/>
                <a:cs typeface="Verdana"/>
                <a:sym typeface="Verdana"/>
              </a:rPr>
              <a:t>Java Academy 2020 - Project Business Aspect</a:t>
            </a:r>
            <a:endParaRPr sz="25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2"/>
          <p:cNvPicPr preferRelativeResize="0"/>
          <p:nvPr/>
        </p:nvPicPr>
        <p:blipFill>
          <a:blip r:embed="rId3">
            <a:alphaModFix/>
          </a:blip>
          <a:stretch>
            <a:fillRect/>
          </a:stretch>
        </p:blipFill>
        <p:spPr>
          <a:xfrm>
            <a:off x="0" y="0"/>
            <a:ext cx="9144000" cy="933899"/>
          </a:xfrm>
          <a:prstGeom prst="rect">
            <a:avLst/>
          </a:prstGeom>
          <a:noFill/>
          <a:ln>
            <a:noFill/>
          </a:ln>
        </p:spPr>
      </p:pic>
      <p:sp>
        <p:nvSpPr>
          <p:cNvPr id="203" name="Google Shape;203;p22"/>
          <p:cNvSpPr txBox="1"/>
          <p:nvPr>
            <p:ph type="title"/>
          </p:nvPr>
        </p:nvSpPr>
        <p:spPr>
          <a:xfrm>
            <a:off x="311700" y="18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rgbClr val="FFFFFF"/>
                </a:solidFill>
                <a:latin typeface="Verdana"/>
                <a:ea typeface="Verdana"/>
                <a:cs typeface="Verdana"/>
                <a:sym typeface="Verdana"/>
              </a:rPr>
              <a:t>File Processor</a:t>
            </a:r>
            <a:endParaRPr sz="2700">
              <a:solidFill>
                <a:srgbClr val="FFFFFF"/>
              </a:solidFill>
              <a:latin typeface="Verdana"/>
              <a:ea typeface="Verdana"/>
              <a:cs typeface="Verdana"/>
              <a:sym typeface="Verdana"/>
            </a:endParaRPr>
          </a:p>
        </p:txBody>
      </p:sp>
      <p:pic>
        <p:nvPicPr>
          <p:cNvPr id="204" name="Google Shape;204;p22"/>
          <p:cNvPicPr preferRelativeResize="0"/>
          <p:nvPr/>
        </p:nvPicPr>
        <p:blipFill>
          <a:blip r:embed="rId4">
            <a:alphaModFix/>
          </a:blip>
          <a:stretch>
            <a:fillRect/>
          </a:stretch>
        </p:blipFill>
        <p:spPr>
          <a:xfrm>
            <a:off x="7391400" y="106325"/>
            <a:ext cx="1583775" cy="215350"/>
          </a:xfrm>
          <a:prstGeom prst="rect">
            <a:avLst/>
          </a:prstGeom>
          <a:noFill/>
          <a:ln>
            <a:noFill/>
          </a:ln>
        </p:spPr>
      </p:pic>
      <p:sp>
        <p:nvSpPr>
          <p:cNvPr id="205" name="Google Shape;205;p22"/>
          <p:cNvSpPr txBox="1"/>
          <p:nvPr>
            <p:ph idx="1" type="body"/>
          </p:nvPr>
        </p:nvSpPr>
        <p:spPr>
          <a:xfrm>
            <a:off x="3607150" y="1012900"/>
            <a:ext cx="5284200" cy="4168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700">
                <a:latin typeface="Verdana"/>
                <a:ea typeface="Verdana"/>
                <a:cs typeface="Verdana"/>
                <a:sym typeface="Verdana"/>
              </a:rPr>
              <a:t>Each record </a:t>
            </a:r>
            <a:r>
              <a:rPr lang="en-GB" sz="1700">
                <a:latin typeface="Verdana"/>
                <a:ea typeface="Verdana"/>
                <a:cs typeface="Verdana"/>
                <a:sym typeface="Verdana"/>
              </a:rPr>
              <a:t>contains: the msisdn,the call’s start time, the call’s duration and most importantly t</a:t>
            </a:r>
            <a:r>
              <a:rPr lang="en-GB" sz="1700">
                <a:latin typeface="Verdana"/>
                <a:ea typeface="Verdana"/>
                <a:cs typeface="Verdana"/>
                <a:sym typeface="Verdana"/>
              </a:rPr>
              <a:t>he cell id which gives us the area, his location. The records are put in a jms queue in order to be further processed and selected in the engine module.</a:t>
            </a:r>
            <a:endParaRPr sz="1700">
              <a:latin typeface="Verdana"/>
              <a:ea typeface="Verdana"/>
              <a:cs typeface="Verdana"/>
              <a:sym typeface="Verdana"/>
            </a:endParaRPr>
          </a:p>
          <a:p>
            <a:pPr indent="0" lvl="0" marL="0" rtl="0" algn="just">
              <a:spcBef>
                <a:spcPts val="1600"/>
              </a:spcBef>
              <a:spcAft>
                <a:spcPts val="0"/>
              </a:spcAft>
              <a:buClr>
                <a:schemeClr val="dk1"/>
              </a:buClr>
              <a:buSzPts val="1100"/>
              <a:buFont typeface="Arial"/>
              <a:buNone/>
            </a:pPr>
            <a:r>
              <a:rPr lang="en-GB" sz="1700">
                <a:latin typeface="Verdana"/>
                <a:ea typeface="Verdana"/>
                <a:cs typeface="Verdana"/>
                <a:sym typeface="Verdana"/>
              </a:rPr>
              <a:t>File processor also makes up statistics about files(how many records  were read for each</a:t>
            </a:r>
            <a:r>
              <a:rPr lang="en-GB" sz="1700">
                <a:latin typeface="Verdana"/>
                <a:ea typeface="Verdana"/>
                <a:cs typeface="Verdana"/>
                <a:sym typeface="Verdana"/>
              </a:rPr>
              <a:t> file</a:t>
            </a:r>
            <a:r>
              <a:rPr lang="en-GB" sz="1700">
                <a:latin typeface="Verdana"/>
                <a:ea typeface="Verdana"/>
                <a:cs typeface="Verdana"/>
                <a:sym typeface="Verdana"/>
              </a:rPr>
              <a:t>, how many were corrupted, how many were incomplete) and puts them in a database(one record in db per file).</a:t>
            </a:r>
            <a:endParaRPr sz="1700">
              <a:latin typeface="Verdana"/>
              <a:ea typeface="Verdana"/>
              <a:cs typeface="Verdana"/>
              <a:sym typeface="Verdana"/>
            </a:endParaRPr>
          </a:p>
          <a:p>
            <a:pPr indent="0" lvl="0" marL="0" rtl="0" algn="l">
              <a:spcBef>
                <a:spcPts val="1600"/>
              </a:spcBef>
              <a:spcAft>
                <a:spcPts val="1600"/>
              </a:spcAft>
              <a:buNone/>
            </a:pPr>
            <a:r>
              <a:t/>
            </a:r>
            <a:endParaRPr/>
          </a:p>
        </p:txBody>
      </p:sp>
      <p:pic>
        <p:nvPicPr>
          <p:cNvPr id="206" name="Google Shape;206;p22"/>
          <p:cNvPicPr preferRelativeResize="0"/>
          <p:nvPr/>
        </p:nvPicPr>
        <p:blipFill>
          <a:blip r:embed="rId5">
            <a:alphaModFix/>
          </a:blip>
          <a:stretch>
            <a:fillRect/>
          </a:stretch>
        </p:blipFill>
        <p:spPr>
          <a:xfrm>
            <a:off x="229950" y="1318899"/>
            <a:ext cx="3302350" cy="33354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3"/>
          <p:cNvPicPr preferRelativeResize="0"/>
          <p:nvPr/>
        </p:nvPicPr>
        <p:blipFill>
          <a:blip r:embed="rId3">
            <a:alphaModFix/>
          </a:blip>
          <a:stretch>
            <a:fillRect/>
          </a:stretch>
        </p:blipFill>
        <p:spPr>
          <a:xfrm>
            <a:off x="0" y="0"/>
            <a:ext cx="9144000" cy="933899"/>
          </a:xfrm>
          <a:prstGeom prst="rect">
            <a:avLst/>
          </a:prstGeom>
          <a:noFill/>
          <a:ln>
            <a:noFill/>
          </a:ln>
        </p:spPr>
      </p:pic>
      <p:sp>
        <p:nvSpPr>
          <p:cNvPr id="212" name="Google Shape;212;p23"/>
          <p:cNvSpPr txBox="1"/>
          <p:nvPr>
            <p:ph type="title"/>
          </p:nvPr>
        </p:nvSpPr>
        <p:spPr>
          <a:xfrm>
            <a:off x="311700" y="18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700">
                <a:solidFill>
                  <a:srgbClr val="FFFFFF"/>
                </a:solidFill>
                <a:latin typeface="Verdana"/>
                <a:ea typeface="Verdana"/>
                <a:cs typeface="Verdana"/>
                <a:sym typeface="Verdana"/>
              </a:rPr>
              <a:t>Event Processor</a:t>
            </a:r>
            <a:endParaRPr sz="2700">
              <a:solidFill>
                <a:srgbClr val="FFFFFF"/>
              </a:solidFill>
              <a:latin typeface="Verdana"/>
              <a:ea typeface="Verdana"/>
              <a:cs typeface="Verdana"/>
              <a:sym typeface="Verdana"/>
            </a:endParaRPr>
          </a:p>
        </p:txBody>
      </p:sp>
      <p:pic>
        <p:nvPicPr>
          <p:cNvPr id="213" name="Google Shape;213;p23"/>
          <p:cNvPicPr preferRelativeResize="0"/>
          <p:nvPr/>
        </p:nvPicPr>
        <p:blipFill>
          <a:blip r:embed="rId4">
            <a:alphaModFix/>
          </a:blip>
          <a:stretch>
            <a:fillRect/>
          </a:stretch>
        </p:blipFill>
        <p:spPr>
          <a:xfrm>
            <a:off x="7391400" y="106325"/>
            <a:ext cx="1583775" cy="215350"/>
          </a:xfrm>
          <a:prstGeom prst="rect">
            <a:avLst/>
          </a:prstGeom>
          <a:noFill/>
          <a:ln>
            <a:noFill/>
          </a:ln>
        </p:spPr>
      </p:pic>
      <p:sp>
        <p:nvSpPr>
          <p:cNvPr id="214" name="Google Shape;214;p23"/>
          <p:cNvSpPr txBox="1"/>
          <p:nvPr>
            <p:ph idx="1" type="body"/>
          </p:nvPr>
        </p:nvSpPr>
        <p:spPr>
          <a:xfrm>
            <a:off x="311700" y="1152475"/>
            <a:ext cx="8520600" cy="37926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Verdana"/>
              <a:buChar char="●"/>
            </a:pPr>
            <a:r>
              <a:rPr lang="en-GB" sz="1700">
                <a:latin typeface="Verdana"/>
                <a:ea typeface="Verdana"/>
                <a:cs typeface="Verdana"/>
                <a:sym typeface="Verdana"/>
              </a:rPr>
              <a:t>Event Processor is a java boot application that takes input from the JMS Queue.</a:t>
            </a:r>
            <a:endParaRPr sz="1700">
              <a:latin typeface="Verdana"/>
              <a:ea typeface="Verdana"/>
              <a:cs typeface="Verdana"/>
              <a:sym typeface="Verdana"/>
            </a:endParaRPr>
          </a:p>
          <a:p>
            <a:pPr indent="-336550" lvl="0" marL="457200" rtl="0" algn="just">
              <a:spcBef>
                <a:spcPts val="0"/>
              </a:spcBef>
              <a:spcAft>
                <a:spcPts val="0"/>
              </a:spcAft>
              <a:buSzPts val="1700"/>
              <a:buFont typeface="Verdana"/>
              <a:buChar char="●"/>
            </a:pPr>
            <a:r>
              <a:rPr lang="en-GB" sz="1700">
                <a:latin typeface="Verdana"/>
                <a:ea typeface="Verdana"/>
                <a:cs typeface="Verdana"/>
                <a:sym typeface="Verdana"/>
              </a:rPr>
              <a:t>The event processor helps to differentiate whether the call was made from a concert, an airport or a non interest area. </a:t>
            </a:r>
            <a:endParaRPr sz="1700">
              <a:latin typeface="Verdana"/>
              <a:ea typeface="Verdana"/>
              <a:cs typeface="Verdana"/>
              <a:sym typeface="Verdana"/>
            </a:endParaRPr>
          </a:p>
          <a:p>
            <a:pPr indent="-336550" lvl="0" marL="457200" rtl="0" algn="just">
              <a:spcBef>
                <a:spcPts val="0"/>
              </a:spcBef>
              <a:spcAft>
                <a:spcPts val="0"/>
              </a:spcAft>
              <a:buSzPts val="1700"/>
              <a:buFont typeface="Verdana"/>
              <a:buChar char="●"/>
            </a:pPr>
            <a:r>
              <a:rPr lang="en-GB" sz="1700">
                <a:latin typeface="Verdana"/>
                <a:ea typeface="Verdana"/>
                <a:cs typeface="Verdana"/>
                <a:sym typeface="Verdana"/>
              </a:rPr>
              <a:t>Once the area is identified it takes the phone number and checks it from the database whether the subscriber has the specific needed roaming pack or not.</a:t>
            </a:r>
            <a:endParaRPr sz="1700">
              <a:latin typeface="Verdana"/>
              <a:ea typeface="Verdana"/>
              <a:cs typeface="Verdana"/>
              <a:sym typeface="Verdana"/>
            </a:endParaRPr>
          </a:p>
          <a:p>
            <a:pPr indent="-336550" lvl="0" marL="457200" rtl="0" algn="just">
              <a:spcBef>
                <a:spcPts val="0"/>
              </a:spcBef>
              <a:spcAft>
                <a:spcPts val="0"/>
              </a:spcAft>
              <a:buSzPts val="1700"/>
              <a:buFont typeface="Verdana"/>
              <a:buChar char="●"/>
            </a:pPr>
            <a:r>
              <a:rPr lang="en-GB" sz="1700">
                <a:latin typeface="Verdana"/>
                <a:ea typeface="Verdana"/>
                <a:cs typeface="Verdana"/>
                <a:sym typeface="Verdana"/>
              </a:rPr>
              <a:t>If its a concert call, the message would be sent directly </a:t>
            </a:r>
            <a:endParaRPr sz="1700">
              <a:latin typeface="Verdana"/>
              <a:ea typeface="Verdana"/>
              <a:cs typeface="Verdana"/>
              <a:sym typeface="Verdana"/>
            </a:endParaRPr>
          </a:p>
          <a:p>
            <a:pPr indent="-336550" lvl="0" marL="457200" rtl="0" algn="just">
              <a:spcBef>
                <a:spcPts val="0"/>
              </a:spcBef>
              <a:spcAft>
                <a:spcPts val="0"/>
              </a:spcAft>
              <a:buSzPts val="1700"/>
              <a:buFont typeface="Verdana"/>
              <a:buChar char="●"/>
            </a:pPr>
            <a:r>
              <a:rPr lang="en-GB" sz="1700">
                <a:latin typeface="Verdana"/>
                <a:ea typeface="Verdana"/>
                <a:cs typeface="Verdana"/>
                <a:sym typeface="Verdana"/>
              </a:rPr>
              <a:t>If its a airport call, we check from the database if the </a:t>
            </a:r>
            <a:r>
              <a:rPr lang="en-GB" sz="1700">
                <a:latin typeface="Verdana"/>
                <a:ea typeface="Verdana"/>
                <a:cs typeface="Verdana"/>
                <a:sym typeface="Verdana"/>
              </a:rPr>
              <a:t>subscriber</a:t>
            </a:r>
            <a:r>
              <a:rPr lang="en-GB" sz="1700">
                <a:latin typeface="Verdana"/>
                <a:ea typeface="Verdana"/>
                <a:cs typeface="Verdana"/>
                <a:sym typeface="Verdana"/>
              </a:rPr>
              <a:t> already has a roaming pack or not. We only send messages to the ones who do not have roaming pack.</a:t>
            </a:r>
            <a:endParaRPr sz="1700">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4"/>
          <p:cNvPicPr preferRelativeResize="0"/>
          <p:nvPr/>
        </p:nvPicPr>
        <p:blipFill>
          <a:blip r:embed="rId3">
            <a:alphaModFix/>
          </a:blip>
          <a:stretch>
            <a:fillRect/>
          </a:stretch>
        </p:blipFill>
        <p:spPr>
          <a:xfrm>
            <a:off x="0" y="0"/>
            <a:ext cx="9144000" cy="933899"/>
          </a:xfrm>
          <a:prstGeom prst="rect">
            <a:avLst/>
          </a:prstGeom>
          <a:noFill/>
          <a:ln>
            <a:noFill/>
          </a:ln>
        </p:spPr>
      </p:pic>
      <p:sp>
        <p:nvSpPr>
          <p:cNvPr id="220" name="Google Shape;220;p24"/>
          <p:cNvSpPr txBox="1"/>
          <p:nvPr>
            <p:ph type="title"/>
          </p:nvPr>
        </p:nvSpPr>
        <p:spPr>
          <a:xfrm>
            <a:off x="311700" y="18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rgbClr val="FFFFFF"/>
                </a:solidFill>
                <a:latin typeface="Verdana"/>
                <a:ea typeface="Verdana"/>
                <a:cs typeface="Verdana"/>
                <a:sym typeface="Verdana"/>
              </a:rPr>
              <a:t>Architecture of the Engine</a:t>
            </a:r>
            <a:endParaRPr sz="2700">
              <a:solidFill>
                <a:srgbClr val="FFFFFF"/>
              </a:solidFill>
              <a:latin typeface="Verdana"/>
              <a:ea typeface="Verdana"/>
              <a:cs typeface="Verdana"/>
              <a:sym typeface="Verdana"/>
            </a:endParaRPr>
          </a:p>
        </p:txBody>
      </p:sp>
      <p:pic>
        <p:nvPicPr>
          <p:cNvPr id="221" name="Google Shape;221;p24"/>
          <p:cNvPicPr preferRelativeResize="0"/>
          <p:nvPr/>
        </p:nvPicPr>
        <p:blipFill>
          <a:blip r:embed="rId4">
            <a:alphaModFix/>
          </a:blip>
          <a:stretch>
            <a:fillRect/>
          </a:stretch>
        </p:blipFill>
        <p:spPr>
          <a:xfrm>
            <a:off x="7391400" y="106325"/>
            <a:ext cx="1583775" cy="215350"/>
          </a:xfrm>
          <a:prstGeom prst="rect">
            <a:avLst/>
          </a:prstGeom>
          <a:noFill/>
          <a:ln>
            <a:noFill/>
          </a:ln>
        </p:spPr>
      </p:pic>
      <p:sp>
        <p:nvSpPr>
          <p:cNvPr id="222" name="Google Shape;222;p24"/>
          <p:cNvSpPr txBox="1"/>
          <p:nvPr>
            <p:ph idx="1" type="body"/>
          </p:nvPr>
        </p:nvSpPr>
        <p:spPr>
          <a:xfrm>
            <a:off x="311700" y="1152475"/>
            <a:ext cx="48039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700">
                <a:latin typeface="Verdana"/>
                <a:ea typeface="Verdana"/>
                <a:cs typeface="Verdana"/>
                <a:sym typeface="Verdana"/>
              </a:rPr>
              <a:t>Input</a:t>
            </a:r>
            <a:r>
              <a:rPr lang="en-GB" sz="1700">
                <a:latin typeface="Verdana"/>
                <a:ea typeface="Verdana"/>
                <a:cs typeface="Verdana"/>
                <a:sym typeface="Verdana"/>
              </a:rPr>
              <a:t>: JMS entries in Queue</a:t>
            </a:r>
            <a:endParaRPr sz="1700">
              <a:latin typeface="Verdana"/>
              <a:ea typeface="Verdana"/>
              <a:cs typeface="Verdana"/>
              <a:sym typeface="Verdana"/>
            </a:endParaRPr>
          </a:p>
          <a:p>
            <a:pPr indent="0" lvl="0" marL="0" rtl="0" algn="just">
              <a:spcBef>
                <a:spcPts val="1600"/>
              </a:spcBef>
              <a:spcAft>
                <a:spcPts val="0"/>
              </a:spcAft>
              <a:buNone/>
            </a:pPr>
            <a:r>
              <a:rPr b="1" lang="en-GB" sz="1700">
                <a:latin typeface="Verdana"/>
                <a:ea typeface="Verdana"/>
                <a:cs typeface="Verdana"/>
                <a:sym typeface="Verdana"/>
              </a:rPr>
              <a:t>Output</a:t>
            </a:r>
            <a:r>
              <a:rPr lang="en-GB" sz="1700">
                <a:latin typeface="Verdana"/>
                <a:ea typeface="Verdana"/>
                <a:cs typeface="Verdana"/>
                <a:sym typeface="Verdana"/>
              </a:rPr>
              <a:t>: SMS to the subscriber</a:t>
            </a:r>
            <a:endParaRPr sz="1700">
              <a:latin typeface="Verdana"/>
              <a:ea typeface="Verdana"/>
              <a:cs typeface="Verdana"/>
              <a:sym typeface="Verdana"/>
            </a:endParaRPr>
          </a:p>
          <a:p>
            <a:pPr indent="0" lvl="0" marL="0" rtl="0" algn="just">
              <a:spcBef>
                <a:spcPts val="1600"/>
              </a:spcBef>
              <a:spcAft>
                <a:spcPts val="0"/>
              </a:spcAft>
              <a:buNone/>
            </a:pPr>
            <a:r>
              <a:rPr b="1" lang="en-GB" sz="1700">
                <a:latin typeface="Verdana"/>
                <a:ea typeface="Verdana"/>
                <a:cs typeface="Verdana"/>
                <a:sym typeface="Verdana"/>
              </a:rPr>
              <a:t>Configuration:</a:t>
            </a:r>
            <a:endParaRPr b="1" sz="1700">
              <a:latin typeface="Verdana"/>
              <a:ea typeface="Verdana"/>
              <a:cs typeface="Verdana"/>
              <a:sym typeface="Verdana"/>
            </a:endParaRPr>
          </a:p>
          <a:p>
            <a:pPr indent="-336550" lvl="0" marL="457200" rtl="0" algn="just">
              <a:spcBef>
                <a:spcPts val="1600"/>
              </a:spcBef>
              <a:spcAft>
                <a:spcPts val="0"/>
              </a:spcAft>
              <a:buSzPts val="1700"/>
              <a:buFont typeface="Verdana"/>
              <a:buChar char="●"/>
            </a:pPr>
            <a:r>
              <a:rPr lang="en-GB" sz="1700">
                <a:latin typeface="Verdana"/>
                <a:ea typeface="Verdana"/>
                <a:cs typeface="Verdana"/>
                <a:sym typeface="Verdana"/>
              </a:rPr>
              <a:t>JMS Queue</a:t>
            </a:r>
            <a:endParaRPr sz="1700">
              <a:latin typeface="Verdana"/>
              <a:ea typeface="Verdana"/>
              <a:cs typeface="Verdana"/>
              <a:sym typeface="Verdana"/>
            </a:endParaRPr>
          </a:p>
          <a:p>
            <a:pPr indent="-336550" lvl="0" marL="457200" rtl="0" algn="just">
              <a:spcBef>
                <a:spcPts val="0"/>
              </a:spcBef>
              <a:spcAft>
                <a:spcPts val="0"/>
              </a:spcAft>
              <a:buSzPts val="1700"/>
              <a:buFont typeface="Verdana"/>
              <a:buChar char="●"/>
            </a:pPr>
            <a:r>
              <a:rPr lang="en-GB" sz="1700">
                <a:latin typeface="Verdana"/>
                <a:ea typeface="Verdana"/>
                <a:cs typeface="Verdana"/>
                <a:sym typeface="Verdana"/>
              </a:rPr>
              <a:t>DB Connection</a:t>
            </a:r>
            <a:endParaRPr sz="1700">
              <a:latin typeface="Verdana"/>
              <a:ea typeface="Verdana"/>
              <a:cs typeface="Verdana"/>
              <a:sym typeface="Verdana"/>
            </a:endParaRPr>
          </a:p>
          <a:p>
            <a:pPr indent="-336550" lvl="0" marL="457200" rtl="0" algn="just">
              <a:spcBef>
                <a:spcPts val="0"/>
              </a:spcBef>
              <a:spcAft>
                <a:spcPts val="0"/>
              </a:spcAft>
              <a:buSzPts val="1700"/>
              <a:buFont typeface="Verdana"/>
              <a:buChar char="●"/>
            </a:pPr>
            <a:r>
              <a:rPr lang="en-GB" sz="1700">
                <a:latin typeface="Verdana"/>
                <a:ea typeface="Verdana"/>
                <a:cs typeface="Verdana"/>
                <a:sym typeface="Verdana"/>
              </a:rPr>
              <a:t>SMS Gateway</a:t>
            </a:r>
            <a:endParaRPr sz="1700">
              <a:latin typeface="Verdana"/>
              <a:ea typeface="Verdana"/>
              <a:cs typeface="Verdana"/>
              <a:sym typeface="Verdana"/>
            </a:endParaRPr>
          </a:p>
        </p:txBody>
      </p:sp>
      <p:pic>
        <p:nvPicPr>
          <p:cNvPr id="223" name="Google Shape;223;p24"/>
          <p:cNvPicPr preferRelativeResize="0"/>
          <p:nvPr/>
        </p:nvPicPr>
        <p:blipFill>
          <a:blip r:embed="rId5">
            <a:alphaModFix/>
          </a:blip>
          <a:stretch>
            <a:fillRect/>
          </a:stretch>
        </p:blipFill>
        <p:spPr>
          <a:xfrm>
            <a:off x="5485975" y="1067512"/>
            <a:ext cx="3274850" cy="358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5"/>
          <p:cNvPicPr preferRelativeResize="0"/>
          <p:nvPr/>
        </p:nvPicPr>
        <p:blipFill>
          <a:blip r:embed="rId3">
            <a:alphaModFix/>
          </a:blip>
          <a:stretch>
            <a:fillRect/>
          </a:stretch>
        </p:blipFill>
        <p:spPr>
          <a:xfrm>
            <a:off x="0" y="0"/>
            <a:ext cx="9144000" cy="933899"/>
          </a:xfrm>
          <a:prstGeom prst="rect">
            <a:avLst/>
          </a:prstGeom>
          <a:noFill/>
          <a:ln>
            <a:noFill/>
          </a:ln>
        </p:spPr>
      </p:pic>
      <p:sp>
        <p:nvSpPr>
          <p:cNvPr id="229" name="Google Shape;229;p25"/>
          <p:cNvSpPr txBox="1"/>
          <p:nvPr>
            <p:ph type="title"/>
          </p:nvPr>
        </p:nvSpPr>
        <p:spPr>
          <a:xfrm>
            <a:off x="311700" y="18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rgbClr val="FFFFFF"/>
                </a:solidFill>
                <a:latin typeface="Verdana"/>
                <a:ea typeface="Verdana"/>
                <a:cs typeface="Verdana"/>
                <a:sym typeface="Verdana"/>
              </a:rPr>
              <a:t>SMS Gateway</a:t>
            </a:r>
            <a:endParaRPr>
              <a:solidFill>
                <a:srgbClr val="FFFFFF"/>
              </a:solidFill>
            </a:endParaRPr>
          </a:p>
        </p:txBody>
      </p:sp>
      <p:pic>
        <p:nvPicPr>
          <p:cNvPr id="230" name="Google Shape;230;p25"/>
          <p:cNvPicPr preferRelativeResize="0"/>
          <p:nvPr/>
        </p:nvPicPr>
        <p:blipFill>
          <a:blip r:embed="rId4">
            <a:alphaModFix/>
          </a:blip>
          <a:stretch>
            <a:fillRect/>
          </a:stretch>
        </p:blipFill>
        <p:spPr>
          <a:xfrm>
            <a:off x="7391400" y="106325"/>
            <a:ext cx="1583775" cy="215350"/>
          </a:xfrm>
          <a:prstGeom prst="rect">
            <a:avLst/>
          </a:prstGeom>
          <a:noFill/>
          <a:ln>
            <a:noFill/>
          </a:ln>
        </p:spPr>
      </p:pic>
      <p:sp>
        <p:nvSpPr>
          <p:cNvPr id="231" name="Google Shape;231;p25"/>
          <p:cNvSpPr txBox="1"/>
          <p:nvPr>
            <p:ph idx="1" type="body"/>
          </p:nvPr>
        </p:nvSpPr>
        <p:spPr>
          <a:xfrm>
            <a:off x="311700" y="1152475"/>
            <a:ext cx="8520600" cy="3799200"/>
          </a:xfrm>
          <a:prstGeom prst="rect">
            <a:avLst/>
          </a:prstGeom>
        </p:spPr>
        <p:txBody>
          <a:bodyPr anchorCtr="0" anchor="t" bIns="91425" lIns="91425" spcFirstLastPara="1" rIns="91425" wrap="square" tIns="91425">
            <a:noAutofit/>
          </a:bodyPr>
          <a:lstStyle/>
          <a:p>
            <a:pPr indent="0" lvl="0" marL="0" rtl="0" algn="just">
              <a:lnSpc>
                <a:spcPct val="90000"/>
              </a:lnSpc>
              <a:spcBef>
                <a:spcPts val="800"/>
              </a:spcBef>
              <a:spcAft>
                <a:spcPts val="0"/>
              </a:spcAft>
              <a:buNone/>
            </a:pPr>
            <a:r>
              <a:rPr lang="en-GB" sz="1400">
                <a:solidFill>
                  <a:srgbClr val="000000"/>
                </a:solidFill>
                <a:highlight>
                  <a:srgbClr val="FFFFFF"/>
                </a:highlight>
                <a:latin typeface="Verdana"/>
                <a:ea typeface="Verdana"/>
                <a:cs typeface="Verdana"/>
                <a:sym typeface="Verdana"/>
              </a:rPr>
              <a:t>The basic function of an SMS Gateway is to send or receive SMS </a:t>
            </a:r>
            <a:r>
              <a:rPr lang="en-GB" sz="1400">
                <a:solidFill>
                  <a:srgbClr val="000000"/>
                </a:solidFill>
                <a:highlight>
                  <a:srgbClr val="FFFFFF"/>
                </a:highlight>
                <a:latin typeface="Verdana"/>
                <a:ea typeface="Verdana"/>
                <a:cs typeface="Verdana"/>
                <a:sym typeface="Verdana"/>
              </a:rPr>
              <a:t>message </a:t>
            </a:r>
            <a:r>
              <a:rPr lang="en-GB" sz="1400">
                <a:solidFill>
                  <a:srgbClr val="000000"/>
                </a:solidFill>
                <a:highlight>
                  <a:srgbClr val="FFFFFF"/>
                </a:highlight>
                <a:latin typeface="Verdana"/>
                <a:ea typeface="Verdana"/>
                <a:cs typeface="Verdana"/>
                <a:sym typeface="Verdana"/>
              </a:rPr>
              <a:t>to</a:t>
            </a:r>
            <a:r>
              <a:rPr lang="en-GB" sz="1400">
                <a:solidFill>
                  <a:srgbClr val="000000"/>
                </a:solidFill>
                <a:latin typeface="Verdana"/>
                <a:ea typeface="Verdana"/>
                <a:cs typeface="Verdana"/>
                <a:sym typeface="Verdana"/>
              </a:rPr>
              <a:t> and from a SMS capable device over the network</a:t>
            </a:r>
            <a:r>
              <a:rPr lang="en-GB" sz="1400">
                <a:solidFill>
                  <a:srgbClr val="000000"/>
                </a:solidFill>
                <a:highlight>
                  <a:srgbClr val="FFFFFF"/>
                </a:highlight>
                <a:latin typeface="Verdana"/>
                <a:ea typeface="Verdana"/>
                <a:cs typeface="Verdana"/>
                <a:sym typeface="Verdana"/>
              </a:rPr>
              <a:t> and then return a delivery report with details such as time of delivery, delivery status, etc. For sending a SMS, we need to connect to the gateway using any user interface.</a:t>
            </a:r>
            <a:endParaRPr sz="1400">
              <a:solidFill>
                <a:srgbClr val="000000"/>
              </a:solidFill>
              <a:highlight>
                <a:srgbClr val="FFFFFF"/>
              </a:highlight>
              <a:latin typeface="Verdana"/>
              <a:ea typeface="Verdana"/>
              <a:cs typeface="Verdana"/>
              <a:sym typeface="Verdana"/>
            </a:endParaRPr>
          </a:p>
          <a:p>
            <a:pPr indent="0" lvl="0" marL="0" rtl="0" algn="just">
              <a:lnSpc>
                <a:spcPct val="90000"/>
              </a:lnSpc>
              <a:spcBef>
                <a:spcPts val="800"/>
              </a:spcBef>
              <a:spcAft>
                <a:spcPts val="0"/>
              </a:spcAft>
              <a:buNone/>
            </a:pPr>
            <a:r>
              <a:rPr lang="en-GB" sz="1400">
                <a:solidFill>
                  <a:srgbClr val="000000"/>
                </a:solidFill>
                <a:latin typeface="Verdana"/>
                <a:ea typeface="Verdana"/>
                <a:cs typeface="Verdana"/>
                <a:sym typeface="Verdana"/>
              </a:rPr>
              <a:t>Computers can interact with SMS Gateways :</a:t>
            </a:r>
            <a:endParaRPr sz="1400">
              <a:solidFill>
                <a:srgbClr val="000000"/>
              </a:solidFill>
              <a:highlight>
                <a:srgbClr val="FFFFFF"/>
              </a:highlight>
              <a:latin typeface="Verdana"/>
              <a:ea typeface="Verdana"/>
              <a:cs typeface="Verdana"/>
              <a:sym typeface="Verdana"/>
            </a:endParaRPr>
          </a:p>
          <a:p>
            <a:pPr indent="-317500" lvl="0" marL="457200" rtl="0" algn="l">
              <a:lnSpc>
                <a:spcPct val="90000"/>
              </a:lnSpc>
              <a:spcBef>
                <a:spcPts val="800"/>
              </a:spcBef>
              <a:spcAft>
                <a:spcPts val="0"/>
              </a:spcAft>
              <a:buClr>
                <a:srgbClr val="000000"/>
              </a:buClr>
              <a:buSzPts val="1400"/>
              <a:buFont typeface="Verdana"/>
              <a:buChar char="❏"/>
            </a:pPr>
            <a:r>
              <a:rPr lang="en-GB" sz="1400">
                <a:solidFill>
                  <a:srgbClr val="000000"/>
                </a:solidFill>
                <a:latin typeface="Verdana"/>
                <a:ea typeface="Verdana"/>
                <a:cs typeface="Verdana"/>
                <a:sym typeface="Verdana"/>
              </a:rPr>
              <a:t>Through a REST API, where software developers send and receive SMS messages over HTTP to the REST API</a:t>
            </a:r>
            <a:endParaRPr sz="1400">
              <a:solidFill>
                <a:srgbClr val="000000"/>
              </a:solidFill>
              <a:latin typeface="Verdana"/>
              <a:ea typeface="Verdana"/>
              <a:cs typeface="Verdana"/>
              <a:sym typeface="Verdana"/>
            </a:endParaRPr>
          </a:p>
          <a:p>
            <a:pPr indent="0" lvl="0" marL="457200" rtl="0" algn="l">
              <a:spcBef>
                <a:spcPts val="0"/>
              </a:spcBef>
              <a:spcAft>
                <a:spcPts val="0"/>
              </a:spcAft>
              <a:buNone/>
            </a:pPr>
            <a:r>
              <a:t/>
            </a:r>
            <a:endParaRPr sz="1400">
              <a:solidFill>
                <a:srgbClr val="000000"/>
              </a:solidFill>
              <a:latin typeface="Verdana"/>
              <a:ea typeface="Verdana"/>
              <a:cs typeface="Verdana"/>
              <a:sym typeface="Verdana"/>
            </a:endParaRPr>
          </a:p>
          <a:p>
            <a:pPr indent="0" lvl="0" marL="0" rtl="0" algn="l">
              <a:spcBef>
                <a:spcPts val="0"/>
              </a:spcBef>
              <a:spcAft>
                <a:spcPts val="0"/>
              </a:spcAft>
              <a:buNone/>
            </a:pPr>
            <a:r>
              <a:rPr b="1" lang="en-GB" sz="1400">
                <a:solidFill>
                  <a:srgbClr val="000000"/>
                </a:solidFill>
                <a:latin typeface="Verdana"/>
                <a:ea typeface="Verdana"/>
                <a:cs typeface="Verdana"/>
                <a:sym typeface="Verdana"/>
              </a:rPr>
              <a:t>Features:</a:t>
            </a:r>
            <a:endParaRPr b="1"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en-GB" sz="1400">
                <a:solidFill>
                  <a:srgbClr val="000000"/>
                </a:solidFill>
                <a:latin typeface="Verdana"/>
                <a:ea typeface="Verdana"/>
                <a:cs typeface="Verdana"/>
                <a:sym typeface="Verdana"/>
              </a:rPr>
              <a:t>Report with statistics</a:t>
            </a:r>
            <a:endParaRPr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en-GB" sz="1400">
                <a:solidFill>
                  <a:srgbClr val="000000"/>
                </a:solidFill>
                <a:latin typeface="Verdana"/>
                <a:ea typeface="Verdana"/>
                <a:cs typeface="Verdana"/>
                <a:sym typeface="Verdana"/>
              </a:rPr>
              <a:t>Long messages</a:t>
            </a:r>
            <a:endParaRPr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en-GB" sz="1400">
                <a:solidFill>
                  <a:srgbClr val="000000"/>
                </a:solidFill>
                <a:latin typeface="Verdana"/>
                <a:ea typeface="Verdana"/>
                <a:cs typeface="Verdana"/>
                <a:sym typeface="Verdana"/>
              </a:rPr>
              <a:t>Message templates</a:t>
            </a:r>
            <a:endParaRPr sz="1400">
              <a:solidFill>
                <a:srgbClr val="000000"/>
              </a:solidFill>
              <a:latin typeface="Verdana"/>
              <a:ea typeface="Verdana"/>
              <a:cs typeface="Verdana"/>
              <a:sym typeface="Verdana"/>
            </a:endParaRPr>
          </a:p>
          <a:p>
            <a:pPr indent="0" lvl="0" marL="0" rtl="0" algn="l">
              <a:spcBef>
                <a:spcPts val="0"/>
              </a:spcBef>
              <a:spcAft>
                <a:spcPts val="1600"/>
              </a:spcAft>
              <a:buNone/>
            </a:pPr>
            <a:r>
              <a:t/>
            </a:r>
            <a:endParaRPr/>
          </a:p>
        </p:txBody>
      </p:sp>
      <p:pic>
        <p:nvPicPr>
          <p:cNvPr id="232" name="Google Shape;232;p25"/>
          <p:cNvPicPr preferRelativeResize="0"/>
          <p:nvPr/>
        </p:nvPicPr>
        <p:blipFill rotWithShape="1">
          <a:blip r:embed="rId5">
            <a:alphaModFix/>
          </a:blip>
          <a:srcRect b="0" l="0" r="0" t="7834"/>
          <a:stretch/>
        </p:blipFill>
        <p:spPr>
          <a:xfrm>
            <a:off x="4102400" y="3129700"/>
            <a:ext cx="4526100" cy="1472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6"/>
          <p:cNvPicPr preferRelativeResize="0"/>
          <p:nvPr/>
        </p:nvPicPr>
        <p:blipFill>
          <a:blip r:embed="rId3">
            <a:alphaModFix/>
          </a:blip>
          <a:stretch>
            <a:fillRect/>
          </a:stretch>
        </p:blipFill>
        <p:spPr>
          <a:xfrm>
            <a:off x="0" y="0"/>
            <a:ext cx="9144000" cy="933899"/>
          </a:xfrm>
          <a:prstGeom prst="rect">
            <a:avLst/>
          </a:prstGeom>
          <a:noFill/>
          <a:ln>
            <a:noFill/>
          </a:ln>
        </p:spPr>
      </p:pic>
      <p:sp>
        <p:nvSpPr>
          <p:cNvPr id="238" name="Google Shape;238;p26"/>
          <p:cNvSpPr txBox="1"/>
          <p:nvPr>
            <p:ph type="title"/>
          </p:nvPr>
        </p:nvSpPr>
        <p:spPr>
          <a:xfrm>
            <a:off x="311700" y="18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rgbClr val="FFFFFF"/>
                </a:solidFill>
                <a:latin typeface="Verdana"/>
                <a:ea typeface="Verdana"/>
                <a:cs typeface="Verdana"/>
                <a:sym typeface="Verdana"/>
              </a:rPr>
              <a:t>SMS Gateway</a:t>
            </a:r>
            <a:endParaRPr>
              <a:solidFill>
                <a:srgbClr val="FFFFFF"/>
              </a:solidFill>
            </a:endParaRPr>
          </a:p>
        </p:txBody>
      </p:sp>
      <p:pic>
        <p:nvPicPr>
          <p:cNvPr id="239" name="Google Shape;239;p26"/>
          <p:cNvPicPr preferRelativeResize="0"/>
          <p:nvPr/>
        </p:nvPicPr>
        <p:blipFill>
          <a:blip r:embed="rId4">
            <a:alphaModFix/>
          </a:blip>
          <a:stretch>
            <a:fillRect/>
          </a:stretch>
        </p:blipFill>
        <p:spPr>
          <a:xfrm>
            <a:off x="7391400" y="106325"/>
            <a:ext cx="1583775" cy="215350"/>
          </a:xfrm>
          <a:prstGeom prst="rect">
            <a:avLst/>
          </a:prstGeom>
          <a:noFill/>
          <a:ln>
            <a:noFill/>
          </a:ln>
        </p:spPr>
      </p:pic>
      <p:sp>
        <p:nvSpPr>
          <p:cNvPr id="240" name="Google Shape;2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lnSpc>
                <a:spcPct val="90000"/>
              </a:lnSpc>
              <a:spcBef>
                <a:spcPts val="800"/>
              </a:spcBef>
              <a:spcAft>
                <a:spcPts val="0"/>
              </a:spcAft>
              <a:buSzPts val="1500"/>
              <a:buFont typeface="Verdana"/>
              <a:buChar char="●"/>
            </a:pPr>
            <a:r>
              <a:rPr lang="en-GB" sz="1500">
                <a:solidFill>
                  <a:srgbClr val="414141"/>
                </a:solidFill>
                <a:latin typeface="Verdana"/>
                <a:ea typeface="Verdana"/>
                <a:cs typeface="Verdana"/>
                <a:sym typeface="Verdana"/>
              </a:rPr>
              <a:t>Spring Web Application (With REST microservice)</a:t>
            </a:r>
            <a:endParaRPr sz="1500">
              <a:solidFill>
                <a:srgbClr val="414141"/>
              </a:solidFill>
              <a:latin typeface="Verdana"/>
              <a:ea typeface="Verdana"/>
              <a:cs typeface="Verdana"/>
              <a:sym typeface="Verdana"/>
            </a:endParaRPr>
          </a:p>
          <a:p>
            <a:pPr indent="-323850" lvl="0" marL="457200" rtl="0" algn="just">
              <a:lnSpc>
                <a:spcPct val="90000"/>
              </a:lnSpc>
              <a:spcBef>
                <a:spcPts val="0"/>
              </a:spcBef>
              <a:spcAft>
                <a:spcPts val="0"/>
              </a:spcAft>
              <a:buClr>
                <a:srgbClr val="414141"/>
              </a:buClr>
              <a:buSzPts val="1500"/>
              <a:buFont typeface="Verdana"/>
              <a:buChar char="●"/>
            </a:pPr>
            <a:r>
              <a:rPr lang="en-GB" sz="1500">
                <a:solidFill>
                  <a:srgbClr val="414141"/>
                </a:solidFill>
                <a:latin typeface="Verdana"/>
                <a:ea typeface="Verdana"/>
                <a:cs typeface="Verdana"/>
                <a:sym typeface="Verdana"/>
              </a:rPr>
              <a:t>RestTemplate object is used for sending HTTP GET request for sending SMS.</a:t>
            </a:r>
            <a:endParaRPr sz="1500">
              <a:solidFill>
                <a:srgbClr val="414141"/>
              </a:solidFill>
              <a:latin typeface="Verdana"/>
              <a:ea typeface="Verdana"/>
              <a:cs typeface="Verdana"/>
              <a:sym typeface="Verdana"/>
            </a:endParaRPr>
          </a:p>
          <a:p>
            <a:pPr indent="-323850" lvl="0" marL="457200" rtl="0" algn="just">
              <a:lnSpc>
                <a:spcPct val="90000"/>
              </a:lnSpc>
              <a:spcBef>
                <a:spcPts val="0"/>
              </a:spcBef>
              <a:spcAft>
                <a:spcPts val="0"/>
              </a:spcAft>
              <a:buClr>
                <a:srgbClr val="414141"/>
              </a:buClr>
              <a:buSzPts val="1500"/>
              <a:buFont typeface="Verdana"/>
              <a:buChar char="●"/>
            </a:pPr>
            <a:r>
              <a:rPr lang="en-GB" sz="1500">
                <a:solidFill>
                  <a:srgbClr val="414141"/>
                </a:solidFill>
                <a:latin typeface="Verdana"/>
                <a:ea typeface="Verdana"/>
                <a:cs typeface="Verdana"/>
                <a:sym typeface="Verdana"/>
              </a:rPr>
              <a:t>Basic Authorization in HTTP request using any encoding algorithm to validate username and password.</a:t>
            </a:r>
            <a:endParaRPr sz="1500">
              <a:solidFill>
                <a:srgbClr val="414141"/>
              </a:solidFill>
              <a:latin typeface="Verdana"/>
              <a:ea typeface="Verdana"/>
              <a:cs typeface="Verdana"/>
              <a:sym typeface="Verdana"/>
            </a:endParaRPr>
          </a:p>
          <a:p>
            <a:pPr indent="-323850" lvl="0" marL="457200" rtl="0" algn="just">
              <a:lnSpc>
                <a:spcPct val="90000"/>
              </a:lnSpc>
              <a:spcBef>
                <a:spcPts val="0"/>
              </a:spcBef>
              <a:spcAft>
                <a:spcPts val="0"/>
              </a:spcAft>
              <a:buClr>
                <a:srgbClr val="414141"/>
              </a:buClr>
              <a:buSzPts val="1500"/>
              <a:buFont typeface="Verdana"/>
              <a:buChar char="●"/>
            </a:pPr>
            <a:r>
              <a:rPr lang="en-GB" sz="1500">
                <a:solidFill>
                  <a:srgbClr val="414141"/>
                </a:solidFill>
                <a:latin typeface="Verdana"/>
                <a:ea typeface="Verdana"/>
                <a:cs typeface="Verdana"/>
                <a:sym typeface="Verdana"/>
              </a:rPr>
              <a:t>Each SMS need to have a request body</a:t>
            </a:r>
            <a:endParaRPr sz="1500">
              <a:solidFill>
                <a:srgbClr val="414141"/>
              </a:solidFill>
              <a:latin typeface="Verdana"/>
              <a:ea typeface="Verdana"/>
              <a:cs typeface="Verdana"/>
              <a:sym typeface="Verdana"/>
            </a:endParaRPr>
          </a:p>
          <a:p>
            <a:pPr indent="0" lvl="0" marL="457200" rtl="0" algn="just">
              <a:lnSpc>
                <a:spcPct val="90000"/>
              </a:lnSpc>
              <a:spcBef>
                <a:spcPts val="800"/>
              </a:spcBef>
              <a:spcAft>
                <a:spcPts val="0"/>
              </a:spcAft>
              <a:buNone/>
            </a:pPr>
            <a:r>
              <a:rPr i="1" lang="en-GB" sz="1500">
                <a:solidFill>
                  <a:srgbClr val="414141"/>
                </a:solidFill>
                <a:latin typeface="Verdana"/>
                <a:ea typeface="Verdana"/>
                <a:cs typeface="Verdana"/>
                <a:sym typeface="Verdana"/>
              </a:rPr>
              <a:t>Example: {"msisdn":"0729036998",“message":"hello world!“}</a:t>
            </a:r>
            <a:endParaRPr i="1" sz="1500">
              <a:solidFill>
                <a:srgbClr val="414141"/>
              </a:solidFill>
              <a:latin typeface="Verdana"/>
              <a:ea typeface="Verdana"/>
              <a:cs typeface="Verdana"/>
              <a:sym typeface="Verdana"/>
            </a:endParaRPr>
          </a:p>
          <a:p>
            <a:pPr indent="-323850" lvl="0" marL="457200" rtl="0" algn="just">
              <a:lnSpc>
                <a:spcPct val="90000"/>
              </a:lnSpc>
              <a:spcBef>
                <a:spcPts val="800"/>
              </a:spcBef>
              <a:spcAft>
                <a:spcPts val="0"/>
              </a:spcAft>
              <a:buClr>
                <a:srgbClr val="414141"/>
              </a:buClr>
              <a:buSzPts val="1500"/>
              <a:buFont typeface="Verdana"/>
              <a:buChar char="●"/>
            </a:pPr>
            <a:r>
              <a:rPr lang="en-GB" sz="1500">
                <a:solidFill>
                  <a:srgbClr val="414141"/>
                </a:solidFill>
                <a:latin typeface="Verdana"/>
                <a:ea typeface="Verdana"/>
                <a:cs typeface="Verdana"/>
                <a:sym typeface="Verdana"/>
              </a:rPr>
              <a:t>After delivery of SMS, there will be a delivery status either SUCCESS or FAILURE (with description).</a:t>
            </a:r>
            <a:endParaRPr sz="1500">
              <a:solidFill>
                <a:srgbClr val="414141"/>
              </a:solidFill>
              <a:latin typeface="Verdana"/>
              <a:ea typeface="Verdana"/>
              <a:cs typeface="Verdana"/>
              <a:sym typeface="Verdana"/>
            </a:endParaRPr>
          </a:p>
        </p:txBody>
      </p:sp>
      <p:pic>
        <p:nvPicPr>
          <p:cNvPr id="241" name="Google Shape;241;p26"/>
          <p:cNvPicPr preferRelativeResize="0"/>
          <p:nvPr/>
        </p:nvPicPr>
        <p:blipFill rotWithShape="1">
          <a:blip r:embed="rId5">
            <a:alphaModFix/>
          </a:blip>
          <a:srcRect b="46980" l="64276" r="0" t="30941"/>
          <a:stretch/>
        </p:blipFill>
        <p:spPr>
          <a:xfrm>
            <a:off x="3339075" y="3704750"/>
            <a:ext cx="2465851" cy="74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7"/>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47" name="Google Shape;247;p27"/>
          <p:cNvPicPr preferRelativeResize="0"/>
          <p:nvPr/>
        </p:nvPicPr>
        <p:blipFill>
          <a:blip r:embed="rId4">
            <a:alphaModFix/>
          </a:blip>
          <a:stretch>
            <a:fillRect/>
          </a:stretch>
        </p:blipFill>
        <p:spPr>
          <a:xfrm>
            <a:off x="719146" y="153950"/>
            <a:ext cx="2300275" cy="312775"/>
          </a:xfrm>
          <a:prstGeom prst="rect">
            <a:avLst/>
          </a:prstGeom>
          <a:noFill/>
          <a:ln>
            <a:noFill/>
          </a:ln>
        </p:spPr>
      </p:pic>
      <p:pic>
        <p:nvPicPr>
          <p:cNvPr id="248" name="Google Shape;248;p27"/>
          <p:cNvPicPr preferRelativeResize="0"/>
          <p:nvPr/>
        </p:nvPicPr>
        <p:blipFill>
          <a:blip r:embed="rId5">
            <a:alphaModFix/>
          </a:blip>
          <a:stretch>
            <a:fillRect/>
          </a:stretch>
        </p:blipFill>
        <p:spPr>
          <a:xfrm>
            <a:off x="719150" y="818394"/>
            <a:ext cx="7880900" cy="38441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28"/>
          <p:cNvPicPr preferRelativeResize="0"/>
          <p:nvPr/>
        </p:nvPicPr>
        <p:blipFill>
          <a:blip r:embed="rId3">
            <a:alphaModFix/>
          </a:blip>
          <a:stretch>
            <a:fillRect/>
          </a:stretch>
        </p:blipFill>
        <p:spPr>
          <a:xfrm>
            <a:off x="0" y="0"/>
            <a:ext cx="9144000" cy="933899"/>
          </a:xfrm>
          <a:prstGeom prst="rect">
            <a:avLst/>
          </a:prstGeom>
          <a:noFill/>
          <a:ln>
            <a:noFill/>
          </a:ln>
        </p:spPr>
      </p:pic>
      <p:sp>
        <p:nvSpPr>
          <p:cNvPr id="254" name="Google Shape;254;p28"/>
          <p:cNvSpPr txBox="1"/>
          <p:nvPr>
            <p:ph type="title"/>
          </p:nvPr>
        </p:nvSpPr>
        <p:spPr>
          <a:xfrm>
            <a:off x="311700" y="18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rgbClr val="FFFFFF"/>
                </a:solidFill>
                <a:latin typeface="Verdana"/>
                <a:ea typeface="Verdana"/>
                <a:cs typeface="Verdana"/>
                <a:sym typeface="Verdana"/>
              </a:rPr>
              <a:t>Project Conclusion</a:t>
            </a:r>
            <a:endParaRPr sz="2700">
              <a:solidFill>
                <a:srgbClr val="FFFFFF"/>
              </a:solidFill>
              <a:latin typeface="Verdana"/>
              <a:ea typeface="Verdana"/>
              <a:cs typeface="Verdana"/>
              <a:sym typeface="Verdana"/>
            </a:endParaRPr>
          </a:p>
        </p:txBody>
      </p:sp>
      <p:pic>
        <p:nvPicPr>
          <p:cNvPr id="255" name="Google Shape;255;p28"/>
          <p:cNvPicPr preferRelativeResize="0"/>
          <p:nvPr/>
        </p:nvPicPr>
        <p:blipFill>
          <a:blip r:embed="rId4">
            <a:alphaModFix/>
          </a:blip>
          <a:stretch>
            <a:fillRect/>
          </a:stretch>
        </p:blipFill>
        <p:spPr>
          <a:xfrm>
            <a:off x="7391400" y="106325"/>
            <a:ext cx="1583775" cy="215350"/>
          </a:xfrm>
          <a:prstGeom prst="rect">
            <a:avLst/>
          </a:prstGeom>
          <a:noFill/>
          <a:ln>
            <a:noFill/>
          </a:ln>
        </p:spPr>
      </p:pic>
      <p:sp>
        <p:nvSpPr>
          <p:cNvPr id="256" name="Google Shape;256;p28"/>
          <p:cNvSpPr txBox="1"/>
          <p:nvPr>
            <p:ph idx="1" type="body"/>
          </p:nvPr>
        </p:nvSpPr>
        <p:spPr>
          <a:xfrm>
            <a:off x="311700" y="1053325"/>
            <a:ext cx="8520600" cy="40158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GB" sz="1400">
                <a:latin typeface="Verdana"/>
                <a:ea typeface="Verdana"/>
                <a:cs typeface="Verdana"/>
                <a:sym typeface="Verdana"/>
              </a:rPr>
              <a:t>Referring to upselling, it can be stated that this is a sales strategy that involves persuading and encouraging customers to buy more high-end, upgraded, premium or other supplement versions of a product than they originally intended to buy to earn more from a sale.</a:t>
            </a:r>
            <a:endParaRPr sz="1400">
              <a:latin typeface="Verdana"/>
              <a:ea typeface="Verdana"/>
              <a:cs typeface="Verdana"/>
              <a:sym typeface="Verdana"/>
            </a:endParaRPr>
          </a:p>
          <a:p>
            <a:pPr indent="457200" lvl="0" marL="0" rtl="0" algn="just">
              <a:spcBef>
                <a:spcPts val="1600"/>
              </a:spcBef>
              <a:spcAft>
                <a:spcPts val="0"/>
              </a:spcAft>
              <a:buNone/>
            </a:pPr>
            <a:r>
              <a:rPr lang="en-GB" sz="1400">
                <a:latin typeface="Verdana"/>
                <a:ea typeface="Verdana"/>
                <a:cs typeface="Verdana"/>
                <a:sym typeface="Verdana"/>
              </a:rPr>
              <a:t>By its architectural nature, this project becomes a strategic element that a company, such as a telephone service provider, can rely on to increase its number of sales through upselling.  </a:t>
            </a:r>
            <a:endParaRPr sz="1400">
              <a:latin typeface="Verdana"/>
              <a:ea typeface="Verdana"/>
              <a:cs typeface="Verdana"/>
              <a:sym typeface="Verdana"/>
            </a:endParaRPr>
          </a:p>
          <a:p>
            <a:pPr indent="457200" lvl="0" marL="0" rtl="0" algn="just">
              <a:spcBef>
                <a:spcPts val="1600"/>
              </a:spcBef>
              <a:spcAft>
                <a:spcPts val="1600"/>
              </a:spcAft>
              <a:buNone/>
            </a:pPr>
            <a:r>
              <a:rPr lang="en-GB" sz="1400">
                <a:latin typeface="Verdana"/>
                <a:ea typeface="Verdana"/>
                <a:cs typeface="Verdana"/>
                <a:sym typeface="Verdana"/>
              </a:rPr>
              <a:t>Implementation of a system for sending text messages that contain information about the offers and promotions that a customer could benefit from, depending on the location in which is at a time, in the modern business environment it is perfectly worth it. Here, the development of such a software product or service is strongly influenced by how things turn out. Thus sometimes we can face spikes (which can take even a lot of time to investigate and solve when problems arise), or periods when everything is blooming, and when an idea can be successfully put into practice through a line of code. </a:t>
            </a:r>
            <a:endParaRPr b="1" sz="1400">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29"/>
          <p:cNvPicPr preferRelativeResize="0"/>
          <p:nvPr/>
        </p:nvPicPr>
        <p:blipFill>
          <a:blip r:embed="rId3">
            <a:alphaModFix/>
          </a:blip>
          <a:stretch>
            <a:fillRect/>
          </a:stretch>
        </p:blipFill>
        <p:spPr>
          <a:xfrm>
            <a:off x="0" y="0"/>
            <a:ext cx="9144000" cy="933899"/>
          </a:xfrm>
          <a:prstGeom prst="rect">
            <a:avLst/>
          </a:prstGeom>
          <a:noFill/>
          <a:ln>
            <a:noFill/>
          </a:ln>
        </p:spPr>
      </p:pic>
      <p:sp>
        <p:nvSpPr>
          <p:cNvPr id="262" name="Google Shape;262;p29"/>
          <p:cNvSpPr txBox="1"/>
          <p:nvPr>
            <p:ph type="title"/>
          </p:nvPr>
        </p:nvSpPr>
        <p:spPr>
          <a:xfrm>
            <a:off x="311700" y="18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rgbClr val="FFFFFF"/>
                </a:solidFill>
                <a:latin typeface="Verdana"/>
                <a:ea typeface="Verdana"/>
                <a:cs typeface="Verdana"/>
                <a:sym typeface="Verdana"/>
              </a:rPr>
              <a:t>Project Conclusion</a:t>
            </a:r>
            <a:endParaRPr sz="2700">
              <a:solidFill>
                <a:srgbClr val="FFFFFF"/>
              </a:solidFill>
              <a:latin typeface="Verdana"/>
              <a:ea typeface="Verdana"/>
              <a:cs typeface="Verdana"/>
              <a:sym typeface="Verdana"/>
            </a:endParaRPr>
          </a:p>
        </p:txBody>
      </p:sp>
      <p:pic>
        <p:nvPicPr>
          <p:cNvPr id="263" name="Google Shape;263;p29"/>
          <p:cNvPicPr preferRelativeResize="0"/>
          <p:nvPr/>
        </p:nvPicPr>
        <p:blipFill>
          <a:blip r:embed="rId4">
            <a:alphaModFix/>
          </a:blip>
          <a:stretch>
            <a:fillRect/>
          </a:stretch>
        </p:blipFill>
        <p:spPr>
          <a:xfrm>
            <a:off x="7391400" y="106325"/>
            <a:ext cx="1583775" cy="215350"/>
          </a:xfrm>
          <a:prstGeom prst="rect">
            <a:avLst/>
          </a:prstGeom>
          <a:noFill/>
          <a:ln>
            <a:noFill/>
          </a:ln>
        </p:spPr>
      </p:pic>
      <p:sp>
        <p:nvSpPr>
          <p:cNvPr id="264" name="Google Shape;2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GB" sz="1400">
                <a:latin typeface="Verdana"/>
                <a:ea typeface="Verdana"/>
                <a:cs typeface="Verdana"/>
                <a:sym typeface="Verdana"/>
              </a:rPr>
              <a:t>So the development process can be compared to a road through mountains and valleys, sometimes with high hills, other times with wide and smooth plains, at the end of which are the heights that define the victories of a programmer in today's IT world.</a:t>
            </a:r>
            <a:endParaRPr sz="1400">
              <a:latin typeface="Verdana"/>
              <a:ea typeface="Verdana"/>
              <a:cs typeface="Verdana"/>
              <a:sym typeface="Verdana"/>
            </a:endParaRPr>
          </a:p>
          <a:p>
            <a:pPr indent="457200" lvl="0" marL="0" rtl="0" algn="just">
              <a:spcBef>
                <a:spcPts val="1600"/>
              </a:spcBef>
              <a:spcAft>
                <a:spcPts val="1600"/>
              </a:spcAft>
              <a:buNone/>
            </a:pPr>
            <a:r>
              <a:rPr lang="en-GB" sz="1400">
                <a:latin typeface="Verdana"/>
                <a:ea typeface="Verdana"/>
                <a:cs typeface="Verdana"/>
                <a:sym typeface="Verdana"/>
              </a:rPr>
              <a:t>Thus concluding, the purpose of this project is highlighted by the help it offers to retailers when it comes to build deeper relationships with customers. based on trust and loyalty, by making the right recommendations, in a timely manner at high open rates at the right place.</a:t>
            </a:r>
            <a:endParaRPr b="1" sz="1400">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600">
                <a:solidFill>
                  <a:srgbClr val="FFFFFF"/>
                </a:solidFill>
                <a:latin typeface="Verdana"/>
                <a:ea typeface="Verdana"/>
                <a:cs typeface="Verdana"/>
                <a:sym typeface="Verdana"/>
              </a:rPr>
              <a:t>Project </a:t>
            </a:r>
            <a:r>
              <a:rPr b="1" lang="en-GB" sz="2600">
                <a:solidFill>
                  <a:srgbClr val="FFFFFF"/>
                </a:solidFill>
                <a:latin typeface="Verdana"/>
                <a:ea typeface="Verdana"/>
                <a:cs typeface="Verdana"/>
                <a:sym typeface="Verdana"/>
              </a:rPr>
              <a:t>Topics</a:t>
            </a:r>
            <a:endParaRPr b="1" sz="2600">
              <a:solidFill>
                <a:srgbClr val="FFFFFF"/>
              </a:solidFill>
              <a:latin typeface="Verdana"/>
              <a:ea typeface="Verdana"/>
              <a:cs typeface="Verdana"/>
              <a:sym typeface="Verdana"/>
            </a:endParaRPr>
          </a:p>
        </p:txBody>
      </p:sp>
      <p:sp>
        <p:nvSpPr>
          <p:cNvPr id="64" name="Google Shape;64;p14"/>
          <p:cNvSpPr txBox="1"/>
          <p:nvPr>
            <p:ph idx="1" type="body"/>
          </p:nvPr>
        </p:nvSpPr>
        <p:spPr>
          <a:xfrm>
            <a:off x="406950" y="1390650"/>
            <a:ext cx="7793100" cy="2714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FFFFFF"/>
              </a:buClr>
              <a:buSzPts val="1900"/>
              <a:buFont typeface="Verdana"/>
              <a:buChar char="❏"/>
            </a:pPr>
            <a:r>
              <a:rPr lang="en-GB" sz="1900">
                <a:solidFill>
                  <a:srgbClr val="FFFFFF"/>
                </a:solidFill>
                <a:latin typeface="Verdana"/>
                <a:ea typeface="Verdana"/>
                <a:cs typeface="Verdana"/>
                <a:sym typeface="Verdana"/>
              </a:rPr>
              <a:t>Introduction  -&gt; koe	</a:t>
            </a:r>
            <a:endParaRPr sz="1900">
              <a:solidFill>
                <a:srgbClr val="FFFFFF"/>
              </a:solidFill>
              <a:latin typeface="Verdana"/>
              <a:ea typeface="Verdana"/>
              <a:cs typeface="Verdana"/>
              <a:sym typeface="Verdana"/>
            </a:endParaRPr>
          </a:p>
          <a:p>
            <a:pPr indent="-349250" lvl="0" marL="457200" rtl="0" algn="l">
              <a:spcBef>
                <a:spcPts val="0"/>
              </a:spcBef>
              <a:spcAft>
                <a:spcPts val="0"/>
              </a:spcAft>
              <a:buClr>
                <a:srgbClr val="FFFFFF"/>
              </a:buClr>
              <a:buSzPts val="1900"/>
              <a:buFont typeface="Verdana"/>
              <a:buChar char="❏"/>
            </a:pPr>
            <a:r>
              <a:rPr lang="en-GB" sz="1900">
                <a:solidFill>
                  <a:schemeClr val="lt1"/>
                </a:solidFill>
                <a:latin typeface="Verdana"/>
                <a:ea typeface="Verdana"/>
                <a:cs typeface="Verdana"/>
                <a:sym typeface="Verdana"/>
              </a:rPr>
              <a:t>Benefits of the project -&gt; rci </a:t>
            </a:r>
            <a:endParaRPr sz="1900">
              <a:solidFill>
                <a:srgbClr val="FFFFFF"/>
              </a:solidFill>
              <a:latin typeface="Verdana"/>
              <a:ea typeface="Verdana"/>
              <a:cs typeface="Verdana"/>
              <a:sym typeface="Verdana"/>
            </a:endParaRPr>
          </a:p>
          <a:p>
            <a:pPr indent="-349250" lvl="0" marL="457200" rtl="0" algn="l">
              <a:spcBef>
                <a:spcPts val="0"/>
              </a:spcBef>
              <a:spcAft>
                <a:spcPts val="0"/>
              </a:spcAft>
              <a:buClr>
                <a:srgbClr val="FFFFFF"/>
              </a:buClr>
              <a:buSzPts val="1900"/>
              <a:buFont typeface="Verdana"/>
              <a:buChar char="❏"/>
            </a:pPr>
            <a:r>
              <a:rPr lang="en-GB" sz="1900">
                <a:solidFill>
                  <a:srgbClr val="FFFFFF"/>
                </a:solidFill>
                <a:latin typeface="Verdana"/>
                <a:ea typeface="Verdana"/>
                <a:cs typeface="Verdana"/>
                <a:sym typeface="Verdana"/>
              </a:rPr>
              <a:t>File Processor -&gt; iaj</a:t>
            </a:r>
            <a:endParaRPr sz="1900">
              <a:solidFill>
                <a:srgbClr val="FFFFFF"/>
              </a:solidFill>
              <a:latin typeface="Verdana"/>
              <a:ea typeface="Verdana"/>
              <a:cs typeface="Verdana"/>
              <a:sym typeface="Verdana"/>
            </a:endParaRPr>
          </a:p>
          <a:p>
            <a:pPr indent="-349250" lvl="0" marL="457200" rtl="0" algn="l">
              <a:spcBef>
                <a:spcPts val="0"/>
              </a:spcBef>
              <a:spcAft>
                <a:spcPts val="0"/>
              </a:spcAft>
              <a:buClr>
                <a:srgbClr val="FFFFFF"/>
              </a:buClr>
              <a:buSzPts val="1900"/>
              <a:buFont typeface="Verdana"/>
              <a:buChar char="❏"/>
            </a:pPr>
            <a:r>
              <a:rPr lang="en-GB" sz="1900">
                <a:solidFill>
                  <a:srgbClr val="FFFFFF"/>
                </a:solidFill>
                <a:latin typeface="Verdana"/>
                <a:ea typeface="Verdana"/>
                <a:cs typeface="Verdana"/>
                <a:sym typeface="Verdana"/>
              </a:rPr>
              <a:t>Event Processor (Engine) -&gt; pin</a:t>
            </a:r>
            <a:endParaRPr sz="1900">
              <a:solidFill>
                <a:srgbClr val="FFFFFF"/>
              </a:solidFill>
              <a:latin typeface="Verdana"/>
              <a:ea typeface="Verdana"/>
              <a:cs typeface="Verdana"/>
              <a:sym typeface="Verdana"/>
            </a:endParaRPr>
          </a:p>
          <a:p>
            <a:pPr indent="-349250" lvl="0" marL="457200" rtl="0" algn="l">
              <a:spcBef>
                <a:spcPts val="0"/>
              </a:spcBef>
              <a:spcAft>
                <a:spcPts val="0"/>
              </a:spcAft>
              <a:buClr>
                <a:srgbClr val="FFFFFF"/>
              </a:buClr>
              <a:buSzPts val="1900"/>
              <a:buFont typeface="Verdana"/>
              <a:buChar char="❏"/>
            </a:pPr>
            <a:r>
              <a:rPr lang="en-GB" sz="1900">
                <a:solidFill>
                  <a:srgbClr val="FFFFFF"/>
                </a:solidFill>
                <a:latin typeface="Verdana"/>
                <a:ea typeface="Verdana"/>
                <a:cs typeface="Verdana"/>
                <a:sym typeface="Verdana"/>
              </a:rPr>
              <a:t>Sms Gateway -&gt; gku	</a:t>
            </a:r>
            <a:endParaRPr sz="1900">
              <a:solidFill>
                <a:srgbClr val="FFFFFF"/>
              </a:solidFill>
              <a:latin typeface="Verdana"/>
              <a:ea typeface="Verdana"/>
              <a:cs typeface="Verdana"/>
              <a:sym typeface="Verdana"/>
            </a:endParaRPr>
          </a:p>
          <a:p>
            <a:pPr indent="-349250" lvl="0" marL="457200" rtl="0" algn="l">
              <a:spcBef>
                <a:spcPts val="0"/>
              </a:spcBef>
              <a:spcAft>
                <a:spcPts val="0"/>
              </a:spcAft>
              <a:buClr>
                <a:srgbClr val="FFFFFF"/>
              </a:buClr>
              <a:buSzPts val="1900"/>
              <a:buFont typeface="Verdana"/>
              <a:buChar char="❏"/>
            </a:pPr>
            <a:r>
              <a:rPr lang="en-GB" sz="1900">
                <a:solidFill>
                  <a:srgbClr val="FFFFFF"/>
                </a:solidFill>
                <a:latin typeface="Verdana"/>
                <a:ea typeface="Verdana"/>
                <a:cs typeface="Verdana"/>
                <a:sym typeface="Verdana"/>
              </a:rPr>
              <a:t>Conclusion -&gt; mlb</a:t>
            </a:r>
            <a:endParaRPr sz="1900">
              <a:solidFill>
                <a:srgbClr val="FFFFFF"/>
              </a:solidFill>
              <a:latin typeface="Verdana"/>
              <a:ea typeface="Verdana"/>
              <a:cs typeface="Verdana"/>
              <a:sym typeface="Verdana"/>
            </a:endParaRPr>
          </a:p>
        </p:txBody>
      </p:sp>
      <p:pic>
        <p:nvPicPr>
          <p:cNvPr id="65" name="Google Shape;65;p14"/>
          <p:cNvPicPr preferRelativeResize="0"/>
          <p:nvPr/>
        </p:nvPicPr>
        <p:blipFill>
          <a:blip r:embed="rId4">
            <a:alphaModFix/>
          </a:blip>
          <a:stretch>
            <a:fillRect/>
          </a:stretch>
        </p:blipFill>
        <p:spPr>
          <a:xfrm>
            <a:off x="719146" y="4154450"/>
            <a:ext cx="2300275" cy="31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ph idx="1" type="body"/>
          </p:nvPr>
        </p:nvSpPr>
        <p:spPr>
          <a:xfrm>
            <a:off x="311700" y="1152475"/>
            <a:ext cx="8520600" cy="3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Location Based Upsell</a:t>
            </a:r>
            <a:endParaRPr/>
          </a:p>
          <a:p>
            <a:pPr indent="0" lvl="0" marL="0" rtl="0" algn="l">
              <a:spcBef>
                <a:spcPts val="1600"/>
              </a:spcBef>
              <a:spcAft>
                <a:spcPts val="0"/>
              </a:spcAft>
              <a:buNone/>
            </a:pPr>
            <a:r>
              <a:rPr lang="en-GB"/>
              <a:t>The main idea behind the idea is to </a:t>
            </a:r>
            <a:r>
              <a:rPr lang="en-GB" sz="1700">
                <a:solidFill>
                  <a:srgbClr val="414141"/>
                </a:solidFill>
              </a:rPr>
              <a:t>target a subscriber with a promotional SMS based on his location enabling the companies in upselling there packs to the users.</a:t>
            </a:r>
            <a:endParaRPr sz="1700">
              <a:solidFill>
                <a:srgbClr val="414141"/>
              </a:solidFill>
            </a:endParaRPr>
          </a:p>
          <a:p>
            <a:pPr indent="0" lvl="0" marL="0" rtl="0" algn="l">
              <a:spcBef>
                <a:spcPts val="1600"/>
              </a:spcBef>
              <a:spcAft>
                <a:spcPts val="0"/>
              </a:spcAft>
              <a:buNone/>
            </a:pPr>
            <a:r>
              <a:rPr lang="en-GB" sz="1700">
                <a:solidFill>
                  <a:srgbClr val="414141"/>
                </a:solidFill>
              </a:rPr>
              <a:t>Some More About Location based Upselling:</a:t>
            </a:r>
            <a:endParaRPr sz="1700">
              <a:solidFill>
                <a:srgbClr val="414141"/>
              </a:solidFill>
            </a:endParaRPr>
          </a:p>
          <a:p>
            <a:pPr indent="0" lvl="0" marL="406400" marR="444500" rtl="0" algn="l">
              <a:spcBef>
                <a:spcPts val="1600"/>
              </a:spcBef>
              <a:spcAft>
                <a:spcPts val="0"/>
              </a:spcAft>
              <a:buClr>
                <a:schemeClr val="dk1"/>
              </a:buClr>
              <a:buSzPts val="1100"/>
              <a:buFont typeface="Arial"/>
              <a:buNone/>
            </a:pPr>
            <a:r>
              <a:rPr lang="en-GB" sz="1600">
                <a:solidFill>
                  <a:srgbClr val="4D4D4D"/>
                </a:solidFill>
                <a:latin typeface="Verdana"/>
                <a:ea typeface="Verdana"/>
                <a:cs typeface="Verdana"/>
                <a:sym typeface="Verdana"/>
              </a:rPr>
              <a:t>Reaching consumers in the  </a:t>
            </a:r>
            <a:r>
              <a:rPr b="1" lang="en-GB" sz="1600">
                <a:solidFill>
                  <a:srgbClr val="DC002D"/>
                </a:solidFill>
                <a:latin typeface="Verdana"/>
                <a:ea typeface="Verdana"/>
                <a:cs typeface="Verdana"/>
                <a:sym typeface="Verdana"/>
              </a:rPr>
              <a:t>right place </a:t>
            </a:r>
            <a:r>
              <a:rPr lang="en-GB" sz="1600">
                <a:solidFill>
                  <a:srgbClr val="4D4D4D"/>
                </a:solidFill>
                <a:latin typeface="Verdana"/>
                <a:ea typeface="Verdana"/>
                <a:cs typeface="Verdana"/>
                <a:sym typeface="Verdana"/>
              </a:rPr>
              <a:t>at the </a:t>
            </a:r>
            <a:r>
              <a:rPr b="1" lang="en-GB" sz="1600">
                <a:solidFill>
                  <a:srgbClr val="DC002D"/>
                </a:solidFill>
                <a:latin typeface="Verdana"/>
                <a:ea typeface="Verdana"/>
                <a:cs typeface="Verdana"/>
                <a:sym typeface="Verdana"/>
              </a:rPr>
              <a:t>right time  </a:t>
            </a:r>
            <a:r>
              <a:rPr lang="en-GB" sz="1600">
                <a:solidFill>
                  <a:srgbClr val="4D4D4D"/>
                </a:solidFill>
                <a:latin typeface="Verdana"/>
                <a:ea typeface="Verdana"/>
                <a:cs typeface="Verdana"/>
                <a:sym typeface="Verdana"/>
              </a:rPr>
              <a:t>with the </a:t>
            </a:r>
            <a:r>
              <a:rPr b="1" lang="en-GB" sz="1600">
                <a:solidFill>
                  <a:srgbClr val="DC002D"/>
                </a:solidFill>
                <a:latin typeface="Verdana"/>
                <a:ea typeface="Verdana"/>
                <a:cs typeface="Verdana"/>
                <a:sym typeface="Verdana"/>
              </a:rPr>
              <a:t>right message </a:t>
            </a:r>
            <a:r>
              <a:rPr lang="en-GB" sz="1600">
                <a:solidFill>
                  <a:srgbClr val="4D4D4D"/>
                </a:solidFill>
                <a:latin typeface="Verdana"/>
                <a:ea typeface="Verdana"/>
                <a:cs typeface="Verdana"/>
                <a:sym typeface="Verdana"/>
              </a:rPr>
              <a:t>and  </a:t>
            </a:r>
            <a:r>
              <a:rPr b="1" lang="en-GB" sz="1600">
                <a:solidFill>
                  <a:srgbClr val="DC002D"/>
                </a:solidFill>
                <a:latin typeface="Verdana"/>
                <a:ea typeface="Verdana"/>
                <a:cs typeface="Verdana"/>
                <a:sym typeface="Verdana"/>
              </a:rPr>
              <a:t>experience</a:t>
            </a:r>
            <a:r>
              <a:rPr lang="en-GB" sz="1600">
                <a:solidFill>
                  <a:srgbClr val="4D4D4D"/>
                </a:solidFill>
                <a:latin typeface="Verdana"/>
                <a:ea typeface="Verdana"/>
                <a:cs typeface="Verdana"/>
                <a:sym typeface="Verdana"/>
              </a:rPr>
              <a:t>.</a:t>
            </a:r>
            <a:endParaRPr sz="1600">
              <a:solidFill>
                <a:srgbClr val="4D4D4D"/>
              </a:solidFill>
              <a:latin typeface="Verdana"/>
              <a:ea typeface="Verdana"/>
              <a:cs typeface="Verdana"/>
              <a:sym typeface="Verdana"/>
            </a:endParaRPr>
          </a:p>
          <a:p>
            <a:pPr indent="0" lvl="0" marL="406400" marR="444500" rtl="0" algn="l">
              <a:spcBef>
                <a:spcPts val="0"/>
              </a:spcBef>
              <a:spcAft>
                <a:spcPts val="0"/>
              </a:spcAft>
              <a:buClr>
                <a:schemeClr val="dk1"/>
              </a:buClr>
              <a:buSzPts val="1100"/>
              <a:buFont typeface="Arial"/>
              <a:buNone/>
            </a:pPr>
            <a:r>
              <a:rPr lang="en-GB" sz="1600">
                <a:solidFill>
                  <a:srgbClr val="4D4D4D"/>
                </a:solidFill>
                <a:latin typeface="Verdana"/>
                <a:ea typeface="Verdana"/>
                <a:cs typeface="Verdana"/>
                <a:sym typeface="Verdana"/>
              </a:rPr>
              <a:t>Content, media and services  </a:t>
            </a:r>
            <a:r>
              <a:rPr b="1" lang="en-GB" sz="1600">
                <a:solidFill>
                  <a:srgbClr val="DC002D"/>
                </a:solidFill>
                <a:latin typeface="Verdana"/>
                <a:ea typeface="Verdana"/>
                <a:cs typeface="Verdana"/>
                <a:sym typeface="Verdana"/>
              </a:rPr>
              <a:t>adapted </a:t>
            </a:r>
            <a:r>
              <a:rPr lang="en-GB" sz="1600">
                <a:solidFill>
                  <a:srgbClr val="4D4D4D"/>
                </a:solidFill>
                <a:latin typeface="Verdana"/>
                <a:ea typeface="Verdana"/>
                <a:cs typeface="Verdana"/>
                <a:sym typeface="Verdana"/>
              </a:rPr>
              <a:t>to an individual’s  </a:t>
            </a:r>
            <a:r>
              <a:rPr b="1" lang="en-GB" sz="1600">
                <a:solidFill>
                  <a:srgbClr val="DC002D"/>
                </a:solidFill>
                <a:latin typeface="Verdana"/>
                <a:ea typeface="Verdana"/>
                <a:cs typeface="Verdana"/>
                <a:sym typeface="Verdana"/>
              </a:rPr>
              <a:t>current physical location</a:t>
            </a:r>
            <a:r>
              <a:rPr lang="en-GB" sz="1600">
                <a:solidFill>
                  <a:srgbClr val="4D4D4D"/>
                </a:solidFill>
                <a:latin typeface="Verdana"/>
                <a:ea typeface="Verdana"/>
                <a:cs typeface="Verdana"/>
                <a:sym typeface="Verdana"/>
              </a:rPr>
              <a:t>.</a:t>
            </a:r>
            <a:endParaRPr sz="1600">
              <a:solidFill>
                <a:srgbClr val="4D4D4D"/>
              </a:solidFill>
              <a:latin typeface="Verdana"/>
              <a:ea typeface="Verdana"/>
              <a:cs typeface="Verdana"/>
              <a:sym typeface="Verdana"/>
            </a:endParaRPr>
          </a:p>
          <a:p>
            <a:pPr indent="0" lvl="0" marL="406400" marR="596900" rtl="0" algn="l">
              <a:spcBef>
                <a:spcPts val="0"/>
              </a:spcBef>
              <a:spcAft>
                <a:spcPts val="0"/>
              </a:spcAft>
              <a:buClr>
                <a:schemeClr val="dk1"/>
              </a:buClr>
              <a:buSzPts val="1100"/>
              <a:buFont typeface="Arial"/>
              <a:buNone/>
            </a:pPr>
            <a:r>
              <a:rPr b="1" lang="en-GB" sz="1600">
                <a:solidFill>
                  <a:srgbClr val="DC002D"/>
                </a:solidFill>
                <a:latin typeface="Verdana"/>
                <a:ea typeface="Verdana"/>
                <a:cs typeface="Verdana"/>
                <a:sym typeface="Verdana"/>
              </a:rPr>
              <a:t>Powered by technologies  </a:t>
            </a:r>
            <a:r>
              <a:rPr lang="en-GB" sz="1600">
                <a:solidFill>
                  <a:srgbClr val="4D4D4D"/>
                </a:solidFill>
                <a:latin typeface="Verdana"/>
                <a:ea typeface="Verdana"/>
                <a:cs typeface="Verdana"/>
                <a:sym typeface="Verdana"/>
              </a:rPr>
              <a:t>such as SMS, GPS,  RFID, WiFi, Near Field  Communication, iBeacon.</a:t>
            </a:r>
            <a:endParaRPr sz="1600">
              <a:solidFill>
                <a:srgbClr val="4D4D4D"/>
              </a:solidFill>
              <a:latin typeface="Verdana"/>
              <a:ea typeface="Verdana"/>
              <a:cs typeface="Verdana"/>
              <a:sym typeface="Verdana"/>
            </a:endParaRPr>
          </a:p>
          <a:p>
            <a:pPr indent="0" lvl="0" marL="0" rtl="0" algn="l">
              <a:spcBef>
                <a:spcPts val="0"/>
              </a:spcBef>
              <a:spcAft>
                <a:spcPts val="0"/>
              </a:spcAft>
              <a:buNone/>
            </a:pPr>
            <a:r>
              <a:t/>
            </a:r>
            <a:endParaRPr sz="1100">
              <a:solidFill>
                <a:srgbClr val="414141"/>
              </a:solidFill>
              <a:latin typeface="Verdana"/>
              <a:ea typeface="Verdana"/>
              <a:cs typeface="Verdana"/>
              <a:sym typeface="Verdana"/>
            </a:endParaRPr>
          </a:p>
          <a:p>
            <a:pPr indent="0" lvl="0" marL="0" rtl="0" algn="l">
              <a:spcBef>
                <a:spcPts val="1600"/>
              </a:spcBef>
              <a:spcAft>
                <a:spcPts val="1600"/>
              </a:spcAft>
              <a:buNone/>
            </a:pPr>
            <a:r>
              <a:t/>
            </a:r>
            <a:endParaRPr/>
          </a:p>
        </p:txBody>
      </p:sp>
      <p:pic>
        <p:nvPicPr>
          <p:cNvPr id="72" name="Google Shape;72;p15"/>
          <p:cNvPicPr preferRelativeResize="0"/>
          <p:nvPr/>
        </p:nvPicPr>
        <p:blipFill>
          <a:blip r:embed="rId3">
            <a:alphaModFix/>
          </a:blip>
          <a:stretch>
            <a:fillRect/>
          </a:stretch>
        </p:blipFill>
        <p:spPr>
          <a:xfrm>
            <a:off x="0" y="0"/>
            <a:ext cx="9144000" cy="1047751"/>
          </a:xfrm>
          <a:prstGeom prst="rect">
            <a:avLst/>
          </a:prstGeom>
          <a:noFill/>
          <a:ln>
            <a:noFill/>
          </a:ln>
        </p:spPr>
      </p:pic>
      <p:pic>
        <p:nvPicPr>
          <p:cNvPr id="73" name="Google Shape;73;p15"/>
          <p:cNvPicPr preferRelativeResize="0"/>
          <p:nvPr/>
        </p:nvPicPr>
        <p:blipFill>
          <a:blip r:embed="rId4">
            <a:alphaModFix/>
          </a:blip>
          <a:stretch>
            <a:fillRect/>
          </a:stretch>
        </p:blipFill>
        <p:spPr>
          <a:xfrm>
            <a:off x="7391400" y="106325"/>
            <a:ext cx="1583775" cy="215350"/>
          </a:xfrm>
          <a:prstGeom prst="rect">
            <a:avLst/>
          </a:prstGeom>
          <a:noFill/>
          <a:ln>
            <a:noFill/>
          </a:ln>
        </p:spPr>
      </p:pic>
      <p:sp>
        <p:nvSpPr>
          <p:cNvPr id="74" name="Google Shape;74;p15"/>
          <p:cNvSpPr txBox="1"/>
          <p:nvPr/>
        </p:nvSpPr>
        <p:spPr>
          <a:xfrm>
            <a:off x="364325" y="411400"/>
            <a:ext cx="73914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chemeClr val="lt1"/>
                </a:solidFill>
                <a:latin typeface="Verdana"/>
                <a:ea typeface="Verdana"/>
                <a:cs typeface="Verdana"/>
                <a:sym typeface="Verdana"/>
              </a:rPr>
              <a:t>Introduction</a:t>
            </a:r>
            <a:r>
              <a:rPr lang="en-GB" sz="2700">
                <a:solidFill>
                  <a:schemeClr val="lt1"/>
                </a:solidFill>
              </a:rPr>
              <a:t>	</a:t>
            </a:r>
            <a:endParaRPr sz="27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5072375" y="2723000"/>
            <a:ext cx="738300" cy="266700"/>
          </a:xfrm>
          <a:prstGeom prst="rect">
            <a:avLst/>
          </a:prstGeom>
        </p:spPr>
        <p:txBody>
          <a:bodyPr anchorCtr="0" anchor="t" bIns="91425" lIns="91425" spcFirstLastPara="1" rIns="91425" wrap="square" tIns="91425">
            <a:noAutofit/>
          </a:bodyPr>
          <a:lstStyle/>
          <a:p>
            <a:pPr indent="0" lvl="0" marL="12700" rtl="0" algn="l">
              <a:spcBef>
                <a:spcPts val="100"/>
              </a:spcBef>
              <a:spcAft>
                <a:spcPts val="0"/>
              </a:spcAft>
              <a:buClr>
                <a:schemeClr val="dk1"/>
              </a:buClr>
              <a:buSzPts val="1100"/>
              <a:buFont typeface="Arial"/>
              <a:buNone/>
            </a:pPr>
            <a:r>
              <a:rPr b="1" lang="en-GB" sz="1100">
                <a:solidFill>
                  <a:srgbClr val="DA0C31"/>
                </a:solidFill>
              </a:rPr>
              <a:t>WIFI</a:t>
            </a:r>
            <a:endParaRPr b="1" sz="1100">
              <a:solidFill>
                <a:srgbClr val="DA0C31"/>
              </a:solidFill>
            </a:endParaRPr>
          </a:p>
        </p:txBody>
      </p:sp>
      <p:pic>
        <p:nvPicPr>
          <p:cNvPr id="80" name="Google Shape;80;p16"/>
          <p:cNvPicPr preferRelativeResize="0"/>
          <p:nvPr/>
        </p:nvPicPr>
        <p:blipFill>
          <a:blip r:embed="rId3">
            <a:alphaModFix/>
          </a:blip>
          <a:stretch>
            <a:fillRect/>
          </a:stretch>
        </p:blipFill>
        <p:spPr>
          <a:xfrm>
            <a:off x="0" y="0"/>
            <a:ext cx="9144000" cy="1047751"/>
          </a:xfrm>
          <a:prstGeom prst="rect">
            <a:avLst/>
          </a:prstGeom>
          <a:noFill/>
          <a:ln>
            <a:noFill/>
          </a:ln>
        </p:spPr>
      </p:pic>
      <p:sp>
        <p:nvSpPr>
          <p:cNvPr id="81" name="Google Shape;81;p16"/>
          <p:cNvSpPr txBox="1"/>
          <p:nvPr/>
        </p:nvSpPr>
        <p:spPr>
          <a:xfrm>
            <a:off x="385775" y="278600"/>
            <a:ext cx="87582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Verdana"/>
                <a:ea typeface="Verdana"/>
                <a:cs typeface="Verdana"/>
                <a:sym typeface="Verdana"/>
              </a:rPr>
              <a:t>Key Technologies enabling location based upselling</a:t>
            </a:r>
            <a:r>
              <a:rPr lang="en-GB" sz="2400">
                <a:solidFill>
                  <a:schemeClr val="lt1"/>
                </a:solidFill>
              </a:rPr>
              <a:t>	</a:t>
            </a:r>
            <a:endParaRPr sz="2400">
              <a:solidFill>
                <a:schemeClr val="lt1"/>
              </a:solidFill>
            </a:endParaRPr>
          </a:p>
        </p:txBody>
      </p:sp>
      <p:pic>
        <p:nvPicPr>
          <p:cNvPr id="82" name="Google Shape;82;p16"/>
          <p:cNvPicPr preferRelativeResize="0"/>
          <p:nvPr/>
        </p:nvPicPr>
        <p:blipFill>
          <a:blip r:embed="rId4">
            <a:alphaModFix/>
          </a:blip>
          <a:stretch>
            <a:fillRect/>
          </a:stretch>
        </p:blipFill>
        <p:spPr>
          <a:xfrm>
            <a:off x="-28575" y="1047751"/>
            <a:ext cx="9144001" cy="1690600"/>
          </a:xfrm>
          <a:prstGeom prst="rect">
            <a:avLst/>
          </a:prstGeom>
          <a:noFill/>
          <a:ln>
            <a:noFill/>
          </a:ln>
        </p:spPr>
      </p:pic>
      <p:sp>
        <p:nvSpPr>
          <p:cNvPr id="83" name="Google Shape;83;p16"/>
          <p:cNvSpPr txBox="1"/>
          <p:nvPr/>
        </p:nvSpPr>
        <p:spPr>
          <a:xfrm>
            <a:off x="552650" y="2875400"/>
            <a:ext cx="531000" cy="2604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100"/>
              </a:spcBef>
              <a:spcAft>
                <a:spcPts val="0"/>
              </a:spcAft>
              <a:buClr>
                <a:schemeClr val="dk1"/>
              </a:buClr>
              <a:buSzPts val="1100"/>
              <a:buFont typeface="Arial"/>
              <a:buNone/>
            </a:pPr>
            <a:r>
              <a:rPr b="1" lang="en-GB" sz="1100">
                <a:solidFill>
                  <a:srgbClr val="DA0C31"/>
                </a:solidFill>
              </a:rPr>
              <a:t>SMS</a:t>
            </a:r>
            <a:endParaRPr b="1" sz="1100">
              <a:solidFill>
                <a:srgbClr val="DA0C31"/>
              </a:solidFill>
            </a:endParaRPr>
          </a:p>
          <a:p>
            <a:pPr indent="0" lvl="0" marL="0" rtl="0" algn="l">
              <a:spcBef>
                <a:spcPts val="0"/>
              </a:spcBef>
              <a:spcAft>
                <a:spcPts val="0"/>
              </a:spcAft>
              <a:buNone/>
            </a:pPr>
            <a:r>
              <a:t/>
            </a:r>
            <a:endParaRPr/>
          </a:p>
        </p:txBody>
      </p:sp>
      <p:sp>
        <p:nvSpPr>
          <p:cNvPr id="84" name="Google Shape;84;p16"/>
          <p:cNvSpPr txBox="1"/>
          <p:nvPr/>
        </p:nvSpPr>
        <p:spPr>
          <a:xfrm>
            <a:off x="322775" y="3300575"/>
            <a:ext cx="2187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6"/>
          <p:cNvPicPr preferRelativeResize="0"/>
          <p:nvPr/>
        </p:nvPicPr>
        <p:blipFill>
          <a:blip r:embed="rId5">
            <a:alphaModFix/>
          </a:blip>
          <a:stretch>
            <a:fillRect/>
          </a:stretch>
        </p:blipFill>
        <p:spPr>
          <a:xfrm>
            <a:off x="286275" y="2816946"/>
            <a:ext cx="381000" cy="381000"/>
          </a:xfrm>
          <a:prstGeom prst="rect">
            <a:avLst/>
          </a:prstGeom>
          <a:noFill/>
          <a:ln>
            <a:noFill/>
          </a:ln>
        </p:spPr>
      </p:pic>
      <p:cxnSp>
        <p:nvCxnSpPr>
          <p:cNvPr id="86" name="Google Shape;86;p16"/>
          <p:cNvCxnSpPr/>
          <p:nvPr/>
        </p:nvCxnSpPr>
        <p:spPr>
          <a:xfrm>
            <a:off x="1499325" y="2800825"/>
            <a:ext cx="20700" cy="2285100"/>
          </a:xfrm>
          <a:prstGeom prst="straightConnector1">
            <a:avLst/>
          </a:prstGeom>
          <a:noFill/>
          <a:ln cap="flat" cmpd="sng" w="9525">
            <a:solidFill>
              <a:schemeClr val="dk2"/>
            </a:solidFill>
            <a:prstDash val="solid"/>
            <a:round/>
            <a:headEnd len="med" w="med" type="none"/>
            <a:tailEnd len="med" w="med" type="none"/>
          </a:ln>
        </p:spPr>
      </p:cxnSp>
      <p:sp>
        <p:nvSpPr>
          <p:cNvPr id="87" name="Google Shape;87;p16"/>
          <p:cNvSpPr txBox="1"/>
          <p:nvPr/>
        </p:nvSpPr>
        <p:spPr>
          <a:xfrm>
            <a:off x="208275" y="3317250"/>
            <a:ext cx="1082700" cy="9495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Clr>
                <a:schemeClr val="dk1"/>
              </a:buClr>
              <a:buSzPts val="1100"/>
              <a:buFont typeface="Arial"/>
              <a:buNone/>
            </a:pPr>
            <a:r>
              <a:rPr lang="en-GB" sz="800">
                <a:solidFill>
                  <a:srgbClr val="585858"/>
                </a:solidFill>
              </a:rPr>
              <a:t>SMS  is a text messaging service component of most telephone, Internet, and mobile device systems</a:t>
            </a:r>
            <a:endParaRPr sz="800">
              <a:solidFill>
                <a:srgbClr val="585858"/>
              </a:solidFill>
            </a:endParaRPr>
          </a:p>
          <a:p>
            <a:pPr indent="0" lvl="0" marL="0" rtl="0" algn="l">
              <a:spcBef>
                <a:spcPts val="0"/>
              </a:spcBef>
              <a:spcAft>
                <a:spcPts val="0"/>
              </a:spcAft>
              <a:buNone/>
            </a:pPr>
            <a:r>
              <a:t/>
            </a:r>
            <a:endParaRPr sz="1200"/>
          </a:p>
        </p:txBody>
      </p:sp>
      <p:sp>
        <p:nvSpPr>
          <p:cNvPr id="88" name="Google Shape;88;p16"/>
          <p:cNvSpPr txBox="1"/>
          <p:nvPr/>
        </p:nvSpPr>
        <p:spPr>
          <a:xfrm>
            <a:off x="2259400" y="3400550"/>
            <a:ext cx="8643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6"/>
          <p:cNvPicPr preferRelativeResize="0"/>
          <p:nvPr/>
        </p:nvPicPr>
        <p:blipFill>
          <a:blip r:embed="rId6">
            <a:alphaModFix/>
          </a:blip>
          <a:stretch>
            <a:fillRect/>
          </a:stretch>
        </p:blipFill>
        <p:spPr>
          <a:xfrm>
            <a:off x="454450" y="4783921"/>
            <a:ext cx="352425" cy="9525"/>
          </a:xfrm>
          <a:prstGeom prst="rect">
            <a:avLst/>
          </a:prstGeom>
          <a:noFill/>
          <a:ln>
            <a:noFill/>
          </a:ln>
        </p:spPr>
      </p:pic>
      <p:sp>
        <p:nvSpPr>
          <p:cNvPr id="90" name="Google Shape;90;p16"/>
          <p:cNvSpPr txBox="1"/>
          <p:nvPr/>
        </p:nvSpPr>
        <p:spPr>
          <a:xfrm>
            <a:off x="2009500" y="3317250"/>
            <a:ext cx="603900" cy="1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6"/>
          <p:cNvPicPr preferRelativeResize="0"/>
          <p:nvPr/>
        </p:nvPicPr>
        <p:blipFill>
          <a:blip r:embed="rId7">
            <a:alphaModFix/>
          </a:blip>
          <a:stretch>
            <a:fillRect/>
          </a:stretch>
        </p:blipFill>
        <p:spPr>
          <a:xfrm>
            <a:off x="2133100" y="2816946"/>
            <a:ext cx="485775" cy="304800"/>
          </a:xfrm>
          <a:prstGeom prst="rect">
            <a:avLst/>
          </a:prstGeom>
          <a:noFill/>
          <a:ln>
            <a:noFill/>
          </a:ln>
        </p:spPr>
      </p:pic>
      <p:sp>
        <p:nvSpPr>
          <p:cNvPr id="92" name="Google Shape;92;p16"/>
          <p:cNvSpPr txBox="1"/>
          <p:nvPr/>
        </p:nvSpPr>
        <p:spPr>
          <a:xfrm>
            <a:off x="1728375" y="3275600"/>
            <a:ext cx="166500" cy="1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6"/>
          <p:cNvPicPr preferRelativeResize="0"/>
          <p:nvPr/>
        </p:nvPicPr>
        <p:blipFill>
          <a:blip r:embed="rId8">
            <a:alphaModFix/>
          </a:blip>
          <a:stretch>
            <a:fillRect/>
          </a:stretch>
        </p:blipFill>
        <p:spPr>
          <a:xfrm>
            <a:off x="1828300" y="2893146"/>
            <a:ext cx="304800" cy="304800"/>
          </a:xfrm>
          <a:prstGeom prst="rect">
            <a:avLst/>
          </a:prstGeom>
          <a:noFill/>
          <a:ln>
            <a:noFill/>
          </a:ln>
        </p:spPr>
      </p:pic>
      <p:sp>
        <p:nvSpPr>
          <p:cNvPr id="94" name="Google Shape;94;p16"/>
          <p:cNvSpPr txBox="1"/>
          <p:nvPr/>
        </p:nvSpPr>
        <p:spPr>
          <a:xfrm>
            <a:off x="1621550" y="3217250"/>
            <a:ext cx="1457700" cy="9996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None/>
            </a:pPr>
            <a:r>
              <a:rPr lang="en-GB" sz="800">
                <a:solidFill>
                  <a:srgbClr val="585858"/>
                </a:solidFill>
              </a:rPr>
              <a:t>Space-based satellite  navigation system that  provides accurate  location information to  GPS-enabled devices.</a:t>
            </a:r>
            <a:endParaRPr sz="800">
              <a:solidFill>
                <a:srgbClr val="585858"/>
              </a:solidFill>
            </a:endParaRPr>
          </a:p>
          <a:p>
            <a:pPr indent="0" lvl="0" marL="0" rtl="0" algn="l">
              <a:spcBef>
                <a:spcPts val="0"/>
              </a:spcBef>
              <a:spcAft>
                <a:spcPts val="0"/>
              </a:spcAft>
              <a:buNone/>
            </a:pPr>
            <a:r>
              <a:t/>
            </a:r>
            <a:endParaRPr sz="1200"/>
          </a:p>
        </p:txBody>
      </p:sp>
      <p:sp>
        <p:nvSpPr>
          <p:cNvPr id="95" name="Google Shape;95;p16"/>
          <p:cNvSpPr txBox="1"/>
          <p:nvPr/>
        </p:nvSpPr>
        <p:spPr>
          <a:xfrm>
            <a:off x="1610613" y="4015950"/>
            <a:ext cx="1156800" cy="12432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Clr>
                <a:schemeClr val="dk1"/>
              </a:buClr>
              <a:buSzPts val="1100"/>
              <a:buFont typeface="Arial"/>
              <a:buNone/>
            </a:pPr>
            <a:r>
              <a:rPr lang="en-GB" sz="800">
                <a:solidFill>
                  <a:srgbClr val="585858"/>
                </a:solidFill>
              </a:rPr>
              <a:t>Used in most navigation  systems and mobile  phones to provide  directions or locate and  target the consumer with  customized content.</a:t>
            </a:r>
            <a:endParaRPr sz="800">
              <a:solidFill>
                <a:srgbClr val="585858"/>
              </a:solidFill>
            </a:endParaRPr>
          </a:p>
          <a:p>
            <a:pPr indent="0" lvl="0" marL="0" rtl="0" algn="l">
              <a:spcBef>
                <a:spcPts val="0"/>
              </a:spcBef>
              <a:spcAft>
                <a:spcPts val="0"/>
              </a:spcAft>
              <a:buNone/>
            </a:pPr>
            <a:r>
              <a:t/>
            </a:r>
            <a:endParaRPr sz="1200"/>
          </a:p>
        </p:txBody>
      </p:sp>
      <p:cxnSp>
        <p:nvCxnSpPr>
          <p:cNvPr id="96" name="Google Shape;96;p16"/>
          <p:cNvCxnSpPr/>
          <p:nvPr/>
        </p:nvCxnSpPr>
        <p:spPr>
          <a:xfrm>
            <a:off x="3009050" y="2727925"/>
            <a:ext cx="23400" cy="2332200"/>
          </a:xfrm>
          <a:prstGeom prst="straightConnector1">
            <a:avLst/>
          </a:prstGeom>
          <a:noFill/>
          <a:ln cap="flat" cmpd="sng" w="9525">
            <a:solidFill>
              <a:schemeClr val="dk2"/>
            </a:solidFill>
            <a:prstDash val="solid"/>
            <a:round/>
            <a:headEnd len="med" w="med" type="none"/>
            <a:tailEnd len="med" w="med" type="none"/>
          </a:ln>
        </p:spPr>
      </p:cxnSp>
      <p:sp>
        <p:nvSpPr>
          <p:cNvPr id="97" name="Google Shape;97;p16"/>
          <p:cNvSpPr txBox="1"/>
          <p:nvPr/>
        </p:nvSpPr>
        <p:spPr>
          <a:xfrm>
            <a:off x="3425525" y="3300575"/>
            <a:ext cx="485700" cy="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nvSpPr>
        <p:spPr>
          <a:xfrm>
            <a:off x="3668325" y="2777650"/>
            <a:ext cx="666300" cy="3810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100"/>
              </a:spcBef>
              <a:spcAft>
                <a:spcPts val="0"/>
              </a:spcAft>
              <a:buClr>
                <a:schemeClr val="dk1"/>
              </a:buClr>
              <a:buSzPts val="1100"/>
              <a:buFont typeface="Arial"/>
              <a:buNone/>
            </a:pPr>
            <a:r>
              <a:rPr b="1" lang="en-GB" sz="1100">
                <a:solidFill>
                  <a:srgbClr val="DA0C31"/>
                </a:solidFill>
              </a:rPr>
              <a:t>RFID</a:t>
            </a:r>
            <a:endParaRPr b="1" sz="1100">
              <a:solidFill>
                <a:srgbClr val="DA0C31"/>
              </a:solidFill>
            </a:endParaRPr>
          </a:p>
          <a:p>
            <a:pPr indent="0" lvl="0" marL="0" rtl="0" algn="l">
              <a:spcBef>
                <a:spcPts val="0"/>
              </a:spcBef>
              <a:spcAft>
                <a:spcPts val="0"/>
              </a:spcAft>
              <a:buNone/>
            </a:pPr>
            <a:r>
              <a:t/>
            </a:r>
            <a:endParaRPr/>
          </a:p>
        </p:txBody>
      </p:sp>
      <p:sp>
        <p:nvSpPr>
          <p:cNvPr id="99" name="Google Shape;99;p16"/>
          <p:cNvSpPr txBox="1"/>
          <p:nvPr/>
        </p:nvSpPr>
        <p:spPr>
          <a:xfrm>
            <a:off x="3331825" y="3612950"/>
            <a:ext cx="352500" cy="2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6"/>
          <p:cNvPicPr preferRelativeResize="0"/>
          <p:nvPr/>
        </p:nvPicPr>
        <p:blipFill>
          <a:blip r:embed="rId9">
            <a:alphaModFix/>
          </a:blip>
          <a:stretch>
            <a:fillRect/>
          </a:stretch>
        </p:blipFill>
        <p:spPr>
          <a:xfrm>
            <a:off x="3420225" y="2816946"/>
            <a:ext cx="266700" cy="266700"/>
          </a:xfrm>
          <a:prstGeom prst="rect">
            <a:avLst/>
          </a:prstGeom>
          <a:noFill/>
          <a:ln>
            <a:noFill/>
          </a:ln>
        </p:spPr>
      </p:pic>
      <p:sp>
        <p:nvSpPr>
          <p:cNvPr id="101" name="Google Shape;101;p16"/>
          <p:cNvSpPr txBox="1"/>
          <p:nvPr/>
        </p:nvSpPr>
        <p:spPr>
          <a:xfrm>
            <a:off x="3087075" y="3162250"/>
            <a:ext cx="1390200" cy="9996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Clr>
                <a:schemeClr val="dk1"/>
              </a:buClr>
              <a:buSzPts val="1100"/>
              <a:buFont typeface="Arial"/>
              <a:buNone/>
            </a:pPr>
            <a:r>
              <a:rPr lang="en-GB" sz="800">
                <a:solidFill>
                  <a:srgbClr val="585858"/>
                </a:solidFill>
              </a:rPr>
              <a:t>Small electronic chips  that transmit data  wirelessly via radio-  frequency identification.  Similar to a barcode  (unique object identifier)</a:t>
            </a:r>
            <a:endParaRPr sz="800">
              <a:solidFill>
                <a:srgbClr val="585858"/>
              </a:solidFill>
            </a:endParaRPr>
          </a:p>
          <a:p>
            <a:pPr indent="0" lvl="0" marL="0" rtl="0" algn="l">
              <a:spcBef>
                <a:spcPts val="0"/>
              </a:spcBef>
              <a:spcAft>
                <a:spcPts val="0"/>
              </a:spcAft>
              <a:buNone/>
            </a:pPr>
            <a:r>
              <a:t/>
            </a:r>
            <a:endParaRPr sz="1200"/>
          </a:p>
        </p:txBody>
      </p:sp>
      <p:sp>
        <p:nvSpPr>
          <p:cNvPr id="102" name="Google Shape;102;p16"/>
          <p:cNvSpPr txBox="1"/>
          <p:nvPr/>
        </p:nvSpPr>
        <p:spPr>
          <a:xfrm>
            <a:off x="3102775" y="4015950"/>
            <a:ext cx="1390200" cy="11277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Clr>
                <a:schemeClr val="dk1"/>
              </a:buClr>
              <a:buSzPts val="1100"/>
              <a:buFont typeface="Arial"/>
              <a:buNone/>
            </a:pPr>
            <a:r>
              <a:rPr lang="en-GB" sz="800">
                <a:solidFill>
                  <a:srgbClr val="585858"/>
                </a:solidFill>
              </a:rPr>
              <a:t>RFID tags can identify  and track movement (of  objects, products,  people). At events,  consumers can check-in  in a venue just by  wearing a RFID  bracelet.</a:t>
            </a:r>
            <a:endParaRPr sz="800">
              <a:solidFill>
                <a:srgbClr val="585858"/>
              </a:solidFill>
            </a:endParaRPr>
          </a:p>
          <a:p>
            <a:pPr indent="0" lvl="0" marL="0" rtl="0" algn="l">
              <a:spcBef>
                <a:spcPts val="0"/>
              </a:spcBef>
              <a:spcAft>
                <a:spcPts val="0"/>
              </a:spcAft>
              <a:buNone/>
            </a:pPr>
            <a:r>
              <a:t/>
            </a:r>
            <a:endParaRPr sz="1200"/>
          </a:p>
        </p:txBody>
      </p:sp>
      <p:cxnSp>
        <p:nvCxnSpPr>
          <p:cNvPr id="103" name="Google Shape;103;p16"/>
          <p:cNvCxnSpPr/>
          <p:nvPr/>
        </p:nvCxnSpPr>
        <p:spPr>
          <a:xfrm>
            <a:off x="4611475" y="2738350"/>
            <a:ext cx="21900" cy="24114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6"/>
          <p:cNvCxnSpPr/>
          <p:nvPr/>
        </p:nvCxnSpPr>
        <p:spPr>
          <a:xfrm>
            <a:off x="6101400" y="2763325"/>
            <a:ext cx="10500" cy="23739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6"/>
          <p:cNvCxnSpPr/>
          <p:nvPr/>
        </p:nvCxnSpPr>
        <p:spPr>
          <a:xfrm>
            <a:off x="7631950" y="2744600"/>
            <a:ext cx="20700" cy="2394600"/>
          </a:xfrm>
          <a:prstGeom prst="straightConnector1">
            <a:avLst/>
          </a:prstGeom>
          <a:noFill/>
          <a:ln cap="flat" cmpd="sng" w="9525">
            <a:solidFill>
              <a:schemeClr val="dk2"/>
            </a:solidFill>
            <a:prstDash val="solid"/>
            <a:round/>
            <a:headEnd len="med" w="med" type="none"/>
            <a:tailEnd len="med" w="med" type="none"/>
          </a:ln>
        </p:spPr>
      </p:cxnSp>
      <p:pic>
        <p:nvPicPr>
          <p:cNvPr id="106" name="Google Shape;106;p16"/>
          <p:cNvPicPr preferRelativeResize="0"/>
          <p:nvPr/>
        </p:nvPicPr>
        <p:blipFill>
          <a:blip r:embed="rId10">
            <a:alphaModFix/>
          </a:blip>
          <a:stretch>
            <a:fillRect/>
          </a:stretch>
        </p:blipFill>
        <p:spPr>
          <a:xfrm>
            <a:off x="4816500" y="2814551"/>
            <a:ext cx="314325" cy="219075"/>
          </a:xfrm>
          <a:prstGeom prst="rect">
            <a:avLst/>
          </a:prstGeom>
          <a:noFill/>
          <a:ln>
            <a:noFill/>
          </a:ln>
        </p:spPr>
      </p:pic>
      <p:sp>
        <p:nvSpPr>
          <p:cNvPr id="107" name="Google Shape;107;p16"/>
          <p:cNvSpPr txBox="1"/>
          <p:nvPr/>
        </p:nvSpPr>
        <p:spPr>
          <a:xfrm>
            <a:off x="6739850" y="2710275"/>
            <a:ext cx="603900" cy="2667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100"/>
              </a:spcBef>
              <a:spcAft>
                <a:spcPts val="0"/>
              </a:spcAft>
              <a:buClr>
                <a:schemeClr val="dk1"/>
              </a:buClr>
              <a:buSzPts val="1100"/>
              <a:buFont typeface="Arial"/>
              <a:buNone/>
            </a:pPr>
            <a:r>
              <a:rPr b="1" lang="en-GB" sz="1100">
                <a:solidFill>
                  <a:srgbClr val="DA0C31"/>
                </a:solidFill>
              </a:rPr>
              <a:t>NFC</a:t>
            </a:r>
            <a:endParaRPr b="1" sz="1100">
              <a:solidFill>
                <a:srgbClr val="DA0C31"/>
              </a:solidFill>
            </a:endParaRPr>
          </a:p>
          <a:p>
            <a:pPr indent="0" lvl="0" marL="0" rtl="0" algn="l">
              <a:spcBef>
                <a:spcPts val="0"/>
              </a:spcBef>
              <a:spcAft>
                <a:spcPts val="0"/>
              </a:spcAft>
              <a:buNone/>
            </a:pPr>
            <a:r>
              <a:t/>
            </a:r>
            <a:endParaRPr/>
          </a:p>
        </p:txBody>
      </p:sp>
      <p:pic>
        <p:nvPicPr>
          <p:cNvPr id="108" name="Google Shape;108;p16"/>
          <p:cNvPicPr preferRelativeResize="0"/>
          <p:nvPr/>
        </p:nvPicPr>
        <p:blipFill>
          <a:blip r:embed="rId11">
            <a:alphaModFix/>
          </a:blip>
          <a:stretch>
            <a:fillRect/>
          </a:stretch>
        </p:blipFill>
        <p:spPr>
          <a:xfrm>
            <a:off x="6509650" y="2738351"/>
            <a:ext cx="266700" cy="381000"/>
          </a:xfrm>
          <a:prstGeom prst="rect">
            <a:avLst/>
          </a:prstGeom>
          <a:noFill/>
          <a:ln>
            <a:noFill/>
          </a:ln>
        </p:spPr>
      </p:pic>
      <p:sp>
        <p:nvSpPr>
          <p:cNvPr id="109" name="Google Shape;109;p16"/>
          <p:cNvSpPr txBox="1"/>
          <p:nvPr/>
        </p:nvSpPr>
        <p:spPr>
          <a:xfrm>
            <a:off x="8155175" y="2691225"/>
            <a:ext cx="980400" cy="3048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100"/>
              </a:spcBef>
              <a:spcAft>
                <a:spcPts val="0"/>
              </a:spcAft>
              <a:buClr>
                <a:schemeClr val="dk1"/>
              </a:buClr>
              <a:buSzPts val="1100"/>
              <a:buFont typeface="Arial"/>
              <a:buNone/>
            </a:pPr>
            <a:r>
              <a:rPr b="1" lang="en-GB" sz="1100">
                <a:solidFill>
                  <a:srgbClr val="DA0C31"/>
                </a:solidFill>
              </a:rPr>
              <a:t>iBeacon</a:t>
            </a:r>
            <a:endParaRPr b="1" sz="1100">
              <a:solidFill>
                <a:srgbClr val="DA0C31"/>
              </a:solidFill>
            </a:endParaRPr>
          </a:p>
        </p:txBody>
      </p:sp>
      <p:pic>
        <p:nvPicPr>
          <p:cNvPr id="110" name="Google Shape;110;p16"/>
          <p:cNvPicPr preferRelativeResize="0"/>
          <p:nvPr/>
        </p:nvPicPr>
        <p:blipFill>
          <a:blip r:embed="rId12">
            <a:alphaModFix/>
          </a:blip>
          <a:stretch>
            <a:fillRect/>
          </a:stretch>
        </p:blipFill>
        <p:spPr>
          <a:xfrm>
            <a:off x="7862888" y="2733675"/>
            <a:ext cx="276225" cy="285750"/>
          </a:xfrm>
          <a:prstGeom prst="rect">
            <a:avLst/>
          </a:prstGeom>
          <a:noFill/>
          <a:ln>
            <a:noFill/>
          </a:ln>
        </p:spPr>
      </p:pic>
      <p:sp>
        <p:nvSpPr>
          <p:cNvPr id="111" name="Google Shape;111;p16"/>
          <p:cNvSpPr txBox="1"/>
          <p:nvPr/>
        </p:nvSpPr>
        <p:spPr>
          <a:xfrm>
            <a:off x="6121150" y="3095450"/>
            <a:ext cx="1390200" cy="12432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Clr>
                <a:schemeClr val="dk1"/>
              </a:buClr>
              <a:buSzPts val="1100"/>
              <a:buFont typeface="Arial"/>
              <a:buNone/>
            </a:pPr>
            <a:r>
              <a:rPr lang="en-GB" sz="800">
                <a:solidFill>
                  <a:srgbClr val="585858"/>
                </a:solidFill>
              </a:rPr>
              <a:t>Establishes short-range  communication between  devices by touching or  bringing them into  proximity.</a:t>
            </a:r>
            <a:endParaRPr sz="800">
              <a:solidFill>
                <a:srgbClr val="585858"/>
              </a:solidFill>
            </a:endParaRPr>
          </a:p>
          <a:p>
            <a:pPr indent="0" lvl="0" marL="0" rtl="0" algn="l">
              <a:spcBef>
                <a:spcPts val="0"/>
              </a:spcBef>
              <a:spcAft>
                <a:spcPts val="0"/>
              </a:spcAft>
              <a:buNone/>
            </a:pPr>
            <a:r>
              <a:t/>
            </a:r>
            <a:endParaRPr sz="1200"/>
          </a:p>
        </p:txBody>
      </p:sp>
      <p:sp>
        <p:nvSpPr>
          <p:cNvPr id="112" name="Google Shape;112;p16"/>
          <p:cNvSpPr txBox="1"/>
          <p:nvPr/>
        </p:nvSpPr>
        <p:spPr>
          <a:xfrm>
            <a:off x="6111900" y="3818700"/>
            <a:ext cx="1540500" cy="13185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Clr>
                <a:schemeClr val="dk1"/>
              </a:buClr>
              <a:buSzPts val="1100"/>
              <a:buFont typeface="Arial"/>
              <a:buNone/>
            </a:pPr>
            <a:r>
              <a:rPr lang="en-GB" sz="800">
                <a:solidFill>
                  <a:srgbClr val="585858"/>
                </a:solidFill>
              </a:rPr>
              <a:t>Near Field  Communication (NFC)  can be used for  cashless payments (i.e.  Google Wallet). NFC  tags can also be  embedded into non  electric objects or media  (such as posters) to  create interactivity with  consumers.</a:t>
            </a:r>
            <a:endParaRPr sz="800">
              <a:solidFill>
                <a:srgbClr val="585858"/>
              </a:solidFill>
            </a:endParaRPr>
          </a:p>
          <a:p>
            <a:pPr indent="0" lvl="0" marL="0" rtl="0" algn="l">
              <a:spcBef>
                <a:spcPts val="0"/>
              </a:spcBef>
              <a:spcAft>
                <a:spcPts val="0"/>
              </a:spcAft>
              <a:buNone/>
            </a:pPr>
            <a:r>
              <a:t/>
            </a:r>
            <a:endParaRPr sz="1200"/>
          </a:p>
        </p:txBody>
      </p:sp>
      <p:sp>
        <p:nvSpPr>
          <p:cNvPr id="113" name="Google Shape;113;p16"/>
          <p:cNvSpPr txBox="1"/>
          <p:nvPr/>
        </p:nvSpPr>
        <p:spPr>
          <a:xfrm>
            <a:off x="4682163" y="2948750"/>
            <a:ext cx="1390200" cy="11640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Clr>
                <a:schemeClr val="dk1"/>
              </a:buClr>
              <a:buSzPts val="1100"/>
              <a:buFont typeface="Arial"/>
              <a:buNone/>
            </a:pPr>
            <a:r>
              <a:rPr lang="en-GB" sz="800">
                <a:solidFill>
                  <a:srgbClr val="585858"/>
                </a:solidFill>
              </a:rPr>
              <a:t>Most common wireless  technology exchange  for connecting devices  to the Internet using  radio waves. Offers high  speed longer range  access and bandwidth</a:t>
            </a:r>
            <a:endParaRPr sz="800">
              <a:solidFill>
                <a:srgbClr val="585858"/>
              </a:solidFill>
            </a:endParaRPr>
          </a:p>
          <a:p>
            <a:pPr indent="0" lvl="0" marL="0" rtl="0" algn="l">
              <a:spcBef>
                <a:spcPts val="0"/>
              </a:spcBef>
              <a:spcAft>
                <a:spcPts val="0"/>
              </a:spcAft>
              <a:buNone/>
            </a:pPr>
            <a:r>
              <a:t/>
            </a:r>
            <a:endParaRPr sz="1200"/>
          </a:p>
        </p:txBody>
      </p:sp>
      <p:sp>
        <p:nvSpPr>
          <p:cNvPr id="114" name="Google Shape;114;p16"/>
          <p:cNvSpPr txBox="1"/>
          <p:nvPr/>
        </p:nvSpPr>
        <p:spPr>
          <a:xfrm>
            <a:off x="4674975" y="4071075"/>
            <a:ext cx="1457700" cy="10476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None/>
            </a:pPr>
            <a:r>
              <a:rPr lang="en-GB" sz="900">
                <a:solidFill>
                  <a:srgbClr val="585858"/>
                </a:solidFill>
              </a:rPr>
              <a:t>It’s the preferred  technology to engage  consumers with apps,  websites, or other digital  content. </a:t>
            </a:r>
            <a:endParaRPr sz="1300"/>
          </a:p>
        </p:txBody>
      </p:sp>
      <p:sp>
        <p:nvSpPr>
          <p:cNvPr id="115" name="Google Shape;115;p16"/>
          <p:cNvSpPr txBox="1"/>
          <p:nvPr/>
        </p:nvSpPr>
        <p:spPr>
          <a:xfrm>
            <a:off x="7691925" y="3158650"/>
            <a:ext cx="1259700" cy="9204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Clr>
                <a:schemeClr val="dk1"/>
              </a:buClr>
              <a:buSzPts val="1100"/>
              <a:buFont typeface="Arial"/>
              <a:buNone/>
            </a:pPr>
            <a:r>
              <a:rPr lang="en-GB" sz="800">
                <a:solidFill>
                  <a:srgbClr val="585858"/>
                </a:solidFill>
              </a:rPr>
              <a:t>Enables an iOS  device or other  hardware to send  push notifications to  within close proximity.</a:t>
            </a:r>
            <a:endParaRPr sz="800">
              <a:solidFill>
                <a:srgbClr val="585858"/>
              </a:solidFill>
            </a:endParaRPr>
          </a:p>
          <a:p>
            <a:pPr indent="0" lvl="0" marL="0" rtl="0" algn="l">
              <a:spcBef>
                <a:spcPts val="0"/>
              </a:spcBef>
              <a:spcAft>
                <a:spcPts val="0"/>
              </a:spcAft>
              <a:buNone/>
            </a:pPr>
            <a:r>
              <a:t/>
            </a:r>
            <a:endParaRPr sz="1200"/>
          </a:p>
        </p:txBody>
      </p:sp>
      <p:sp>
        <p:nvSpPr>
          <p:cNvPr id="116" name="Google Shape;116;p16"/>
          <p:cNvSpPr txBox="1"/>
          <p:nvPr/>
        </p:nvSpPr>
        <p:spPr>
          <a:xfrm>
            <a:off x="7691925" y="3865750"/>
            <a:ext cx="1390200" cy="15951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Clr>
                <a:schemeClr val="dk1"/>
              </a:buClr>
              <a:buSzPts val="1100"/>
              <a:buFont typeface="Arial"/>
              <a:buNone/>
            </a:pPr>
            <a:r>
              <a:rPr lang="en-GB" sz="900">
                <a:solidFill>
                  <a:srgbClr val="585858"/>
                </a:solidFill>
              </a:rPr>
              <a:t>Placed in strategic  locations, sends  mobile alerts with info,  coupons or rewards</a:t>
            </a:r>
            <a:endParaRPr sz="900">
              <a:solidFill>
                <a:srgbClr val="585858"/>
              </a:solidFill>
            </a:endParaRPr>
          </a:p>
          <a:p>
            <a:pPr indent="0" lvl="0" marL="12700" marR="165100" rtl="0" algn="l">
              <a:lnSpc>
                <a:spcPct val="115000"/>
              </a:lnSpc>
              <a:spcBef>
                <a:spcPts val="0"/>
              </a:spcBef>
              <a:spcAft>
                <a:spcPts val="0"/>
              </a:spcAft>
              <a:buClr>
                <a:schemeClr val="dk1"/>
              </a:buClr>
              <a:buSzPts val="1100"/>
              <a:buFont typeface="Arial"/>
              <a:buNone/>
            </a:pPr>
            <a:r>
              <a:rPr lang="en-GB" sz="900">
                <a:solidFill>
                  <a:srgbClr val="585858"/>
                </a:solidFill>
              </a:rPr>
              <a:t>to consumers when  they approach a  certain area.</a:t>
            </a:r>
            <a:endParaRPr sz="900">
              <a:solidFill>
                <a:srgbClr val="585858"/>
              </a:solidFill>
            </a:endParaRPr>
          </a:p>
          <a:p>
            <a:pPr indent="0" lvl="0" marL="0" rtl="0" algn="l">
              <a:spcBef>
                <a:spcPts val="0"/>
              </a:spcBef>
              <a:spcAft>
                <a:spcPts val="0"/>
              </a:spcAft>
              <a:buNone/>
            </a:pPr>
            <a:r>
              <a:t/>
            </a:r>
            <a:endParaRPr sz="1300"/>
          </a:p>
        </p:txBody>
      </p:sp>
      <p:pic>
        <p:nvPicPr>
          <p:cNvPr id="117" name="Google Shape;117;p16"/>
          <p:cNvPicPr preferRelativeResize="0"/>
          <p:nvPr/>
        </p:nvPicPr>
        <p:blipFill>
          <a:blip r:embed="rId13">
            <a:alphaModFix/>
          </a:blip>
          <a:stretch>
            <a:fillRect/>
          </a:stretch>
        </p:blipFill>
        <p:spPr>
          <a:xfrm>
            <a:off x="7391400" y="106325"/>
            <a:ext cx="1583775" cy="215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ph idx="1" type="body"/>
          </p:nvPr>
        </p:nvSpPr>
        <p:spPr>
          <a:xfrm>
            <a:off x="6651875" y="1997850"/>
            <a:ext cx="2553000" cy="803700"/>
          </a:xfrm>
          <a:prstGeom prst="rect">
            <a:avLst/>
          </a:prstGeom>
        </p:spPr>
        <p:txBody>
          <a:bodyPr anchorCtr="0" anchor="t" bIns="91425" lIns="91425" spcFirstLastPara="1" rIns="91425" wrap="square" tIns="91425">
            <a:noAutofit/>
          </a:bodyPr>
          <a:lstStyle/>
          <a:p>
            <a:pPr indent="0" lvl="0" marL="12700" rtl="0" algn="l">
              <a:spcBef>
                <a:spcPts val="100"/>
              </a:spcBef>
              <a:spcAft>
                <a:spcPts val="0"/>
              </a:spcAft>
              <a:buClr>
                <a:schemeClr val="dk1"/>
              </a:buClr>
              <a:buSzPts val="1100"/>
              <a:buFont typeface="Arial"/>
              <a:buNone/>
            </a:pPr>
            <a:r>
              <a:rPr b="1" lang="en-GB" sz="1400" u="sng">
                <a:solidFill>
                  <a:srgbClr val="DA0C31"/>
                </a:solidFill>
              </a:rPr>
              <a:t>   </a:t>
            </a:r>
            <a:r>
              <a:rPr b="1" lang="en-GB" sz="1400">
                <a:solidFill>
                  <a:srgbClr val="DA0C31"/>
                </a:solidFill>
              </a:rPr>
              <a:t>  Find restaurants &amp;</a:t>
            </a:r>
            <a:endParaRPr b="1" sz="1400">
              <a:solidFill>
                <a:srgbClr val="DA0C31"/>
              </a:solidFill>
            </a:endParaRPr>
          </a:p>
          <a:p>
            <a:pPr indent="0" lvl="0" marL="1066800" rtl="0" algn="l">
              <a:spcBef>
                <a:spcPts val="0"/>
              </a:spcBef>
              <a:spcAft>
                <a:spcPts val="0"/>
              </a:spcAft>
              <a:buClr>
                <a:schemeClr val="dk1"/>
              </a:buClr>
              <a:buSzPts val="1100"/>
              <a:buFont typeface="Arial"/>
              <a:buNone/>
            </a:pPr>
            <a:r>
              <a:rPr b="1" lang="en-GB" sz="1400">
                <a:solidFill>
                  <a:srgbClr val="DA0C31"/>
                </a:solidFill>
              </a:rPr>
              <a:t>Entertainment</a:t>
            </a:r>
            <a:endParaRPr b="1" sz="1400">
              <a:solidFill>
                <a:srgbClr val="DA0C31"/>
              </a:solidFill>
            </a:endParaRPr>
          </a:p>
          <a:p>
            <a:pPr indent="0" lvl="0" marL="1066800" rtl="0" algn="l">
              <a:spcBef>
                <a:spcPts val="0"/>
              </a:spcBef>
              <a:spcAft>
                <a:spcPts val="0"/>
              </a:spcAft>
              <a:buClr>
                <a:schemeClr val="dk1"/>
              </a:buClr>
              <a:buSzPts val="1100"/>
              <a:buFont typeface="Arial"/>
              <a:buNone/>
            </a:pPr>
            <a:r>
              <a:rPr b="1" lang="en-GB" sz="1400">
                <a:solidFill>
                  <a:srgbClr val="DA0C31"/>
                </a:solidFill>
              </a:rPr>
              <a:t>Venues</a:t>
            </a:r>
            <a:endParaRPr b="1" sz="1400">
              <a:solidFill>
                <a:srgbClr val="DA0C31"/>
              </a:solidFill>
            </a:endParaRPr>
          </a:p>
          <a:p>
            <a:pPr indent="0" lvl="0" marL="0" rtl="0" algn="l">
              <a:spcBef>
                <a:spcPts val="0"/>
              </a:spcBef>
              <a:spcAft>
                <a:spcPts val="1600"/>
              </a:spcAft>
              <a:buNone/>
            </a:pPr>
            <a:r>
              <a:t/>
            </a:r>
            <a:endParaRPr b="1"/>
          </a:p>
        </p:txBody>
      </p:sp>
      <p:pic>
        <p:nvPicPr>
          <p:cNvPr id="124" name="Google Shape;124;p17"/>
          <p:cNvPicPr preferRelativeResize="0"/>
          <p:nvPr/>
        </p:nvPicPr>
        <p:blipFill>
          <a:blip r:embed="rId3">
            <a:alphaModFix/>
          </a:blip>
          <a:stretch>
            <a:fillRect/>
          </a:stretch>
        </p:blipFill>
        <p:spPr>
          <a:xfrm>
            <a:off x="0" y="0"/>
            <a:ext cx="9144000" cy="1047751"/>
          </a:xfrm>
          <a:prstGeom prst="rect">
            <a:avLst/>
          </a:prstGeom>
          <a:noFill/>
          <a:ln>
            <a:noFill/>
          </a:ln>
        </p:spPr>
      </p:pic>
      <p:pic>
        <p:nvPicPr>
          <p:cNvPr id="125" name="Google Shape;125;p17"/>
          <p:cNvPicPr preferRelativeResize="0"/>
          <p:nvPr/>
        </p:nvPicPr>
        <p:blipFill>
          <a:blip r:embed="rId4">
            <a:alphaModFix/>
          </a:blip>
          <a:stretch>
            <a:fillRect/>
          </a:stretch>
        </p:blipFill>
        <p:spPr>
          <a:xfrm>
            <a:off x="7391400" y="106325"/>
            <a:ext cx="1583775" cy="215350"/>
          </a:xfrm>
          <a:prstGeom prst="rect">
            <a:avLst/>
          </a:prstGeom>
          <a:noFill/>
          <a:ln>
            <a:noFill/>
          </a:ln>
        </p:spPr>
      </p:pic>
      <p:sp>
        <p:nvSpPr>
          <p:cNvPr id="126" name="Google Shape;126;p17"/>
          <p:cNvSpPr txBox="1"/>
          <p:nvPr/>
        </p:nvSpPr>
        <p:spPr>
          <a:xfrm>
            <a:off x="385775" y="321663"/>
            <a:ext cx="8819100" cy="6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rgbClr val="FFFFFF"/>
                </a:solidFill>
                <a:latin typeface="Verdana"/>
                <a:ea typeface="Verdana"/>
                <a:cs typeface="Verdana"/>
                <a:sym typeface="Verdana"/>
              </a:rPr>
              <a:t>Location-based consumer usage throughout the World</a:t>
            </a:r>
            <a:r>
              <a:rPr lang="en-GB" sz="2000">
                <a:solidFill>
                  <a:schemeClr val="lt1"/>
                </a:solidFill>
                <a:latin typeface="Verdana"/>
                <a:ea typeface="Verdana"/>
                <a:cs typeface="Verdana"/>
                <a:sym typeface="Verdana"/>
              </a:rPr>
              <a:t>	</a:t>
            </a:r>
            <a:endParaRPr sz="2000">
              <a:latin typeface="Verdana"/>
              <a:ea typeface="Verdana"/>
              <a:cs typeface="Verdana"/>
              <a:sym typeface="Verdana"/>
            </a:endParaRPr>
          </a:p>
        </p:txBody>
      </p:sp>
      <p:sp>
        <p:nvSpPr>
          <p:cNvPr id="127" name="Google Shape;127;p17"/>
          <p:cNvSpPr txBox="1"/>
          <p:nvPr/>
        </p:nvSpPr>
        <p:spPr>
          <a:xfrm>
            <a:off x="632225" y="1382325"/>
            <a:ext cx="170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nvSpPr>
        <p:spPr>
          <a:xfrm>
            <a:off x="578650" y="1296600"/>
            <a:ext cx="21324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nvSpPr>
        <p:spPr>
          <a:xfrm>
            <a:off x="2989675" y="2271700"/>
            <a:ext cx="4275600" cy="10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nvSpPr>
        <p:spPr>
          <a:xfrm>
            <a:off x="448850" y="2927750"/>
            <a:ext cx="1387800" cy="5727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100"/>
              </a:spcBef>
              <a:spcAft>
                <a:spcPts val="0"/>
              </a:spcAft>
              <a:buClr>
                <a:schemeClr val="dk1"/>
              </a:buClr>
              <a:buSzPts val="1100"/>
              <a:buFont typeface="Arial"/>
              <a:buNone/>
            </a:pPr>
            <a:r>
              <a:rPr b="1" lang="en-GB">
                <a:solidFill>
                  <a:srgbClr val="DA0C31"/>
                </a:solidFill>
              </a:rPr>
              <a:t>Find friends  </a:t>
            </a:r>
            <a:r>
              <a:rPr b="1" lang="en-GB" u="sng">
                <a:solidFill>
                  <a:srgbClr val="DA0C31"/>
                </a:solidFill>
              </a:rPr>
              <a:t>   </a:t>
            </a:r>
            <a:endParaRPr b="1" u="sng">
              <a:solidFill>
                <a:srgbClr val="DA0C31"/>
              </a:solidFill>
            </a:endParaRPr>
          </a:p>
          <a:p>
            <a:pPr indent="0" lvl="0" marL="0" rtl="0" algn="l">
              <a:spcBef>
                <a:spcPts val="0"/>
              </a:spcBef>
              <a:spcAft>
                <a:spcPts val="0"/>
              </a:spcAft>
              <a:buNone/>
            </a:pPr>
            <a:r>
              <a:t/>
            </a:r>
            <a:endParaRPr b="1"/>
          </a:p>
        </p:txBody>
      </p:sp>
      <p:pic>
        <p:nvPicPr>
          <p:cNvPr id="131" name="Google Shape;131;p17"/>
          <p:cNvPicPr preferRelativeResize="0"/>
          <p:nvPr/>
        </p:nvPicPr>
        <p:blipFill>
          <a:blip r:embed="rId5">
            <a:alphaModFix/>
          </a:blip>
          <a:stretch>
            <a:fillRect/>
          </a:stretch>
        </p:blipFill>
        <p:spPr>
          <a:xfrm>
            <a:off x="1594088" y="1206150"/>
            <a:ext cx="5057775" cy="2495550"/>
          </a:xfrm>
          <a:prstGeom prst="rect">
            <a:avLst/>
          </a:prstGeom>
          <a:noFill/>
          <a:ln>
            <a:noFill/>
          </a:ln>
        </p:spPr>
      </p:pic>
      <p:sp>
        <p:nvSpPr>
          <p:cNvPr id="132" name="Google Shape;132;p17"/>
          <p:cNvSpPr txBox="1"/>
          <p:nvPr/>
        </p:nvSpPr>
        <p:spPr>
          <a:xfrm>
            <a:off x="5843700" y="3524475"/>
            <a:ext cx="3300300" cy="3906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Clr>
                <a:schemeClr val="dk1"/>
              </a:buClr>
              <a:buSzPts val="1100"/>
              <a:buFont typeface="Arial"/>
              <a:buNone/>
            </a:pPr>
            <a:r>
              <a:rPr b="1" lang="en-GB">
                <a:solidFill>
                  <a:srgbClr val="DA0C31"/>
                </a:solidFill>
              </a:rPr>
              <a:t>Navigation, Safety,  Emergency &amp; Tracking</a:t>
            </a:r>
            <a:endParaRPr b="1">
              <a:solidFill>
                <a:srgbClr val="DA0C31"/>
              </a:solidFill>
            </a:endParaRPr>
          </a:p>
        </p:txBody>
      </p:sp>
      <p:sp>
        <p:nvSpPr>
          <p:cNvPr id="133" name="Google Shape;133;p17"/>
          <p:cNvSpPr txBox="1"/>
          <p:nvPr/>
        </p:nvSpPr>
        <p:spPr>
          <a:xfrm>
            <a:off x="3128975" y="1318025"/>
            <a:ext cx="2914800" cy="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7"/>
          <p:cNvPicPr preferRelativeResize="0"/>
          <p:nvPr/>
        </p:nvPicPr>
        <p:blipFill>
          <a:blip r:embed="rId6">
            <a:alphaModFix/>
          </a:blip>
          <a:stretch>
            <a:fillRect/>
          </a:stretch>
        </p:blipFill>
        <p:spPr>
          <a:xfrm>
            <a:off x="3151425" y="1142926"/>
            <a:ext cx="1943100" cy="390525"/>
          </a:xfrm>
          <a:prstGeom prst="rect">
            <a:avLst/>
          </a:prstGeom>
          <a:noFill/>
          <a:ln>
            <a:noFill/>
          </a:ln>
        </p:spPr>
      </p:pic>
      <p:pic>
        <p:nvPicPr>
          <p:cNvPr id="135" name="Google Shape;135;p17"/>
          <p:cNvPicPr preferRelativeResize="0"/>
          <p:nvPr/>
        </p:nvPicPr>
        <p:blipFill>
          <a:blip r:embed="rId7">
            <a:alphaModFix/>
          </a:blip>
          <a:stretch>
            <a:fillRect/>
          </a:stretch>
        </p:blipFill>
        <p:spPr>
          <a:xfrm>
            <a:off x="311700" y="1974138"/>
            <a:ext cx="1943100" cy="619125"/>
          </a:xfrm>
          <a:prstGeom prst="rect">
            <a:avLst/>
          </a:prstGeom>
          <a:noFill/>
          <a:ln>
            <a:noFill/>
          </a:ln>
        </p:spPr>
      </p:pic>
      <p:sp>
        <p:nvSpPr>
          <p:cNvPr id="136" name="Google Shape;136;p17"/>
          <p:cNvSpPr txBox="1"/>
          <p:nvPr/>
        </p:nvSpPr>
        <p:spPr>
          <a:xfrm>
            <a:off x="1682350" y="4264825"/>
            <a:ext cx="1943100" cy="6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17"/>
          <p:cNvPicPr preferRelativeResize="0"/>
          <p:nvPr/>
        </p:nvPicPr>
        <p:blipFill>
          <a:blip r:embed="rId8">
            <a:alphaModFix/>
          </a:blip>
          <a:stretch>
            <a:fillRect/>
          </a:stretch>
        </p:blipFill>
        <p:spPr>
          <a:xfrm>
            <a:off x="59375" y="3729875"/>
            <a:ext cx="5662750" cy="1317175"/>
          </a:xfrm>
          <a:prstGeom prst="rect">
            <a:avLst/>
          </a:prstGeom>
          <a:noFill/>
          <a:ln>
            <a:noFill/>
          </a:ln>
        </p:spPr>
      </p:pic>
      <p:cxnSp>
        <p:nvCxnSpPr>
          <p:cNvPr id="138" name="Google Shape;138;p17"/>
          <p:cNvCxnSpPr/>
          <p:nvPr/>
        </p:nvCxnSpPr>
        <p:spPr>
          <a:xfrm>
            <a:off x="5957900" y="2271725"/>
            <a:ext cx="878700" cy="213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17"/>
          <p:cNvCxnSpPr/>
          <p:nvPr/>
        </p:nvCxnSpPr>
        <p:spPr>
          <a:xfrm>
            <a:off x="3975500" y="2742000"/>
            <a:ext cx="0" cy="8895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17"/>
          <p:cNvCxnSpPr/>
          <p:nvPr/>
        </p:nvCxnSpPr>
        <p:spPr>
          <a:xfrm flipH="1" rot="10800000">
            <a:off x="3975500" y="3638925"/>
            <a:ext cx="1857600" cy="93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17"/>
          <p:cNvCxnSpPr/>
          <p:nvPr/>
        </p:nvCxnSpPr>
        <p:spPr>
          <a:xfrm rot="10800000">
            <a:off x="3964825" y="1360900"/>
            <a:ext cx="32100" cy="4179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17"/>
          <p:cNvCxnSpPr>
            <a:stCxn id="135" idx="3"/>
          </p:cNvCxnSpPr>
          <p:nvPr/>
        </p:nvCxnSpPr>
        <p:spPr>
          <a:xfrm rot="10800000">
            <a:off x="1735800" y="2185901"/>
            <a:ext cx="519000" cy="978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17"/>
          <p:cNvCxnSpPr/>
          <p:nvPr/>
        </p:nvCxnSpPr>
        <p:spPr>
          <a:xfrm flipH="1">
            <a:off x="1693025" y="2689625"/>
            <a:ext cx="1071600" cy="46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txBox="1"/>
          <p:nvPr>
            <p:ph idx="1" type="body"/>
          </p:nvPr>
        </p:nvSpPr>
        <p:spPr>
          <a:xfrm>
            <a:off x="311700" y="1152475"/>
            <a:ext cx="8520600" cy="729000"/>
          </a:xfrm>
          <a:prstGeom prst="rect">
            <a:avLst/>
          </a:prstGeom>
        </p:spPr>
        <p:txBody>
          <a:bodyPr anchorCtr="0" anchor="t" bIns="91425" lIns="91425" spcFirstLastPara="1" rIns="91425" wrap="square" tIns="91425">
            <a:noAutofit/>
          </a:bodyPr>
          <a:lstStyle/>
          <a:p>
            <a:pPr indent="0" lvl="0" marL="635000" marR="12700" rtl="0" algn="l">
              <a:spcBef>
                <a:spcPts val="100"/>
              </a:spcBef>
              <a:spcAft>
                <a:spcPts val="0"/>
              </a:spcAft>
              <a:buClr>
                <a:schemeClr val="dk1"/>
              </a:buClr>
              <a:buSzPts val="1100"/>
              <a:buFont typeface="Arial"/>
              <a:buNone/>
            </a:pPr>
            <a:r>
              <a:rPr lang="en-GB" sz="1600">
                <a:solidFill>
                  <a:srgbClr val="4D4D4D"/>
                </a:solidFill>
              </a:rPr>
              <a:t>Significant growth in both the number of people using Location-based Services  and the marketers’ investment in Location-based Marketing media.</a:t>
            </a:r>
            <a:endParaRPr sz="1600"/>
          </a:p>
        </p:txBody>
      </p:sp>
      <p:pic>
        <p:nvPicPr>
          <p:cNvPr id="150" name="Google Shape;150;p18"/>
          <p:cNvPicPr preferRelativeResize="0"/>
          <p:nvPr/>
        </p:nvPicPr>
        <p:blipFill>
          <a:blip r:embed="rId3">
            <a:alphaModFix/>
          </a:blip>
          <a:stretch>
            <a:fillRect/>
          </a:stretch>
        </p:blipFill>
        <p:spPr>
          <a:xfrm>
            <a:off x="0" y="0"/>
            <a:ext cx="9144000" cy="1047751"/>
          </a:xfrm>
          <a:prstGeom prst="rect">
            <a:avLst/>
          </a:prstGeom>
          <a:noFill/>
          <a:ln>
            <a:noFill/>
          </a:ln>
        </p:spPr>
      </p:pic>
      <p:sp>
        <p:nvSpPr>
          <p:cNvPr id="151" name="Google Shape;151;p18"/>
          <p:cNvSpPr txBox="1"/>
          <p:nvPr/>
        </p:nvSpPr>
        <p:spPr>
          <a:xfrm>
            <a:off x="260300" y="239475"/>
            <a:ext cx="7413300" cy="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500">
                <a:solidFill>
                  <a:srgbClr val="FFFFFF"/>
                </a:solidFill>
              </a:rPr>
              <a:t>Location-based Marketing: Growth &amp; Spend</a:t>
            </a:r>
            <a:endParaRPr b="1" sz="1800">
              <a:solidFill>
                <a:schemeClr val="lt1"/>
              </a:solidFill>
              <a:latin typeface="Verdana"/>
              <a:ea typeface="Verdana"/>
              <a:cs typeface="Verdana"/>
              <a:sym typeface="Verdana"/>
            </a:endParaRPr>
          </a:p>
        </p:txBody>
      </p:sp>
      <p:sp>
        <p:nvSpPr>
          <p:cNvPr id="152" name="Google Shape;152;p18"/>
          <p:cNvSpPr txBox="1"/>
          <p:nvPr/>
        </p:nvSpPr>
        <p:spPr>
          <a:xfrm>
            <a:off x="593475" y="1986200"/>
            <a:ext cx="1759500" cy="91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
              </a:spcBef>
              <a:spcAft>
                <a:spcPts val="0"/>
              </a:spcAft>
              <a:buClr>
                <a:schemeClr val="dk1"/>
              </a:buClr>
              <a:buSzPts val="1100"/>
              <a:buFont typeface="Arial"/>
              <a:buNone/>
            </a:pPr>
            <a:r>
              <a:rPr b="1" lang="en-GB" sz="1100">
                <a:solidFill>
                  <a:srgbClr val="4D4D4D"/>
                </a:solidFill>
              </a:rPr>
              <a:t>Location-Based Services</a:t>
            </a:r>
            <a:endParaRPr b="1" sz="1100">
              <a:solidFill>
                <a:srgbClr val="4D4D4D"/>
              </a:solidFill>
            </a:endParaRPr>
          </a:p>
          <a:p>
            <a:pPr indent="0" lvl="0" marL="0" rtl="0" algn="ctr">
              <a:lnSpc>
                <a:spcPct val="115000"/>
              </a:lnSpc>
              <a:spcBef>
                <a:spcPts val="0"/>
              </a:spcBef>
              <a:spcAft>
                <a:spcPts val="0"/>
              </a:spcAft>
              <a:buClr>
                <a:schemeClr val="dk1"/>
              </a:buClr>
              <a:buSzPts val="1100"/>
              <a:buFont typeface="Arial"/>
              <a:buNone/>
            </a:pPr>
            <a:r>
              <a:rPr lang="en-GB" sz="1100">
                <a:solidFill>
                  <a:srgbClr val="4D4D4D"/>
                </a:solidFill>
              </a:rPr>
              <a:t>Worldwide Users</a:t>
            </a:r>
            <a:endParaRPr sz="1100">
              <a:solidFill>
                <a:srgbClr val="4D4D4D"/>
              </a:solidFill>
            </a:endParaRPr>
          </a:p>
          <a:p>
            <a:pPr indent="0" lvl="0" marL="0" rtl="0" algn="ctr">
              <a:lnSpc>
                <a:spcPct val="115000"/>
              </a:lnSpc>
              <a:spcBef>
                <a:spcPts val="0"/>
              </a:spcBef>
              <a:spcAft>
                <a:spcPts val="0"/>
              </a:spcAft>
              <a:buClr>
                <a:schemeClr val="dk1"/>
              </a:buClr>
              <a:buSzPts val="1100"/>
              <a:buFont typeface="Arial"/>
              <a:buNone/>
            </a:pPr>
            <a:r>
              <a:rPr i="1" lang="en-GB" sz="750">
                <a:solidFill>
                  <a:srgbClr val="4D4D4D"/>
                </a:solidFill>
              </a:rPr>
              <a:t>2014-2019 (millions)</a:t>
            </a:r>
            <a:endParaRPr i="1" sz="750">
              <a:solidFill>
                <a:srgbClr val="4D4D4D"/>
              </a:solidFill>
            </a:endParaRPr>
          </a:p>
          <a:p>
            <a:pPr indent="0" lvl="0" marL="0" rtl="0" algn="l">
              <a:spcBef>
                <a:spcPts val="0"/>
              </a:spcBef>
              <a:spcAft>
                <a:spcPts val="0"/>
              </a:spcAft>
              <a:buNone/>
            </a:pPr>
            <a:r>
              <a:t/>
            </a:r>
            <a:endParaRPr sz="1100"/>
          </a:p>
        </p:txBody>
      </p:sp>
      <p:sp>
        <p:nvSpPr>
          <p:cNvPr id="153" name="Google Shape;153;p18"/>
          <p:cNvSpPr txBox="1"/>
          <p:nvPr/>
        </p:nvSpPr>
        <p:spPr>
          <a:xfrm>
            <a:off x="2280200" y="1986200"/>
            <a:ext cx="1759500" cy="957900"/>
          </a:xfrm>
          <a:prstGeom prst="rect">
            <a:avLst/>
          </a:prstGeom>
          <a:noFill/>
          <a:ln>
            <a:noFill/>
          </a:ln>
        </p:spPr>
        <p:txBody>
          <a:bodyPr anchorCtr="0" anchor="t" bIns="91425" lIns="91425" spcFirstLastPara="1" rIns="91425" wrap="square" tIns="91425">
            <a:noAutofit/>
          </a:bodyPr>
          <a:lstStyle/>
          <a:p>
            <a:pPr indent="0" lvl="0" marL="12700" marR="12700" rtl="0" algn="ctr">
              <a:lnSpc>
                <a:spcPct val="115000"/>
              </a:lnSpc>
              <a:spcBef>
                <a:spcPts val="100"/>
              </a:spcBef>
              <a:spcAft>
                <a:spcPts val="0"/>
              </a:spcAft>
              <a:buClr>
                <a:schemeClr val="dk1"/>
              </a:buClr>
              <a:buSzPts val="1100"/>
              <a:buFont typeface="Arial"/>
              <a:buNone/>
            </a:pPr>
            <a:r>
              <a:rPr b="1" lang="en-GB" sz="1100">
                <a:solidFill>
                  <a:srgbClr val="4D4D4D"/>
                </a:solidFill>
              </a:rPr>
              <a:t>Location-Based Advertising &amp;  Marketing Spend</a:t>
            </a:r>
            <a:endParaRPr b="1" sz="1100">
              <a:solidFill>
                <a:srgbClr val="4D4D4D"/>
              </a:solidFill>
            </a:endParaRPr>
          </a:p>
          <a:p>
            <a:pPr indent="0" lvl="0" marL="0" rtl="0" algn="ctr">
              <a:lnSpc>
                <a:spcPct val="115000"/>
              </a:lnSpc>
              <a:spcBef>
                <a:spcPts val="0"/>
              </a:spcBef>
              <a:spcAft>
                <a:spcPts val="0"/>
              </a:spcAft>
              <a:buClr>
                <a:schemeClr val="dk1"/>
              </a:buClr>
              <a:buSzPts val="1100"/>
              <a:buFont typeface="Arial"/>
              <a:buNone/>
            </a:pPr>
            <a:r>
              <a:rPr i="1" lang="en-GB" sz="750">
                <a:solidFill>
                  <a:srgbClr val="4D4D4D"/>
                </a:solidFill>
              </a:rPr>
              <a:t>Worldwide, 2012-2017 (€ billions)</a:t>
            </a:r>
            <a:endParaRPr i="1" sz="750">
              <a:solidFill>
                <a:srgbClr val="4D4D4D"/>
              </a:solidFill>
            </a:endParaRPr>
          </a:p>
          <a:p>
            <a:pPr indent="0" lvl="0" marL="0" rtl="0" algn="l">
              <a:spcBef>
                <a:spcPts val="0"/>
              </a:spcBef>
              <a:spcAft>
                <a:spcPts val="0"/>
              </a:spcAft>
              <a:buNone/>
            </a:pPr>
            <a:r>
              <a:t/>
            </a:r>
            <a:endParaRPr sz="900"/>
          </a:p>
        </p:txBody>
      </p:sp>
      <p:sp>
        <p:nvSpPr>
          <p:cNvPr id="154" name="Google Shape;154;p18"/>
          <p:cNvSpPr txBox="1"/>
          <p:nvPr/>
        </p:nvSpPr>
        <p:spPr>
          <a:xfrm>
            <a:off x="4956075" y="2498875"/>
            <a:ext cx="1811700" cy="21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18"/>
          <p:cNvPicPr preferRelativeResize="0"/>
          <p:nvPr/>
        </p:nvPicPr>
        <p:blipFill>
          <a:blip r:embed="rId4">
            <a:alphaModFix/>
          </a:blip>
          <a:stretch>
            <a:fillRect/>
          </a:stretch>
        </p:blipFill>
        <p:spPr>
          <a:xfrm>
            <a:off x="2755365" y="3078600"/>
            <a:ext cx="1132897" cy="1815450"/>
          </a:xfrm>
          <a:prstGeom prst="rect">
            <a:avLst/>
          </a:prstGeom>
          <a:noFill/>
          <a:ln>
            <a:noFill/>
          </a:ln>
        </p:spPr>
      </p:pic>
      <p:sp>
        <p:nvSpPr>
          <p:cNvPr id="156" name="Google Shape;156;p18"/>
          <p:cNvSpPr txBox="1"/>
          <p:nvPr/>
        </p:nvSpPr>
        <p:spPr>
          <a:xfrm>
            <a:off x="4727025" y="2675875"/>
            <a:ext cx="1811700" cy="15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txBox="1"/>
          <p:nvPr/>
        </p:nvSpPr>
        <p:spPr>
          <a:xfrm>
            <a:off x="5101850" y="2301050"/>
            <a:ext cx="2134500" cy="9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18"/>
          <p:cNvPicPr preferRelativeResize="0"/>
          <p:nvPr/>
        </p:nvPicPr>
        <p:blipFill>
          <a:blip r:embed="rId5">
            <a:alphaModFix/>
          </a:blip>
          <a:stretch>
            <a:fillRect/>
          </a:stretch>
        </p:blipFill>
        <p:spPr>
          <a:xfrm>
            <a:off x="242025" y="3099450"/>
            <a:ext cx="1830754" cy="1704750"/>
          </a:xfrm>
          <a:prstGeom prst="rect">
            <a:avLst/>
          </a:prstGeom>
          <a:noFill/>
          <a:ln>
            <a:noFill/>
          </a:ln>
        </p:spPr>
      </p:pic>
      <p:pic>
        <p:nvPicPr>
          <p:cNvPr id="159" name="Google Shape;159;p18"/>
          <p:cNvPicPr preferRelativeResize="0"/>
          <p:nvPr/>
        </p:nvPicPr>
        <p:blipFill>
          <a:blip r:embed="rId6">
            <a:alphaModFix/>
          </a:blip>
          <a:stretch>
            <a:fillRect/>
          </a:stretch>
        </p:blipFill>
        <p:spPr>
          <a:xfrm>
            <a:off x="116475" y="2857472"/>
            <a:ext cx="1101575" cy="1273478"/>
          </a:xfrm>
          <a:prstGeom prst="rect">
            <a:avLst/>
          </a:prstGeom>
          <a:noFill/>
          <a:ln>
            <a:noFill/>
          </a:ln>
        </p:spPr>
      </p:pic>
      <p:sp>
        <p:nvSpPr>
          <p:cNvPr id="160" name="Google Shape;160;p18"/>
          <p:cNvSpPr txBox="1"/>
          <p:nvPr/>
        </p:nvSpPr>
        <p:spPr>
          <a:xfrm>
            <a:off x="5455850" y="2634225"/>
            <a:ext cx="13119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18"/>
          <p:cNvPicPr preferRelativeResize="0"/>
          <p:nvPr/>
        </p:nvPicPr>
        <p:blipFill>
          <a:blip r:embed="rId7">
            <a:alphaModFix/>
          </a:blip>
          <a:stretch>
            <a:fillRect/>
          </a:stretch>
        </p:blipFill>
        <p:spPr>
          <a:xfrm>
            <a:off x="2800675" y="3405175"/>
            <a:ext cx="460425" cy="1099100"/>
          </a:xfrm>
          <a:prstGeom prst="rect">
            <a:avLst/>
          </a:prstGeom>
          <a:noFill/>
          <a:ln>
            <a:noFill/>
          </a:ln>
        </p:spPr>
      </p:pic>
      <p:sp>
        <p:nvSpPr>
          <p:cNvPr id="162" name="Google Shape;162;p18"/>
          <p:cNvSpPr txBox="1"/>
          <p:nvPr/>
        </p:nvSpPr>
        <p:spPr>
          <a:xfrm>
            <a:off x="224600" y="4682625"/>
            <a:ext cx="1895100" cy="1770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100"/>
              </a:spcBef>
              <a:spcAft>
                <a:spcPts val="0"/>
              </a:spcAft>
              <a:buClr>
                <a:schemeClr val="dk1"/>
              </a:buClr>
              <a:buSzPts val="1100"/>
              <a:buFont typeface="Arial"/>
              <a:buNone/>
            </a:pPr>
            <a:r>
              <a:rPr b="1" lang="en-GB" sz="800">
                <a:solidFill>
                  <a:srgbClr val="DA0C31"/>
                </a:solidFill>
              </a:rPr>
              <a:t>2014 2015 2016 2017 2018 2019</a:t>
            </a:r>
            <a:endParaRPr b="1" sz="800">
              <a:solidFill>
                <a:srgbClr val="DA0C31"/>
              </a:solidFill>
            </a:endParaRPr>
          </a:p>
          <a:p>
            <a:pPr indent="0" lvl="0" marL="0" rtl="0" algn="l">
              <a:spcBef>
                <a:spcPts val="0"/>
              </a:spcBef>
              <a:spcAft>
                <a:spcPts val="0"/>
              </a:spcAft>
              <a:buNone/>
            </a:pPr>
            <a:r>
              <a:t/>
            </a:r>
            <a:endParaRPr/>
          </a:p>
        </p:txBody>
      </p:sp>
      <p:sp>
        <p:nvSpPr>
          <p:cNvPr id="163" name="Google Shape;163;p18"/>
          <p:cNvSpPr txBox="1"/>
          <p:nvPr/>
        </p:nvSpPr>
        <p:spPr>
          <a:xfrm>
            <a:off x="2882575" y="4734200"/>
            <a:ext cx="937200" cy="2712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100"/>
              </a:spcBef>
              <a:spcAft>
                <a:spcPts val="0"/>
              </a:spcAft>
              <a:buClr>
                <a:schemeClr val="dk1"/>
              </a:buClr>
              <a:buSzPts val="1100"/>
              <a:buFont typeface="Arial"/>
              <a:buNone/>
            </a:pPr>
            <a:r>
              <a:rPr b="1" lang="en-GB" sz="1000">
                <a:solidFill>
                  <a:srgbClr val="DA0C31"/>
                </a:solidFill>
              </a:rPr>
              <a:t>2012  2017</a:t>
            </a:r>
            <a:endParaRPr b="1" sz="1000">
              <a:solidFill>
                <a:srgbClr val="DA0C31"/>
              </a:solidFill>
            </a:endParaRPr>
          </a:p>
          <a:p>
            <a:pPr indent="0" lvl="0" marL="0" rtl="0" algn="l">
              <a:spcBef>
                <a:spcPts val="0"/>
              </a:spcBef>
              <a:spcAft>
                <a:spcPts val="0"/>
              </a:spcAft>
              <a:buNone/>
            </a:pPr>
            <a:r>
              <a:t/>
            </a:r>
            <a:endParaRPr/>
          </a:p>
        </p:txBody>
      </p:sp>
      <p:sp>
        <p:nvSpPr>
          <p:cNvPr id="164" name="Google Shape;164;p18"/>
          <p:cNvSpPr txBox="1"/>
          <p:nvPr/>
        </p:nvSpPr>
        <p:spPr>
          <a:xfrm>
            <a:off x="2808750" y="4407175"/>
            <a:ext cx="666300" cy="3333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100"/>
              </a:spcBef>
              <a:spcAft>
                <a:spcPts val="0"/>
              </a:spcAft>
              <a:buClr>
                <a:schemeClr val="dk1"/>
              </a:buClr>
              <a:buSzPts val="1100"/>
              <a:buFont typeface="Arial"/>
              <a:buNone/>
            </a:pPr>
            <a:r>
              <a:rPr b="1" lang="en-GB" sz="1000">
                <a:solidFill>
                  <a:srgbClr val="DA0C31"/>
                </a:solidFill>
              </a:rPr>
              <a:t>€ 0.53</a:t>
            </a:r>
            <a:endParaRPr b="1" sz="1000">
              <a:solidFill>
                <a:srgbClr val="DA0C31"/>
              </a:solidFill>
            </a:endParaRPr>
          </a:p>
          <a:p>
            <a:pPr indent="0" lvl="0" marL="0" rtl="0" algn="l">
              <a:spcBef>
                <a:spcPts val="0"/>
              </a:spcBef>
              <a:spcAft>
                <a:spcPts val="0"/>
              </a:spcAft>
              <a:buNone/>
            </a:pPr>
            <a:r>
              <a:t/>
            </a:r>
            <a:endParaRPr/>
          </a:p>
        </p:txBody>
      </p:sp>
      <p:pic>
        <p:nvPicPr>
          <p:cNvPr id="165" name="Google Shape;165;p18"/>
          <p:cNvPicPr preferRelativeResize="0"/>
          <p:nvPr/>
        </p:nvPicPr>
        <p:blipFill>
          <a:blip r:embed="rId8">
            <a:alphaModFix/>
          </a:blip>
          <a:stretch>
            <a:fillRect/>
          </a:stretch>
        </p:blipFill>
        <p:spPr>
          <a:xfrm flipH="1">
            <a:off x="4267200" y="2016225"/>
            <a:ext cx="13968" cy="2989174"/>
          </a:xfrm>
          <a:prstGeom prst="rect">
            <a:avLst/>
          </a:prstGeom>
          <a:noFill/>
          <a:ln>
            <a:noFill/>
          </a:ln>
        </p:spPr>
      </p:pic>
      <p:pic>
        <p:nvPicPr>
          <p:cNvPr id="166" name="Google Shape;166;p18"/>
          <p:cNvPicPr preferRelativeResize="0"/>
          <p:nvPr/>
        </p:nvPicPr>
        <p:blipFill>
          <a:blip r:embed="rId9">
            <a:alphaModFix/>
          </a:blip>
          <a:stretch>
            <a:fillRect/>
          </a:stretch>
        </p:blipFill>
        <p:spPr>
          <a:xfrm>
            <a:off x="4569350" y="2110075"/>
            <a:ext cx="38100" cy="133350"/>
          </a:xfrm>
          <a:prstGeom prst="rect">
            <a:avLst/>
          </a:prstGeom>
          <a:noFill/>
          <a:ln>
            <a:noFill/>
          </a:ln>
        </p:spPr>
      </p:pic>
      <p:pic>
        <p:nvPicPr>
          <p:cNvPr id="167" name="Google Shape;167;p18"/>
          <p:cNvPicPr preferRelativeResize="0"/>
          <p:nvPr/>
        </p:nvPicPr>
        <p:blipFill>
          <a:blip r:embed="rId10">
            <a:alphaModFix/>
          </a:blip>
          <a:stretch>
            <a:fillRect/>
          </a:stretch>
        </p:blipFill>
        <p:spPr>
          <a:xfrm>
            <a:off x="4569350" y="3557875"/>
            <a:ext cx="38100" cy="133350"/>
          </a:xfrm>
          <a:prstGeom prst="rect">
            <a:avLst/>
          </a:prstGeom>
          <a:noFill/>
          <a:ln>
            <a:noFill/>
          </a:ln>
        </p:spPr>
      </p:pic>
      <p:sp>
        <p:nvSpPr>
          <p:cNvPr id="168" name="Google Shape;168;p18"/>
          <p:cNvSpPr txBox="1"/>
          <p:nvPr/>
        </p:nvSpPr>
        <p:spPr>
          <a:xfrm>
            <a:off x="4895625" y="1986200"/>
            <a:ext cx="2780100" cy="14793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Clr>
                <a:schemeClr val="dk1"/>
              </a:buClr>
              <a:buSzPts val="1100"/>
              <a:buFont typeface="Arial"/>
              <a:buNone/>
            </a:pPr>
            <a:r>
              <a:rPr lang="en-GB" sz="1300">
                <a:solidFill>
                  <a:srgbClr val="4D4D4D"/>
                </a:solidFill>
                <a:latin typeface="Verdana"/>
                <a:ea typeface="Verdana"/>
                <a:cs typeface="Verdana"/>
                <a:sym typeface="Verdana"/>
              </a:rPr>
              <a:t>Almost </a:t>
            </a:r>
            <a:r>
              <a:rPr b="1" lang="en-GB" sz="1300">
                <a:solidFill>
                  <a:srgbClr val="4D4D4D"/>
                </a:solidFill>
                <a:latin typeface="Verdana"/>
                <a:ea typeface="Verdana"/>
                <a:cs typeface="Verdana"/>
                <a:sym typeface="Verdana"/>
              </a:rPr>
              <a:t>20% </a:t>
            </a:r>
            <a:r>
              <a:rPr lang="en-GB" sz="1300">
                <a:solidFill>
                  <a:srgbClr val="4D4D4D"/>
                </a:solidFill>
                <a:latin typeface="Verdana"/>
                <a:ea typeface="Verdana"/>
                <a:cs typeface="Verdana"/>
                <a:sym typeface="Verdana"/>
              </a:rPr>
              <a:t>of the </a:t>
            </a:r>
            <a:r>
              <a:rPr b="1" lang="en-GB" sz="1300">
                <a:solidFill>
                  <a:srgbClr val="4D4D4D"/>
                </a:solidFill>
                <a:latin typeface="Verdana"/>
                <a:ea typeface="Verdana"/>
                <a:cs typeface="Verdana"/>
                <a:sym typeface="Verdana"/>
              </a:rPr>
              <a:t>world population  </a:t>
            </a:r>
            <a:r>
              <a:rPr lang="en-GB" sz="1300">
                <a:solidFill>
                  <a:srgbClr val="4D4D4D"/>
                </a:solidFill>
                <a:latin typeface="Verdana"/>
                <a:ea typeface="Verdana"/>
                <a:cs typeface="Verdana"/>
                <a:sym typeface="Verdana"/>
              </a:rPr>
              <a:t>is already using LBS. </a:t>
            </a:r>
            <a:r>
              <a:rPr b="1" lang="en-GB" sz="1300">
                <a:solidFill>
                  <a:srgbClr val="4D4D4D"/>
                </a:solidFill>
                <a:latin typeface="Verdana"/>
                <a:ea typeface="Verdana"/>
                <a:cs typeface="Verdana"/>
                <a:sym typeface="Verdana"/>
              </a:rPr>
              <a:t>62% </a:t>
            </a:r>
            <a:r>
              <a:rPr lang="en-GB" sz="1300">
                <a:solidFill>
                  <a:srgbClr val="4D4D4D"/>
                </a:solidFill>
                <a:latin typeface="Verdana"/>
                <a:ea typeface="Verdana"/>
                <a:cs typeface="Verdana"/>
                <a:sym typeface="Verdana"/>
              </a:rPr>
              <a:t>of those  who don’t, </a:t>
            </a:r>
            <a:r>
              <a:rPr b="1" lang="en-GB" sz="1300">
                <a:solidFill>
                  <a:srgbClr val="4D4D4D"/>
                </a:solidFill>
                <a:latin typeface="Verdana"/>
                <a:ea typeface="Verdana"/>
                <a:cs typeface="Verdana"/>
                <a:sym typeface="Verdana"/>
              </a:rPr>
              <a:t>aspire </a:t>
            </a:r>
            <a:r>
              <a:rPr lang="en-GB" sz="1300">
                <a:solidFill>
                  <a:srgbClr val="4D4D4D"/>
                </a:solidFill>
                <a:latin typeface="Verdana"/>
                <a:ea typeface="Verdana"/>
                <a:cs typeface="Verdana"/>
                <a:sym typeface="Verdana"/>
              </a:rPr>
              <a:t>to do so </a:t>
            </a:r>
            <a:r>
              <a:rPr b="1" lang="en-GB" sz="1300">
                <a:solidFill>
                  <a:srgbClr val="4D4D4D"/>
                </a:solidFill>
                <a:latin typeface="Verdana"/>
                <a:ea typeface="Verdana"/>
                <a:cs typeface="Verdana"/>
                <a:sym typeface="Verdana"/>
              </a:rPr>
              <a:t>in the  future</a:t>
            </a:r>
            <a:r>
              <a:rPr lang="en-GB" sz="1300">
                <a:solidFill>
                  <a:srgbClr val="4D4D4D"/>
                </a:solidFill>
                <a:latin typeface="Verdana"/>
                <a:ea typeface="Verdana"/>
                <a:cs typeface="Verdana"/>
                <a:sym typeface="Verdana"/>
              </a:rPr>
              <a:t>.</a:t>
            </a:r>
            <a:endParaRPr sz="1300">
              <a:solidFill>
                <a:srgbClr val="4D4D4D"/>
              </a:solidFill>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p:txBody>
      </p:sp>
      <p:sp>
        <p:nvSpPr>
          <p:cNvPr id="169" name="Google Shape;169;p18"/>
          <p:cNvSpPr txBox="1"/>
          <p:nvPr/>
        </p:nvSpPr>
        <p:spPr>
          <a:xfrm>
            <a:off x="4924850" y="3371375"/>
            <a:ext cx="3123600" cy="1432800"/>
          </a:xfrm>
          <a:prstGeom prst="rect">
            <a:avLst/>
          </a:prstGeom>
          <a:noFill/>
          <a:ln>
            <a:noFill/>
          </a:ln>
        </p:spPr>
        <p:txBody>
          <a:bodyPr anchorCtr="0" anchor="t" bIns="91425" lIns="91425" spcFirstLastPara="1" rIns="91425" wrap="square" tIns="91425">
            <a:noAutofit/>
          </a:bodyPr>
          <a:lstStyle/>
          <a:p>
            <a:pPr indent="0" lvl="0" marL="12700" marR="12700" rtl="0" algn="l">
              <a:lnSpc>
                <a:spcPct val="115000"/>
              </a:lnSpc>
              <a:spcBef>
                <a:spcPts val="100"/>
              </a:spcBef>
              <a:spcAft>
                <a:spcPts val="0"/>
              </a:spcAft>
              <a:buClr>
                <a:schemeClr val="dk1"/>
              </a:buClr>
              <a:buSzPts val="1100"/>
              <a:buFont typeface="Arial"/>
              <a:buNone/>
            </a:pPr>
            <a:r>
              <a:rPr lang="en-GB" sz="1300">
                <a:solidFill>
                  <a:srgbClr val="4D4D4D"/>
                </a:solidFill>
              </a:rPr>
              <a:t>Location-based services are expected  to bring in </a:t>
            </a:r>
            <a:r>
              <a:rPr b="1" lang="en-GB" sz="1300">
                <a:solidFill>
                  <a:srgbClr val="4D4D4D"/>
                </a:solidFill>
              </a:rPr>
              <a:t>$250 billion in revenue </a:t>
            </a:r>
            <a:r>
              <a:rPr lang="en-GB" sz="1300">
                <a:solidFill>
                  <a:srgbClr val="4D4D4D"/>
                </a:solidFill>
              </a:rPr>
              <a:t>from  consumers and advertisers by 2020  More than </a:t>
            </a:r>
            <a:r>
              <a:rPr b="1" lang="en-GB" sz="1300">
                <a:solidFill>
                  <a:srgbClr val="4D4D4D"/>
                </a:solidFill>
              </a:rPr>
              <a:t>50% </a:t>
            </a:r>
            <a:r>
              <a:rPr lang="en-GB" sz="1300">
                <a:solidFill>
                  <a:srgbClr val="4D4D4D"/>
                </a:solidFill>
              </a:rPr>
              <a:t>will come from  </a:t>
            </a:r>
            <a:r>
              <a:rPr b="1" lang="en-GB" sz="1300">
                <a:solidFill>
                  <a:srgbClr val="4D4D4D"/>
                </a:solidFill>
              </a:rPr>
              <a:t>location based search advertising.</a:t>
            </a:r>
            <a:endParaRPr b="1" sz="1300">
              <a:solidFill>
                <a:srgbClr val="4D4D4D"/>
              </a:solidFill>
            </a:endParaRPr>
          </a:p>
          <a:p>
            <a:pPr indent="0" lvl="0" marL="0" rtl="0" algn="l">
              <a:spcBef>
                <a:spcPts val="0"/>
              </a:spcBef>
              <a:spcAft>
                <a:spcPts val="0"/>
              </a:spcAft>
              <a:buNone/>
            </a:pPr>
            <a:r>
              <a:t/>
            </a:r>
            <a:endParaRPr sz="1100"/>
          </a:p>
        </p:txBody>
      </p:sp>
      <p:pic>
        <p:nvPicPr>
          <p:cNvPr id="170" name="Google Shape;170;p18"/>
          <p:cNvPicPr preferRelativeResize="0"/>
          <p:nvPr/>
        </p:nvPicPr>
        <p:blipFill>
          <a:blip r:embed="rId11">
            <a:alphaModFix/>
          </a:blip>
          <a:stretch>
            <a:fillRect/>
          </a:stretch>
        </p:blipFill>
        <p:spPr>
          <a:xfrm>
            <a:off x="7391400" y="106325"/>
            <a:ext cx="1583775" cy="21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19"/>
          <p:cNvPicPr preferRelativeResize="0"/>
          <p:nvPr/>
        </p:nvPicPr>
        <p:blipFill>
          <a:blip r:embed="rId3">
            <a:alphaModFix/>
          </a:blip>
          <a:stretch>
            <a:fillRect/>
          </a:stretch>
        </p:blipFill>
        <p:spPr>
          <a:xfrm>
            <a:off x="0" y="0"/>
            <a:ext cx="9144000" cy="1047751"/>
          </a:xfrm>
          <a:prstGeom prst="rect">
            <a:avLst/>
          </a:prstGeom>
          <a:noFill/>
          <a:ln>
            <a:noFill/>
          </a:ln>
        </p:spPr>
      </p:pic>
      <p:sp>
        <p:nvSpPr>
          <p:cNvPr id="176" name="Google Shape;176;p19"/>
          <p:cNvSpPr txBox="1"/>
          <p:nvPr>
            <p:ph type="title"/>
          </p:nvPr>
        </p:nvSpPr>
        <p:spPr>
          <a:xfrm>
            <a:off x="311700" y="237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rgbClr val="FFFFFF"/>
                </a:solidFill>
                <a:latin typeface="Verdana"/>
                <a:ea typeface="Verdana"/>
                <a:cs typeface="Verdana"/>
                <a:sym typeface="Verdana"/>
              </a:rPr>
              <a:t>Benefits of text marketing campaigns	</a:t>
            </a:r>
            <a:endParaRPr sz="2700">
              <a:solidFill>
                <a:srgbClr val="FFFFFF"/>
              </a:solidFill>
              <a:latin typeface="Verdana"/>
              <a:ea typeface="Verdana"/>
              <a:cs typeface="Verdana"/>
              <a:sym typeface="Verdana"/>
            </a:endParaRPr>
          </a:p>
        </p:txBody>
      </p:sp>
      <p:sp>
        <p:nvSpPr>
          <p:cNvPr id="177" name="Google Shape;177;p19"/>
          <p:cNvSpPr txBox="1"/>
          <p:nvPr>
            <p:ph idx="1" type="body"/>
          </p:nvPr>
        </p:nvSpPr>
        <p:spPr>
          <a:xfrm>
            <a:off x="311700" y="1171575"/>
            <a:ext cx="8520600" cy="1685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Verdana"/>
              <a:buChar char="●"/>
            </a:pPr>
            <a:r>
              <a:rPr lang="en-GB">
                <a:solidFill>
                  <a:srgbClr val="000000"/>
                </a:solidFill>
                <a:latin typeface="Verdana"/>
                <a:ea typeface="Verdana"/>
                <a:cs typeface="Verdana"/>
                <a:sym typeface="Verdana"/>
              </a:rPr>
              <a:t>Build loyal customers</a:t>
            </a:r>
            <a:endParaRPr>
              <a:solidFill>
                <a:srgbClr val="000000"/>
              </a:solidFill>
              <a:latin typeface="Verdana"/>
              <a:ea typeface="Verdana"/>
              <a:cs typeface="Verdana"/>
              <a:sym typeface="Verdana"/>
            </a:endParaRPr>
          </a:p>
          <a:p>
            <a:pPr indent="0" lvl="0" marL="0" rtl="0" algn="just">
              <a:spcBef>
                <a:spcPts val="1600"/>
              </a:spcBef>
              <a:spcAft>
                <a:spcPts val="1600"/>
              </a:spcAft>
              <a:buNone/>
            </a:pPr>
            <a:r>
              <a:rPr lang="en-GB" sz="1600">
                <a:solidFill>
                  <a:srgbClr val="000000"/>
                </a:solidFill>
                <a:latin typeface="Verdana"/>
                <a:ea typeface="Verdana"/>
                <a:cs typeface="Verdana"/>
                <a:sym typeface="Verdana"/>
              </a:rPr>
              <a:t>	</a:t>
            </a:r>
            <a:r>
              <a:rPr lang="en-GB" sz="1400">
                <a:solidFill>
                  <a:srgbClr val="434343"/>
                </a:solidFill>
                <a:latin typeface="Verdana"/>
                <a:ea typeface="Verdana"/>
                <a:cs typeface="Verdana"/>
                <a:sym typeface="Verdana"/>
              </a:rPr>
              <a:t>Sms Marketing is a great channel to engage and build loyal customers. Offer your customers promotions and offer informations about your business when you feel the need. This makes you customers feel appreciated by keeping them the main focus of your business. The more you give, the more you get back.</a:t>
            </a:r>
            <a:endParaRPr sz="1400">
              <a:solidFill>
                <a:srgbClr val="434343"/>
              </a:solidFill>
              <a:latin typeface="Verdana"/>
              <a:ea typeface="Verdana"/>
              <a:cs typeface="Verdana"/>
              <a:sym typeface="Verdana"/>
            </a:endParaRPr>
          </a:p>
        </p:txBody>
      </p:sp>
      <p:sp>
        <p:nvSpPr>
          <p:cNvPr id="178" name="Google Shape;178;p19"/>
          <p:cNvSpPr txBox="1"/>
          <p:nvPr>
            <p:ph idx="1" type="body"/>
          </p:nvPr>
        </p:nvSpPr>
        <p:spPr>
          <a:xfrm>
            <a:off x="454575" y="2981100"/>
            <a:ext cx="8520600" cy="1763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Verdana"/>
              <a:buChar char="●"/>
            </a:pPr>
            <a:r>
              <a:rPr lang="en-GB">
                <a:solidFill>
                  <a:srgbClr val="000000"/>
                </a:solidFill>
                <a:latin typeface="Verdana"/>
                <a:ea typeface="Verdana"/>
                <a:cs typeface="Verdana"/>
                <a:sym typeface="Verdana"/>
              </a:rPr>
              <a:t>Fast and Effective</a:t>
            </a:r>
            <a:endParaRPr>
              <a:solidFill>
                <a:srgbClr val="000000"/>
              </a:solidFill>
              <a:latin typeface="Verdana"/>
              <a:ea typeface="Verdana"/>
              <a:cs typeface="Verdana"/>
              <a:sym typeface="Verdana"/>
            </a:endParaRPr>
          </a:p>
          <a:p>
            <a:pPr indent="0" lvl="0" marL="0" rtl="0" algn="just">
              <a:spcBef>
                <a:spcPts val="1600"/>
              </a:spcBef>
              <a:spcAft>
                <a:spcPts val="1600"/>
              </a:spcAft>
              <a:buNone/>
            </a:pPr>
            <a:r>
              <a:rPr lang="en-GB" sz="1600">
                <a:solidFill>
                  <a:srgbClr val="000000"/>
                </a:solidFill>
                <a:latin typeface="Verdana"/>
                <a:ea typeface="Verdana"/>
                <a:cs typeface="Verdana"/>
                <a:sym typeface="Verdana"/>
              </a:rPr>
              <a:t>	</a:t>
            </a:r>
            <a:r>
              <a:rPr lang="en-GB" sz="1400">
                <a:solidFill>
                  <a:srgbClr val="434343"/>
                </a:solidFill>
                <a:latin typeface="Verdana"/>
                <a:ea typeface="Verdana"/>
                <a:cs typeface="Verdana"/>
                <a:sym typeface="Verdana"/>
              </a:rPr>
              <a:t>Sms Marketing allows you to reach a large number of people all at the same time. Text Messaging is an instant marketing tool, getting your message into the hands of the right audience, when you want it. Customers keep their mobile phones on hand, making it easy to communicate your message to them.</a:t>
            </a:r>
            <a:endParaRPr sz="1400">
              <a:solidFill>
                <a:srgbClr val="434343"/>
              </a:solidFill>
              <a:latin typeface="Verdana"/>
              <a:ea typeface="Verdana"/>
              <a:cs typeface="Verdana"/>
              <a:sym typeface="Verdana"/>
            </a:endParaRPr>
          </a:p>
        </p:txBody>
      </p:sp>
      <p:pic>
        <p:nvPicPr>
          <p:cNvPr id="179" name="Google Shape;179;p19"/>
          <p:cNvPicPr preferRelativeResize="0"/>
          <p:nvPr/>
        </p:nvPicPr>
        <p:blipFill>
          <a:blip r:embed="rId4">
            <a:alphaModFix/>
          </a:blip>
          <a:stretch>
            <a:fillRect/>
          </a:stretch>
        </p:blipFill>
        <p:spPr>
          <a:xfrm>
            <a:off x="7391400" y="106325"/>
            <a:ext cx="1583775" cy="21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0"/>
          <p:cNvPicPr preferRelativeResize="0"/>
          <p:nvPr/>
        </p:nvPicPr>
        <p:blipFill>
          <a:blip r:embed="rId3">
            <a:alphaModFix/>
          </a:blip>
          <a:stretch>
            <a:fillRect/>
          </a:stretch>
        </p:blipFill>
        <p:spPr>
          <a:xfrm>
            <a:off x="0" y="0"/>
            <a:ext cx="9144000" cy="1047751"/>
          </a:xfrm>
          <a:prstGeom prst="rect">
            <a:avLst/>
          </a:prstGeom>
          <a:noFill/>
          <a:ln>
            <a:noFill/>
          </a:ln>
        </p:spPr>
      </p:pic>
      <p:sp>
        <p:nvSpPr>
          <p:cNvPr id="185" name="Google Shape;185;p20"/>
          <p:cNvSpPr txBox="1"/>
          <p:nvPr>
            <p:ph type="title"/>
          </p:nvPr>
        </p:nvSpPr>
        <p:spPr>
          <a:xfrm>
            <a:off x="311700" y="237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rgbClr val="FFFFFF"/>
                </a:solidFill>
                <a:latin typeface="Verdana"/>
                <a:ea typeface="Verdana"/>
                <a:cs typeface="Verdana"/>
                <a:sym typeface="Verdana"/>
              </a:rPr>
              <a:t>Benefits of text marketing campaigns	</a:t>
            </a:r>
            <a:endParaRPr sz="2700">
              <a:solidFill>
                <a:srgbClr val="FFFFFF"/>
              </a:solidFill>
              <a:latin typeface="Verdana"/>
              <a:ea typeface="Verdana"/>
              <a:cs typeface="Verdana"/>
              <a:sym typeface="Verdana"/>
            </a:endParaRPr>
          </a:p>
        </p:txBody>
      </p:sp>
      <p:sp>
        <p:nvSpPr>
          <p:cNvPr id="186" name="Google Shape;186;p20"/>
          <p:cNvSpPr txBox="1"/>
          <p:nvPr>
            <p:ph idx="1" type="body"/>
          </p:nvPr>
        </p:nvSpPr>
        <p:spPr>
          <a:xfrm>
            <a:off x="311700" y="1171575"/>
            <a:ext cx="8520600" cy="1680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Verdana"/>
              <a:buChar char="●"/>
            </a:pPr>
            <a:r>
              <a:rPr lang="en-GB">
                <a:solidFill>
                  <a:srgbClr val="000000"/>
                </a:solidFill>
                <a:latin typeface="Verdana"/>
                <a:ea typeface="Verdana"/>
                <a:cs typeface="Verdana"/>
                <a:sym typeface="Verdana"/>
              </a:rPr>
              <a:t>Straight to the point</a:t>
            </a:r>
            <a:endParaRPr>
              <a:solidFill>
                <a:srgbClr val="000000"/>
              </a:solidFill>
              <a:latin typeface="Verdana"/>
              <a:ea typeface="Verdana"/>
              <a:cs typeface="Verdana"/>
              <a:sym typeface="Verdana"/>
            </a:endParaRPr>
          </a:p>
          <a:p>
            <a:pPr indent="0" lvl="0" marL="0" rtl="0" algn="just">
              <a:spcBef>
                <a:spcPts val="1600"/>
              </a:spcBef>
              <a:spcAft>
                <a:spcPts val="1600"/>
              </a:spcAft>
              <a:buNone/>
            </a:pPr>
            <a:r>
              <a:rPr lang="en-GB" sz="1600">
                <a:solidFill>
                  <a:srgbClr val="000000"/>
                </a:solidFill>
                <a:latin typeface="Verdana"/>
                <a:ea typeface="Verdana"/>
                <a:cs typeface="Verdana"/>
                <a:sym typeface="Verdana"/>
              </a:rPr>
              <a:t>	</a:t>
            </a:r>
            <a:r>
              <a:rPr lang="en-GB" sz="1400">
                <a:solidFill>
                  <a:srgbClr val="434343"/>
                </a:solidFill>
                <a:latin typeface="Verdana"/>
                <a:ea typeface="Verdana"/>
                <a:cs typeface="Verdana"/>
                <a:sym typeface="Verdana"/>
              </a:rPr>
              <a:t>With only 160 characters allowed when sending a text message this ensures that your message is clear and concise. Getting straight to the point is important, telling customers exactly what you want them to know and making it an easy read will benefit both the customer and your business. </a:t>
            </a:r>
            <a:endParaRPr sz="1400">
              <a:solidFill>
                <a:srgbClr val="434343"/>
              </a:solidFill>
              <a:latin typeface="Verdana"/>
              <a:ea typeface="Verdana"/>
              <a:cs typeface="Verdana"/>
              <a:sym typeface="Verdana"/>
            </a:endParaRPr>
          </a:p>
        </p:txBody>
      </p:sp>
      <p:sp>
        <p:nvSpPr>
          <p:cNvPr id="187" name="Google Shape;187;p20"/>
          <p:cNvSpPr txBox="1"/>
          <p:nvPr>
            <p:ph idx="1" type="body"/>
          </p:nvPr>
        </p:nvSpPr>
        <p:spPr>
          <a:xfrm>
            <a:off x="454575" y="2852475"/>
            <a:ext cx="8520600" cy="2005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Verdana"/>
              <a:buChar char="●"/>
            </a:pPr>
            <a:r>
              <a:rPr lang="en-GB">
                <a:solidFill>
                  <a:srgbClr val="000000"/>
                </a:solidFill>
                <a:latin typeface="Verdana"/>
                <a:ea typeface="Verdana"/>
                <a:cs typeface="Verdana"/>
                <a:sym typeface="Verdana"/>
              </a:rPr>
              <a:t>Time management</a:t>
            </a:r>
            <a:endParaRPr>
              <a:solidFill>
                <a:srgbClr val="000000"/>
              </a:solidFill>
              <a:latin typeface="Verdana"/>
              <a:ea typeface="Verdana"/>
              <a:cs typeface="Verdana"/>
              <a:sym typeface="Verdana"/>
            </a:endParaRPr>
          </a:p>
          <a:p>
            <a:pPr indent="0" lvl="0" marL="0" rtl="0" algn="just">
              <a:spcBef>
                <a:spcPts val="1600"/>
              </a:spcBef>
              <a:spcAft>
                <a:spcPts val="1600"/>
              </a:spcAft>
              <a:buNone/>
            </a:pPr>
            <a:r>
              <a:rPr lang="en-GB" sz="1600">
                <a:solidFill>
                  <a:srgbClr val="000000"/>
                </a:solidFill>
              </a:rPr>
              <a:t>	</a:t>
            </a:r>
            <a:r>
              <a:rPr lang="en-GB" sz="1400">
                <a:solidFill>
                  <a:srgbClr val="434343"/>
                </a:solidFill>
                <a:latin typeface="Verdana"/>
                <a:ea typeface="Verdana"/>
                <a:cs typeface="Verdana"/>
                <a:sym typeface="Verdana"/>
              </a:rPr>
              <a:t>Everybody knows that ‘Time is Money’, with SMS Marketing you will save a lot of time, allowing you to concentrate on other areas of the business. It is a simple and easy process. With the scheduling component of SMS you can simply organise your SMS marketing campaigns for a later date. This is a huge benefit as it allows you to manage your time efficiently.</a:t>
            </a:r>
            <a:endParaRPr sz="1400">
              <a:solidFill>
                <a:srgbClr val="434343"/>
              </a:solidFill>
              <a:latin typeface="Verdana"/>
              <a:ea typeface="Verdana"/>
              <a:cs typeface="Verdana"/>
              <a:sym typeface="Verdana"/>
            </a:endParaRPr>
          </a:p>
        </p:txBody>
      </p:sp>
      <p:pic>
        <p:nvPicPr>
          <p:cNvPr id="188" name="Google Shape;188;p20"/>
          <p:cNvPicPr preferRelativeResize="0"/>
          <p:nvPr/>
        </p:nvPicPr>
        <p:blipFill>
          <a:blip r:embed="rId4">
            <a:alphaModFix/>
          </a:blip>
          <a:stretch>
            <a:fillRect/>
          </a:stretch>
        </p:blipFill>
        <p:spPr>
          <a:xfrm>
            <a:off x="7391400" y="106325"/>
            <a:ext cx="1583775" cy="21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1"/>
          <p:cNvPicPr preferRelativeResize="0"/>
          <p:nvPr/>
        </p:nvPicPr>
        <p:blipFill>
          <a:blip r:embed="rId3">
            <a:alphaModFix/>
          </a:blip>
          <a:stretch>
            <a:fillRect/>
          </a:stretch>
        </p:blipFill>
        <p:spPr>
          <a:xfrm>
            <a:off x="0" y="0"/>
            <a:ext cx="9144000" cy="933899"/>
          </a:xfrm>
          <a:prstGeom prst="rect">
            <a:avLst/>
          </a:prstGeom>
          <a:noFill/>
          <a:ln>
            <a:noFill/>
          </a:ln>
        </p:spPr>
      </p:pic>
      <p:sp>
        <p:nvSpPr>
          <p:cNvPr id="194" name="Google Shape;194;p21"/>
          <p:cNvSpPr txBox="1"/>
          <p:nvPr>
            <p:ph type="title"/>
          </p:nvPr>
        </p:nvSpPr>
        <p:spPr>
          <a:xfrm>
            <a:off x="311700" y="18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rgbClr val="FFFFFF"/>
                </a:solidFill>
                <a:latin typeface="Verdana"/>
                <a:ea typeface="Verdana"/>
                <a:cs typeface="Verdana"/>
                <a:sym typeface="Verdana"/>
              </a:rPr>
              <a:t>File Processor</a:t>
            </a:r>
            <a:endParaRPr sz="2700">
              <a:solidFill>
                <a:srgbClr val="FFFFFF"/>
              </a:solidFill>
              <a:latin typeface="Verdana"/>
              <a:ea typeface="Verdana"/>
              <a:cs typeface="Verdana"/>
              <a:sym typeface="Verdana"/>
            </a:endParaRPr>
          </a:p>
        </p:txBody>
      </p:sp>
      <p:sp>
        <p:nvSpPr>
          <p:cNvPr id="195" name="Google Shape;195;p21"/>
          <p:cNvSpPr txBox="1"/>
          <p:nvPr>
            <p:ph idx="1" type="body"/>
          </p:nvPr>
        </p:nvSpPr>
        <p:spPr>
          <a:xfrm>
            <a:off x="311700" y="901400"/>
            <a:ext cx="8520600" cy="404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700">
                <a:latin typeface="Verdana"/>
                <a:ea typeface="Verdana"/>
                <a:cs typeface="Verdana"/>
                <a:sym typeface="Verdana"/>
              </a:rPr>
              <a:t>The key part in finding customers to whom we can upsell products is to localize them. </a:t>
            </a:r>
            <a:endParaRPr sz="1700">
              <a:latin typeface="Verdana"/>
              <a:ea typeface="Verdana"/>
              <a:cs typeface="Verdana"/>
              <a:sym typeface="Verdana"/>
            </a:endParaRPr>
          </a:p>
          <a:p>
            <a:pPr indent="0" lvl="0" marL="0" rtl="0" algn="just">
              <a:spcBef>
                <a:spcPts val="1600"/>
              </a:spcBef>
              <a:spcAft>
                <a:spcPts val="0"/>
              </a:spcAft>
              <a:buClr>
                <a:schemeClr val="dk1"/>
              </a:buClr>
              <a:buSzPts val="1100"/>
              <a:buFont typeface="Arial"/>
              <a:buNone/>
            </a:pPr>
            <a:r>
              <a:rPr lang="en-GB" sz="1700">
                <a:latin typeface="Verdana"/>
                <a:ea typeface="Verdana"/>
                <a:cs typeface="Verdana"/>
                <a:sym typeface="Verdana"/>
              </a:rPr>
              <a:t>We do that through voice call records provided by the phone operator.</a:t>
            </a:r>
            <a:endParaRPr sz="1700">
              <a:latin typeface="Verdana"/>
              <a:ea typeface="Verdana"/>
              <a:cs typeface="Verdana"/>
              <a:sym typeface="Verdana"/>
            </a:endParaRPr>
          </a:p>
          <a:p>
            <a:pPr indent="0" lvl="0" marL="0" rtl="0" algn="just">
              <a:spcBef>
                <a:spcPts val="1600"/>
              </a:spcBef>
              <a:spcAft>
                <a:spcPts val="0"/>
              </a:spcAft>
              <a:buNone/>
            </a:pPr>
            <a:r>
              <a:rPr lang="en-GB" sz="1700">
                <a:latin typeface="Verdana"/>
                <a:ea typeface="Verdana"/>
                <a:cs typeface="Verdana"/>
                <a:sym typeface="Verdana"/>
              </a:rPr>
              <a:t>This records are stored in cdr(call detail record) file format. File processor extracts all the information from these files which are stored somewhere on the disk (supposedly, they are in an input directory)</a:t>
            </a:r>
            <a:endParaRPr sz="1700">
              <a:latin typeface="Verdana"/>
              <a:ea typeface="Verdana"/>
              <a:cs typeface="Verdana"/>
              <a:sym typeface="Verdana"/>
            </a:endParaRPr>
          </a:p>
          <a:p>
            <a:pPr indent="0" lvl="0" marL="0" rtl="0" algn="just">
              <a:spcBef>
                <a:spcPts val="1600"/>
              </a:spcBef>
              <a:spcAft>
                <a:spcPts val="0"/>
              </a:spcAft>
              <a:buNone/>
            </a:pPr>
            <a:r>
              <a:rPr lang="en-GB" sz="1700">
                <a:latin typeface="Verdana"/>
                <a:ea typeface="Verdana"/>
                <a:cs typeface="Verdana"/>
                <a:sym typeface="Verdana"/>
              </a:rPr>
              <a:t>File format:</a:t>
            </a:r>
            <a:endParaRPr sz="1700">
              <a:latin typeface="Verdana"/>
              <a:ea typeface="Verdana"/>
              <a:cs typeface="Verdana"/>
              <a:sym typeface="Verdana"/>
            </a:endParaRPr>
          </a:p>
          <a:p>
            <a:pPr indent="0" lvl="0" marL="0" rtl="0" algn="just">
              <a:spcBef>
                <a:spcPts val="1600"/>
              </a:spcBef>
              <a:spcAft>
                <a:spcPts val="0"/>
              </a:spcAft>
              <a:buClr>
                <a:schemeClr val="dk1"/>
              </a:buClr>
              <a:buSzPts val="1100"/>
              <a:buFont typeface="Arial"/>
              <a:buNone/>
            </a:pPr>
            <a:r>
              <a:t/>
            </a:r>
            <a:endParaRPr/>
          </a:p>
          <a:p>
            <a:pPr indent="0" lvl="0" marL="0" rtl="0" algn="just">
              <a:spcBef>
                <a:spcPts val="1600"/>
              </a:spcBef>
              <a:spcAft>
                <a:spcPts val="1600"/>
              </a:spcAft>
              <a:buNone/>
            </a:pPr>
            <a:r>
              <a:t/>
            </a:r>
            <a:endParaRPr/>
          </a:p>
        </p:txBody>
      </p:sp>
      <p:sp>
        <p:nvSpPr>
          <p:cNvPr id="196" name="Google Shape;196;p21"/>
          <p:cNvSpPr txBox="1"/>
          <p:nvPr/>
        </p:nvSpPr>
        <p:spPr>
          <a:xfrm>
            <a:off x="901800" y="3851175"/>
            <a:ext cx="7340400" cy="933900"/>
          </a:xfrm>
          <a:prstGeom prst="rect">
            <a:avLst/>
          </a:prstGeom>
          <a:noFill/>
          <a:ln cap="flat" cmpd="sng" w="19050">
            <a:solidFill>
              <a:srgbClr val="F6B26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GB">
                <a:solidFill>
                  <a:srgbClr val="414141"/>
                </a:solidFill>
              </a:rPr>
              <a:t>H|&lt;filename&gt;|&lt;createdate&gt;</a:t>
            </a:r>
            <a:endParaRPr>
              <a:solidFill>
                <a:srgbClr val="414141"/>
              </a:solidFill>
            </a:endParaRPr>
          </a:p>
          <a:p>
            <a:pPr indent="0" lvl="0" marL="0" rtl="0" algn="l">
              <a:lnSpc>
                <a:spcPct val="90000"/>
              </a:lnSpc>
              <a:spcBef>
                <a:spcPts val="0"/>
              </a:spcBef>
              <a:spcAft>
                <a:spcPts val="0"/>
              </a:spcAft>
              <a:buClr>
                <a:schemeClr val="dk1"/>
              </a:buClr>
              <a:buSzPts val="1100"/>
              <a:buFont typeface="Arial"/>
              <a:buNone/>
            </a:pPr>
            <a:r>
              <a:rPr lang="en-GB">
                <a:solidFill>
                  <a:srgbClr val="414141"/>
                </a:solidFill>
              </a:rPr>
              <a:t>R|&lt;unique_id&gt;|&lt;timestamp&gt;|&lt;a-number&gt;|&lt;b-number&gt;|&lt;duration&gt;|&lt;cellid&gt;</a:t>
            </a:r>
            <a:endParaRPr>
              <a:solidFill>
                <a:srgbClr val="414141"/>
              </a:solidFill>
            </a:endParaRPr>
          </a:p>
          <a:p>
            <a:pPr indent="0" lvl="0" marL="0" rtl="0" algn="l">
              <a:lnSpc>
                <a:spcPct val="90000"/>
              </a:lnSpc>
              <a:spcBef>
                <a:spcPts val="0"/>
              </a:spcBef>
              <a:spcAft>
                <a:spcPts val="0"/>
              </a:spcAft>
              <a:buClr>
                <a:schemeClr val="dk1"/>
              </a:buClr>
              <a:buSzPts val="1100"/>
              <a:buFont typeface="Arial"/>
              <a:buNone/>
            </a:pPr>
            <a:r>
              <a:rPr lang="en-GB">
                <a:solidFill>
                  <a:srgbClr val="414141"/>
                </a:solidFill>
              </a:rPr>
              <a:t>T|&lt;num_recs_total&gt;|&lt;num_calls_to_short_numbers&gt;|&lt;total_duration&gt;</a:t>
            </a:r>
            <a:endParaRPr>
              <a:solidFill>
                <a:srgbClr val="414141"/>
              </a:solidFill>
            </a:endParaRPr>
          </a:p>
        </p:txBody>
      </p:sp>
      <p:pic>
        <p:nvPicPr>
          <p:cNvPr id="197" name="Google Shape;197;p21"/>
          <p:cNvPicPr preferRelativeResize="0"/>
          <p:nvPr/>
        </p:nvPicPr>
        <p:blipFill>
          <a:blip r:embed="rId4">
            <a:alphaModFix/>
          </a:blip>
          <a:stretch>
            <a:fillRect/>
          </a:stretch>
        </p:blipFill>
        <p:spPr>
          <a:xfrm>
            <a:off x="7391400" y="106325"/>
            <a:ext cx="1583775" cy="21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