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1" r:id="rId3"/>
    <p:sldId id="263" r:id="rId4"/>
    <p:sldId id="264" r:id="rId5"/>
    <p:sldId id="265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A2866-BEBC-44CB-B7EC-C8BF016C63D9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BDDEB-F0AD-4751-AA9B-3931D50A4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BDDEB-F0AD-4751-AA9B-3931D50A421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702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BDDEB-F0AD-4751-AA9B-3931D50A421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043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3429-FA16-4A4A-9F52-24ED92ED36CF}" type="datetime1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Edit by zhangwenming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0498-CB22-41B8-925E-46908A0FDDD7}" type="datetime1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Edit by zhangwenming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E4FF-57B1-4AAB-A94D-F30DC2AB051F}" type="datetime1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Edit by zhangwenming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84D1-FFF5-48B8-8034-103E98D75622}" type="datetime1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Edit by zhangwenming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26F4-DB1B-4FB7-8205-A1463AED5CC3}" type="datetime1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Edit by zhangwenming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E65A-54BF-4DBD-8AC5-4A945C06723C}" type="datetime1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Edit by zhangwenming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B9D7-54DF-45C4-BB61-67DDC5854987}" type="datetime1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Edit by zhangwenming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92C7-ABD5-4169-B2A2-5E0C784043AC}" type="datetime1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Edit by zhangwenming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AD33-0FE6-4131-BAC6-53D2FB06C2C6}" type="datetime1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Edit by zhangwenming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E9A2-778B-4FB0-8F1A-8E2EB0A95ECC}" type="datetime1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Edit by zhangwenming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D5E7-6C5B-4F46-82E4-080B670DAB23}" type="datetime1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Edit by zhangwenming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C3936-3310-4ECC-983B-6A812D0B9E86}" type="datetime1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Edit by zhangwenming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43.82.40.115/data" TargetMode="External"/><Relationship Id="rId2" Type="http://schemas.openxmlformats.org/officeDocument/2006/relationships/hyperlink" Target="https://serverip/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43.82.40.115/" TargetMode="External"/><Relationship Id="rId4" Type="http://schemas.openxmlformats.org/officeDocument/2006/relationships/hyperlink" Target="https://serverip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Spectrum server specification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Outline</a:t>
            </a:r>
          </a:p>
          <a:p>
            <a:pPr lvl="1"/>
            <a:r>
              <a:rPr lang="en-US" altLang="zh-CN" sz="2000" dirty="0" smtClean="0"/>
              <a:t>Service framework</a:t>
            </a:r>
          </a:p>
          <a:p>
            <a:pPr lvl="1"/>
            <a:r>
              <a:rPr lang="en-US" altLang="zh-CN" sz="2000" dirty="0" smtClean="0"/>
              <a:t>Environment setup</a:t>
            </a:r>
          </a:p>
          <a:p>
            <a:pPr lvl="1"/>
            <a:r>
              <a:rPr lang="en-US" altLang="zh-CN" sz="2000" dirty="0"/>
              <a:t>Server Access </a:t>
            </a:r>
            <a:r>
              <a:rPr lang="en-US" altLang="zh-CN" sz="2000" dirty="0" smtClean="0"/>
              <a:t>URL</a:t>
            </a:r>
          </a:p>
          <a:p>
            <a:pPr lvl="1"/>
            <a:r>
              <a:rPr lang="en-US" altLang="zh-CN" sz="2000" dirty="0" smtClean="0"/>
              <a:t>Software </a:t>
            </a:r>
            <a:r>
              <a:rPr lang="en-US" altLang="zh-CN" sz="2000" dirty="0"/>
              <a:t>development: URL fetch server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Software development: Main </a:t>
            </a:r>
            <a:r>
              <a:rPr lang="en-US" altLang="zh-CN" sz="2000" dirty="0" smtClean="0"/>
              <a:t>server</a:t>
            </a:r>
          </a:p>
          <a:p>
            <a:pPr lvl="1"/>
            <a:r>
              <a:rPr lang="en-US" altLang="zh-CN" sz="2000" dirty="0"/>
              <a:t>Software development: Database</a:t>
            </a:r>
            <a:endParaRPr lang="zh-CN" altLang="en-US" sz="2000" dirty="0"/>
          </a:p>
        </p:txBody>
      </p:sp>
      <p:sp>
        <p:nvSpPr>
          <p:cNvPr id="52" name="日期占位符 5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1BC7-9E94-4FEF-9B31-61D40A8FC873}" type="datetime1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3" name="页脚占位符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Edit by zhangwenming</a:t>
            </a:r>
            <a:endParaRPr lang="zh-CN" altLang="en-US"/>
          </a:p>
        </p:txBody>
      </p: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10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Service framework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5873379" y="1679716"/>
            <a:ext cx="2664296" cy="972498"/>
            <a:chOff x="4716016" y="1538595"/>
            <a:chExt cx="2664296" cy="972498"/>
          </a:xfrm>
        </p:grpSpPr>
        <p:sp>
          <p:nvSpPr>
            <p:cNvPr id="8" name="矩形 7"/>
            <p:cNvSpPr/>
            <p:nvPr/>
          </p:nvSpPr>
          <p:spPr>
            <a:xfrm>
              <a:off x="4716016" y="1538595"/>
              <a:ext cx="2664296" cy="9724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4860032" y="1700808"/>
              <a:ext cx="208823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URL fetch 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server </a:t>
              </a:r>
              <a:r>
                <a:rPr lang="en-US" altLang="zh-CN" dirty="0" smtClean="0"/>
                <a:t>(</a:t>
              </a:r>
              <a:r>
                <a:rPr lang="en-US" altLang="zh-CN" dirty="0" err="1" smtClean="0"/>
                <a:t>Golang</a:t>
              </a:r>
              <a:r>
                <a:rPr lang="en-US" altLang="zh-CN" dirty="0" smtClean="0"/>
                <a:t>)</a:t>
              </a:r>
              <a:endParaRPr lang="en-US" altLang="zh-CN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909383" y="3395454"/>
            <a:ext cx="2664296" cy="2592288"/>
            <a:chOff x="4716016" y="3212976"/>
            <a:chExt cx="2664296" cy="2592288"/>
          </a:xfrm>
        </p:grpSpPr>
        <p:sp>
          <p:nvSpPr>
            <p:cNvPr id="7" name="矩形 6"/>
            <p:cNvSpPr/>
            <p:nvPr/>
          </p:nvSpPr>
          <p:spPr>
            <a:xfrm>
              <a:off x="4716016" y="3212976"/>
              <a:ext cx="2664296" cy="25922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Database 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server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874949" y="3645024"/>
              <a:ext cx="2304256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CN" dirty="0"/>
                <a:t>Main </a:t>
              </a:r>
              <a:r>
                <a:rPr lang="en-US" altLang="zh-CN" dirty="0" smtClean="0"/>
                <a:t>server (</a:t>
              </a:r>
              <a:r>
                <a:rPr lang="en-US" altLang="zh-CN" dirty="0" err="1" smtClean="0"/>
                <a:t>Golang</a:t>
              </a:r>
              <a:r>
                <a:rPr lang="en-US" altLang="zh-CN" dirty="0" smtClean="0"/>
                <a:t>)</a:t>
              </a:r>
              <a:endParaRPr lang="en-US" altLang="zh-CN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4860032" y="4725144"/>
              <a:ext cx="2304256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CN" dirty="0" smtClean="0"/>
                <a:t>Database (SQL)</a:t>
              </a:r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940889" y="2303157"/>
            <a:ext cx="1343079" cy="882686"/>
            <a:chOff x="1619672" y="4139811"/>
            <a:chExt cx="2232248" cy="2088232"/>
          </a:xfrm>
        </p:grpSpPr>
        <p:pic>
          <p:nvPicPr>
            <p:cNvPr id="10" name="Picture 6" descr="E:\Work\RSS_DEMO\mas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028" y="4814774"/>
              <a:ext cx="1303536" cy="1303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763689" y="4281571"/>
              <a:ext cx="1944216" cy="408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Master server</a:t>
              </a:r>
              <a:endParaRPr lang="zh-CN" altLang="en-US" sz="1200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619672" y="4139811"/>
              <a:ext cx="2232248" cy="20882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88771" y="1543068"/>
            <a:ext cx="1305269" cy="1022431"/>
            <a:chOff x="6156176" y="3861048"/>
            <a:chExt cx="2232248" cy="2088232"/>
          </a:xfrm>
        </p:grpSpPr>
        <p:sp>
          <p:nvSpPr>
            <p:cNvPr id="14" name="圆角矩形 13"/>
            <p:cNvSpPr/>
            <p:nvPr/>
          </p:nvSpPr>
          <p:spPr>
            <a:xfrm>
              <a:off x="6156176" y="3861048"/>
              <a:ext cx="2232248" cy="20882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pic>
          <p:nvPicPr>
            <p:cNvPr id="15" name="Picture 5" descr="E:\Work\RSS_DEMO\slav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7048" y="4440239"/>
              <a:ext cx="1487377" cy="148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6636249" y="4036423"/>
              <a:ext cx="1440160" cy="437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Slave client</a:t>
              </a:r>
              <a:endParaRPr lang="zh-CN" altLang="en-US" sz="12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52750" y="2919442"/>
            <a:ext cx="1442986" cy="908060"/>
            <a:chOff x="6156176" y="3861048"/>
            <a:chExt cx="2232248" cy="2088232"/>
          </a:xfrm>
        </p:grpSpPr>
        <p:sp>
          <p:nvSpPr>
            <p:cNvPr id="20" name="圆角矩形 19"/>
            <p:cNvSpPr/>
            <p:nvPr/>
          </p:nvSpPr>
          <p:spPr>
            <a:xfrm>
              <a:off x="6156176" y="3861048"/>
              <a:ext cx="2232248" cy="20882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pic>
          <p:nvPicPr>
            <p:cNvPr id="21" name="Picture 5" descr="E:\Work\RSS_DEMO\slav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7048" y="4440239"/>
              <a:ext cx="1487377" cy="148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6636249" y="4036423"/>
              <a:ext cx="1440160" cy="437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Slave client</a:t>
              </a:r>
              <a:endParaRPr lang="zh-CN" altLang="en-US" sz="1200" dirty="0"/>
            </a:p>
          </p:txBody>
        </p:sp>
      </p:grpSp>
      <p:cxnSp>
        <p:nvCxnSpPr>
          <p:cNvPr id="33" name="直接箭头连接符 32"/>
          <p:cNvCxnSpPr>
            <a:stCxn id="14" idx="3"/>
            <a:endCxn id="12" idx="1"/>
          </p:cNvCxnSpPr>
          <p:nvPr/>
        </p:nvCxnSpPr>
        <p:spPr>
          <a:xfrm>
            <a:off x="1994040" y="2054284"/>
            <a:ext cx="946849" cy="6902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0" idx="3"/>
            <a:endCxn id="12" idx="1"/>
          </p:cNvCxnSpPr>
          <p:nvPr/>
        </p:nvCxnSpPr>
        <p:spPr>
          <a:xfrm flipV="1">
            <a:off x="2195736" y="2744500"/>
            <a:ext cx="745153" cy="6289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2" idx="3"/>
            <a:endCxn id="8" idx="1"/>
          </p:cNvCxnSpPr>
          <p:nvPr/>
        </p:nvCxnSpPr>
        <p:spPr>
          <a:xfrm flipV="1">
            <a:off x="4283968" y="2165965"/>
            <a:ext cx="1589411" cy="5785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2" idx="3"/>
            <a:endCxn id="7" idx="1"/>
          </p:cNvCxnSpPr>
          <p:nvPr/>
        </p:nvCxnSpPr>
        <p:spPr>
          <a:xfrm>
            <a:off x="4283968" y="2744500"/>
            <a:ext cx="1625415" cy="19470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99992" y="2265839"/>
            <a:ext cx="1206233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Get the database service address</a:t>
            </a:r>
            <a:endParaRPr lang="zh-CN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4355976" y="3633991"/>
            <a:ext cx="1206233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Spectrum request</a:t>
            </a:r>
            <a:endParaRPr lang="zh-CN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4812902" y="1988840"/>
            <a:ext cx="576064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HTTP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17055" y="3356992"/>
            <a:ext cx="64807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HTTPS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8" name="日期占位符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FB64-9C04-4E2B-9A6F-1A16224BF548}" type="datetime1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49" name="页脚占位符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Edit by </a:t>
            </a:r>
            <a:r>
              <a:rPr lang="en-US" altLang="zh-CN" dirty="0" err="1" smtClean="0"/>
              <a:t>zhangwenming</a:t>
            </a:r>
            <a:endParaRPr lang="zh-CN" altLang="en-US" dirty="0"/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156176" y="4157040"/>
            <a:ext cx="1949451" cy="4787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>
                <a:solidFill>
                  <a:schemeClr val="tx1"/>
                </a:solidFill>
              </a:rPr>
              <a:t>Spectrum allocation algorithm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下箭头 30"/>
          <p:cNvSpPr/>
          <p:nvPr/>
        </p:nvSpPr>
        <p:spPr>
          <a:xfrm>
            <a:off x="6732240" y="4529044"/>
            <a:ext cx="72008" cy="477950"/>
          </a:xfrm>
          <a:prstGeom prst="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过程 34"/>
          <p:cNvSpPr/>
          <p:nvPr/>
        </p:nvSpPr>
        <p:spPr>
          <a:xfrm>
            <a:off x="6228184" y="5262808"/>
            <a:ext cx="648072" cy="167725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Frequency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流程图: 过程 52"/>
          <p:cNvSpPr/>
          <p:nvPr/>
        </p:nvSpPr>
        <p:spPr>
          <a:xfrm>
            <a:off x="6228184" y="5466977"/>
            <a:ext cx="648072" cy="167725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CMMB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流程图: 过程 53"/>
          <p:cNvSpPr/>
          <p:nvPr/>
        </p:nvSpPr>
        <p:spPr>
          <a:xfrm>
            <a:off x="6917495" y="5262807"/>
            <a:ext cx="648072" cy="167725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DTMB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流程图: 过程 54"/>
          <p:cNvSpPr/>
          <p:nvPr/>
        </p:nvSpPr>
        <p:spPr>
          <a:xfrm>
            <a:off x="6917495" y="5466976"/>
            <a:ext cx="648072" cy="167725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TV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流程图: 过程 55"/>
          <p:cNvSpPr/>
          <p:nvPr/>
        </p:nvSpPr>
        <p:spPr>
          <a:xfrm>
            <a:off x="7596335" y="5245819"/>
            <a:ext cx="761319" cy="388882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</a:rPr>
              <a:t>LocationPostalNumber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15" y="4250484"/>
            <a:ext cx="3185070" cy="1990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" name="直接箭头连接符 50"/>
          <p:cNvCxnSpPr>
            <a:stCxn id="1026" idx="3"/>
            <a:endCxn id="7" idx="1"/>
          </p:cNvCxnSpPr>
          <p:nvPr/>
        </p:nvCxnSpPr>
        <p:spPr>
          <a:xfrm flipV="1">
            <a:off x="4171885" y="4691598"/>
            <a:ext cx="1737498" cy="5542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365509" y="4729995"/>
            <a:ext cx="135024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HTTPS 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WebSocket</a:t>
            </a:r>
            <a:r>
              <a:rPr lang="en-US" altLang="zh-CN" sz="1200" dirty="0" smtClean="0">
                <a:solidFill>
                  <a:srgbClr val="FF0000"/>
                </a:solidFill>
              </a:rPr>
              <a:t> 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283968" y="4964087"/>
            <a:ext cx="1589411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Database information request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5430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Environment</a:t>
            </a:r>
            <a:r>
              <a:rPr lang="en-US" altLang="zh-CN" dirty="0"/>
              <a:t> setup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Software: go </a:t>
            </a:r>
            <a:r>
              <a:rPr lang="en-US" altLang="zh-CN" sz="1800" dirty="0"/>
              <a:t>program language </a:t>
            </a:r>
            <a:r>
              <a:rPr lang="en-US" altLang="zh-CN" sz="1800" dirty="0" smtClean="0"/>
              <a:t> and MySQL installed</a:t>
            </a:r>
            <a:endParaRPr lang="en-US" altLang="zh-CN" sz="2400" dirty="0"/>
          </a:p>
          <a:p>
            <a:pPr lvl="1"/>
            <a:r>
              <a:rPr lang="en-US" altLang="zh-CN" sz="1400" dirty="0"/>
              <a:t>Examples</a:t>
            </a:r>
            <a:r>
              <a:rPr lang="en-US" altLang="zh-CN" sz="1400" dirty="0" smtClean="0"/>
              <a:t>:</a:t>
            </a:r>
          </a:p>
          <a:p>
            <a:pPr lvl="2"/>
            <a:r>
              <a:rPr lang="en-US" altLang="zh-CN" sz="1200" dirty="0" smtClean="0"/>
              <a:t> </a:t>
            </a:r>
            <a:r>
              <a:rPr lang="en-US" altLang="zh-CN" sz="1200" dirty="0"/>
              <a:t>Win7 </a:t>
            </a:r>
            <a:r>
              <a:rPr lang="en-US" altLang="zh-CN" sz="1200" dirty="0" smtClean="0"/>
              <a:t>64bit</a:t>
            </a:r>
          </a:p>
          <a:p>
            <a:pPr lvl="2"/>
            <a:r>
              <a:rPr lang="en-US" altLang="zh-CN" sz="1200" dirty="0" smtClean="0"/>
              <a:t> Download and install go1.10.windows-amd64.msi </a:t>
            </a:r>
          </a:p>
          <a:p>
            <a:pPr lvl="2"/>
            <a:r>
              <a:rPr lang="en-US" altLang="zh-CN" sz="1200" dirty="0"/>
              <a:t> </a:t>
            </a:r>
            <a:r>
              <a:rPr lang="en-US" altLang="zh-CN" sz="1200" dirty="0" smtClean="0"/>
              <a:t>Download </a:t>
            </a:r>
            <a:r>
              <a:rPr lang="en-US" altLang="zh-CN" sz="1200" dirty="0"/>
              <a:t>and install </a:t>
            </a:r>
            <a:r>
              <a:rPr lang="en-US" altLang="zh-CN" sz="1200" dirty="0" smtClean="0"/>
              <a:t>mysql-5.7.21-winx64.msi</a:t>
            </a:r>
          </a:p>
          <a:p>
            <a:pPr lvl="3"/>
            <a:r>
              <a:rPr lang="en-US" altLang="zh-CN" sz="800" dirty="0" smtClean="0"/>
              <a:t>Create username with “</a:t>
            </a:r>
            <a:r>
              <a:rPr lang="en-US" altLang="zh-CN" sz="800" dirty="0" err="1" smtClean="0"/>
              <a:t>sony</a:t>
            </a:r>
            <a:r>
              <a:rPr lang="en-US" altLang="zh-CN" sz="800" dirty="0" smtClean="0"/>
              <a:t>” set password also as “</a:t>
            </a:r>
            <a:r>
              <a:rPr lang="en-US" altLang="zh-CN" sz="800" dirty="0" err="1" smtClean="0"/>
              <a:t>sony</a:t>
            </a:r>
            <a:r>
              <a:rPr lang="en-US" altLang="zh-CN" sz="800" dirty="0" smtClean="0"/>
              <a:t>”.</a:t>
            </a:r>
          </a:p>
          <a:p>
            <a:pPr lvl="2"/>
            <a:r>
              <a:rPr lang="en-US" altLang="zh-CN" sz="1200" dirty="0" smtClean="0"/>
              <a:t> Install </a:t>
            </a:r>
            <a:r>
              <a:rPr lang="en-US" altLang="zh-CN" sz="1200" dirty="0" err="1" smtClean="0"/>
              <a:t>mysql</a:t>
            </a:r>
            <a:r>
              <a:rPr lang="en-US" altLang="zh-CN" sz="1200" dirty="0" smtClean="0"/>
              <a:t> and configuration lib for go</a:t>
            </a:r>
          </a:p>
          <a:p>
            <a:pPr lvl="3"/>
            <a:r>
              <a:rPr lang="en-US" altLang="zh-CN" sz="800" dirty="0" smtClean="0"/>
              <a:t>Run following command in windows command line:</a:t>
            </a:r>
          </a:p>
          <a:p>
            <a:pPr lvl="3"/>
            <a:r>
              <a:rPr lang="en-US" altLang="zh-CN" sz="800" dirty="0"/>
              <a:t>go get </a:t>
            </a:r>
            <a:r>
              <a:rPr lang="en-US" altLang="zh-CN" sz="800" dirty="0" smtClean="0"/>
              <a:t>github.com/go-</a:t>
            </a:r>
            <a:r>
              <a:rPr lang="en-US" altLang="zh-CN" sz="800" dirty="0" err="1" smtClean="0"/>
              <a:t>sql</a:t>
            </a:r>
            <a:r>
              <a:rPr lang="en-US" altLang="zh-CN" sz="800" dirty="0" smtClean="0"/>
              <a:t>-driver/</a:t>
            </a:r>
            <a:r>
              <a:rPr lang="en-US" altLang="zh-CN" sz="800" dirty="0" err="1" smtClean="0"/>
              <a:t>mysql</a:t>
            </a:r>
            <a:endParaRPr lang="en-US" altLang="zh-CN" sz="800" dirty="0" smtClean="0"/>
          </a:p>
          <a:p>
            <a:pPr lvl="3"/>
            <a:r>
              <a:rPr lang="en-US" altLang="zh-CN" sz="800" dirty="0"/>
              <a:t>go get </a:t>
            </a:r>
            <a:r>
              <a:rPr lang="en-US" altLang="zh-CN" sz="800" dirty="0" smtClean="0"/>
              <a:t>github.com/</a:t>
            </a:r>
            <a:r>
              <a:rPr lang="en-US" altLang="zh-CN" sz="800" dirty="0" err="1" smtClean="0"/>
              <a:t>robfig</a:t>
            </a:r>
            <a:r>
              <a:rPr lang="en-US" altLang="zh-CN" sz="800" dirty="0" smtClean="0"/>
              <a:t>/</a:t>
            </a:r>
            <a:r>
              <a:rPr lang="en-US" altLang="zh-CN" sz="800" dirty="0" err="1" smtClean="0"/>
              <a:t>config</a:t>
            </a:r>
            <a:endParaRPr lang="en-US" altLang="zh-CN" sz="800" dirty="0" smtClean="0"/>
          </a:p>
          <a:p>
            <a:pPr lvl="3"/>
            <a:r>
              <a:rPr lang="en-US" altLang="zh-CN" sz="800" dirty="0"/>
              <a:t>go get -u </a:t>
            </a:r>
            <a:r>
              <a:rPr lang="en-US" altLang="zh-CN" sz="800" dirty="0" smtClean="0"/>
              <a:t>github.com/</a:t>
            </a:r>
            <a:r>
              <a:rPr lang="en-US" altLang="zh-CN" sz="800" dirty="0" err="1" smtClean="0"/>
              <a:t>golang</a:t>
            </a:r>
            <a:r>
              <a:rPr lang="en-US" altLang="zh-CN" sz="800" dirty="0" smtClean="0"/>
              <a:t>/net/</a:t>
            </a:r>
            <a:r>
              <a:rPr lang="en-US" altLang="zh-CN" sz="800" dirty="0" err="1" smtClean="0"/>
              <a:t>websocket</a:t>
            </a:r>
            <a:endParaRPr lang="en-US" altLang="zh-CN" sz="800" dirty="0" smtClean="0"/>
          </a:p>
          <a:p>
            <a:pPr lvl="4"/>
            <a:r>
              <a:rPr lang="en-US" altLang="zh-CN" sz="800" dirty="0" smtClean="0"/>
              <a:t>Copy </a:t>
            </a:r>
            <a:r>
              <a:rPr lang="en-US" altLang="zh-CN" sz="800" dirty="0"/>
              <a:t>net directory to C:\</a:t>
            </a:r>
            <a:r>
              <a:rPr lang="en-US" altLang="zh-CN" sz="800" dirty="0" smtClean="0"/>
              <a:t>Go\src\golang.org\x\</a:t>
            </a:r>
            <a:endParaRPr lang="en-US" altLang="zh-CN" sz="1200" dirty="0" smtClean="0"/>
          </a:p>
          <a:p>
            <a:r>
              <a:rPr lang="en-US" altLang="zh-CN" sz="1800" dirty="0"/>
              <a:t>Import MySQL </a:t>
            </a:r>
            <a:r>
              <a:rPr lang="en-US" altLang="zh-CN" sz="1800" dirty="0" smtClean="0"/>
              <a:t>database</a:t>
            </a:r>
          </a:p>
          <a:p>
            <a:pPr lvl="1"/>
            <a:r>
              <a:rPr lang="en-US" altLang="zh-CN" sz="1400" dirty="0" smtClean="0"/>
              <a:t>Open windows command line</a:t>
            </a:r>
          </a:p>
          <a:p>
            <a:pPr lvl="1"/>
            <a:r>
              <a:rPr lang="en-US" altLang="zh-CN" sz="1400" dirty="0" smtClean="0"/>
              <a:t>Login in </a:t>
            </a:r>
            <a:r>
              <a:rPr lang="en-US" altLang="zh-CN" sz="1400" dirty="0" err="1" smtClean="0"/>
              <a:t>mysql</a:t>
            </a:r>
            <a:r>
              <a:rPr lang="en-US" altLang="zh-CN" sz="1400" dirty="0" smtClean="0"/>
              <a:t>: ”</a:t>
            </a:r>
            <a:r>
              <a:rPr lang="en-US" altLang="zh-CN" sz="1400" dirty="0" err="1" smtClean="0"/>
              <a:t>mysql</a:t>
            </a:r>
            <a:r>
              <a:rPr lang="en-US" altLang="zh-CN" sz="1400" dirty="0" smtClean="0"/>
              <a:t> -</a:t>
            </a:r>
            <a:r>
              <a:rPr lang="en-US" altLang="zh-CN" sz="1400" dirty="0" err="1" smtClean="0"/>
              <a:t>usony</a:t>
            </a:r>
            <a:r>
              <a:rPr lang="en-US" altLang="zh-CN" sz="1400" dirty="0" smtClean="0"/>
              <a:t> -</a:t>
            </a:r>
            <a:r>
              <a:rPr lang="en-US" altLang="zh-CN" sz="1400" dirty="0" err="1" smtClean="0"/>
              <a:t>psony</a:t>
            </a:r>
            <a:r>
              <a:rPr lang="en-US" altLang="zh-CN" sz="1400" dirty="0" smtClean="0"/>
              <a:t>”</a:t>
            </a:r>
          </a:p>
          <a:p>
            <a:pPr lvl="1"/>
            <a:r>
              <a:rPr lang="en-US" altLang="zh-CN" sz="1400" dirty="0" smtClean="0"/>
              <a:t>Create spectrum database</a:t>
            </a:r>
            <a:r>
              <a:rPr lang="en-US" altLang="zh-CN" sz="1400" dirty="0"/>
              <a:t>: “create database </a:t>
            </a:r>
            <a:r>
              <a:rPr lang="en-US" altLang="zh-CN" sz="1400" dirty="0" smtClean="0"/>
              <a:t>spectrum_v1;”</a:t>
            </a:r>
          </a:p>
          <a:p>
            <a:pPr lvl="1"/>
            <a:r>
              <a:rPr lang="en-US" altLang="zh-CN" sz="1400" dirty="0" smtClean="0"/>
              <a:t>Import the </a:t>
            </a:r>
            <a:r>
              <a:rPr lang="en-US" altLang="zh-CN" sz="1400" dirty="0"/>
              <a:t>spectrum tables “source E:\Work\RSS_DEMO\spectrum\database_creation\tables.sql</a:t>
            </a:r>
            <a:r>
              <a:rPr lang="en-US" altLang="zh-CN" sz="1400" dirty="0" smtClean="0"/>
              <a:t>”</a:t>
            </a:r>
          </a:p>
          <a:p>
            <a:pPr lvl="2"/>
            <a:r>
              <a:rPr lang="en-US" altLang="zh-CN" sz="1000" dirty="0" smtClean="0"/>
              <a:t>“</a:t>
            </a:r>
            <a:r>
              <a:rPr lang="en-US" altLang="zh-CN" sz="1000" dirty="0"/>
              <a:t>E:\Work\RSS_DEMO\spectrum\</a:t>
            </a:r>
            <a:r>
              <a:rPr lang="en-US" altLang="zh-CN" sz="1000" dirty="0" err="1"/>
              <a:t>database_creation</a:t>
            </a:r>
            <a:r>
              <a:rPr lang="en-US" altLang="zh-CN" sz="1000" dirty="0"/>
              <a:t>\</a:t>
            </a:r>
            <a:r>
              <a:rPr lang="en-US" altLang="zh-CN" sz="1000" dirty="0" err="1"/>
              <a:t>tables.sql</a:t>
            </a:r>
            <a:r>
              <a:rPr lang="en-US" altLang="zh-CN" sz="1000" dirty="0" smtClean="0"/>
              <a:t>” is the full path of the </a:t>
            </a:r>
            <a:r>
              <a:rPr lang="en-US" altLang="zh-CN" sz="1000" dirty="0" err="1" smtClean="0"/>
              <a:t>tables.sql</a:t>
            </a:r>
            <a:endParaRPr lang="en-US" altLang="zh-CN" sz="1000" dirty="0" smtClean="0"/>
          </a:p>
          <a:p>
            <a:r>
              <a:rPr lang="en-US" altLang="zh-CN" sz="1800" dirty="0" smtClean="0"/>
              <a:t>Start up “</a:t>
            </a:r>
            <a:r>
              <a:rPr lang="en-US" altLang="zh-CN" sz="1800" dirty="0" smtClean="0">
                <a:solidFill>
                  <a:srgbClr val="FF0000"/>
                </a:solidFill>
              </a:rPr>
              <a:t>URL </a:t>
            </a:r>
            <a:r>
              <a:rPr lang="en-US" altLang="zh-CN" sz="1800" dirty="0">
                <a:solidFill>
                  <a:srgbClr val="FF0000"/>
                </a:solidFill>
              </a:rPr>
              <a:t>fetch </a:t>
            </a:r>
            <a:r>
              <a:rPr lang="en-US" altLang="zh-CN" sz="1800" dirty="0" smtClean="0">
                <a:solidFill>
                  <a:srgbClr val="FF0000"/>
                </a:solidFill>
              </a:rPr>
              <a:t>service</a:t>
            </a:r>
            <a:r>
              <a:rPr lang="en-US" altLang="zh-CN" sz="1800" dirty="0" smtClean="0"/>
              <a:t>” and “</a:t>
            </a:r>
            <a:r>
              <a:rPr lang="en-US" altLang="zh-CN" sz="1800" dirty="0" smtClean="0">
                <a:solidFill>
                  <a:srgbClr val="FF0000"/>
                </a:solidFill>
              </a:rPr>
              <a:t>Database service</a:t>
            </a:r>
            <a:r>
              <a:rPr lang="en-US" altLang="zh-CN" sz="1800" dirty="0" smtClean="0"/>
              <a:t>”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altLang="zh-CN" sz="1400" dirty="0"/>
              <a:t>Run the executed file “url-fetch-server.exe</a:t>
            </a:r>
            <a:r>
              <a:rPr lang="en-US" altLang="zh-CN" sz="1400" dirty="0" smtClean="0"/>
              <a:t>”</a:t>
            </a:r>
          </a:p>
          <a:p>
            <a:pPr lvl="1"/>
            <a:r>
              <a:rPr lang="en-US" altLang="zh-CN" sz="1400" dirty="0"/>
              <a:t>Run the executed file “spectrum.exe</a:t>
            </a:r>
            <a:r>
              <a:rPr lang="en-US" altLang="zh-CN" sz="1400" dirty="0" smtClean="0"/>
              <a:t>”</a:t>
            </a:r>
            <a:endParaRPr lang="en-US" altLang="zh-CN" sz="1400" dirty="0"/>
          </a:p>
          <a:p>
            <a:pPr lvl="1"/>
            <a:endParaRPr lang="en-US" altLang="zh-CN" sz="1400" dirty="0" smtClean="0">
              <a:solidFill>
                <a:srgbClr val="FF0000"/>
              </a:solidFill>
            </a:endParaRPr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 smtClean="0"/>
          </a:p>
          <a:p>
            <a:pPr lvl="1"/>
            <a:endParaRPr lang="zh-CN" altLang="en-US" sz="1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D30A-AE2F-48A9-8DA8-3162D2836942}" type="datetime1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Edit by zhangwenming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16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6538-7E7C-4854-A59A-ED81911451F8}" type="datetime1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Edit by zhangwenming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51520" y="980728"/>
            <a:ext cx="8669160" cy="5544616"/>
            <a:chOff x="251520" y="551257"/>
            <a:chExt cx="8669160" cy="5974087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6267" y="551257"/>
              <a:ext cx="5753097" cy="5974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椭圆 7"/>
            <p:cNvSpPr/>
            <p:nvPr/>
          </p:nvSpPr>
          <p:spPr>
            <a:xfrm>
              <a:off x="2267744" y="1055313"/>
              <a:ext cx="1728192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95936" y="1052427"/>
              <a:ext cx="1296144" cy="261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FF0000"/>
                  </a:solidFill>
                </a:rPr>
                <a:t>Login in </a:t>
              </a:r>
              <a:r>
                <a:rPr lang="en-US" altLang="zh-CN" sz="1100" dirty="0" err="1" smtClean="0">
                  <a:solidFill>
                    <a:srgbClr val="FF0000"/>
                  </a:solidFill>
                </a:rPr>
                <a:t>mysql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366267" y="4183851"/>
              <a:ext cx="2413645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46671" y="4537786"/>
              <a:ext cx="1296144" cy="261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FF0000"/>
                  </a:solidFill>
                </a:rPr>
                <a:t>Change database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366267" y="4504812"/>
              <a:ext cx="1549550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79912" y="4177221"/>
              <a:ext cx="1296144" cy="261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FF0000"/>
                  </a:solidFill>
                </a:rPr>
                <a:t>Create database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20480" y="5303784"/>
              <a:ext cx="1800200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Import MySQL </a:t>
              </a:r>
              <a:r>
                <a:rPr lang="en-US" altLang="zh-CN" sz="1200" dirty="0" smtClean="0">
                  <a:solidFill>
                    <a:srgbClr val="FF0000"/>
                  </a:solidFill>
                </a:rPr>
                <a:t>database</a:t>
              </a:r>
              <a:r>
                <a:rPr lang="zh-CN" altLang="en-US" sz="1200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1200" dirty="0" smtClean="0">
                  <a:solidFill>
                    <a:srgbClr val="FF0000"/>
                  </a:solidFill>
                </a:rPr>
                <a:t>as said in previous one slide</a:t>
              </a:r>
              <a:endParaRPr lang="en-US" altLang="zh-CN" sz="1200" dirty="0">
                <a:solidFill>
                  <a:srgbClr val="FF0000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344335" y="1048009"/>
              <a:ext cx="504056" cy="261610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086854" y="4177221"/>
              <a:ext cx="504056" cy="261610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285779" y="4557488"/>
              <a:ext cx="504056" cy="261610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119364" y="5042174"/>
              <a:ext cx="504056" cy="261610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1520" y="551257"/>
              <a:ext cx="1114747" cy="12003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Import MySQL </a:t>
              </a:r>
              <a:r>
                <a:rPr lang="en-US" altLang="zh-CN" dirty="0" smtClean="0"/>
                <a:t>database example.</a:t>
              </a:r>
              <a:endParaRPr lang="en-US" altLang="zh-CN" dirty="0"/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Environment</a:t>
            </a:r>
            <a:r>
              <a:rPr lang="en-US" altLang="zh-CN" dirty="0"/>
              <a:t> setup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398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Server Access URL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Database access from AP:</a:t>
            </a:r>
          </a:p>
          <a:p>
            <a:pPr lvl="1"/>
            <a:r>
              <a:rPr lang="en-US" altLang="zh-CN" dirty="0">
                <a:hlinkClick r:id="rId2"/>
              </a:rPr>
              <a:t>https</a:t>
            </a:r>
            <a:r>
              <a:rPr lang="en-US" altLang="zh-CN" dirty="0" smtClean="0">
                <a:hlinkClick r:id="rId2"/>
              </a:rPr>
              <a:t>://serverIP/data</a:t>
            </a:r>
            <a:endParaRPr lang="en-US" altLang="zh-CN" dirty="0" smtClean="0"/>
          </a:p>
          <a:p>
            <a:pPr lvl="2"/>
            <a:r>
              <a:rPr lang="en-US" altLang="zh-CN" dirty="0" err="1" smtClean="0">
                <a:hlinkClick r:id="rId3"/>
              </a:rPr>
              <a:t>Example:https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43.82.40.115/data</a:t>
            </a:r>
            <a:endParaRPr lang="en-US" altLang="zh-CN" dirty="0" smtClean="0"/>
          </a:p>
          <a:p>
            <a:r>
              <a:rPr lang="en-US" altLang="zh-CN" dirty="0" smtClean="0"/>
              <a:t>Access database information from </a:t>
            </a:r>
            <a:r>
              <a:rPr lang="en-US" altLang="zh-CN" dirty="0" err="1" smtClean="0"/>
              <a:t>brower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4"/>
              </a:rPr>
              <a:t>https</a:t>
            </a:r>
            <a:r>
              <a:rPr lang="en-US" altLang="zh-CN" dirty="0" smtClean="0">
                <a:hlinkClick r:id="rId4"/>
              </a:rPr>
              <a:t>://serverIP</a:t>
            </a:r>
            <a:endParaRPr lang="en-US" altLang="zh-CN" dirty="0" smtClean="0"/>
          </a:p>
          <a:p>
            <a:pPr lvl="2"/>
            <a:r>
              <a:rPr lang="en-US" altLang="zh-CN" dirty="0" err="1" smtClean="0">
                <a:hlinkClick r:id="rId5"/>
              </a:rPr>
              <a:t>Example:https</a:t>
            </a:r>
            <a:r>
              <a:rPr lang="en-US" altLang="zh-CN" dirty="0">
                <a:hlinkClick r:id="rId5"/>
              </a:rPr>
              <a:t>://</a:t>
            </a:r>
            <a:r>
              <a:rPr lang="en-US" altLang="zh-CN" dirty="0" smtClean="0">
                <a:hlinkClick r:id="rId5"/>
              </a:rPr>
              <a:t>43.82.40.115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84D1-FFF5-48B8-8034-103E98D75622}" type="datetime1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Edit by zhangwenming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46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000" dirty="0" smtClean="0"/>
              <a:t>Software development: URL </a:t>
            </a:r>
            <a:r>
              <a:rPr lang="en-US" altLang="zh-CN" sz="4000" dirty="0"/>
              <a:t>fetch </a:t>
            </a:r>
            <a:r>
              <a:rPr lang="en-US" altLang="zh-CN" sz="4000" dirty="0" smtClean="0"/>
              <a:t>server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File list:</a:t>
            </a:r>
          </a:p>
          <a:p>
            <a:pPr lvl="1"/>
            <a:r>
              <a:rPr lang="en-US" altLang="zh-CN" sz="1600" dirty="0" err="1" smtClean="0"/>
              <a:t>main.go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//service main file</a:t>
            </a:r>
          </a:p>
          <a:p>
            <a:pPr lvl="1"/>
            <a:r>
              <a:rPr lang="en-US" altLang="zh-CN" sz="1600" dirty="0" err="1" smtClean="0"/>
              <a:t>url</a:t>
            </a:r>
            <a:r>
              <a:rPr lang="en-US" altLang="zh-CN" sz="1600" dirty="0" smtClean="0"/>
              <a:t>-fetch-</a:t>
            </a:r>
            <a:r>
              <a:rPr lang="en-US" altLang="zh-CN" sz="1600" dirty="0" err="1" smtClean="0"/>
              <a:t>server.config</a:t>
            </a:r>
            <a:r>
              <a:rPr lang="en-US" altLang="zh-CN" sz="1600" dirty="0" smtClean="0"/>
              <a:t> // configuration file</a:t>
            </a:r>
          </a:p>
          <a:p>
            <a:r>
              <a:rPr lang="en-US" altLang="zh-CN" sz="2000" dirty="0" smtClean="0"/>
              <a:t>Compile steps:</a:t>
            </a:r>
          </a:p>
          <a:p>
            <a:pPr lvl="1"/>
            <a:r>
              <a:rPr lang="en-US" altLang="zh-CN" sz="1600" dirty="0" smtClean="0"/>
              <a:t>Open windows </a:t>
            </a:r>
            <a:r>
              <a:rPr lang="en-US" altLang="zh-CN" sz="1600" dirty="0" err="1" smtClean="0"/>
              <a:t>cmd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Go into the project </a:t>
            </a:r>
            <a:r>
              <a:rPr lang="en-US" altLang="zh-CN" sz="1600" dirty="0"/>
              <a:t>file path “spectrum\</a:t>
            </a:r>
            <a:r>
              <a:rPr lang="en-US" altLang="zh-CN" sz="1600" dirty="0" err="1"/>
              <a:t>url</a:t>
            </a:r>
            <a:r>
              <a:rPr lang="en-US" altLang="zh-CN" sz="1600" dirty="0"/>
              <a:t>-fetch-server”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Run command “go build”</a:t>
            </a:r>
          </a:p>
          <a:p>
            <a:r>
              <a:rPr lang="en-US" altLang="zh-CN" sz="2000" dirty="0" smtClean="0"/>
              <a:t>Configuration:</a:t>
            </a:r>
          </a:p>
          <a:p>
            <a:pPr lvl="1"/>
            <a:r>
              <a:rPr lang="en-US" altLang="zh-CN" sz="1600" dirty="0" smtClean="0"/>
              <a:t>URL fetch server IP: </a:t>
            </a:r>
            <a:r>
              <a:rPr lang="en-US" altLang="zh-CN" sz="1600" dirty="0" err="1" smtClean="0"/>
              <a:t>url</a:t>
            </a:r>
            <a:r>
              <a:rPr lang="en-US" altLang="zh-CN" sz="1600" dirty="0" smtClean="0"/>
              <a:t>-fetch-</a:t>
            </a:r>
            <a:r>
              <a:rPr lang="en-US" altLang="zh-CN" sz="1600" dirty="0" err="1" smtClean="0"/>
              <a:t>server.config</a:t>
            </a:r>
            <a:r>
              <a:rPr lang="en-US" altLang="zh-CN" sz="1600" dirty="0" smtClean="0"/>
              <a:t> - IP</a:t>
            </a:r>
          </a:p>
          <a:p>
            <a:pPr lvl="1"/>
            <a:r>
              <a:rPr lang="en-US" altLang="zh-CN" sz="1600" dirty="0"/>
              <a:t>URL fetch </a:t>
            </a:r>
            <a:r>
              <a:rPr lang="en-US" altLang="zh-CN" sz="1600" dirty="0" smtClean="0"/>
              <a:t>server port: </a:t>
            </a:r>
            <a:r>
              <a:rPr lang="en-US" altLang="zh-CN" sz="1600" dirty="0" err="1"/>
              <a:t>url</a:t>
            </a:r>
            <a:r>
              <a:rPr lang="en-US" altLang="zh-CN" sz="1600" dirty="0"/>
              <a:t>-fetch-</a:t>
            </a:r>
            <a:r>
              <a:rPr lang="en-US" altLang="zh-CN" sz="1600" dirty="0" err="1"/>
              <a:t>server.config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- port</a:t>
            </a:r>
          </a:p>
          <a:p>
            <a:pPr lvl="1"/>
            <a:r>
              <a:rPr lang="en-US" altLang="zh-CN" sz="1600" dirty="0" smtClean="0"/>
              <a:t>Database service address: </a:t>
            </a:r>
            <a:r>
              <a:rPr lang="en-US" altLang="zh-CN" sz="1600" dirty="0" err="1" smtClean="0"/>
              <a:t>url</a:t>
            </a:r>
            <a:r>
              <a:rPr lang="en-US" altLang="zh-CN" sz="1600" dirty="0" smtClean="0"/>
              <a:t>-fetch-</a:t>
            </a:r>
            <a:r>
              <a:rPr lang="en-US" altLang="zh-CN" sz="1600" dirty="0" err="1" smtClean="0"/>
              <a:t>server.config</a:t>
            </a:r>
            <a:r>
              <a:rPr lang="en-US" altLang="zh-CN" sz="1600" dirty="0"/>
              <a:t> - </a:t>
            </a:r>
            <a:r>
              <a:rPr lang="en-US" altLang="zh-CN" sz="1600" dirty="0" err="1" smtClean="0"/>
              <a:t>url_db</a:t>
            </a:r>
            <a:endParaRPr lang="en-US" altLang="zh-CN" sz="1600" dirty="0" smtClean="0"/>
          </a:p>
          <a:p>
            <a:r>
              <a:rPr lang="en-US" altLang="zh-CN" sz="2000" dirty="0" smtClean="0"/>
              <a:t>Using:</a:t>
            </a:r>
          </a:p>
          <a:p>
            <a:pPr lvl="1"/>
            <a:r>
              <a:rPr lang="en-US" altLang="zh-CN" sz="1600" dirty="0"/>
              <a:t>Open windows </a:t>
            </a:r>
            <a:r>
              <a:rPr lang="en-US" altLang="zh-CN" sz="1600" dirty="0" err="1"/>
              <a:t>cmd</a:t>
            </a:r>
            <a:endParaRPr lang="en-US" altLang="zh-CN" sz="1600" dirty="0"/>
          </a:p>
          <a:p>
            <a:pPr lvl="1"/>
            <a:r>
              <a:rPr lang="en-US" altLang="zh-CN" sz="1600" dirty="0"/>
              <a:t>Go into the project file path “spectrum\</a:t>
            </a:r>
            <a:r>
              <a:rPr lang="en-US" altLang="zh-CN" sz="1600" dirty="0" err="1"/>
              <a:t>url</a:t>
            </a:r>
            <a:r>
              <a:rPr lang="en-US" altLang="zh-CN" sz="1600" dirty="0"/>
              <a:t>-fetch-server”</a:t>
            </a:r>
          </a:p>
          <a:p>
            <a:pPr lvl="1"/>
            <a:r>
              <a:rPr lang="en-US" altLang="zh-CN" sz="1600" dirty="0"/>
              <a:t>Run </a:t>
            </a:r>
            <a:r>
              <a:rPr lang="en-US" altLang="zh-CN" sz="1600" dirty="0" smtClean="0"/>
              <a:t>the </a:t>
            </a:r>
            <a:r>
              <a:rPr lang="en-US" altLang="zh-CN" sz="1600" dirty="0"/>
              <a:t>executed file “url-fetch-server.exe</a:t>
            </a:r>
            <a:r>
              <a:rPr lang="en-US" altLang="zh-CN" sz="1600" dirty="0" smtClean="0"/>
              <a:t>”</a:t>
            </a:r>
            <a:endParaRPr lang="en-US" altLang="zh-CN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89C0-EC3D-4A78-8BA5-92C260CB8431}" type="datetime1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Edit by zhangwenming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52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Software </a:t>
            </a:r>
            <a:r>
              <a:rPr lang="en-US" altLang="zh-CN" dirty="0" smtClean="0"/>
              <a:t>development: </a:t>
            </a:r>
            <a:r>
              <a:rPr lang="en-US" altLang="zh-CN" dirty="0"/>
              <a:t>Main </a:t>
            </a:r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3970784" cy="1252735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sz="2000" dirty="0" smtClean="0"/>
              <a:t>Configuration IP:</a:t>
            </a:r>
            <a:endParaRPr lang="en-US" altLang="zh-CN" sz="2000" dirty="0"/>
          </a:p>
          <a:p>
            <a:pPr lvl="1"/>
            <a:r>
              <a:rPr lang="en-US" altLang="zh-CN" sz="1600" dirty="0" smtClean="0"/>
              <a:t>Update</a:t>
            </a:r>
            <a:r>
              <a:rPr lang="en-US" altLang="zh-CN" sz="1600" dirty="0" smtClean="0"/>
              <a:t> local  server in </a:t>
            </a:r>
            <a:r>
              <a:rPr lang="en-US" altLang="zh-CN" sz="1600" dirty="0" smtClean="0"/>
              <a:t>main </a:t>
            </a:r>
            <a:r>
              <a:rPr lang="en-US" altLang="zh-CN" sz="1600" dirty="0"/>
              <a:t>function in </a:t>
            </a:r>
            <a:r>
              <a:rPr lang="en-US" altLang="zh-CN" sz="1600" dirty="0" err="1"/>
              <a:t>main.go</a:t>
            </a:r>
            <a:endParaRPr lang="en-US" altLang="zh-CN" sz="1600" dirty="0" smtClean="0"/>
          </a:p>
          <a:p>
            <a:r>
              <a:rPr lang="en-US" altLang="zh-CN" sz="2000" dirty="0" smtClean="0"/>
              <a:t>Compile </a:t>
            </a:r>
            <a:r>
              <a:rPr lang="en-US" altLang="zh-CN" sz="2000" dirty="0"/>
              <a:t>steps</a:t>
            </a:r>
            <a:r>
              <a:rPr lang="en-US" altLang="zh-CN" sz="2000" dirty="0" smtClean="0"/>
              <a:t>:</a:t>
            </a:r>
          </a:p>
          <a:p>
            <a:pPr lvl="1"/>
            <a:r>
              <a:rPr lang="en-US" altLang="zh-CN" sz="1600" dirty="0" smtClean="0"/>
              <a:t>Same with “URL fetch server”</a:t>
            </a:r>
            <a:endParaRPr lang="en-US" altLang="zh-CN" sz="1600" dirty="0"/>
          </a:p>
          <a:p>
            <a:r>
              <a:rPr lang="en-US" altLang="zh-CN" sz="2000" dirty="0" smtClean="0"/>
              <a:t>Using:</a:t>
            </a:r>
          </a:p>
          <a:p>
            <a:pPr lvl="1"/>
            <a:r>
              <a:rPr lang="en-US" altLang="zh-CN" sz="1600" dirty="0"/>
              <a:t>Open windows </a:t>
            </a:r>
            <a:r>
              <a:rPr lang="en-US" altLang="zh-CN" sz="1600" dirty="0" err="1"/>
              <a:t>cmd</a:t>
            </a:r>
            <a:endParaRPr lang="en-US" altLang="zh-CN" sz="1600" dirty="0"/>
          </a:p>
          <a:p>
            <a:pPr lvl="1"/>
            <a:r>
              <a:rPr lang="en-US" altLang="zh-CN" sz="1600" dirty="0"/>
              <a:t>Go into the project file path “spectrum\spectrum”</a:t>
            </a:r>
          </a:p>
          <a:p>
            <a:pPr lvl="1"/>
            <a:r>
              <a:rPr lang="en-US" altLang="zh-CN" sz="1600" dirty="0"/>
              <a:t>Run the executed file “spectrum.exe”</a:t>
            </a:r>
          </a:p>
          <a:p>
            <a:pPr lvl="1"/>
            <a:endParaRPr lang="en-US" altLang="zh-CN" sz="1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5C77-8636-4E63-87FF-A92DB8C06A90}" type="datetime1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Edit by zhangwenming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845469" y="3850028"/>
            <a:ext cx="1286371" cy="659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050" b="1" dirty="0" err="1" smtClean="0">
                <a:solidFill>
                  <a:srgbClr val="FF0000"/>
                </a:solidFill>
              </a:rPr>
              <a:t>main.go</a:t>
            </a:r>
            <a:endParaRPr lang="en-US" altLang="zh-CN" sz="1050" b="1" dirty="0" smtClean="0">
              <a:solidFill>
                <a:srgbClr val="FF0000"/>
              </a:solidFill>
            </a:endParaRPr>
          </a:p>
          <a:p>
            <a:r>
              <a:rPr lang="en-US" altLang="zh-CN" sz="1050" dirty="0">
                <a:solidFill>
                  <a:schemeClr val="tx1"/>
                </a:solidFill>
              </a:rPr>
              <a:t>https </a:t>
            </a:r>
            <a:r>
              <a:rPr lang="en-US" altLang="zh-CN" sz="1050" dirty="0" smtClean="0">
                <a:solidFill>
                  <a:schemeClr val="tx1"/>
                </a:solidFill>
              </a:rPr>
              <a:t>service</a:t>
            </a:r>
          </a:p>
          <a:p>
            <a:r>
              <a:rPr lang="en-US" altLang="zh-CN" sz="1050" dirty="0" err="1" smtClean="0">
                <a:solidFill>
                  <a:schemeClr val="tx1"/>
                </a:solidFill>
              </a:rPr>
              <a:t>WebSocket</a:t>
            </a:r>
            <a:r>
              <a:rPr lang="en-US" altLang="zh-CN" sz="1050" dirty="0" smtClean="0">
                <a:solidFill>
                  <a:schemeClr val="tx1"/>
                </a:solidFill>
              </a:rPr>
              <a:t> service</a:t>
            </a:r>
          </a:p>
        </p:txBody>
      </p:sp>
      <p:sp>
        <p:nvSpPr>
          <p:cNvPr id="10" name="矩形 9"/>
          <p:cNvSpPr/>
          <p:nvPr/>
        </p:nvSpPr>
        <p:spPr>
          <a:xfrm>
            <a:off x="5076056" y="3284984"/>
            <a:ext cx="1381707" cy="550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050" b="1" dirty="0" err="1" smtClean="0">
                <a:solidFill>
                  <a:srgbClr val="FF0000"/>
                </a:solidFill>
              </a:rPr>
              <a:t>getvalidspectrum.go</a:t>
            </a:r>
            <a:endParaRPr lang="en-US" altLang="zh-CN" sz="1050" b="1" dirty="0" smtClean="0">
              <a:solidFill>
                <a:srgbClr val="FF0000"/>
              </a:solidFill>
            </a:endParaRPr>
          </a:p>
          <a:p>
            <a:r>
              <a:rPr lang="en-US" altLang="zh-CN" sz="1050" dirty="0" smtClean="0">
                <a:solidFill>
                  <a:schemeClr val="tx1"/>
                </a:solidFill>
              </a:rPr>
              <a:t>Spectrum allocation algorithm</a:t>
            </a:r>
            <a:endParaRPr lang="en-US" altLang="zh-CN" sz="105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60232" y="3789040"/>
            <a:ext cx="846348" cy="617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050" b="1" dirty="0" err="1" smtClean="0">
                <a:solidFill>
                  <a:srgbClr val="FF0000"/>
                </a:solidFill>
              </a:rPr>
              <a:t>mysql.go</a:t>
            </a:r>
            <a:endParaRPr lang="en-US" altLang="zh-CN" sz="1050" b="1" dirty="0" smtClean="0">
              <a:solidFill>
                <a:srgbClr val="FF0000"/>
              </a:solidFill>
            </a:endParaRPr>
          </a:p>
          <a:p>
            <a:r>
              <a:rPr lang="en-US" altLang="zh-CN" sz="1050" dirty="0">
                <a:solidFill>
                  <a:schemeClr val="tx1"/>
                </a:solidFill>
              </a:rPr>
              <a:t>SQL access </a:t>
            </a:r>
            <a:r>
              <a:rPr lang="en-US" altLang="zh-CN" sz="1050" dirty="0" smtClean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12" name="矩形 11"/>
          <p:cNvSpPr/>
          <p:nvPr/>
        </p:nvSpPr>
        <p:spPr>
          <a:xfrm>
            <a:off x="3555363" y="3140968"/>
            <a:ext cx="1232661" cy="878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050" b="1" dirty="0" err="1" smtClean="0">
                <a:solidFill>
                  <a:srgbClr val="FF0000"/>
                </a:solidFill>
              </a:rPr>
              <a:t>spectrumserver.go</a:t>
            </a:r>
            <a:endParaRPr lang="en-US" altLang="zh-CN" sz="1050" b="1" dirty="0" smtClean="0">
              <a:solidFill>
                <a:srgbClr val="FF0000"/>
              </a:solidFill>
            </a:endParaRPr>
          </a:p>
          <a:p>
            <a:r>
              <a:rPr lang="en-US" altLang="zh-CN" sz="1050" dirty="0" smtClean="0">
                <a:solidFill>
                  <a:schemeClr val="tx1"/>
                </a:solidFill>
              </a:rPr>
              <a:t>Handle request from master device and give respond message</a:t>
            </a:r>
          </a:p>
        </p:txBody>
      </p:sp>
      <p:sp>
        <p:nvSpPr>
          <p:cNvPr id="16" name="矩形 15"/>
          <p:cNvSpPr/>
          <p:nvPr/>
        </p:nvSpPr>
        <p:spPr>
          <a:xfrm>
            <a:off x="7596336" y="5223398"/>
            <a:ext cx="1050712" cy="6538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050" b="1" dirty="0" err="1">
                <a:solidFill>
                  <a:srgbClr val="FF0000"/>
                </a:solidFill>
              </a:rPr>
              <a:t>tables.sql</a:t>
            </a:r>
            <a:endParaRPr lang="en-US" altLang="zh-CN" sz="1050" b="1" dirty="0">
              <a:solidFill>
                <a:srgbClr val="FF0000"/>
              </a:solidFill>
            </a:endParaRPr>
          </a:p>
          <a:p>
            <a:r>
              <a:rPr lang="en-US" altLang="zh-CN" sz="1050" dirty="0" smtClean="0">
                <a:solidFill>
                  <a:schemeClr val="tx1"/>
                </a:solidFill>
              </a:rPr>
              <a:t>Used for setup SQL database</a:t>
            </a:r>
          </a:p>
        </p:txBody>
      </p:sp>
      <p:sp>
        <p:nvSpPr>
          <p:cNvPr id="17" name="矩形 16"/>
          <p:cNvSpPr/>
          <p:nvPr/>
        </p:nvSpPr>
        <p:spPr>
          <a:xfrm>
            <a:off x="3555363" y="4509120"/>
            <a:ext cx="1232661" cy="570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050" b="1" dirty="0">
                <a:solidFill>
                  <a:srgbClr val="FF0000"/>
                </a:solidFill>
              </a:rPr>
              <a:t>index.html</a:t>
            </a:r>
          </a:p>
          <a:p>
            <a:r>
              <a:rPr lang="en-US" altLang="zh-CN" sz="1050" dirty="0" smtClean="0">
                <a:solidFill>
                  <a:schemeClr val="tx1"/>
                </a:solidFill>
              </a:rPr>
              <a:t>Information web page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612808" y="3312777"/>
            <a:ext cx="936104" cy="836303"/>
            <a:chOff x="1619672" y="4139811"/>
            <a:chExt cx="2232248" cy="2088232"/>
          </a:xfrm>
          <a:noFill/>
        </p:grpSpPr>
        <p:pic>
          <p:nvPicPr>
            <p:cNvPr id="19" name="Picture 6" descr="E:\Work\RSS_DEMO\mas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028" y="4814774"/>
              <a:ext cx="1303536" cy="1303536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ot"/>
            </a:ln>
            <a:extLst/>
          </p:spPr>
        </p:pic>
        <p:sp>
          <p:nvSpPr>
            <p:cNvPr id="20" name="TextBox 19"/>
            <p:cNvSpPr txBox="1"/>
            <p:nvPr/>
          </p:nvSpPr>
          <p:spPr>
            <a:xfrm>
              <a:off x="1763688" y="4281570"/>
              <a:ext cx="1944215" cy="537959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Master device</a:t>
              </a:r>
              <a:endParaRPr lang="zh-CN" altLang="en-US" sz="800" dirty="0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1619672" y="4139811"/>
              <a:ext cx="2232248" cy="2088232"/>
            </a:xfrm>
            <a:prstGeom prst="roundRect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</p:grpSp>
      <p:sp>
        <p:nvSpPr>
          <p:cNvPr id="23" name="圆角矩形 22"/>
          <p:cNvSpPr/>
          <p:nvPr/>
        </p:nvSpPr>
        <p:spPr>
          <a:xfrm>
            <a:off x="612809" y="4490229"/>
            <a:ext cx="936104" cy="52294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Brower Information page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流程图: 磁盘 23"/>
          <p:cNvSpPr/>
          <p:nvPr/>
        </p:nvSpPr>
        <p:spPr>
          <a:xfrm>
            <a:off x="7772302" y="3765303"/>
            <a:ext cx="698780" cy="671809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rgbClr val="FF0000"/>
                </a:solidFill>
              </a:rPr>
              <a:t>Sql</a:t>
            </a:r>
            <a:r>
              <a:rPr lang="en-US" altLang="zh-CN" sz="1050" dirty="0" smtClean="0">
                <a:solidFill>
                  <a:srgbClr val="FF0000"/>
                </a:solidFill>
              </a:rPr>
              <a:t> database</a:t>
            </a:r>
          </a:p>
        </p:txBody>
      </p:sp>
      <p:sp>
        <p:nvSpPr>
          <p:cNvPr id="37" name="任意多边形 36"/>
          <p:cNvSpPr/>
          <p:nvPr/>
        </p:nvSpPr>
        <p:spPr>
          <a:xfrm>
            <a:off x="1475656" y="4365104"/>
            <a:ext cx="2150975" cy="479458"/>
          </a:xfrm>
          <a:custGeom>
            <a:avLst/>
            <a:gdLst>
              <a:gd name="connsiteX0" fmla="*/ 0 w 3050931"/>
              <a:gd name="connsiteY0" fmla="*/ 440287 h 528211"/>
              <a:gd name="connsiteX1" fmla="*/ 1318846 w 3050931"/>
              <a:gd name="connsiteY1" fmla="*/ 672 h 528211"/>
              <a:gd name="connsiteX2" fmla="*/ 3050931 w 3050931"/>
              <a:gd name="connsiteY2" fmla="*/ 528211 h 528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0931" h="528211">
                <a:moveTo>
                  <a:pt x="0" y="440287"/>
                </a:moveTo>
                <a:cubicBezTo>
                  <a:pt x="405179" y="213152"/>
                  <a:pt x="810358" y="-13982"/>
                  <a:pt x="1318846" y="672"/>
                </a:cubicBezTo>
                <a:cubicBezTo>
                  <a:pt x="1827334" y="15326"/>
                  <a:pt x="2790093" y="435892"/>
                  <a:pt x="3050931" y="528211"/>
                </a:cubicBezTo>
              </a:path>
            </a:pathLst>
          </a:cu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1450731" y="3502249"/>
            <a:ext cx="6435969" cy="608555"/>
          </a:xfrm>
          <a:custGeom>
            <a:avLst/>
            <a:gdLst>
              <a:gd name="connsiteX0" fmla="*/ 0 w 6646984"/>
              <a:gd name="connsiteY0" fmla="*/ 234482 h 608555"/>
              <a:gd name="connsiteX1" fmla="*/ 1019907 w 6646984"/>
              <a:gd name="connsiteY1" fmla="*/ 471874 h 608555"/>
              <a:gd name="connsiteX2" fmla="*/ 2628900 w 6646984"/>
              <a:gd name="connsiteY2" fmla="*/ 102597 h 608555"/>
              <a:gd name="connsiteX3" fmla="*/ 4334607 w 6646984"/>
              <a:gd name="connsiteY3" fmla="*/ 32259 h 608555"/>
              <a:gd name="connsiteX4" fmla="*/ 5671038 w 6646984"/>
              <a:gd name="connsiteY4" fmla="*/ 559797 h 608555"/>
              <a:gd name="connsiteX5" fmla="*/ 6646984 w 6646984"/>
              <a:gd name="connsiteY5" fmla="*/ 586174 h 608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6984" h="608555">
                <a:moveTo>
                  <a:pt x="0" y="234482"/>
                </a:moveTo>
                <a:cubicBezTo>
                  <a:pt x="290878" y="364168"/>
                  <a:pt x="581757" y="493855"/>
                  <a:pt x="1019907" y="471874"/>
                </a:cubicBezTo>
                <a:cubicBezTo>
                  <a:pt x="1458057" y="449893"/>
                  <a:pt x="2076450" y="175866"/>
                  <a:pt x="2628900" y="102597"/>
                </a:cubicBezTo>
                <a:cubicBezTo>
                  <a:pt x="3181350" y="29328"/>
                  <a:pt x="3827584" y="-43941"/>
                  <a:pt x="4334607" y="32259"/>
                </a:cubicBezTo>
                <a:cubicBezTo>
                  <a:pt x="4841630" y="108459"/>
                  <a:pt x="5285642" y="467478"/>
                  <a:pt x="5671038" y="559797"/>
                </a:cubicBezTo>
                <a:cubicBezTo>
                  <a:pt x="6056434" y="652116"/>
                  <a:pt x="6478465" y="584709"/>
                  <a:pt x="6646984" y="586174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1436247" y="4202061"/>
            <a:ext cx="6450453" cy="387524"/>
          </a:xfrm>
          <a:custGeom>
            <a:avLst/>
            <a:gdLst>
              <a:gd name="connsiteX0" fmla="*/ 5691 w 6450453"/>
              <a:gd name="connsiteY0" fmla="*/ 387524 h 387524"/>
              <a:gd name="connsiteX1" fmla="*/ 902507 w 6450453"/>
              <a:gd name="connsiteY1" fmla="*/ 18247 h 387524"/>
              <a:gd name="connsiteX2" fmla="*/ 5623976 w 6450453"/>
              <a:gd name="connsiteY2" fmla="*/ 53416 h 387524"/>
              <a:gd name="connsiteX3" fmla="*/ 6450453 w 6450453"/>
              <a:gd name="connsiteY3" fmla="*/ 27039 h 387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0453" h="387524">
                <a:moveTo>
                  <a:pt x="5691" y="387524"/>
                </a:moveTo>
                <a:cubicBezTo>
                  <a:pt x="-14092" y="230728"/>
                  <a:pt x="-33874" y="73932"/>
                  <a:pt x="902507" y="18247"/>
                </a:cubicBezTo>
                <a:cubicBezTo>
                  <a:pt x="1838888" y="-37438"/>
                  <a:pt x="4699318" y="51951"/>
                  <a:pt x="5623976" y="53416"/>
                </a:cubicBezTo>
                <a:cubicBezTo>
                  <a:pt x="6548634" y="54881"/>
                  <a:pt x="6321499" y="-8130"/>
                  <a:pt x="6450453" y="27039"/>
                </a:cubicBezTo>
              </a:path>
            </a:pathLst>
          </a:cu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1005515" y="2924944"/>
            <a:ext cx="1329349" cy="3312368"/>
            <a:chOff x="1005515" y="2924944"/>
            <a:chExt cx="1329349" cy="3312368"/>
          </a:xfrm>
        </p:grpSpPr>
        <p:sp>
          <p:nvSpPr>
            <p:cNvPr id="15" name="矩形 14"/>
            <p:cNvSpPr/>
            <p:nvPr/>
          </p:nvSpPr>
          <p:spPr>
            <a:xfrm>
              <a:off x="1005515" y="5251066"/>
              <a:ext cx="1329349" cy="986246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CN" sz="1050" b="1" dirty="0">
                  <a:solidFill>
                    <a:srgbClr val="FF0000"/>
                  </a:solidFill>
                </a:rPr>
                <a:t>server.crt</a:t>
              </a:r>
            </a:p>
            <a:p>
              <a:r>
                <a:rPr lang="en-US" altLang="zh-CN" sz="1050" b="1" dirty="0" err="1" smtClean="0">
                  <a:solidFill>
                    <a:srgbClr val="FF0000"/>
                  </a:solidFill>
                </a:rPr>
                <a:t>server.key</a:t>
              </a:r>
              <a:endParaRPr lang="en-US" altLang="zh-CN" sz="1050" b="1" dirty="0" smtClean="0">
                <a:solidFill>
                  <a:srgbClr val="FF0000"/>
                </a:solidFill>
              </a:endParaRPr>
            </a:p>
            <a:p>
              <a:r>
                <a:rPr lang="en-US" altLang="zh-CN" sz="1050" dirty="0" smtClean="0">
                  <a:solidFill>
                    <a:schemeClr val="tx1"/>
                  </a:solidFill>
                </a:rPr>
                <a:t>Certificate file and related key file used by HTTPS protocol</a:t>
              </a:r>
              <a:endParaRPr lang="en-US" altLang="zh-CN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直接连接符 41"/>
            <p:cNvCxnSpPr>
              <a:endCxn id="15" idx="0"/>
            </p:cNvCxnSpPr>
            <p:nvPr/>
          </p:nvCxnSpPr>
          <p:spPr>
            <a:xfrm>
              <a:off x="1670190" y="2924944"/>
              <a:ext cx="0" cy="2326122"/>
            </a:xfrm>
            <a:prstGeom prst="line">
              <a:avLst/>
            </a:prstGeom>
            <a:ln w="88900" cmpd="dbl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2699792" y="2996952"/>
            <a:ext cx="1225384" cy="3240360"/>
            <a:chOff x="2699792" y="2996952"/>
            <a:chExt cx="1225384" cy="3240360"/>
          </a:xfrm>
        </p:grpSpPr>
        <p:sp>
          <p:nvSpPr>
            <p:cNvPr id="13" name="矩形 12"/>
            <p:cNvSpPr/>
            <p:nvPr/>
          </p:nvSpPr>
          <p:spPr>
            <a:xfrm>
              <a:off x="2699792" y="5279051"/>
              <a:ext cx="1225384" cy="958261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CN" sz="1050" b="1" dirty="0" err="1" smtClean="0">
                  <a:solidFill>
                    <a:srgbClr val="FF0000"/>
                  </a:solidFill>
                </a:rPr>
                <a:t>messagetype.go</a:t>
              </a:r>
              <a:endParaRPr lang="en-US" altLang="zh-CN" sz="1050" b="1" dirty="0" smtClean="0">
                <a:solidFill>
                  <a:srgbClr val="FF0000"/>
                </a:solidFill>
              </a:endParaRPr>
            </a:p>
            <a:p>
              <a:r>
                <a:rPr lang="en-US" altLang="zh-CN" sz="1050" dirty="0" smtClean="0">
                  <a:solidFill>
                    <a:schemeClr val="tx1"/>
                  </a:solidFill>
                </a:rPr>
                <a:t>Define message type used between database server and master device</a:t>
              </a:r>
            </a:p>
          </p:txBody>
        </p:sp>
        <p:cxnSp>
          <p:nvCxnSpPr>
            <p:cNvPr id="43" name="直接连接符 42"/>
            <p:cNvCxnSpPr>
              <a:endCxn id="13" idx="0"/>
            </p:cNvCxnSpPr>
            <p:nvPr/>
          </p:nvCxnSpPr>
          <p:spPr>
            <a:xfrm>
              <a:off x="3312484" y="2996952"/>
              <a:ext cx="0" cy="2282099"/>
            </a:xfrm>
            <a:prstGeom prst="line">
              <a:avLst/>
            </a:prstGeom>
            <a:ln w="88900" cmpd="dbl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4211960" y="2924944"/>
            <a:ext cx="1440160" cy="3312368"/>
            <a:chOff x="4283968" y="2924944"/>
            <a:chExt cx="1440160" cy="3312368"/>
          </a:xfrm>
        </p:grpSpPr>
        <p:sp>
          <p:nvSpPr>
            <p:cNvPr id="14" name="矩形 13"/>
            <p:cNvSpPr/>
            <p:nvPr/>
          </p:nvSpPr>
          <p:spPr>
            <a:xfrm>
              <a:off x="4283968" y="5251066"/>
              <a:ext cx="1440160" cy="986246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CN" sz="1050" b="1" dirty="0" err="1">
                  <a:solidFill>
                    <a:srgbClr val="FF0000"/>
                  </a:solidFill>
                </a:rPr>
                <a:t>mysqltype.go</a:t>
              </a:r>
              <a:endParaRPr lang="en-US" altLang="zh-CN" sz="1050" b="1" dirty="0" smtClean="0">
                <a:solidFill>
                  <a:srgbClr val="FF0000"/>
                </a:solidFill>
              </a:endParaRPr>
            </a:p>
            <a:p>
              <a:r>
                <a:rPr lang="en-US" altLang="zh-CN" sz="1050" dirty="0" smtClean="0">
                  <a:solidFill>
                    <a:schemeClr val="tx1"/>
                  </a:solidFill>
                </a:rPr>
                <a:t>Define message type used between database server and SQL database table</a:t>
              </a:r>
            </a:p>
          </p:txBody>
        </p:sp>
        <p:cxnSp>
          <p:nvCxnSpPr>
            <p:cNvPr id="46" name="直接连接符 45"/>
            <p:cNvCxnSpPr>
              <a:endCxn id="14" idx="0"/>
            </p:cNvCxnSpPr>
            <p:nvPr/>
          </p:nvCxnSpPr>
          <p:spPr>
            <a:xfrm>
              <a:off x="5004048" y="2924944"/>
              <a:ext cx="0" cy="2326122"/>
            </a:xfrm>
            <a:prstGeom prst="line">
              <a:avLst/>
            </a:prstGeom>
            <a:ln w="88900" cmpd="dbl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直接箭头连接符 54"/>
          <p:cNvCxnSpPr>
            <a:stCxn id="16" idx="0"/>
            <a:endCxn id="24" idx="3"/>
          </p:cNvCxnSpPr>
          <p:nvPr/>
        </p:nvCxnSpPr>
        <p:spPr>
          <a:xfrm flipV="1">
            <a:off x="8121692" y="4437112"/>
            <a:ext cx="0" cy="786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96336" y="4808185"/>
            <a:ext cx="1152128" cy="27699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Setup database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2929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Software </a:t>
            </a:r>
            <a:r>
              <a:rPr lang="en-US" altLang="zh-CN" dirty="0" smtClean="0"/>
              <a:t>development: Database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/>
              <a:t>Database </a:t>
            </a:r>
            <a:r>
              <a:rPr lang="en-US" altLang="zh-CN" sz="2400" dirty="0" smtClean="0"/>
              <a:t>name: spectrum_v1</a:t>
            </a:r>
          </a:p>
          <a:p>
            <a:r>
              <a:rPr lang="en-US" altLang="zh-CN" sz="2400" dirty="0" smtClean="0"/>
              <a:t>Tables:</a:t>
            </a:r>
          </a:p>
          <a:p>
            <a:pPr lvl="1"/>
            <a:r>
              <a:rPr lang="en-US" altLang="zh-CN" sz="1600" dirty="0" smtClean="0"/>
              <a:t>Frequency  //spectrum list</a:t>
            </a:r>
          </a:p>
          <a:p>
            <a:pPr lvl="1"/>
            <a:r>
              <a:rPr lang="en-US" altLang="zh-CN" sz="1600" dirty="0" smtClean="0"/>
              <a:t>CMMB  //spectrum channel used by CMMB</a:t>
            </a:r>
          </a:p>
          <a:p>
            <a:pPr lvl="1"/>
            <a:r>
              <a:rPr lang="en-US" altLang="zh-CN" sz="1600" dirty="0" smtClean="0"/>
              <a:t>DTMB</a:t>
            </a:r>
            <a:r>
              <a:rPr lang="en-US" altLang="zh-CN" sz="1600" dirty="0"/>
              <a:t> //spectrum channel used by </a:t>
            </a:r>
            <a:r>
              <a:rPr lang="en-US" altLang="zh-CN" sz="1600" dirty="0" smtClean="0"/>
              <a:t>DTMB</a:t>
            </a:r>
          </a:p>
          <a:p>
            <a:pPr lvl="1"/>
            <a:r>
              <a:rPr lang="en-US" altLang="zh-CN" sz="1600" dirty="0" smtClean="0"/>
              <a:t>TV</a:t>
            </a:r>
            <a:r>
              <a:rPr lang="en-US" altLang="zh-CN" sz="1600" dirty="0"/>
              <a:t> //spectrum channel used by </a:t>
            </a:r>
            <a:r>
              <a:rPr lang="en-US" altLang="zh-CN" sz="1600" dirty="0" smtClean="0"/>
              <a:t>TV</a:t>
            </a:r>
          </a:p>
          <a:p>
            <a:pPr lvl="1"/>
            <a:r>
              <a:rPr lang="en-US" altLang="zh-CN" sz="1600" dirty="0" err="1" smtClean="0"/>
              <a:t>LocationInfo</a:t>
            </a:r>
            <a:r>
              <a:rPr lang="en-US" altLang="zh-CN" sz="1600" dirty="0" smtClean="0"/>
              <a:t>  //location postal code information</a:t>
            </a:r>
          </a:p>
          <a:p>
            <a:pPr lvl="1"/>
            <a:r>
              <a:rPr lang="en-US" altLang="zh-CN" sz="1600" dirty="0" err="1" smtClean="0"/>
              <a:t>FreqUsing</a:t>
            </a:r>
            <a:r>
              <a:rPr lang="en-US" altLang="zh-CN" sz="1600" dirty="0" smtClean="0"/>
              <a:t> // spectrum using list by dynamic allocated to master device</a:t>
            </a:r>
          </a:p>
          <a:p>
            <a:pPr lvl="1"/>
            <a:endParaRPr lang="en-US" altLang="zh-CN" sz="2000" dirty="0"/>
          </a:p>
          <a:p>
            <a:r>
              <a:rPr lang="en-US" altLang="zh-CN" sz="2400" dirty="0" smtClean="0"/>
              <a:t>Useful commands:</a:t>
            </a:r>
          </a:p>
          <a:p>
            <a:pPr lvl="1"/>
            <a:r>
              <a:rPr lang="en-US" altLang="zh-CN" sz="1600" dirty="0" smtClean="0"/>
              <a:t>show databases;</a:t>
            </a:r>
          </a:p>
          <a:p>
            <a:pPr lvl="1"/>
            <a:r>
              <a:rPr lang="en-US" altLang="zh-CN" sz="1600" dirty="0" smtClean="0"/>
              <a:t>show tables;</a:t>
            </a:r>
          </a:p>
          <a:p>
            <a:pPr lvl="1"/>
            <a:r>
              <a:rPr lang="en-US" altLang="zh-CN" sz="1600" dirty="0" smtClean="0"/>
              <a:t>show columns from </a:t>
            </a:r>
            <a:r>
              <a:rPr lang="en-US" altLang="zh-CN" sz="1600" i="1" dirty="0" err="1" smtClean="0">
                <a:solidFill>
                  <a:schemeClr val="accent1"/>
                </a:solidFill>
              </a:rPr>
              <a:t>table_name</a:t>
            </a:r>
            <a:endParaRPr lang="en-US" altLang="zh-CN" sz="1600" i="1" dirty="0" smtClean="0">
              <a:solidFill>
                <a:schemeClr val="accent1"/>
              </a:solidFill>
            </a:endParaRPr>
          </a:p>
          <a:p>
            <a:pPr lvl="1"/>
            <a:r>
              <a:rPr lang="en-US" altLang="zh-CN" sz="1600" dirty="0"/>
              <a:t>s</a:t>
            </a:r>
            <a:r>
              <a:rPr lang="en-US" altLang="zh-CN" sz="1600" dirty="0" smtClean="0"/>
              <a:t>elect * from columns from </a:t>
            </a:r>
            <a:r>
              <a:rPr lang="en-US" altLang="zh-CN" sz="1600" i="1" dirty="0" err="1" smtClean="0">
                <a:solidFill>
                  <a:schemeClr val="accent1"/>
                </a:solidFill>
              </a:rPr>
              <a:t>table_name</a:t>
            </a:r>
            <a:endParaRPr lang="en-US" altLang="zh-CN" sz="1600" i="1" dirty="0" smtClean="0">
              <a:solidFill>
                <a:schemeClr val="accent1"/>
              </a:solidFill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E68A5-8081-474C-946E-FF4AF14B72EE}" type="datetime1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Edit by zhangwenming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46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6232</TotalTime>
  <Words>595</Words>
  <Application>Microsoft Office PowerPoint</Application>
  <PresentationFormat>全屏显示(4:3)</PresentationFormat>
  <Paragraphs>159</Paragraphs>
  <Slides>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Spectrum server specification</vt:lpstr>
      <vt:lpstr>Service framework</vt:lpstr>
      <vt:lpstr>Environment setup</vt:lpstr>
      <vt:lpstr>Environment setup</vt:lpstr>
      <vt:lpstr>Server Access URL</vt:lpstr>
      <vt:lpstr>Software development: URL fetch server</vt:lpstr>
      <vt:lpstr>Software development: Main server</vt:lpstr>
      <vt:lpstr>Software development: Database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Specification</dc:title>
  <dc:creator>Zhang, Wenming (Contractors)</dc:creator>
  <cp:lastModifiedBy>Zhang.Wenming</cp:lastModifiedBy>
  <cp:revision>252</cp:revision>
  <dcterms:created xsi:type="dcterms:W3CDTF">2018-05-07T02:22:35Z</dcterms:created>
  <dcterms:modified xsi:type="dcterms:W3CDTF">2018-07-03T09:02:57Z</dcterms:modified>
</cp:coreProperties>
</file>